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sldIdLst>
    <p:sldId id="277" r:id="rId5"/>
    <p:sldId id="347" r:id="rId6"/>
    <p:sldId id="352" r:id="rId7"/>
    <p:sldId id="351" r:id="rId8"/>
    <p:sldId id="349" r:id="rId9"/>
    <p:sldId id="345" r:id="rId10"/>
    <p:sldId id="358" r:id="rId11"/>
    <p:sldId id="360" r:id="rId12"/>
    <p:sldId id="350" r:id="rId13"/>
    <p:sldId id="353" r:id="rId14"/>
    <p:sldId id="359" r:id="rId15"/>
    <p:sldId id="356" r:id="rId16"/>
    <p:sldId id="357" r:id="rId17"/>
    <p:sldId id="320" r:id="rId18"/>
    <p:sldId id="30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51A4"/>
    <a:srgbClr val="008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353F5A-CE78-C442-982C-95101EF984A2}" v="9" dt="2024-05-14T16:52:58.3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p:restoredTop sz="76395"/>
  </p:normalViewPr>
  <p:slideViewPr>
    <p:cSldViewPr snapToGrid="0">
      <p:cViewPr varScale="1">
        <p:scale>
          <a:sx n="96" d="100"/>
          <a:sy n="96" d="100"/>
        </p:scale>
        <p:origin x="172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308FD-0CD5-9D40-B287-381FB1DAB637}" type="datetimeFigureOut">
              <a:rPr lang="en-US" smtClean="0"/>
              <a:t>5/15/24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09C48-B138-8B43-99F5-406097D30CD2}" type="slidenum">
              <a:rPr lang="en-US" smtClean="0"/>
              <a:t>‹#›</a:t>
            </a:fld>
            <a:endParaRPr lang="en-US"/>
          </a:p>
        </p:txBody>
      </p:sp>
    </p:spTree>
    <p:extLst>
      <p:ext uri="{BB962C8B-B14F-4D97-AF65-F5344CB8AC3E}">
        <p14:creationId xmlns:p14="http://schemas.microsoft.com/office/powerpoint/2010/main" val="4212270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a:t>Color-coded connector for easy size identification. Removable tethered connector enables insertion of endotracheal tube through airway tube.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Anatomically curved airway tube with integrated bite block, follows the anatomy for easier placement.</a:t>
            </a:r>
          </a:p>
          <a:p>
            <a:pPr marL="228600" indent="-228600">
              <a:buFont typeface="+mj-lt"/>
              <a:buAutoNum type="arabicPeriod"/>
            </a:pPr>
            <a:r>
              <a:rPr lang="en-US"/>
              <a:t>Made of medical grade silicone</a:t>
            </a:r>
            <a:br>
              <a:rPr lang="en-US"/>
            </a:br>
            <a:r>
              <a:rPr lang="en-US"/>
              <a:t>Silicone has been deemed body safe in a solid form, for implantation and use in invasive procedures. </a:t>
            </a:r>
            <a:br>
              <a:rPr lang="en-US"/>
            </a:br>
            <a:r>
              <a:rPr lang="en-US"/>
              <a:t>Silicone is unaffected by body heat and humidity, which means it will retain its shape. </a:t>
            </a:r>
            <a:br>
              <a:rPr lang="en-US"/>
            </a:br>
            <a:r>
              <a:rPr lang="en-US"/>
              <a:t>Silicone also requires very little lubricant when inserting into an airway, which will allow it to slide in with little difficulty. </a:t>
            </a:r>
            <a:br>
              <a:rPr lang="en-US"/>
            </a:br>
            <a:r>
              <a:rPr lang="en-US"/>
              <a:t>This also applies to intubating with a PVC tube or placing a gastric tube. PVC and silicone do not ‘stick’ together, like PVC on PVC will. </a:t>
            </a:r>
            <a:br>
              <a:rPr lang="en-US"/>
            </a:br>
            <a:r>
              <a:rPr lang="en-US"/>
              <a:t>Thus, requiring very little, if any, lubricant to allow insertion of the ETT or gastric catheter into the Air-Q®3.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Built up, larger mask heel for improved seal.</a:t>
            </a:r>
          </a:p>
          <a:p>
            <a:pPr marL="228600" indent="-228600">
              <a:buFont typeface="+mj-lt"/>
              <a:buAutoNum type="arabicPeriod"/>
            </a:pPr>
            <a:r>
              <a:rPr lang="en-US"/>
              <a:t>Aperture enables transfer of air if inlet becomes blocked</a:t>
            </a:r>
          </a:p>
          <a:p>
            <a:pPr marL="228600" indent="-228600">
              <a:buFont typeface="+mj-lt"/>
              <a:buAutoNum type="arabicPeriod"/>
            </a:pPr>
            <a:r>
              <a:rPr lang="en-US"/>
              <a:t>Exclusive epiglottis elevator lifts the epiglottis to maximize cuff placement</a:t>
            </a:r>
          </a:p>
          <a:p>
            <a:pPr marL="228600" indent="-228600">
              <a:buFont typeface="+mj-lt"/>
              <a:buAutoNum type="arabicPeriod"/>
            </a:pPr>
            <a:r>
              <a:rPr lang="en-US"/>
              <a:t>ET Tube Ramp helps facilitate intubation, allows epiglottis to rise further up, opening the glottis further and directs the endotracheal tube toward the laryngeal inlet, for more chances of 1st pass success when intubating.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Self pressurizing cuff inflation is controlled by inspiratory/expiratory pressure. No manual inflation is needed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Extra large gastric inlet at the distal tip available in the Air-Q®3G series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t>The large dual gastric channels and gastric inlet allow for better flow (circle drain), removing more secretions and lessening the chance of blockage. It also allows for larger catheters to be placed if desired. </a:t>
            </a:r>
          </a:p>
        </p:txBody>
      </p:sp>
      <p:sp>
        <p:nvSpPr>
          <p:cNvPr id="4" name="Slide Number Placeholder 3"/>
          <p:cNvSpPr>
            <a:spLocks noGrp="1"/>
          </p:cNvSpPr>
          <p:nvPr>
            <p:ph type="sldNum" sz="quarter" idx="5"/>
          </p:nvPr>
        </p:nvSpPr>
        <p:spPr/>
        <p:txBody>
          <a:bodyPr/>
          <a:lstStyle/>
          <a:p>
            <a:fld id="{43E09C48-B138-8B43-99F5-406097D30CD2}" type="slidenum">
              <a:rPr lang="en-US" smtClean="0"/>
              <a:t>3</a:t>
            </a:fld>
            <a:endParaRPr lang="en-US"/>
          </a:p>
        </p:txBody>
      </p:sp>
    </p:spTree>
    <p:extLst>
      <p:ext uri="{BB962C8B-B14F-4D97-AF65-F5344CB8AC3E}">
        <p14:creationId xmlns:p14="http://schemas.microsoft.com/office/powerpoint/2010/main" val="390155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E09C48-B138-8B43-99F5-406097D30CD2}" type="slidenum">
              <a:rPr lang="en-US" smtClean="0"/>
              <a:t>14</a:t>
            </a:fld>
            <a:endParaRPr lang="en-US"/>
          </a:p>
        </p:txBody>
      </p:sp>
    </p:spTree>
    <p:extLst>
      <p:ext uri="{BB962C8B-B14F-4D97-AF65-F5344CB8AC3E}">
        <p14:creationId xmlns:p14="http://schemas.microsoft.com/office/powerpoint/2010/main" val="1122743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09C48-B138-8B43-99F5-406097D30CD2}" type="slidenum">
              <a:rPr lang="en-US" smtClean="0"/>
              <a:t>15</a:t>
            </a:fld>
            <a:endParaRPr lang="en-US"/>
          </a:p>
        </p:txBody>
      </p:sp>
    </p:spTree>
    <p:extLst>
      <p:ext uri="{BB962C8B-B14F-4D97-AF65-F5344CB8AC3E}">
        <p14:creationId xmlns:p14="http://schemas.microsoft.com/office/powerpoint/2010/main" val="2806790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a:p>
        </p:txBody>
      </p:sp>
      <p:sp>
        <p:nvSpPr>
          <p:cNvPr id="4" name="Slide Number Placeholder 3"/>
          <p:cNvSpPr>
            <a:spLocks noGrp="1"/>
          </p:cNvSpPr>
          <p:nvPr>
            <p:ph type="sldNum" sz="quarter" idx="5"/>
          </p:nvPr>
        </p:nvSpPr>
        <p:spPr/>
        <p:txBody>
          <a:bodyPr/>
          <a:lstStyle/>
          <a:p>
            <a:fld id="{43E09C48-B138-8B43-99F5-406097D30CD2}" type="slidenum">
              <a:rPr lang="en-US" smtClean="0"/>
              <a:t>4</a:t>
            </a:fld>
            <a:endParaRPr lang="en-US"/>
          </a:p>
        </p:txBody>
      </p:sp>
    </p:spTree>
    <p:extLst>
      <p:ext uri="{BB962C8B-B14F-4D97-AF65-F5344CB8AC3E}">
        <p14:creationId xmlns:p14="http://schemas.microsoft.com/office/powerpoint/2010/main" val="473302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With LMA/ILA we are sealing above the glottis. This really allows for two pathways for gas to go, the lungs and the stomach. Since the airway is rigid and open, supported by rings of cartilage, it is the path of least resistance. There will always be some gas that will enter the stomach in most cases. More frequently with CPR or high ventilating pressures.</a:t>
            </a:r>
          </a:p>
          <a:p>
            <a:pPr marL="0" indent="0">
              <a:buNone/>
            </a:pPr>
            <a:r>
              <a:rPr lang="en-US" dirty="0"/>
              <a:t>Solution</a:t>
            </a:r>
          </a:p>
          <a:p>
            <a:pPr lvl="1"/>
            <a:r>
              <a:rPr lang="en-US" dirty="0"/>
              <a:t>Gastric access can relieve the pressure of too much air in the stomach. It can also aid in draining secretions, so they do not migrate into the airway. With an ETT the cuff is in the trachea and can help prevent the secretions from going into the airway, however with an LMA/ILA the cuff is in the glottis and secretions could migrate into the airway if not suctioned out.</a:t>
            </a:r>
          </a:p>
          <a:p>
            <a:endParaRPr lang="en-US" dirty="0"/>
          </a:p>
        </p:txBody>
      </p:sp>
      <p:sp>
        <p:nvSpPr>
          <p:cNvPr id="4" name="Slide Number Placeholder 3"/>
          <p:cNvSpPr>
            <a:spLocks noGrp="1"/>
          </p:cNvSpPr>
          <p:nvPr>
            <p:ph type="sldNum" sz="quarter" idx="5"/>
          </p:nvPr>
        </p:nvSpPr>
        <p:spPr/>
        <p:txBody>
          <a:bodyPr/>
          <a:lstStyle/>
          <a:p>
            <a:fld id="{43E09C48-B138-8B43-99F5-406097D30CD2}" type="slidenum">
              <a:rPr lang="en-US" smtClean="0"/>
              <a:t>5</a:t>
            </a:fld>
            <a:endParaRPr lang="en-US"/>
          </a:p>
        </p:txBody>
      </p:sp>
    </p:spTree>
    <p:extLst>
      <p:ext uri="{BB962C8B-B14F-4D97-AF65-F5344CB8AC3E}">
        <p14:creationId xmlns:p14="http://schemas.microsoft.com/office/powerpoint/2010/main" val="3694639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E09C48-B138-8B43-99F5-406097D30CD2}" type="slidenum">
              <a:rPr lang="en-US" smtClean="0"/>
              <a:t>6</a:t>
            </a:fld>
            <a:endParaRPr lang="en-US"/>
          </a:p>
        </p:txBody>
      </p:sp>
    </p:spTree>
    <p:extLst>
      <p:ext uri="{BB962C8B-B14F-4D97-AF65-F5344CB8AC3E}">
        <p14:creationId xmlns:p14="http://schemas.microsoft.com/office/powerpoint/2010/main" val="549797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E09C48-B138-8B43-99F5-406097D30CD2}" type="slidenum">
              <a:rPr lang="en-US" smtClean="0"/>
              <a:t>7</a:t>
            </a:fld>
            <a:endParaRPr lang="en-US"/>
          </a:p>
        </p:txBody>
      </p:sp>
    </p:spTree>
    <p:extLst>
      <p:ext uri="{BB962C8B-B14F-4D97-AF65-F5344CB8AC3E}">
        <p14:creationId xmlns:p14="http://schemas.microsoft.com/office/powerpoint/2010/main" val="2425390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E09C48-B138-8B43-99F5-406097D30CD2}" type="slidenum">
              <a:rPr lang="en-US" smtClean="0"/>
              <a:t>8</a:t>
            </a:fld>
            <a:endParaRPr lang="en-US"/>
          </a:p>
        </p:txBody>
      </p:sp>
    </p:spTree>
    <p:extLst>
      <p:ext uri="{BB962C8B-B14F-4D97-AF65-F5344CB8AC3E}">
        <p14:creationId xmlns:p14="http://schemas.microsoft.com/office/powerpoint/2010/main" val="195872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 spontaneously breathing patients, the mask itself creates a seal, and as transpulmonary pressure is minimal in spontaneous breathing, very </a:t>
            </a:r>
            <a:r>
              <a:rPr lang="en-US"/>
              <a:t>little ‘seal’ is needed as the negative pressure from the dropping of the diaphragm and the chest wall expanding creates the gas flow and pressure needed to expand the lungs.</a:t>
            </a:r>
            <a:endParaRPr lang="en-US" sz="1200"/>
          </a:p>
          <a:p>
            <a:br>
              <a:rPr lang="en-US"/>
            </a:br>
            <a:r>
              <a:rPr lang="en-US"/>
              <a:t>When an SGA is inserted, the mask is inflated to create a seal above the glottis allowing for gas flow to the lungs. This has traditionally been done using a syringe and a pilot line to fill the mask.</a:t>
            </a:r>
          </a:p>
          <a:p>
            <a:r>
              <a:rPr lang="en-US" err="1"/>
              <a:t>iGel</a:t>
            </a:r>
            <a:r>
              <a:rPr lang="en-US"/>
              <a:t> launched a non-inflatable cuff device that uses a thermoplastic elastomer to ‘seal the airway’. </a:t>
            </a:r>
          </a:p>
          <a:p>
            <a:r>
              <a:rPr lang="en-US"/>
              <a:t>The Air-Q®3 self-pressurizing models allow for the mask to inflate based on the transpulmonary pressure that exists in the airways. When transpulmonary pressure is increased in the case of positive pressure ventilation with a ventilator, resuscitation device, or mouth-to-tube, there is an equilibrium port in the heel of the mask, that allows the mask to inflate proportional to the transpulmonary pressure increase, or ventilation pressure.</a:t>
            </a:r>
          </a:p>
          <a:p>
            <a:endParaRPr lang="en-US"/>
          </a:p>
        </p:txBody>
      </p:sp>
      <p:sp>
        <p:nvSpPr>
          <p:cNvPr id="4" name="Slide Number Placeholder 3"/>
          <p:cNvSpPr>
            <a:spLocks noGrp="1"/>
          </p:cNvSpPr>
          <p:nvPr>
            <p:ph type="sldNum" sz="quarter" idx="5"/>
          </p:nvPr>
        </p:nvSpPr>
        <p:spPr/>
        <p:txBody>
          <a:bodyPr/>
          <a:lstStyle/>
          <a:p>
            <a:fld id="{43E09C48-B138-8B43-99F5-406097D30CD2}" type="slidenum">
              <a:rPr lang="en-US" smtClean="0"/>
              <a:t>9</a:t>
            </a:fld>
            <a:endParaRPr lang="en-US"/>
          </a:p>
        </p:txBody>
      </p:sp>
    </p:spTree>
    <p:extLst>
      <p:ext uri="{BB962C8B-B14F-4D97-AF65-F5344CB8AC3E}">
        <p14:creationId xmlns:p14="http://schemas.microsoft.com/office/powerpoint/2010/main" val="373658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Whether we use a mechanical ventilator or a resus bag, we are introducing positive pressure into an airway. In the example we are applying 10 cmH20 to the airway, which will equilibrate to 10 cmH20 in the alveoli. In order to create that equilibrium, we need to transfer that positive pressure all they way down the conducting airways in order to reach the alveoli. When we have an ETT in place, the cuff at the end of the tube is in the trachea and it seals the upper airway off and allows gas to be directed through the airways. With an LMA/ILA, the cuff seals off the whole glottic region and essentially conducts gas down through the airways, however, because the cuff is above the glottis, there is a larger surface area to seal off and direct the gas flow. This is where the terms cuff pressure or seal pressure come from. With an ETT we look at cuff pressures, as only a minimal amount is needed in order to seal off the trachea to allow gas flow. With the LMA, the seal pressure is what is needed to seal off the glottis so that gas flow can be directed. </a:t>
            </a:r>
          </a:p>
          <a:p>
            <a:endParaRPr lang="en-US"/>
          </a:p>
        </p:txBody>
      </p:sp>
      <p:sp>
        <p:nvSpPr>
          <p:cNvPr id="4" name="Slide Number Placeholder 3"/>
          <p:cNvSpPr>
            <a:spLocks noGrp="1"/>
          </p:cNvSpPr>
          <p:nvPr>
            <p:ph type="sldNum" sz="quarter" idx="5"/>
          </p:nvPr>
        </p:nvSpPr>
        <p:spPr/>
        <p:txBody>
          <a:bodyPr/>
          <a:lstStyle/>
          <a:p>
            <a:fld id="{43E09C48-B138-8B43-99F5-406097D30CD2}" type="slidenum">
              <a:rPr lang="en-US" smtClean="0"/>
              <a:t>10</a:t>
            </a:fld>
            <a:endParaRPr lang="en-US"/>
          </a:p>
        </p:txBody>
      </p:sp>
    </p:spTree>
    <p:extLst>
      <p:ext uri="{BB962C8B-B14F-4D97-AF65-F5344CB8AC3E}">
        <p14:creationId xmlns:p14="http://schemas.microsoft.com/office/powerpoint/2010/main" val="3323276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 questions about seal pressure, and cuff pressure. We have a competitor, </a:t>
            </a:r>
            <a:r>
              <a:rPr lang="en-US" sz="1200" dirty="0" err="1"/>
              <a:t>iGel</a:t>
            </a:r>
            <a:r>
              <a:rPr lang="en-US" sz="1200" dirty="0"/>
              <a:t> that has a non-inflating cuff. In EMS this is likely one of the larger competitors. </a:t>
            </a:r>
          </a:p>
          <a:p>
            <a:endParaRPr lang="en-US" sz="1200" dirty="0"/>
          </a:p>
          <a:p>
            <a:r>
              <a:rPr lang="en-US" dirty="0"/>
              <a:t>Here is how we address:</a:t>
            </a:r>
          </a:p>
          <a:p>
            <a:pPr marL="228600" lvl="1" indent="0">
              <a:lnSpc>
                <a:spcPct val="107000"/>
              </a:lnSpc>
              <a:spcBef>
                <a:spcPts val="0"/>
              </a:spcBef>
              <a:buFont typeface="Arial" panose="020B0604020202020204" pitchFamily="34" charset="0"/>
              <a:buNone/>
            </a:pPr>
            <a:endParaRPr lang="en-US" sz="2000" dirty="0">
              <a:solidFill>
                <a:srgbClr val="58595B"/>
              </a:solidFill>
              <a:latin typeface="AkzidenzGroteskBQ-Reg"/>
              <a:ea typeface="Calibri" panose="020F0502020204030204" pitchFamily="34" charset="0"/>
              <a:cs typeface="AkzidenzGroteskBQ-Reg"/>
            </a:endParaRPr>
          </a:p>
          <a:p>
            <a:pPr marL="228600" lvl="1" indent="0">
              <a:lnSpc>
                <a:spcPct val="107000"/>
              </a:lnSpc>
              <a:spcBef>
                <a:spcPts val="0"/>
              </a:spcBef>
              <a:buFont typeface="Arial" panose="020B0604020202020204" pitchFamily="34" charset="0"/>
              <a:buNone/>
            </a:pPr>
            <a:r>
              <a:rPr lang="en-US" sz="2000" dirty="0">
                <a:solidFill>
                  <a:srgbClr val="58595B"/>
                </a:solidFill>
                <a:latin typeface="AkzidenzGroteskBQ-Reg"/>
                <a:ea typeface="Calibri" panose="020F0502020204030204" pitchFamily="34" charset="0"/>
                <a:cs typeface="AkzidenzGroteskBQ-Reg"/>
              </a:rPr>
              <a:t>If the seal pressure is of Air-Q®3 is not adequate for ventilation, it is advised that a larger size than that recommended on weight basis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58595B"/>
                </a:solidFill>
                <a:latin typeface="AkzidenzGroteskBQ-Reg"/>
                <a:ea typeface="Calibri" panose="020F0502020204030204" pitchFamily="34" charset="0"/>
                <a:cs typeface="AkzidenzGroteskBQ-Reg"/>
              </a:rPr>
              <a:t>is used. However, even if the seal pressure in a given patient would allow it, peak airway pressure of</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a:solidFill>
                  <a:srgbClr val="58595B"/>
                </a:solidFill>
                <a:latin typeface="AkzidenzGroteskBQ-Reg"/>
                <a:ea typeface="Calibri" panose="020F0502020204030204" pitchFamily="34" charset="0"/>
                <a:cs typeface="AkzidenzGroteskBQ-Reg"/>
              </a:rPr>
              <a:t>ventilation should not exceed 40cm H2O in order to prevent barotrauma and ineffective ventilation.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ETT pressures should not exceed 30 - 35 cmH20 when measured with a </a:t>
            </a:r>
            <a:r>
              <a:rPr lang="en-US" dirty="0" err="1"/>
              <a:t>cufflator</a:t>
            </a:r>
            <a:r>
              <a:rPr lang="en-US" dirty="0"/>
              <a:t>. You will also hear the term minimal leak technique, which implies that a small leak during peak inspiration is heard, which would indicate that there is not too much cuff pressure at the height of inspiration. Not enough pressure means no seal, which turns into inadequate ventilation pressures at the alveoli. Too much pressure means there can be tissue damage from cutting off blood supply around the capillary beds where the cuffs are positioned. This is where our SP model can be a benefit. DO NOT mistake cuff pressure with ventilating pressure. They are not the same. Ventilating pressure is what is needed to inflate the lungs for gas exchange, cuff pressure is what it takes to seal off the airway for the gas to inflate the lungs.</a:t>
            </a:r>
          </a:p>
          <a:p>
            <a:endParaRPr lang="en-US" dirty="0"/>
          </a:p>
        </p:txBody>
      </p:sp>
      <p:sp>
        <p:nvSpPr>
          <p:cNvPr id="4" name="Slide Number Placeholder 3"/>
          <p:cNvSpPr>
            <a:spLocks noGrp="1"/>
          </p:cNvSpPr>
          <p:nvPr>
            <p:ph type="sldNum" sz="quarter" idx="5"/>
          </p:nvPr>
        </p:nvSpPr>
        <p:spPr/>
        <p:txBody>
          <a:bodyPr/>
          <a:lstStyle/>
          <a:p>
            <a:fld id="{43E09C48-B138-8B43-99F5-406097D30CD2}" type="slidenum">
              <a:rPr lang="en-US" smtClean="0"/>
              <a:t>11</a:t>
            </a:fld>
            <a:endParaRPr lang="en-US"/>
          </a:p>
        </p:txBody>
      </p:sp>
    </p:spTree>
    <p:extLst>
      <p:ext uri="{BB962C8B-B14F-4D97-AF65-F5344CB8AC3E}">
        <p14:creationId xmlns:p14="http://schemas.microsoft.com/office/powerpoint/2010/main" val="39729365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23D4DAB-CED6-EE47-ACAF-3D80C05D5D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5CEA5A1-BCCC-B047-868E-B192178D68CF}"/>
              </a:ext>
            </a:extLst>
          </p:cNvPr>
          <p:cNvSpPr>
            <a:spLocks noGrp="1"/>
          </p:cNvSpPr>
          <p:nvPr>
            <p:ph type="ctrTitle" hasCustomPrompt="1"/>
          </p:nvPr>
        </p:nvSpPr>
        <p:spPr>
          <a:xfrm>
            <a:off x="623515" y="4359563"/>
            <a:ext cx="8461108" cy="660112"/>
          </a:xfrm>
          <a:prstGeom prst="rect">
            <a:avLst/>
          </a:prstGeom>
        </p:spPr>
        <p:txBody>
          <a:bodyPr anchor="t"/>
          <a:lstStyle>
            <a:lvl1pPr algn="l">
              <a:defRPr sz="4800">
                <a:solidFill>
                  <a:schemeClr val="bg1"/>
                </a:solidFill>
                <a:latin typeface="+mn-lt"/>
              </a:defRPr>
            </a:lvl1pPr>
          </a:lstStyle>
          <a:p>
            <a:r>
              <a:rPr lang="en-US"/>
              <a:t>Cover slide title here</a:t>
            </a:r>
          </a:p>
        </p:txBody>
      </p:sp>
      <p:sp>
        <p:nvSpPr>
          <p:cNvPr id="3" name="Subtitle 2">
            <a:extLst>
              <a:ext uri="{FF2B5EF4-FFF2-40B4-BE49-F238E27FC236}">
                <a16:creationId xmlns:a16="http://schemas.microsoft.com/office/drawing/2014/main" id="{7ECD8A78-1914-CF47-BF05-908C78EC21F6}"/>
              </a:ext>
            </a:extLst>
          </p:cNvPr>
          <p:cNvSpPr>
            <a:spLocks noGrp="1"/>
          </p:cNvSpPr>
          <p:nvPr>
            <p:ph type="subTitle" idx="1" hasCustomPrompt="1"/>
          </p:nvPr>
        </p:nvSpPr>
        <p:spPr>
          <a:xfrm>
            <a:off x="623516" y="5105401"/>
            <a:ext cx="8461108" cy="555624"/>
          </a:xfrm>
        </p:spPr>
        <p:txBody>
          <a:bodyPr>
            <a:noAutofit/>
          </a:bodyPr>
          <a:lstStyle>
            <a:lvl1pPr marL="0" indent="0" algn="l">
              <a:buNone/>
              <a:defRPr sz="24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Secondary title here</a:t>
            </a:r>
          </a:p>
        </p:txBody>
      </p:sp>
      <p:sp>
        <p:nvSpPr>
          <p:cNvPr id="4" name="TextBox 3">
            <a:extLst>
              <a:ext uri="{FF2B5EF4-FFF2-40B4-BE49-F238E27FC236}">
                <a16:creationId xmlns:a16="http://schemas.microsoft.com/office/drawing/2014/main" id="{AA27E295-27D1-FAFA-EA02-A8945614C3A3}"/>
              </a:ext>
            </a:extLst>
          </p:cNvPr>
          <p:cNvSpPr txBox="1"/>
          <p:nvPr userDrawn="1"/>
        </p:nvSpPr>
        <p:spPr>
          <a:xfrm>
            <a:off x="623515" y="6434903"/>
            <a:ext cx="7745789" cy="215444"/>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rPr>
              <a:t>Customer First   ●   Differentiate with Our People   ●   Bias for Action   ●   Continuous Improvement   ●   Accountability</a:t>
            </a:r>
          </a:p>
        </p:txBody>
      </p:sp>
    </p:spTree>
    <p:extLst>
      <p:ext uri="{BB962C8B-B14F-4D97-AF65-F5344CB8AC3E}">
        <p14:creationId xmlns:p14="http://schemas.microsoft.com/office/powerpoint/2010/main" val="1713279262"/>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idebar wo wav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14B251-ABDF-6748-A6B9-E6D1BD19B251}"/>
              </a:ext>
            </a:extLst>
          </p:cNvPr>
          <p:cNvSpPr/>
          <p:nvPr userDrawn="1"/>
        </p:nvSpPr>
        <p:spPr>
          <a:xfrm>
            <a:off x="0" y="12404"/>
            <a:ext cx="5161547" cy="6858001"/>
          </a:xfrm>
          <a:prstGeom prst="rect">
            <a:avLst/>
          </a:prstGeom>
          <a:solidFill>
            <a:srgbClr val="1D5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CA5728-5B79-1947-AD33-C1EB4C4CB20D}"/>
              </a:ext>
            </a:extLst>
          </p:cNvPr>
          <p:cNvSpPr>
            <a:spLocks noGrp="1"/>
          </p:cNvSpPr>
          <p:nvPr>
            <p:ph type="title" hasCustomPrompt="1"/>
          </p:nvPr>
        </p:nvSpPr>
        <p:spPr>
          <a:xfrm>
            <a:off x="266436" y="525268"/>
            <a:ext cx="3069431" cy="2065531"/>
          </a:xfrm>
          <a:prstGeom prst="rect">
            <a:avLst/>
          </a:prstGeom>
        </p:spPr>
        <p:txBody>
          <a:bodyPr anchor="t"/>
          <a:lstStyle>
            <a:lvl1pPr>
              <a:defRPr sz="3200">
                <a:solidFill>
                  <a:schemeClr val="bg1"/>
                </a:solidFill>
              </a:defRPr>
            </a:lvl1pPr>
          </a:lstStyle>
          <a:p>
            <a:r>
              <a:rPr lang="en-US"/>
              <a:t>Headline here Additional lines</a:t>
            </a:r>
            <a:br>
              <a:rPr lang="en-US"/>
            </a:br>
            <a:r>
              <a:rPr lang="en-US"/>
              <a:t>if needed</a:t>
            </a:r>
          </a:p>
        </p:txBody>
      </p:sp>
      <p:sp>
        <p:nvSpPr>
          <p:cNvPr id="3" name="Content Placeholder 2">
            <a:extLst>
              <a:ext uri="{FF2B5EF4-FFF2-40B4-BE49-F238E27FC236}">
                <a16:creationId xmlns:a16="http://schemas.microsoft.com/office/drawing/2014/main" id="{38DE5851-8234-AB49-85D1-618C9F48F3E6}"/>
              </a:ext>
            </a:extLst>
          </p:cNvPr>
          <p:cNvSpPr>
            <a:spLocks noGrp="1"/>
          </p:cNvSpPr>
          <p:nvPr>
            <p:ph idx="1"/>
          </p:nvPr>
        </p:nvSpPr>
        <p:spPr>
          <a:xfrm>
            <a:off x="5753364" y="877804"/>
            <a:ext cx="6172200" cy="4873625"/>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8663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A069006-A9A2-DC45-B0EF-01D3A3708676}"/>
              </a:ext>
            </a:extLst>
          </p:cNvPr>
          <p:cNvSpPr>
            <a:spLocks noGrp="1"/>
          </p:cNvSpPr>
          <p:nvPr>
            <p:ph type="pic" idx="1"/>
          </p:nvPr>
        </p:nvSpPr>
        <p:spPr>
          <a:xfrm>
            <a:off x="4483510" y="1366685"/>
            <a:ext cx="7098889" cy="484730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7BD053B-CF8D-2C47-AB70-C10AADC65328}"/>
              </a:ext>
            </a:extLst>
          </p:cNvPr>
          <p:cNvSpPr>
            <a:spLocks noGrp="1"/>
          </p:cNvSpPr>
          <p:nvPr>
            <p:ph type="body" sz="half" idx="2" hasCustomPrompt="1"/>
          </p:nvPr>
        </p:nvSpPr>
        <p:spPr>
          <a:xfrm>
            <a:off x="523875" y="1366684"/>
            <a:ext cx="3684331" cy="4847303"/>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2400" smtClean="0">
                <a:effectLs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effectLst/>
                <a:latin typeface="Calibri" panose="020F0502020204030204" pitchFamily="34" charset="0"/>
              </a:rPr>
              <a:t>Text here</a:t>
            </a:r>
          </a:p>
          <a:p>
            <a:pPr lvl="0"/>
            <a:endParaRPr lang="en-US"/>
          </a:p>
        </p:txBody>
      </p:sp>
      <p:sp>
        <p:nvSpPr>
          <p:cNvPr id="6" name="Slide Number Placeholder 5">
            <a:extLst>
              <a:ext uri="{FF2B5EF4-FFF2-40B4-BE49-F238E27FC236}">
                <a16:creationId xmlns:a16="http://schemas.microsoft.com/office/drawing/2014/main" id="{20AA3BAF-F9B4-E54F-9CFF-04AA85C9FD7A}"/>
              </a:ext>
            </a:extLst>
          </p:cNvPr>
          <p:cNvSpPr txBox="1">
            <a:spLocks/>
          </p:cNvSpPr>
          <p:nvPr userDrawn="1"/>
        </p:nvSpPr>
        <p:spPr>
          <a:xfrm>
            <a:off x="10810215" y="6443853"/>
            <a:ext cx="830696" cy="281997"/>
          </a:xfrm>
          <a:prstGeom prst="rect">
            <a:avLst/>
          </a:prstGeom>
        </p:spPr>
        <p:txBody>
          <a:bodyPr/>
          <a:lstStyle>
            <a:defPPr>
              <a:defRPr lang="en-US"/>
            </a:defPPr>
            <a:lvl1pPr marL="0" algn="r" defTabSz="914400" rtl="0" eaLnBrk="1" latinLnBrk="0" hangingPunct="1">
              <a:defRPr sz="1100" kern="1200">
                <a:solidFill>
                  <a:srgbClr val="00855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5D75E3-62B6-C44A-8295-14DF27978E1A}" type="slidenum">
              <a:rPr lang="en-US" smtClean="0"/>
              <a:pPr/>
              <a:t>‹#›</a:t>
            </a:fld>
            <a:endParaRPr lang="en-US"/>
          </a:p>
        </p:txBody>
      </p:sp>
      <p:sp>
        <p:nvSpPr>
          <p:cNvPr id="2" name="Title 1">
            <a:extLst>
              <a:ext uri="{FF2B5EF4-FFF2-40B4-BE49-F238E27FC236}">
                <a16:creationId xmlns:a16="http://schemas.microsoft.com/office/drawing/2014/main" id="{64E537A7-1F67-845A-BE76-E6F60D0ED414}"/>
              </a:ext>
            </a:extLst>
          </p:cNvPr>
          <p:cNvSpPr>
            <a:spLocks noGrp="1"/>
          </p:cNvSpPr>
          <p:nvPr>
            <p:ph type="title"/>
          </p:nvPr>
        </p:nvSpPr>
        <p:spPr/>
        <p:txBody>
          <a:bodyPr/>
          <a:lstStyle>
            <a:lvl1pPr>
              <a:defRPr>
                <a:solidFill>
                  <a:srgbClr val="1D51A4"/>
                </a:solidFill>
              </a:defRPr>
            </a:lvl1pPr>
          </a:lstStyle>
          <a:p>
            <a:r>
              <a:rPr lang="en-US"/>
              <a:t>Click to edit Master title style</a:t>
            </a:r>
          </a:p>
        </p:txBody>
      </p:sp>
    </p:spTree>
    <p:extLst>
      <p:ext uri="{BB962C8B-B14F-4D97-AF65-F5344CB8AC3E}">
        <p14:creationId xmlns:p14="http://schemas.microsoft.com/office/powerpoint/2010/main" val="3853743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88D1D6-03ED-2245-85C0-42187D7056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Picture Placeholder 6">
            <a:extLst>
              <a:ext uri="{FF2B5EF4-FFF2-40B4-BE49-F238E27FC236}">
                <a16:creationId xmlns:a16="http://schemas.microsoft.com/office/drawing/2014/main" id="{395E7F69-1F92-3749-8949-B06F60F7A38E}"/>
              </a:ext>
            </a:extLst>
          </p:cNvPr>
          <p:cNvSpPr>
            <a:spLocks noGrp="1"/>
          </p:cNvSpPr>
          <p:nvPr>
            <p:ph type="pic" sz="quarter" idx="11"/>
          </p:nvPr>
        </p:nvSpPr>
        <p:spPr>
          <a:xfrm>
            <a:off x="475590" y="440267"/>
            <a:ext cx="11225343" cy="5892800"/>
          </a:xfrm>
        </p:spPr>
        <p:txBody>
          <a:bodyPr>
            <a:normAutofit/>
          </a:bodyPr>
          <a:lstStyle>
            <a:lvl1pPr>
              <a:defRPr sz="2400"/>
            </a:lvl1pPr>
          </a:lstStyle>
          <a:p>
            <a:r>
              <a:rPr lang="en-US"/>
              <a:t>Click icon to add picture</a:t>
            </a:r>
          </a:p>
        </p:txBody>
      </p:sp>
      <p:sp>
        <p:nvSpPr>
          <p:cNvPr id="10" name="Slide Number Placeholder 5">
            <a:extLst>
              <a:ext uri="{FF2B5EF4-FFF2-40B4-BE49-F238E27FC236}">
                <a16:creationId xmlns:a16="http://schemas.microsoft.com/office/drawing/2014/main" id="{0664AECA-107C-0742-9E9A-96B1A6E6DD9D}"/>
              </a:ext>
            </a:extLst>
          </p:cNvPr>
          <p:cNvSpPr txBox="1">
            <a:spLocks/>
          </p:cNvSpPr>
          <p:nvPr userDrawn="1"/>
        </p:nvSpPr>
        <p:spPr>
          <a:xfrm>
            <a:off x="10810215" y="6443853"/>
            <a:ext cx="830696" cy="281997"/>
          </a:xfrm>
          <a:prstGeom prst="rect">
            <a:avLst/>
          </a:prstGeom>
        </p:spPr>
        <p:txBody>
          <a:bodyPr/>
          <a:lstStyle>
            <a:defPPr>
              <a:defRPr lang="en-US"/>
            </a:defPPr>
            <a:lvl1pPr marL="0" algn="r" defTabSz="914400" rtl="0" eaLnBrk="1" latinLnBrk="0" hangingPunct="1">
              <a:defRPr sz="1100" kern="1200">
                <a:solidFill>
                  <a:srgbClr val="00855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5D75E3-62B6-C44A-8295-14DF27978E1A}" type="slidenum">
              <a:rPr lang="en-US" smtClean="0">
                <a:solidFill>
                  <a:schemeClr val="bg1"/>
                </a:solidFill>
              </a:rPr>
              <a:pPr/>
              <a:t>‹#›</a:t>
            </a:fld>
            <a:endParaRPr lang="en-US">
              <a:solidFill>
                <a:schemeClr val="bg1"/>
              </a:solidFill>
            </a:endParaRPr>
          </a:p>
        </p:txBody>
      </p:sp>
      <p:sp>
        <p:nvSpPr>
          <p:cNvPr id="2" name="TextBox 1">
            <a:extLst>
              <a:ext uri="{FF2B5EF4-FFF2-40B4-BE49-F238E27FC236}">
                <a16:creationId xmlns:a16="http://schemas.microsoft.com/office/drawing/2014/main" id="{1C556973-4B0F-9CCE-01C4-C769F7A96FAD}"/>
              </a:ext>
            </a:extLst>
          </p:cNvPr>
          <p:cNvSpPr txBox="1"/>
          <p:nvPr userDrawn="1"/>
        </p:nvSpPr>
        <p:spPr>
          <a:xfrm>
            <a:off x="1903210" y="6531722"/>
            <a:ext cx="7745789" cy="21544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Customer First   ●   Differentiate with Our People   ●   Bias for Action   ●   Continuous Improvement   ●   Accountability</a:t>
            </a:r>
          </a:p>
        </p:txBody>
      </p:sp>
    </p:spTree>
    <p:extLst>
      <p:ext uri="{BB962C8B-B14F-4D97-AF65-F5344CB8AC3E}">
        <p14:creationId xmlns:p14="http://schemas.microsoft.com/office/powerpoint/2010/main" val="1398095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C47082-A699-A54D-BF69-11134924DE87}"/>
              </a:ext>
            </a:extLst>
          </p:cNvPr>
          <p:cNvSpPr>
            <a:spLocks noGrp="1"/>
          </p:cNvSpPr>
          <p:nvPr>
            <p:ph type="sldNum" sz="quarter" idx="12"/>
          </p:nvPr>
        </p:nvSpPr>
        <p:spPr>
          <a:xfrm>
            <a:off x="475590" y="6510528"/>
            <a:ext cx="830696" cy="281997"/>
          </a:xfrm>
          <a:prstGeom prst="rect">
            <a:avLst/>
          </a:prstGeom>
        </p:spPr>
        <p:txBody>
          <a:bodyPr/>
          <a:lstStyle>
            <a:lvl1pPr algn="l">
              <a:defRPr sz="1400">
                <a:solidFill>
                  <a:schemeClr val="bg1"/>
                </a:solidFill>
              </a:defRPr>
            </a:lvl1pPr>
          </a:lstStyle>
          <a:p>
            <a:fld id="{065D75E3-62B6-C44A-8295-14DF27978E1A}" type="slidenum">
              <a:rPr lang="en-US" smtClean="0"/>
              <a:pPr/>
              <a:t>‹#›</a:t>
            </a:fld>
            <a:endParaRPr lang="en-US"/>
          </a:p>
        </p:txBody>
      </p:sp>
      <p:pic>
        <p:nvPicPr>
          <p:cNvPr id="5" name="Picture 4">
            <a:extLst>
              <a:ext uri="{FF2B5EF4-FFF2-40B4-BE49-F238E27FC236}">
                <a16:creationId xmlns:a16="http://schemas.microsoft.com/office/drawing/2014/main" id="{72A44E97-282D-3141-91C4-B5F7BB5BF6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Picture Placeholder 6">
            <a:extLst>
              <a:ext uri="{FF2B5EF4-FFF2-40B4-BE49-F238E27FC236}">
                <a16:creationId xmlns:a16="http://schemas.microsoft.com/office/drawing/2014/main" id="{203A1652-B49A-8949-9163-0119976D520E}"/>
              </a:ext>
            </a:extLst>
          </p:cNvPr>
          <p:cNvSpPr>
            <a:spLocks noGrp="1"/>
          </p:cNvSpPr>
          <p:nvPr>
            <p:ph type="pic" sz="quarter" idx="11"/>
          </p:nvPr>
        </p:nvSpPr>
        <p:spPr>
          <a:xfrm>
            <a:off x="475590" y="440267"/>
            <a:ext cx="11225343" cy="5892800"/>
          </a:xfrm>
        </p:spPr>
        <p:txBody>
          <a:bodyPr>
            <a:normAutofit/>
          </a:bodyPr>
          <a:lstStyle>
            <a:lvl1pPr>
              <a:defRPr sz="2400"/>
            </a:lvl1pPr>
          </a:lstStyle>
          <a:p>
            <a:r>
              <a:rPr lang="en-US"/>
              <a:t>Click icon to add picture</a:t>
            </a:r>
          </a:p>
        </p:txBody>
      </p:sp>
      <p:sp>
        <p:nvSpPr>
          <p:cNvPr id="9" name="Slide Number Placeholder 5">
            <a:extLst>
              <a:ext uri="{FF2B5EF4-FFF2-40B4-BE49-F238E27FC236}">
                <a16:creationId xmlns:a16="http://schemas.microsoft.com/office/drawing/2014/main" id="{D090877C-D559-8344-B3F8-2CE0B12FFDCD}"/>
              </a:ext>
            </a:extLst>
          </p:cNvPr>
          <p:cNvSpPr txBox="1">
            <a:spLocks/>
          </p:cNvSpPr>
          <p:nvPr userDrawn="1"/>
        </p:nvSpPr>
        <p:spPr>
          <a:xfrm>
            <a:off x="10810215" y="6443853"/>
            <a:ext cx="830696" cy="281997"/>
          </a:xfrm>
          <a:prstGeom prst="rect">
            <a:avLst/>
          </a:prstGeom>
        </p:spPr>
        <p:txBody>
          <a:bodyPr/>
          <a:lstStyle>
            <a:defPPr>
              <a:defRPr lang="en-US"/>
            </a:defPPr>
            <a:lvl1pPr marL="0" algn="r" defTabSz="914400" rtl="0" eaLnBrk="1" latinLnBrk="0" hangingPunct="1">
              <a:defRPr sz="1100" kern="1200">
                <a:solidFill>
                  <a:srgbClr val="00855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5D75E3-62B6-C44A-8295-14DF27978E1A}" type="slidenum">
              <a:rPr lang="en-US" smtClean="0">
                <a:solidFill>
                  <a:schemeClr val="bg1"/>
                </a:solidFill>
              </a:rPr>
              <a:pPr/>
              <a:t>‹#›</a:t>
            </a:fld>
            <a:endParaRPr lang="en-US">
              <a:solidFill>
                <a:schemeClr val="bg1"/>
              </a:solidFill>
            </a:endParaRPr>
          </a:p>
        </p:txBody>
      </p:sp>
      <p:sp>
        <p:nvSpPr>
          <p:cNvPr id="2" name="TextBox 1">
            <a:extLst>
              <a:ext uri="{FF2B5EF4-FFF2-40B4-BE49-F238E27FC236}">
                <a16:creationId xmlns:a16="http://schemas.microsoft.com/office/drawing/2014/main" id="{7501B9EB-E1CF-DABE-352A-C71F681AC35A}"/>
              </a:ext>
            </a:extLst>
          </p:cNvPr>
          <p:cNvSpPr txBox="1"/>
          <p:nvPr userDrawn="1"/>
        </p:nvSpPr>
        <p:spPr>
          <a:xfrm>
            <a:off x="1903210" y="6531722"/>
            <a:ext cx="7745789" cy="21544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Customer First   ●   Differentiate with Our People   ●   Bias for Action   ●   Continuous Improvement   ●   Accountability</a:t>
            </a:r>
          </a:p>
        </p:txBody>
      </p:sp>
    </p:spTree>
    <p:extLst>
      <p:ext uri="{BB962C8B-B14F-4D97-AF65-F5344CB8AC3E}">
        <p14:creationId xmlns:p14="http://schemas.microsoft.com/office/powerpoint/2010/main" val="104595508"/>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593A76-A335-C145-B772-88BCC3D46B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0EB18BA-BCB5-FE46-B04E-59BB7E387AE9}"/>
              </a:ext>
            </a:extLst>
          </p:cNvPr>
          <p:cNvSpPr>
            <a:spLocks noGrp="1"/>
          </p:cNvSpPr>
          <p:nvPr>
            <p:ph type="title" hasCustomPrompt="1"/>
          </p:nvPr>
        </p:nvSpPr>
        <p:spPr>
          <a:xfrm>
            <a:off x="475590" y="3599153"/>
            <a:ext cx="5689236" cy="589390"/>
          </a:xfrm>
          <a:prstGeom prst="rect">
            <a:avLst/>
          </a:prstGeom>
        </p:spPr>
        <p:txBody>
          <a:bodyPr>
            <a:noAutofit/>
          </a:bodyPr>
          <a:lstStyle>
            <a:lvl1pPr>
              <a:defRPr sz="4800" b="1" i="0">
                <a:solidFill>
                  <a:srgbClr val="008557"/>
                </a:solidFill>
                <a:latin typeface="Arial" panose="020B0604020202020204" pitchFamily="34" charset="0"/>
                <a:cs typeface="Arial" panose="020B0604020202020204" pitchFamily="34" charset="0"/>
              </a:defRPr>
            </a:lvl1pPr>
          </a:lstStyle>
          <a:p>
            <a:r>
              <a:rPr lang="en-US"/>
              <a:t>Thank you</a:t>
            </a:r>
          </a:p>
        </p:txBody>
      </p:sp>
      <p:sp>
        <p:nvSpPr>
          <p:cNvPr id="3" name="TextBox 2">
            <a:extLst>
              <a:ext uri="{FF2B5EF4-FFF2-40B4-BE49-F238E27FC236}">
                <a16:creationId xmlns:a16="http://schemas.microsoft.com/office/drawing/2014/main" id="{0DF2B833-B7E7-E86F-FBF9-76EFA8AD7AA3}"/>
              </a:ext>
            </a:extLst>
          </p:cNvPr>
          <p:cNvSpPr txBox="1"/>
          <p:nvPr userDrawn="1"/>
        </p:nvSpPr>
        <p:spPr>
          <a:xfrm>
            <a:off x="1903210" y="6531722"/>
            <a:ext cx="7745789" cy="21544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Customer First   ●   Differentiate with Our People   ●   Bias for Action   ●   Continuous Improvement   ●   Accountability</a:t>
            </a:r>
          </a:p>
        </p:txBody>
      </p:sp>
    </p:spTree>
    <p:extLst>
      <p:ext uri="{BB962C8B-B14F-4D97-AF65-F5344CB8AC3E}">
        <p14:creationId xmlns:p14="http://schemas.microsoft.com/office/powerpoint/2010/main" val="2223143558"/>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A1E2D6-FBD0-E74D-B048-B6C7E18B47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Slide Number Placeholder 5">
            <a:extLst>
              <a:ext uri="{FF2B5EF4-FFF2-40B4-BE49-F238E27FC236}">
                <a16:creationId xmlns:a16="http://schemas.microsoft.com/office/drawing/2014/main" id="{3F447182-01FC-1C43-BE14-7ABC3D59D23C}"/>
              </a:ext>
            </a:extLst>
          </p:cNvPr>
          <p:cNvSpPr>
            <a:spLocks noGrp="1"/>
          </p:cNvSpPr>
          <p:nvPr>
            <p:ph type="sldNum" sz="quarter" idx="4"/>
          </p:nvPr>
        </p:nvSpPr>
        <p:spPr>
          <a:xfrm>
            <a:off x="10810215" y="6443853"/>
            <a:ext cx="830696" cy="281997"/>
          </a:xfrm>
          <a:prstGeom prst="rect">
            <a:avLst/>
          </a:prstGeom>
        </p:spPr>
        <p:txBody>
          <a:bodyPr/>
          <a:lstStyle>
            <a:lvl1pPr algn="r">
              <a:defRPr sz="1100">
                <a:solidFill>
                  <a:schemeClr val="bg1"/>
                </a:solidFill>
              </a:defRPr>
            </a:lvl1pPr>
          </a:lstStyle>
          <a:p>
            <a:fld id="{065D75E3-62B6-C44A-8295-14DF27978E1A}" type="slidenum">
              <a:rPr lang="en-US" smtClean="0"/>
              <a:pPr/>
              <a:t>‹#›</a:t>
            </a:fld>
            <a:endParaRPr lang="en-US"/>
          </a:p>
        </p:txBody>
      </p:sp>
      <p:pic>
        <p:nvPicPr>
          <p:cNvPr id="11" name="Picture 10">
            <a:extLst>
              <a:ext uri="{FF2B5EF4-FFF2-40B4-BE49-F238E27FC236}">
                <a16:creationId xmlns:a16="http://schemas.microsoft.com/office/drawing/2014/main" id="{E6577A56-6E30-4144-97A8-61880B0831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389" y="494080"/>
            <a:ext cx="1868683" cy="1099225"/>
          </a:xfrm>
          <a:prstGeom prst="rect">
            <a:avLst/>
          </a:prstGeom>
        </p:spPr>
      </p:pic>
      <p:sp>
        <p:nvSpPr>
          <p:cNvPr id="4" name="Title 3">
            <a:extLst>
              <a:ext uri="{FF2B5EF4-FFF2-40B4-BE49-F238E27FC236}">
                <a16:creationId xmlns:a16="http://schemas.microsoft.com/office/drawing/2014/main" id="{4F1F69DE-FA2C-7B71-5D50-B55A8E6A70E0}"/>
              </a:ext>
            </a:extLst>
          </p:cNvPr>
          <p:cNvSpPr>
            <a:spLocks noGrp="1"/>
          </p:cNvSpPr>
          <p:nvPr>
            <p:ph type="title"/>
          </p:nvPr>
        </p:nvSpPr>
        <p:spPr>
          <a:xfrm>
            <a:off x="3329609" y="3676303"/>
            <a:ext cx="8311302" cy="2635399"/>
          </a:xfrm>
        </p:spPr>
        <p:txBody>
          <a:bodyPr anchor="t"/>
          <a:lstStyle>
            <a:lvl1pPr algn="r">
              <a:defRPr>
                <a:solidFill>
                  <a:schemeClr val="bg1"/>
                </a:solidFill>
              </a:defRPr>
            </a:lvl1pPr>
          </a:lstStyle>
          <a:p>
            <a:r>
              <a:rPr lang="en-US"/>
              <a:t>Click to edit Master title style</a:t>
            </a:r>
          </a:p>
        </p:txBody>
      </p:sp>
      <p:sp>
        <p:nvSpPr>
          <p:cNvPr id="2" name="TextBox 1">
            <a:extLst>
              <a:ext uri="{FF2B5EF4-FFF2-40B4-BE49-F238E27FC236}">
                <a16:creationId xmlns:a16="http://schemas.microsoft.com/office/drawing/2014/main" id="{C0B173C8-0AF2-B76E-E131-6357CE962741}"/>
              </a:ext>
            </a:extLst>
          </p:cNvPr>
          <p:cNvSpPr txBox="1"/>
          <p:nvPr userDrawn="1"/>
        </p:nvSpPr>
        <p:spPr>
          <a:xfrm>
            <a:off x="1903210" y="6531722"/>
            <a:ext cx="7745789" cy="21544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Customer First   ●   Differentiate with Our People   ●   Bias for Action   ●   Continuous Improvement   ●   Accountability</a:t>
            </a:r>
          </a:p>
        </p:txBody>
      </p:sp>
    </p:spTree>
    <p:extLst>
      <p:ext uri="{BB962C8B-B14F-4D97-AF65-F5344CB8AC3E}">
        <p14:creationId xmlns:p14="http://schemas.microsoft.com/office/powerpoint/2010/main" val="1473994324"/>
      </p:ext>
    </p:extLst>
  </p:cSld>
  <p:clrMapOvr>
    <a:masterClrMapping/>
  </p:clrMapOvr>
  <p:extLst>
    <p:ext uri="{DCECCB84-F9BA-43D5-87BE-67443E8EF086}">
      <p15:sldGuideLst xmlns:p15="http://schemas.microsoft.com/office/powerpoint/2012/main">
        <p15:guide id="1" orient="horz" pos="4032"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on Header - Blu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A1E2D6-FBD0-E74D-B048-B6C7E18B47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Slide Number Placeholder 5">
            <a:extLst>
              <a:ext uri="{FF2B5EF4-FFF2-40B4-BE49-F238E27FC236}">
                <a16:creationId xmlns:a16="http://schemas.microsoft.com/office/drawing/2014/main" id="{3F447182-01FC-1C43-BE14-7ABC3D59D23C}"/>
              </a:ext>
            </a:extLst>
          </p:cNvPr>
          <p:cNvSpPr>
            <a:spLocks noGrp="1"/>
          </p:cNvSpPr>
          <p:nvPr>
            <p:ph type="sldNum" sz="quarter" idx="4"/>
          </p:nvPr>
        </p:nvSpPr>
        <p:spPr>
          <a:xfrm>
            <a:off x="10810215" y="6443853"/>
            <a:ext cx="830696" cy="281997"/>
          </a:xfrm>
          <a:prstGeom prst="rect">
            <a:avLst/>
          </a:prstGeom>
        </p:spPr>
        <p:txBody>
          <a:bodyPr/>
          <a:lstStyle>
            <a:lvl1pPr algn="r">
              <a:defRPr sz="1100">
                <a:solidFill>
                  <a:schemeClr val="bg1"/>
                </a:solidFill>
              </a:defRPr>
            </a:lvl1pPr>
          </a:lstStyle>
          <a:p>
            <a:fld id="{065D75E3-62B6-C44A-8295-14DF27978E1A}" type="slidenum">
              <a:rPr lang="en-US" smtClean="0"/>
              <a:pPr/>
              <a:t>‹#›</a:t>
            </a:fld>
            <a:endParaRPr lang="en-US"/>
          </a:p>
        </p:txBody>
      </p:sp>
      <p:pic>
        <p:nvPicPr>
          <p:cNvPr id="11" name="Picture 10">
            <a:extLst>
              <a:ext uri="{FF2B5EF4-FFF2-40B4-BE49-F238E27FC236}">
                <a16:creationId xmlns:a16="http://schemas.microsoft.com/office/drawing/2014/main" id="{E6577A56-6E30-4144-97A8-61880B0831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30389" y="494080"/>
            <a:ext cx="1868683" cy="1099225"/>
          </a:xfrm>
          <a:prstGeom prst="rect">
            <a:avLst/>
          </a:prstGeom>
        </p:spPr>
      </p:pic>
      <p:sp>
        <p:nvSpPr>
          <p:cNvPr id="9" name="Picture Placeholder 6">
            <a:extLst>
              <a:ext uri="{FF2B5EF4-FFF2-40B4-BE49-F238E27FC236}">
                <a16:creationId xmlns:a16="http://schemas.microsoft.com/office/drawing/2014/main" id="{81BAFE33-0AA3-AB48-997C-0D956C98E614}"/>
              </a:ext>
            </a:extLst>
          </p:cNvPr>
          <p:cNvSpPr>
            <a:spLocks noGrp="1"/>
          </p:cNvSpPr>
          <p:nvPr>
            <p:ph type="pic" sz="quarter" idx="11"/>
          </p:nvPr>
        </p:nvSpPr>
        <p:spPr>
          <a:xfrm>
            <a:off x="698091" y="1749425"/>
            <a:ext cx="6518686" cy="4337050"/>
          </a:xfrm>
        </p:spPr>
        <p:txBody>
          <a:bodyPr>
            <a:normAutofit/>
          </a:bodyPr>
          <a:lstStyle>
            <a:lvl1pPr>
              <a:defRPr sz="2400"/>
            </a:lvl1pPr>
          </a:lstStyle>
          <a:p>
            <a:r>
              <a:rPr lang="en-US"/>
              <a:t>Click icon to add picture</a:t>
            </a:r>
          </a:p>
        </p:txBody>
      </p:sp>
      <p:sp>
        <p:nvSpPr>
          <p:cNvPr id="3" name="Title 2">
            <a:extLst>
              <a:ext uri="{FF2B5EF4-FFF2-40B4-BE49-F238E27FC236}">
                <a16:creationId xmlns:a16="http://schemas.microsoft.com/office/drawing/2014/main" id="{492DE735-D9C9-F3C6-DE28-888B154EDC0E}"/>
              </a:ext>
            </a:extLst>
          </p:cNvPr>
          <p:cNvSpPr>
            <a:spLocks noGrp="1"/>
          </p:cNvSpPr>
          <p:nvPr>
            <p:ph type="title"/>
          </p:nvPr>
        </p:nvSpPr>
        <p:spPr>
          <a:xfrm>
            <a:off x="7533861" y="3544151"/>
            <a:ext cx="4107050" cy="2542323"/>
          </a:xfrm>
        </p:spPr>
        <p:txBody>
          <a:bodyPr anchor="t"/>
          <a:lstStyle>
            <a:lvl1pPr algn="r">
              <a:defRPr>
                <a:solidFill>
                  <a:schemeClr val="bg1"/>
                </a:solidFill>
              </a:defRPr>
            </a:lvl1pPr>
          </a:lstStyle>
          <a:p>
            <a:r>
              <a:rPr lang="en-US"/>
              <a:t>Click to edit Master title style</a:t>
            </a:r>
          </a:p>
        </p:txBody>
      </p:sp>
      <p:sp>
        <p:nvSpPr>
          <p:cNvPr id="2" name="TextBox 1">
            <a:extLst>
              <a:ext uri="{FF2B5EF4-FFF2-40B4-BE49-F238E27FC236}">
                <a16:creationId xmlns:a16="http://schemas.microsoft.com/office/drawing/2014/main" id="{5BA78F34-ACB5-AE56-C41B-2EB0BCC93FB4}"/>
              </a:ext>
            </a:extLst>
          </p:cNvPr>
          <p:cNvSpPr txBox="1"/>
          <p:nvPr userDrawn="1"/>
        </p:nvSpPr>
        <p:spPr>
          <a:xfrm>
            <a:off x="1903210" y="6531722"/>
            <a:ext cx="7745789" cy="21544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Customer First   ●   Differentiate with Our People   ●   Bias for Action   ●   Continuous Improvement   ●   Accountability</a:t>
            </a:r>
          </a:p>
        </p:txBody>
      </p:sp>
    </p:spTree>
    <p:extLst>
      <p:ext uri="{BB962C8B-B14F-4D97-AF65-F5344CB8AC3E}">
        <p14:creationId xmlns:p14="http://schemas.microsoft.com/office/powerpoint/2010/main" val="2356487103"/>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 - Title and Content ">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6CE1AC-5183-9540-95C2-3C1430569F10}"/>
              </a:ext>
            </a:extLst>
          </p:cNvPr>
          <p:cNvSpPr>
            <a:spLocks noGrp="1"/>
          </p:cNvSpPr>
          <p:nvPr>
            <p:ph idx="1" hasCustomPrompt="1"/>
          </p:nvPr>
        </p:nvSpPr>
        <p:spPr>
          <a:xfrm>
            <a:off x="561975" y="1400175"/>
            <a:ext cx="10891271" cy="4737153"/>
          </a:xfrm>
        </p:spPr>
        <p:txBody>
          <a:bodyPr>
            <a:normAutofit/>
          </a:bodyPr>
          <a:lstStyle>
            <a:lvl1pPr marL="0" indent="0">
              <a:buNone/>
              <a:defRPr sz="2400"/>
            </a:lvl1pPr>
            <a:lvl2pPr>
              <a:defRPr sz="2400"/>
            </a:lvl2pPr>
            <a:lvl3pPr>
              <a:defRPr sz="2400"/>
            </a:lvl3pPr>
            <a:lvl4pPr>
              <a:defRPr sz="2400"/>
            </a:lvl4pPr>
            <a:lvl5pPr>
              <a:defRPr sz="2400"/>
            </a:lvl5pPr>
          </a:lstStyle>
          <a:p>
            <a:pPr lvl="0"/>
            <a:r>
              <a:rPr lang="en-US"/>
              <a:t>Click to add text one column</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4C2E67F-2A96-5842-B641-3DAF875A9FB8}"/>
              </a:ext>
            </a:extLst>
          </p:cNvPr>
          <p:cNvSpPr>
            <a:spLocks noGrp="1"/>
          </p:cNvSpPr>
          <p:nvPr>
            <p:ph type="sldNum" sz="quarter" idx="4"/>
          </p:nvPr>
        </p:nvSpPr>
        <p:spPr>
          <a:xfrm>
            <a:off x="10810215" y="6443853"/>
            <a:ext cx="830696" cy="281997"/>
          </a:xfrm>
          <a:prstGeom prst="rect">
            <a:avLst/>
          </a:prstGeom>
        </p:spPr>
        <p:txBody>
          <a:bodyPr/>
          <a:lstStyle>
            <a:lvl1pPr algn="r">
              <a:defRPr sz="1100">
                <a:solidFill>
                  <a:srgbClr val="008557"/>
                </a:solidFill>
              </a:defRPr>
            </a:lvl1pPr>
          </a:lstStyle>
          <a:p>
            <a:fld id="{065D75E3-62B6-C44A-8295-14DF27978E1A}" type="slidenum">
              <a:rPr lang="en-US" smtClean="0"/>
              <a:pPr/>
              <a:t>‹#›</a:t>
            </a:fld>
            <a:endParaRPr lang="en-US"/>
          </a:p>
        </p:txBody>
      </p:sp>
      <p:sp>
        <p:nvSpPr>
          <p:cNvPr id="7" name="Title 6">
            <a:extLst>
              <a:ext uri="{FF2B5EF4-FFF2-40B4-BE49-F238E27FC236}">
                <a16:creationId xmlns:a16="http://schemas.microsoft.com/office/drawing/2014/main" id="{02D4E386-7248-781C-1B9C-6F30E689466F}"/>
              </a:ext>
            </a:extLst>
          </p:cNvPr>
          <p:cNvSpPr>
            <a:spLocks noGrp="1"/>
          </p:cNvSpPr>
          <p:nvPr>
            <p:ph type="title"/>
          </p:nvPr>
        </p:nvSpPr>
        <p:spPr/>
        <p:txBody>
          <a:bodyPr/>
          <a:lstStyle>
            <a:lvl1pPr>
              <a:defRPr>
                <a:solidFill>
                  <a:srgbClr val="1D51A4"/>
                </a:solidFill>
              </a:defRPr>
            </a:lvl1pPr>
          </a:lstStyle>
          <a:p>
            <a:r>
              <a:rPr lang="en-US"/>
              <a:t>Click to edit Master title style</a:t>
            </a:r>
          </a:p>
        </p:txBody>
      </p:sp>
    </p:spTree>
    <p:extLst>
      <p:ext uri="{BB962C8B-B14F-4D97-AF65-F5344CB8AC3E}">
        <p14:creationId xmlns:p14="http://schemas.microsoft.com/office/powerpoint/2010/main" val="416370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1B80DF-A056-9443-AF84-51B2F8DB27B0}"/>
              </a:ext>
            </a:extLst>
          </p:cNvPr>
          <p:cNvPicPr>
            <a:picLocks noChangeAspect="1"/>
          </p:cNvPicPr>
          <p:nvPr userDrawn="1"/>
        </p:nvPicPr>
        <p:blipFill>
          <a:blip r:embed="rId2"/>
          <a:stretch>
            <a:fillRect/>
          </a:stretch>
        </p:blipFill>
        <p:spPr>
          <a:xfrm>
            <a:off x="5849023" y="28138"/>
            <a:ext cx="6520091" cy="413974"/>
          </a:xfrm>
          <a:prstGeom prst="rect">
            <a:avLst/>
          </a:prstGeom>
        </p:spPr>
      </p:pic>
      <p:sp>
        <p:nvSpPr>
          <p:cNvPr id="8" name="Rectangle 7">
            <a:extLst>
              <a:ext uri="{FF2B5EF4-FFF2-40B4-BE49-F238E27FC236}">
                <a16:creationId xmlns:a16="http://schemas.microsoft.com/office/drawing/2014/main" id="{8A1D214C-4298-5747-B6EF-B03A08DC9B1B}"/>
              </a:ext>
            </a:extLst>
          </p:cNvPr>
          <p:cNvSpPr/>
          <p:nvPr userDrawn="1"/>
        </p:nvSpPr>
        <p:spPr>
          <a:xfrm>
            <a:off x="4219575" y="6702990"/>
            <a:ext cx="7972425" cy="45719"/>
          </a:xfrm>
          <a:prstGeom prst="rect">
            <a:avLst/>
          </a:prstGeom>
          <a:solidFill>
            <a:srgbClr val="008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a:extLst>
              <a:ext uri="{FF2B5EF4-FFF2-40B4-BE49-F238E27FC236}">
                <a16:creationId xmlns:a16="http://schemas.microsoft.com/office/drawing/2014/main" id="{F2575C8B-3C3B-6045-8AB2-6BCC848C3270}"/>
              </a:ext>
            </a:extLst>
          </p:cNvPr>
          <p:cNvSpPr>
            <a:spLocks noGrp="1"/>
          </p:cNvSpPr>
          <p:nvPr>
            <p:ph type="sldNum" sz="quarter" idx="4"/>
          </p:nvPr>
        </p:nvSpPr>
        <p:spPr>
          <a:xfrm>
            <a:off x="10810215" y="6443853"/>
            <a:ext cx="830696" cy="281997"/>
          </a:xfrm>
          <a:prstGeom prst="rect">
            <a:avLst/>
          </a:prstGeom>
        </p:spPr>
        <p:txBody>
          <a:bodyPr/>
          <a:lstStyle>
            <a:lvl1pPr algn="r">
              <a:defRPr sz="1100">
                <a:solidFill>
                  <a:srgbClr val="008557"/>
                </a:solidFill>
              </a:defRPr>
            </a:lvl1pPr>
          </a:lstStyle>
          <a:p>
            <a:fld id="{065D75E3-62B6-C44A-8295-14DF27978E1A}" type="slidenum">
              <a:rPr lang="en-US" smtClean="0"/>
              <a:pPr/>
              <a:t>‹#›</a:t>
            </a:fld>
            <a:endParaRPr lang="en-US"/>
          </a:p>
        </p:txBody>
      </p:sp>
      <p:pic>
        <p:nvPicPr>
          <p:cNvPr id="10" name="Picture 9">
            <a:extLst>
              <a:ext uri="{FF2B5EF4-FFF2-40B4-BE49-F238E27FC236}">
                <a16:creationId xmlns:a16="http://schemas.microsoft.com/office/drawing/2014/main" id="{695EDF83-D586-464B-AB01-97C3FE02460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61976" y="6240483"/>
            <a:ext cx="1046868" cy="508226"/>
          </a:xfrm>
          <a:prstGeom prst="rect">
            <a:avLst/>
          </a:prstGeom>
        </p:spPr>
      </p:pic>
    </p:spTree>
    <p:extLst>
      <p:ext uri="{BB962C8B-B14F-4D97-AF65-F5344CB8AC3E}">
        <p14:creationId xmlns:p14="http://schemas.microsoft.com/office/powerpoint/2010/main" val="904414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 - 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2DD6A1-AC88-2646-9FA0-E5FE6669FB2F}"/>
              </a:ext>
            </a:extLst>
          </p:cNvPr>
          <p:cNvSpPr>
            <a:spLocks noGrp="1"/>
          </p:cNvSpPr>
          <p:nvPr>
            <p:ph sz="half" idx="1"/>
          </p:nvPr>
        </p:nvSpPr>
        <p:spPr>
          <a:xfrm>
            <a:off x="584205" y="1300480"/>
            <a:ext cx="5181600" cy="484261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0E6EF3-9276-4346-A5DA-6A2D75A1C4FD}"/>
              </a:ext>
            </a:extLst>
          </p:cNvPr>
          <p:cNvSpPr>
            <a:spLocks noGrp="1"/>
          </p:cNvSpPr>
          <p:nvPr>
            <p:ph sz="half" idx="2"/>
          </p:nvPr>
        </p:nvSpPr>
        <p:spPr>
          <a:xfrm>
            <a:off x="5918205" y="1300480"/>
            <a:ext cx="5181600" cy="4842617"/>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BDE8601-5391-834A-AD4E-A4A636A1B0FE}"/>
              </a:ext>
            </a:extLst>
          </p:cNvPr>
          <p:cNvSpPr>
            <a:spLocks noGrp="1"/>
          </p:cNvSpPr>
          <p:nvPr>
            <p:ph type="sldNum" sz="quarter" idx="4"/>
          </p:nvPr>
        </p:nvSpPr>
        <p:spPr>
          <a:xfrm>
            <a:off x="10810215" y="6443853"/>
            <a:ext cx="830696" cy="281997"/>
          </a:xfrm>
          <a:prstGeom prst="rect">
            <a:avLst/>
          </a:prstGeom>
        </p:spPr>
        <p:txBody>
          <a:bodyPr/>
          <a:lstStyle>
            <a:lvl1pPr algn="r">
              <a:defRPr sz="1100">
                <a:solidFill>
                  <a:srgbClr val="008557"/>
                </a:solidFill>
              </a:defRPr>
            </a:lvl1pPr>
          </a:lstStyle>
          <a:p>
            <a:fld id="{065D75E3-62B6-C44A-8295-14DF27978E1A}" type="slidenum">
              <a:rPr lang="en-US" smtClean="0"/>
              <a:pPr/>
              <a:t>‹#›</a:t>
            </a:fld>
            <a:endParaRPr lang="en-US"/>
          </a:p>
        </p:txBody>
      </p:sp>
      <p:sp>
        <p:nvSpPr>
          <p:cNvPr id="2" name="Title 1">
            <a:extLst>
              <a:ext uri="{FF2B5EF4-FFF2-40B4-BE49-F238E27FC236}">
                <a16:creationId xmlns:a16="http://schemas.microsoft.com/office/drawing/2014/main" id="{2591E566-67A2-8AA6-7F41-2E236429B2B4}"/>
              </a:ext>
            </a:extLst>
          </p:cNvPr>
          <p:cNvSpPr>
            <a:spLocks noGrp="1"/>
          </p:cNvSpPr>
          <p:nvPr>
            <p:ph type="title"/>
          </p:nvPr>
        </p:nvSpPr>
        <p:spPr/>
        <p:txBody>
          <a:bodyPr/>
          <a:lstStyle>
            <a:lvl1pPr>
              <a:defRPr>
                <a:solidFill>
                  <a:srgbClr val="1D51A4"/>
                </a:solidFill>
              </a:defRPr>
            </a:lvl1pPr>
          </a:lstStyle>
          <a:p>
            <a:r>
              <a:rPr lang="en-US"/>
              <a:t>Click to edit Master title style</a:t>
            </a:r>
          </a:p>
        </p:txBody>
      </p:sp>
    </p:spTree>
    <p:extLst>
      <p:ext uri="{BB962C8B-B14F-4D97-AF65-F5344CB8AC3E}">
        <p14:creationId xmlns:p14="http://schemas.microsoft.com/office/powerpoint/2010/main" val="119179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 - 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184501A-284F-E44B-8EF0-DE7C5AC8CDBD}"/>
              </a:ext>
            </a:extLst>
          </p:cNvPr>
          <p:cNvSpPr>
            <a:spLocks noGrp="1"/>
          </p:cNvSpPr>
          <p:nvPr>
            <p:ph type="body" idx="1"/>
          </p:nvPr>
        </p:nvSpPr>
        <p:spPr>
          <a:xfrm>
            <a:off x="603504" y="122872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A557EF-4FA4-0F46-8D23-95E72AE224C3}"/>
              </a:ext>
            </a:extLst>
          </p:cNvPr>
          <p:cNvSpPr>
            <a:spLocks noGrp="1"/>
          </p:cNvSpPr>
          <p:nvPr>
            <p:ph sz="half" idx="2"/>
          </p:nvPr>
        </p:nvSpPr>
        <p:spPr>
          <a:xfrm>
            <a:off x="602721" y="2052637"/>
            <a:ext cx="5157787" cy="3684588"/>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5248A8-5CF0-7649-BBB5-1103CDD0C1AD}"/>
              </a:ext>
            </a:extLst>
          </p:cNvPr>
          <p:cNvSpPr>
            <a:spLocks noGrp="1"/>
          </p:cNvSpPr>
          <p:nvPr>
            <p:ph type="body" sz="quarter" idx="3"/>
          </p:nvPr>
        </p:nvSpPr>
        <p:spPr>
          <a:xfrm>
            <a:off x="5935133" y="1228725"/>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F7A972-E294-5440-AB53-6885D3D37A1A}"/>
              </a:ext>
            </a:extLst>
          </p:cNvPr>
          <p:cNvSpPr>
            <a:spLocks noGrp="1"/>
          </p:cNvSpPr>
          <p:nvPr>
            <p:ph sz="quarter" idx="4"/>
          </p:nvPr>
        </p:nvSpPr>
        <p:spPr>
          <a:xfrm>
            <a:off x="5935133" y="2052637"/>
            <a:ext cx="5183188" cy="3684588"/>
          </a:xfr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21A0D1AD-32C6-2B4C-B2ED-725F747B183C}"/>
              </a:ext>
            </a:extLst>
          </p:cNvPr>
          <p:cNvSpPr txBox="1">
            <a:spLocks/>
          </p:cNvSpPr>
          <p:nvPr userDrawn="1"/>
        </p:nvSpPr>
        <p:spPr>
          <a:xfrm>
            <a:off x="10810215" y="6443853"/>
            <a:ext cx="830696" cy="281997"/>
          </a:xfrm>
          <a:prstGeom prst="rect">
            <a:avLst/>
          </a:prstGeom>
        </p:spPr>
        <p:txBody>
          <a:bodyPr/>
          <a:lstStyle>
            <a:defPPr>
              <a:defRPr lang="en-US"/>
            </a:defPPr>
            <a:lvl1pPr marL="0" algn="r" defTabSz="914400" rtl="0" eaLnBrk="1" latinLnBrk="0" hangingPunct="1">
              <a:defRPr sz="1100" kern="1200">
                <a:solidFill>
                  <a:srgbClr val="00855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5D75E3-62B6-C44A-8295-14DF27978E1A}" type="slidenum">
              <a:rPr lang="en-US" smtClean="0"/>
              <a:pPr/>
              <a:t>‹#›</a:t>
            </a:fld>
            <a:endParaRPr lang="en-US"/>
          </a:p>
        </p:txBody>
      </p:sp>
      <p:sp>
        <p:nvSpPr>
          <p:cNvPr id="2" name="Title 1">
            <a:extLst>
              <a:ext uri="{FF2B5EF4-FFF2-40B4-BE49-F238E27FC236}">
                <a16:creationId xmlns:a16="http://schemas.microsoft.com/office/drawing/2014/main" id="{C5A56346-D337-B37B-8E74-62A4C0BF879E}"/>
              </a:ext>
            </a:extLst>
          </p:cNvPr>
          <p:cNvSpPr>
            <a:spLocks noGrp="1"/>
          </p:cNvSpPr>
          <p:nvPr>
            <p:ph type="title"/>
          </p:nvPr>
        </p:nvSpPr>
        <p:spPr/>
        <p:txBody>
          <a:bodyPr/>
          <a:lstStyle>
            <a:lvl1pPr>
              <a:defRPr>
                <a:solidFill>
                  <a:srgbClr val="1D51A4"/>
                </a:solidFill>
              </a:defRPr>
            </a:lvl1pPr>
          </a:lstStyle>
          <a:p>
            <a:r>
              <a:rPr lang="en-US"/>
              <a:t>Click to edit Master title style</a:t>
            </a:r>
          </a:p>
        </p:txBody>
      </p:sp>
    </p:spTree>
    <p:extLst>
      <p:ext uri="{BB962C8B-B14F-4D97-AF65-F5344CB8AC3E}">
        <p14:creationId xmlns:p14="http://schemas.microsoft.com/office/powerpoint/2010/main" val="2930636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s Caption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14B251-ABDF-6748-A6B9-E6D1BD19B251}"/>
              </a:ext>
            </a:extLst>
          </p:cNvPr>
          <p:cNvSpPr/>
          <p:nvPr userDrawn="1"/>
        </p:nvSpPr>
        <p:spPr>
          <a:xfrm>
            <a:off x="0" y="4129548"/>
            <a:ext cx="12192000" cy="2728452"/>
          </a:xfrm>
          <a:prstGeom prst="rect">
            <a:avLst/>
          </a:prstGeom>
          <a:solidFill>
            <a:srgbClr val="1D5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04929A1-967C-F341-AF52-34A1C0CD06CD}"/>
              </a:ext>
            </a:extLst>
          </p:cNvPr>
          <p:cNvSpPr txBox="1">
            <a:spLocks/>
          </p:cNvSpPr>
          <p:nvPr userDrawn="1"/>
        </p:nvSpPr>
        <p:spPr>
          <a:xfrm>
            <a:off x="10810215" y="6443853"/>
            <a:ext cx="830696" cy="281997"/>
          </a:xfrm>
          <a:prstGeom prst="rect">
            <a:avLst/>
          </a:prstGeom>
        </p:spPr>
        <p:txBody>
          <a:bodyPr/>
          <a:lstStyle>
            <a:defPPr>
              <a:defRPr lang="en-US"/>
            </a:defPPr>
            <a:lvl1pPr marL="0" algn="r" defTabSz="914400" rtl="0" eaLnBrk="1" latinLnBrk="0" hangingPunct="1">
              <a:defRPr sz="1100" kern="1200">
                <a:solidFill>
                  <a:srgbClr val="00855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5D75E3-62B6-C44A-8295-14DF27978E1A}" type="slidenum">
              <a:rPr lang="en-US" smtClean="0">
                <a:solidFill>
                  <a:schemeClr val="bg1"/>
                </a:solidFill>
              </a:rPr>
              <a:pPr/>
              <a:t>‹#›</a:t>
            </a:fld>
            <a:endParaRPr lang="en-US">
              <a:solidFill>
                <a:schemeClr val="bg1"/>
              </a:solidFill>
            </a:endParaRPr>
          </a:p>
        </p:txBody>
      </p:sp>
      <p:pic>
        <p:nvPicPr>
          <p:cNvPr id="5" name="Picture 4">
            <a:extLst>
              <a:ext uri="{FF2B5EF4-FFF2-40B4-BE49-F238E27FC236}">
                <a16:creationId xmlns:a16="http://schemas.microsoft.com/office/drawing/2014/main" id="{FF5977C4-A71C-3C49-9203-7C48902883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022" y="6232525"/>
            <a:ext cx="1149668" cy="676275"/>
          </a:xfrm>
          <a:prstGeom prst="rect">
            <a:avLst/>
          </a:prstGeom>
        </p:spPr>
      </p:pic>
      <p:sp>
        <p:nvSpPr>
          <p:cNvPr id="14" name="Rectangle 13">
            <a:extLst>
              <a:ext uri="{FF2B5EF4-FFF2-40B4-BE49-F238E27FC236}">
                <a16:creationId xmlns:a16="http://schemas.microsoft.com/office/drawing/2014/main" id="{760F4762-2C9D-7149-971D-CB5E684C8703}"/>
              </a:ext>
            </a:extLst>
          </p:cNvPr>
          <p:cNvSpPr/>
          <p:nvPr userDrawn="1"/>
        </p:nvSpPr>
        <p:spPr>
          <a:xfrm>
            <a:off x="0" y="982980"/>
            <a:ext cx="7972425" cy="45719"/>
          </a:xfrm>
          <a:prstGeom prst="rect">
            <a:avLst/>
          </a:prstGeom>
          <a:solidFill>
            <a:srgbClr val="1D5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5CA03796-B25C-A34F-8703-F87151B79A1A}"/>
              </a:ext>
            </a:extLst>
          </p:cNvPr>
          <p:cNvSpPr>
            <a:spLocks noGrp="1"/>
          </p:cNvSpPr>
          <p:nvPr>
            <p:ph type="pic" sz="quarter" idx="10"/>
          </p:nvPr>
        </p:nvSpPr>
        <p:spPr>
          <a:xfrm>
            <a:off x="722313" y="1325563"/>
            <a:ext cx="3309937" cy="2487485"/>
          </a:xfrm>
        </p:spPr>
        <p:txBody>
          <a:bodyPr/>
          <a:lstStyle/>
          <a:p>
            <a:r>
              <a:rPr lang="en-US"/>
              <a:t>Click icon to add picture</a:t>
            </a:r>
          </a:p>
        </p:txBody>
      </p:sp>
      <p:sp>
        <p:nvSpPr>
          <p:cNvPr id="17" name="Picture Placeholder 6">
            <a:extLst>
              <a:ext uri="{FF2B5EF4-FFF2-40B4-BE49-F238E27FC236}">
                <a16:creationId xmlns:a16="http://schemas.microsoft.com/office/drawing/2014/main" id="{94C37717-997F-1347-AEA7-92870F13135B}"/>
              </a:ext>
            </a:extLst>
          </p:cNvPr>
          <p:cNvSpPr>
            <a:spLocks noGrp="1"/>
          </p:cNvSpPr>
          <p:nvPr>
            <p:ph type="pic" sz="quarter" idx="11"/>
          </p:nvPr>
        </p:nvSpPr>
        <p:spPr>
          <a:xfrm>
            <a:off x="4526643" y="1325563"/>
            <a:ext cx="3309937" cy="2487485"/>
          </a:xfrm>
        </p:spPr>
        <p:txBody>
          <a:bodyPr/>
          <a:lstStyle/>
          <a:p>
            <a:r>
              <a:rPr lang="en-US"/>
              <a:t>Click icon to add picture</a:t>
            </a:r>
          </a:p>
        </p:txBody>
      </p:sp>
      <p:sp>
        <p:nvSpPr>
          <p:cNvPr id="18" name="Picture Placeholder 6">
            <a:extLst>
              <a:ext uri="{FF2B5EF4-FFF2-40B4-BE49-F238E27FC236}">
                <a16:creationId xmlns:a16="http://schemas.microsoft.com/office/drawing/2014/main" id="{C7AB06D3-03B6-9646-A9E7-9270C551EEF5}"/>
              </a:ext>
            </a:extLst>
          </p:cNvPr>
          <p:cNvSpPr>
            <a:spLocks noGrp="1"/>
          </p:cNvSpPr>
          <p:nvPr>
            <p:ph type="pic" sz="quarter" idx="12"/>
          </p:nvPr>
        </p:nvSpPr>
        <p:spPr>
          <a:xfrm>
            <a:off x="8330974" y="1325563"/>
            <a:ext cx="3309937" cy="2487485"/>
          </a:xfrm>
        </p:spPr>
        <p:txBody>
          <a:bodyPr/>
          <a:lstStyle/>
          <a:p>
            <a:r>
              <a:rPr lang="en-US"/>
              <a:t>Click icon to add picture</a:t>
            </a:r>
          </a:p>
        </p:txBody>
      </p:sp>
      <p:sp>
        <p:nvSpPr>
          <p:cNvPr id="20" name="Text Placeholder 19">
            <a:extLst>
              <a:ext uri="{FF2B5EF4-FFF2-40B4-BE49-F238E27FC236}">
                <a16:creationId xmlns:a16="http://schemas.microsoft.com/office/drawing/2014/main" id="{DC76DE6F-23E6-F34B-8B43-B9EFD7911E2A}"/>
              </a:ext>
            </a:extLst>
          </p:cNvPr>
          <p:cNvSpPr>
            <a:spLocks noGrp="1"/>
          </p:cNvSpPr>
          <p:nvPr>
            <p:ph type="body" sz="quarter" idx="13"/>
          </p:nvPr>
        </p:nvSpPr>
        <p:spPr>
          <a:xfrm>
            <a:off x="722313" y="4406900"/>
            <a:ext cx="3309937" cy="1701800"/>
          </a:xfrm>
        </p:spPr>
        <p:txBody>
          <a:bodyPr>
            <a:no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9">
            <a:extLst>
              <a:ext uri="{FF2B5EF4-FFF2-40B4-BE49-F238E27FC236}">
                <a16:creationId xmlns:a16="http://schemas.microsoft.com/office/drawing/2014/main" id="{36578B75-700B-8A4E-AA81-22412BA1CFFA}"/>
              </a:ext>
            </a:extLst>
          </p:cNvPr>
          <p:cNvSpPr>
            <a:spLocks noGrp="1"/>
          </p:cNvSpPr>
          <p:nvPr>
            <p:ph type="body" sz="quarter" idx="14"/>
          </p:nvPr>
        </p:nvSpPr>
        <p:spPr>
          <a:xfrm>
            <a:off x="4526643" y="4406900"/>
            <a:ext cx="3309937" cy="1701800"/>
          </a:xfrm>
        </p:spPr>
        <p:txBody>
          <a:bodyPr>
            <a:no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9">
            <a:extLst>
              <a:ext uri="{FF2B5EF4-FFF2-40B4-BE49-F238E27FC236}">
                <a16:creationId xmlns:a16="http://schemas.microsoft.com/office/drawing/2014/main" id="{26D6F04F-AC21-874E-838B-FF13C5EBAF27}"/>
              </a:ext>
            </a:extLst>
          </p:cNvPr>
          <p:cNvSpPr>
            <a:spLocks noGrp="1"/>
          </p:cNvSpPr>
          <p:nvPr>
            <p:ph type="body" sz="quarter" idx="15"/>
          </p:nvPr>
        </p:nvSpPr>
        <p:spPr>
          <a:xfrm>
            <a:off x="8372475" y="4406900"/>
            <a:ext cx="3309937" cy="1701800"/>
          </a:xfrm>
        </p:spPr>
        <p:txBody>
          <a:bodyPr>
            <a:no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8CF1358-8703-98B0-31D8-111919ABFD28}"/>
              </a:ext>
            </a:extLst>
          </p:cNvPr>
          <p:cNvSpPr>
            <a:spLocks noGrp="1"/>
          </p:cNvSpPr>
          <p:nvPr>
            <p:ph type="title"/>
          </p:nvPr>
        </p:nvSpPr>
        <p:spPr/>
        <p:txBody>
          <a:bodyPr/>
          <a:lstStyle>
            <a:lvl1pPr>
              <a:defRPr>
                <a:solidFill>
                  <a:srgbClr val="1D51A4"/>
                </a:solidFill>
              </a:defRPr>
            </a:lvl1pPr>
          </a:lstStyle>
          <a:p>
            <a:r>
              <a:rPr lang="en-US"/>
              <a:t>Click to edit Master title style</a:t>
            </a:r>
          </a:p>
        </p:txBody>
      </p:sp>
      <p:sp>
        <p:nvSpPr>
          <p:cNvPr id="3" name="TextBox 2">
            <a:extLst>
              <a:ext uri="{FF2B5EF4-FFF2-40B4-BE49-F238E27FC236}">
                <a16:creationId xmlns:a16="http://schemas.microsoft.com/office/drawing/2014/main" id="{B631D08F-63BF-45D4-48A4-059A4898EF4F}"/>
              </a:ext>
            </a:extLst>
          </p:cNvPr>
          <p:cNvSpPr txBox="1"/>
          <p:nvPr userDrawn="1"/>
        </p:nvSpPr>
        <p:spPr>
          <a:xfrm>
            <a:off x="1903210" y="6531722"/>
            <a:ext cx="7745789" cy="21544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Customer First   ●   Differentiate with Our People   ●   Bias for Action   ●   Continuous Improvement   ●   Accountability</a:t>
            </a:r>
          </a:p>
        </p:txBody>
      </p:sp>
    </p:spTree>
    <p:extLst>
      <p:ext uri="{BB962C8B-B14F-4D97-AF65-F5344CB8AC3E}">
        <p14:creationId xmlns:p14="http://schemas.microsoft.com/office/powerpoint/2010/main" val="401402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s Chart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14B251-ABDF-6748-A6B9-E6D1BD19B251}"/>
              </a:ext>
            </a:extLst>
          </p:cNvPr>
          <p:cNvSpPr/>
          <p:nvPr userDrawn="1"/>
        </p:nvSpPr>
        <p:spPr>
          <a:xfrm>
            <a:off x="0" y="4129548"/>
            <a:ext cx="12192000" cy="2728452"/>
          </a:xfrm>
          <a:prstGeom prst="rect">
            <a:avLst/>
          </a:prstGeom>
          <a:solidFill>
            <a:srgbClr val="0085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404929A1-967C-F341-AF52-34A1C0CD06CD}"/>
              </a:ext>
            </a:extLst>
          </p:cNvPr>
          <p:cNvSpPr txBox="1">
            <a:spLocks/>
          </p:cNvSpPr>
          <p:nvPr userDrawn="1"/>
        </p:nvSpPr>
        <p:spPr>
          <a:xfrm>
            <a:off x="10810215" y="6443853"/>
            <a:ext cx="830696" cy="281997"/>
          </a:xfrm>
          <a:prstGeom prst="rect">
            <a:avLst/>
          </a:prstGeom>
        </p:spPr>
        <p:txBody>
          <a:bodyPr/>
          <a:lstStyle>
            <a:defPPr>
              <a:defRPr lang="en-US"/>
            </a:defPPr>
            <a:lvl1pPr marL="0" algn="r" defTabSz="914400" rtl="0" eaLnBrk="1" latinLnBrk="0" hangingPunct="1">
              <a:defRPr sz="1100" kern="1200">
                <a:solidFill>
                  <a:srgbClr val="008557"/>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5D75E3-62B6-C44A-8295-14DF27978E1A}" type="slidenum">
              <a:rPr lang="en-US" smtClean="0">
                <a:solidFill>
                  <a:schemeClr val="bg1"/>
                </a:solidFill>
              </a:rPr>
              <a:pPr/>
              <a:t>‹#›</a:t>
            </a:fld>
            <a:endParaRPr lang="en-US">
              <a:solidFill>
                <a:schemeClr val="bg1"/>
              </a:solidFill>
            </a:endParaRPr>
          </a:p>
        </p:txBody>
      </p:sp>
      <p:pic>
        <p:nvPicPr>
          <p:cNvPr id="5" name="Picture 4">
            <a:extLst>
              <a:ext uri="{FF2B5EF4-FFF2-40B4-BE49-F238E27FC236}">
                <a16:creationId xmlns:a16="http://schemas.microsoft.com/office/drawing/2014/main" id="{FF5977C4-A71C-3C49-9203-7C489028836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022" y="6232525"/>
            <a:ext cx="1149668" cy="676275"/>
          </a:xfrm>
          <a:prstGeom prst="rect">
            <a:avLst/>
          </a:prstGeom>
        </p:spPr>
      </p:pic>
      <p:sp>
        <p:nvSpPr>
          <p:cNvPr id="14" name="Rectangle 13">
            <a:extLst>
              <a:ext uri="{FF2B5EF4-FFF2-40B4-BE49-F238E27FC236}">
                <a16:creationId xmlns:a16="http://schemas.microsoft.com/office/drawing/2014/main" id="{760F4762-2C9D-7149-971D-CB5E684C8703}"/>
              </a:ext>
            </a:extLst>
          </p:cNvPr>
          <p:cNvSpPr/>
          <p:nvPr userDrawn="1"/>
        </p:nvSpPr>
        <p:spPr>
          <a:xfrm>
            <a:off x="0" y="982980"/>
            <a:ext cx="7972425" cy="45719"/>
          </a:xfrm>
          <a:prstGeom prst="rect">
            <a:avLst/>
          </a:prstGeom>
          <a:solidFill>
            <a:srgbClr val="1D5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9">
            <a:extLst>
              <a:ext uri="{FF2B5EF4-FFF2-40B4-BE49-F238E27FC236}">
                <a16:creationId xmlns:a16="http://schemas.microsoft.com/office/drawing/2014/main" id="{DC76DE6F-23E6-F34B-8B43-B9EFD7911E2A}"/>
              </a:ext>
            </a:extLst>
          </p:cNvPr>
          <p:cNvSpPr>
            <a:spLocks noGrp="1"/>
          </p:cNvSpPr>
          <p:nvPr>
            <p:ph type="body" sz="quarter" idx="13"/>
          </p:nvPr>
        </p:nvSpPr>
        <p:spPr>
          <a:xfrm>
            <a:off x="722313" y="4406900"/>
            <a:ext cx="3309937" cy="1701800"/>
          </a:xfrm>
        </p:spPr>
        <p:txBody>
          <a:bodyPr>
            <a:no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9">
            <a:extLst>
              <a:ext uri="{FF2B5EF4-FFF2-40B4-BE49-F238E27FC236}">
                <a16:creationId xmlns:a16="http://schemas.microsoft.com/office/drawing/2014/main" id="{36578B75-700B-8A4E-AA81-22412BA1CFFA}"/>
              </a:ext>
            </a:extLst>
          </p:cNvPr>
          <p:cNvSpPr>
            <a:spLocks noGrp="1"/>
          </p:cNvSpPr>
          <p:nvPr>
            <p:ph type="body" sz="quarter" idx="14"/>
          </p:nvPr>
        </p:nvSpPr>
        <p:spPr>
          <a:xfrm>
            <a:off x="4526643" y="4406900"/>
            <a:ext cx="3309937" cy="1701800"/>
          </a:xfrm>
        </p:spPr>
        <p:txBody>
          <a:bodyPr>
            <a:no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9">
            <a:extLst>
              <a:ext uri="{FF2B5EF4-FFF2-40B4-BE49-F238E27FC236}">
                <a16:creationId xmlns:a16="http://schemas.microsoft.com/office/drawing/2014/main" id="{26D6F04F-AC21-874E-838B-FF13C5EBAF27}"/>
              </a:ext>
            </a:extLst>
          </p:cNvPr>
          <p:cNvSpPr>
            <a:spLocks noGrp="1"/>
          </p:cNvSpPr>
          <p:nvPr>
            <p:ph type="body" sz="quarter" idx="15"/>
          </p:nvPr>
        </p:nvSpPr>
        <p:spPr>
          <a:xfrm>
            <a:off x="8372475" y="4406900"/>
            <a:ext cx="3309937" cy="1701800"/>
          </a:xfrm>
        </p:spPr>
        <p:txBody>
          <a:bodyPr>
            <a:no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hart Placeholder 2">
            <a:extLst>
              <a:ext uri="{FF2B5EF4-FFF2-40B4-BE49-F238E27FC236}">
                <a16:creationId xmlns:a16="http://schemas.microsoft.com/office/drawing/2014/main" id="{22C4A4C4-8DED-434D-B4F3-0F1DD3DC07BA}"/>
              </a:ext>
            </a:extLst>
          </p:cNvPr>
          <p:cNvSpPr>
            <a:spLocks noGrp="1"/>
          </p:cNvSpPr>
          <p:nvPr>
            <p:ph type="chart" sz="quarter" idx="16"/>
          </p:nvPr>
        </p:nvSpPr>
        <p:spPr>
          <a:xfrm>
            <a:off x="722313" y="1325563"/>
            <a:ext cx="3309937" cy="2487612"/>
          </a:xfrm>
        </p:spPr>
        <p:txBody>
          <a:bodyPr/>
          <a:lstStyle/>
          <a:p>
            <a:r>
              <a:rPr lang="en-US"/>
              <a:t>Click icon to add chart</a:t>
            </a:r>
          </a:p>
        </p:txBody>
      </p:sp>
      <p:sp>
        <p:nvSpPr>
          <p:cNvPr id="15" name="Chart Placeholder 2">
            <a:extLst>
              <a:ext uri="{FF2B5EF4-FFF2-40B4-BE49-F238E27FC236}">
                <a16:creationId xmlns:a16="http://schemas.microsoft.com/office/drawing/2014/main" id="{EBF1B544-8034-F24E-8DFE-C61A3E70E1D7}"/>
              </a:ext>
            </a:extLst>
          </p:cNvPr>
          <p:cNvSpPr>
            <a:spLocks noGrp="1"/>
          </p:cNvSpPr>
          <p:nvPr>
            <p:ph type="chart" sz="quarter" idx="17"/>
          </p:nvPr>
        </p:nvSpPr>
        <p:spPr>
          <a:xfrm>
            <a:off x="4526643" y="1319623"/>
            <a:ext cx="3309937" cy="2487612"/>
          </a:xfrm>
        </p:spPr>
        <p:txBody>
          <a:bodyPr/>
          <a:lstStyle/>
          <a:p>
            <a:r>
              <a:rPr lang="en-US"/>
              <a:t>Click icon to add chart</a:t>
            </a:r>
          </a:p>
        </p:txBody>
      </p:sp>
      <p:sp>
        <p:nvSpPr>
          <p:cNvPr id="19" name="Chart Placeholder 2">
            <a:extLst>
              <a:ext uri="{FF2B5EF4-FFF2-40B4-BE49-F238E27FC236}">
                <a16:creationId xmlns:a16="http://schemas.microsoft.com/office/drawing/2014/main" id="{B92C8E7F-E155-B341-AA8E-86D5730AC3FD}"/>
              </a:ext>
            </a:extLst>
          </p:cNvPr>
          <p:cNvSpPr>
            <a:spLocks noGrp="1"/>
          </p:cNvSpPr>
          <p:nvPr>
            <p:ph type="chart" sz="quarter" idx="18"/>
          </p:nvPr>
        </p:nvSpPr>
        <p:spPr>
          <a:xfrm>
            <a:off x="8343900" y="1319623"/>
            <a:ext cx="3309937" cy="2487612"/>
          </a:xfrm>
        </p:spPr>
        <p:txBody>
          <a:bodyPr/>
          <a:lstStyle/>
          <a:p>
            <a:r>
              <a:rPr lang="en-US"/>
              <a:t>Click icon to add chart</a:t>
            </a:r>
          </a:p>
        </p:txBody>
      </p:sp>
      <p:sp>
        <p:nvSpPr>
          <p:cNvPr id="2" name="Title 1">
            <a:extLst>
              <a:ext uri="{FF2B5EF4-FFF2-40B4-BE49-F238E27FC236}">
                <a16:creationId xmlns:a16="http://schemas.microsoft.com/office/drawing/2014/main" id="{E270F89F-9680-03CA-9587-1788DA4EAD55}"/>
              </a:ext>
            </a:extLst>
          </p:cNvPr>
          <p:cNvSpPr>
            <a:spLocks noGrp="1"/>
          </p:cNvSpPr>
          <p:nvPr>
            <p:ph type="title"/>
          </p:nvPr>
        </p:nvSpPr>
        <p:spPr/>
        <p:txBody>
          <a:bodyPr/>
          <a:lstStyle>
            <a:lvl1pPr>
              <a:defRPr>
                <a:solidFill>
                  <a:srgbClr val="1D51A4"/>
                </a:solidFill>
              </a:defRPr>
            </a:lvl1pPr>
          </a:lstStyle>
          <a:p>
            <a:r>
              <a:rPr lang="en-US"/>
              <a:t>Click to edit Master title style</a:t>
            </a:r>
          </a:p>
        </p:txBody>
      </p:sp>
      <p:sp>
        <p:nvSpPr>
          <p:cNvPr id="4" name="TextBox 3">
            <a:extLst>
              <a:ext uri="{FF2B5EF4-FFF2-40B4-BE49-F238E27FC236}">
                <a16:creationId xmlns:a16="http://schemas.microsoft.com/office/drawing/2014/main" id="{5C47C4E2-D7EE-9EB7-77BC-727FAB08CC19}"/>
              </a:ext>
            </a:extLst>
          </p:cNvPr>
          <p:cNvSpPr txBox="1"/>
          <p:nvPr userDrawn="1"/>
        </p:nvSpPr>
        <p:spPr>
          <a:xfrm>
            <a:off x="1903210" y="6531722"/>
            <a:ext cx="7745789" cy="21544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bg1"/>
                </a:solidFill>
              </a:rPr>
              <a:t>Customer First   ●   Differentiate with Our People   ●   Bias for Action   ●   Continuous Improvement   ●   Accountability</a:t>
            </a:r>
          </a:p>
        </p:txBody>
      </p:sp>
    </p:spTree>
    <p:extLst>
      <p:ext uri="{BB962C8B-B14F-4D97-AF65-F5344CB8AC3E}">
        <p14:creationId xmlns:p14="http://schemas.microsoft.com/office/powerpoint/2010/main" val="414558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5186C2-85C5-B841-B803-BF24B25A9B61}"/>
              </a:ext>
            </a:extLst>
          </p:cNvPr>
          <p:cNvSpPr>
            <a:spLocks noGrp="1"/>
          </p:cNvSpPr>
          <p:nvPr>
            <p:ph type="body" idx="1"/>
          </p:nvPr>
        </p:nvSpPr>
        <p:spPr>
          <a:xfrm>
            <a:off x="561975" y="1400175"/>
            <a:ext cx="10791825" cy="47767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333F40E-04CE-0B47-9A0C-9920E7706FCA}"/>
              </a:ext>
            </a:extLst>
          </p:cNvPr>
          <p:cNvSpPr/>
          <p:nvPr userDrawn="1"/>
        </p:nvSpPr>
        <p:spPr>
          <a:xfrm>
            <a:off x="0" y="982980"/>
            <a:ext cx="7972425" cy="45719"/>
          </a:xfrm>
          <a:prstGeom prst="rect">
            <a:avLst/>
          </a:prstGeom>
          <a:solidFill>
            <a:srgbClr val="1D5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9CFDEBB2-5AB0-8D77-C9D0-9B6579363C60}"/>
              </a:ext>
            </a:extLst>
          </p:cNvPr>
          <p:cNvSpPr>
            <a:spLocks noGrp="1"/>
          </p:cNvSpPr>
          <p:nvPr>
            <p:ph type="title"/>
          </p:nvPr>
        </p:nvSpPr>
        <p:spPr>
          <a:xfrm>
            <a:off x="522219" y="274154"/>
            <a:ext cx="10515600" cy="813766"/>
          </a:xfrm>
          <a:prstGeom prst="rect">
            <a:avLst/>
          </a:prstGeom>
        </p:spPr>
        <p:txBody>
          <a:bodyPr vert="horz" lIns="91440" tIns="45720" rIns="91440" bIns="45720" rtlCol="0" anchor="ctr">
            <a:normAutofit/>
          </a:bodyPr>
          <a:lstStyle/>
          <a:p>
            <a:r>
              <a:rPr lang="en-US"/>
              <a:t>Click to edit Master title style</a:t>
            </a:r>
          </a:p>
        </p:txBody>
      </p:sp>
      <p:sp>
        <p:nvSpPr>
          <p:cNvPr id="5" name="TextBox 4">
            <a:extLst>
              <a:ext uri="{FF2B5EF4-FFF2-40B4-BE49-F238E27FC236}">
                <a16:creationId xmlns:a16="http://schemas.microsoft.com/office/drawing/2014/main" id="{E1BB9658-CAE0-1C76-0952-9767B89A525B}"/>
              </a:ext>
            </a:extLst>
          </p:cNvPr>
          <p:cNvSpPr txBox="1"/>
          <p:nvPr userDrawn="1"/>
        </p:nvSpPr>
        <p:spPr>
          <a:xfrm>
            <a:off x="1903210" y="6531722"/>
            <a:ext cx="7745789" cy="21544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bg1">
                    <a:lumMod val="50000"/>
                  </a:schemeClr>
                </a:solidFill>
              </a:rPr>
              <a:t>Customer First   ●   Differentiate with Our People   ●   Bias for Action   ●   Continuous Improvement   ●   Accountability</a:t>
            </a:r>
          </a:p>
        </p:txBody>
      </p:sp>
      <p:sp>
        <p:nvSpPr>
          <p:cNvPr id="6" name="Slide Number Placeholder 5">
            <a:extLst>
              <a:ext uri="{FF2B5EF4-FFF2-40B4-BE49-F238E27FC236}">
                <a16:creationId xmlns:a16="http://schemas.microsoft.com/office/drawing/2014/main" id="{C89C06AE-210F-3D0A-4E55-9519F665004F}"/>
              </a:ext>
            </a:extLst>
          </p:cNvPr>
          <p:cNvSpPr>
            <a:spLocks noGrp="1"/>
          </p:cNvSpPr>
          <p:nvPr>
            <p:ph type="sldNum" sz="quarter" idx="4"/>
          </p:nvPr>
        </p:nvSpPr>
        <p:spPr>
          <a:xfrm>
            <a:off x="10810215" y="6465169"/>
            <a:ext cx="830696" cy="281997"/>
          </a:xfrm>
          <a:prstGeom prst="rect">
            <a:avLst/>
          </a:prstGeom>
        </p:spPr>
        <p:txBody>
          <a:bodyPr anchor="b"/>
          <a:lstStyle>
            <a:lvl1pPr algn="r">
              <a:defRPr sz="1100">
                <a:solidFill>
                  <a:srgbClr val="008557"/>
                </a:solidFill>
              </a:defRPr>
            </a:lvl1pPr>
          </a:lstStyle>
          <a:p>
            <a:fld id="{065D75E3-62B6-C44A-8295-14DF27978E1A}" type="slidenum">
              <a:rPr lang="en-US" smtClean="0"/>
              <a:pPr/>
              <a:t>‹#›</a:t>
            </a:fld>
            <a:endParaRPr lang="en-US"/>
          </a:p>
        </p:txBody>
      </p:sp>
      <p:pic>
        <p:nvPicPr>
          <p:cNvPr id="7" name="Picture 6">
            <a:extLst>
              <a:ext uri="{FF2B5EF4-FFF2-40B4-BE49-F238E27FC236}">
                <a16:creationId xmlns:a16="http://schemas.microsoft.com/office/drawing/2014/main" id="{DA4D68C5-086E-FDAF-9ADA-74E169E8CC8B}"/>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a:stretch/>
        </p:blipFill>
        <p:spPr>
          <a:xfrm>
            <a:off x="561976" y="6238940"/>
            <a:ext cx="1046868" cy="508226"/>
          </a:xfrm>
          <a:prstGeom prst="rect">
            <a:avLst/>
          </a:prstGeom>
        </p:spPr>
      </p:pic>
    </p:spTree>
    <p:extLst>
      <p:ext uri="{BB962C8B-B14F-4D97-AF65-F5344CB8AC3E}">
        <p14:creationId xmlns:p14="http://schemas.microsoft.com/office/powerpoint/2010/main" val="267252657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6" r:id="rId3"/>
    <p:sldLayoutId id="2147483650" r:id="rId4"/>
    <p:sldLayoutId id="2147483655" r:id="rId5"/>
    <p:sldLayoutId id="2147483652" r:id="rId6"/>
    <p:sldLayoutId id="2147483653" r:id="rId7"/>
    <p:sldLayoutId id="2147483656" r:id="rId8"/>
    <p:sldLayoutId id="2147483667" r:id="rId9"/>
    <p:sldLayoutId id="2147483661" r:id="rId10"/>
    <p:sldLayoutId id="2147483657" r:id="rId11"/>
    <p:sldLayoutId id="2147483662" r:id="rId12"/>
    <p:sldLayoutId id="2147483660" r:id="rId13"/>
    <p:sldLayoutId id="2147483663" r:id="rId14"/>
  </p:sldLayoutIdLst>
  <p:hf hdr="0" ftr="0" dt="0"/>
  <p:txStyles>
    <p:titleStyle>
      <a:lvl1pPr algn="l" defTabSz="914400" rtl="0" eaLnBrk="1" latinLnBrk="0" hangingPunct="1">
        <a:lnSpc>
          <a:spcPct val="90000"/>
        </a:lnSpc>
        <a:spcBef>
          <a:spcPct val="0"/>
        </a:spcBef>
        <a:buNone/>
        <a:defRPr sz="36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80/22201181.2016.1234664"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hyperlink" Target="https://resources.myairlife.com/?fwp_brand=air-q3" TargetMode="Externa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tiff"/><Relationship Id="rId4" Type="http://schemas.openxmlformats.org/officeDocument/2006/relationships/image" Target="../media/image12.tiff"/></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48D83-3B8F-B073-C127-09A4844530D0}"/>
              </a:ext>
            </a:extLst>
          </p:cNvPr>
          <p:cNvSpPr>
            <a:spLocks noGrp="1"/>
          </p:cNvSpPr>
          <p:nvPr>
            <p:ph type="ctrTitle"/>
          </p:nvPr>
        </p:nvSpPr>
        <p:spPr>
          <a:xfrm>
            <a:off x="623514" y="4517481"/>
            <a:ext cx="10583201" cy="660112"/>
          </a:xfrm>
        </p:spPr>
        <p:txBody>
          <a:bodyPr>
            <a:noAutofit/>
          </a:bodyPr>
          <a:lstStyle/>
          <a:p>
            <a:r>
              <a:rPr lang="en-US" sz="3600"/>
              <a:t>Air-Q</a:t>
            </a:r>
            <a:r>
              <a:rPr lang="en-US" sz="3600" baseline="30000"/>
              <a:t>®</a:t>
            </a:r>
            <a:r>
              <a:rPr lang="en-US" sz="3600"/>
              <a:t>sp3G Product Training</a:t>
            </a:r>
          </a:p>
        </p:txBody>
      </p:sp>
    </p:spTree>
    <p:extLst>
      <p:ext uri="{BB962C8B-B14F-4D97-AF65-F5344CB8AC3E}">
        <p14:creationId xmlns:p14="http://schemas.microsoft.com/office/powerpoint/2010/main" val="4284918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120A8C-998B-A257-707D-D5D4951B0DF6}"/>
              </a:ext>
            </a:extLst>
          </p:cNvPr>
          <p:cNvSpPr>
            <a:spLocks noGrp="1"/>
          </p:cNvSpPr>
          <p:nvPr>
            <p:ph type="sldNum" sz="quarter" idx="4"/>
          </p:nvPr>
        </p:nvSpPr>
        <p:spPr/>
        <p:txBody>
          <a:bodyPr/>
          <a:lstStyle/>
          <a:p>
            <a:fld id="{065D75E3-62B6-C44A-8295-14DF27978E1A}" type="slidenum">
              <a:rPr lang="en-US" smtClean="0"/>
              <a:pPr/>
              <a:t>10</a:t>
            </a:fld>
            <a:endParaRPr lang="en-US"/>
          </a:p>
        </p:txBody>
      </p:sp>
      <p:sp>
        <p:nvSpPr>
          <p:cNvPr id="5" name="Title 4">
            <a:extLst>
              <a:ext uri="{FF2B5EF4-FFF2-40B4-BE49-F238E27FC236}">
                <a16:creationId xmlns:a16="http://schemas.microsoft.com/office/drawing/2014/main" id="{827E265E-FC04-BB06-711A-5E353B11C6B0}"/>
              </a:ext>
            </a:extLst>
          </p:cNvPr>
          <p:cNvSpPr>
            <a:spLocks noGrp="1"/>
          </p:cNvSpPr>
          <p:nvPr>
            <p:ph type="title"/>
          </p:nvPr>
        </p:nvSpPr>
        <p:spPr/>
        <p:txBody>
          <a:bodyPr/>
          <a:lstStyle/>
          <a:p>
            <a:r>
              <a:rPr lang="en-US"/>
              <a:t>Positive Pressure Ventilation</a:t>
            </a:r>
          </a:p>
        </p:txBody>
      </p:sp>
      <p:pic>
        <p:nvPicPr>
          <p:cNvPr id="7" name="Content Placeholder 9">
            <a:extLst>
              <a:ext uri="{FF2B5EF4-FFF2-40B4-BE49-F238E27FC236}">
                <a16:creationId xmlns:a16="http://schemas.microsoft.com/office/drawing/2014/main" id="{F9ABB643-FA7B-0A1A-6AA4-39C9710054E3}"/>
              </a:ext>
            </a:extLst>
          </p:cNvPr>
          <p:cNvPicPr>
            <a:picLocks noChangeAspect="1"/>
          </p:cNvPicPr>
          <p:nvPr/>
        </p:nvPicPr>
        <p:blipFill>
          <a:blip r:embed="rId3"/>
          <a:stretch>
            <a:fillRect/>
          </a:stretch>
        </p:blipFill>
        <p:spPr>
          <a:xfrm>
            <a:off x="5882922" y="1669367"/>
            <a:ext cx="5518774" cy="3673090"/>
          </a:xfrm>
          <a:prstGeom prst="rect">
            <a:avLst/>
          </a:prstGeom>
        </p:spPr>
      </p:pic>
      <p:sp>
        <p:nvSpPr>
          <p:cNvPr id="8" name="Oval 7">
            <a:extLst>
              <a:ext uri="{FF2B5EF4-FFF2-40B4-BE49-F238E27FC236}">
                <a16:creationId xmlns:a16="http://schemas.microsoft.com/office/drawing/2014/main" id="{D0ED0C49-ED38-F90D-CEEB-962EB63EEF0D}"/>
              </a:ext>
            </a:extLst>
          </p:cNvPr>
          <p:cNvSpPr/>
          <p:nvPr/>
        </p:nvSpPr>
        <p:spPr>
          <a:xfrm>
            <a:off x="7730015" y="1598537"/>
            <a:ext cx="1522757" cy="760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49356BD-0F0E-9331-B645-D4E7A620693F}"/>
              </a:ext>
            </a:extLst>
          </p:cNvPr>
          <p:cNvSpPr/>
          <p:nvPr/>
        </p:nvSpPr>
        <p:spPr>
          <a:xfrm>
            <a:off x="7477570" y="2803021"/>
            <a:ext cx="1522757" cy="7028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group of people wearing gloves and holding an oxygen mask&#10;&#10;Description automatically generated">
            <a:extLst>
              <a:ext uri="{FF2B5EF4-FFF2-40B4-BE49-F238E27FC236}">
                <a16:creationId xmlns:a16="http://schemas.microsoft.com/office/drawing/2014/main" id="{D02EA40B-87A5-1C80-1FDC-EC58CF78EF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125" y="1888958"/>
            <a:ext cx="5201535" cy="3465094"/>
          </a:xfrm>
          <a:prstGeom prst="rect">
            <a:avLst/>
          </a:prstGeom>
        </p:spPr>
      </p:pic>
    </p:spTree>
    <p:extLst>
      <p:ext uri="{BB962C8B-B14F-4D97-AF65-F5344CB8AC3E}">
        <p14:creationId xmlns:p14="http://schemas.microsoft.com/office/powerpoint/2010/main" val="52811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0A53D9-763A-4D12-4385-22E2CE957505}"/>
              </a:ext>
            </a:extLst>
          </p:cNvPr>
          <p:cNvSpPr>
            <a:spLocks noGrp="1"/>
          </p:cNvSpPr>
          <p:nvPr>
            <p:ph sz="half" idx="1"/>
          </p:nvPr>
        </p:nvSpPr>
        <p:spPr>
          <a:xfrm>
            <a:off x="584205" y="1300480"/>
            <a:ext cx="10885306" cy="4842617"/>
          </a:xfrm>
        </p:spPr>
        <p:txBody>
          <a:bodyPr/>
          <a:lstStyle/>
          <a:p>
            <a:pPr>
              <a:spcBef>
                <a:spcPts val="2200"/>
              </a:spcBef>
            </a:pPr>
            <a:r>
              <a:rPr lang="en-US" dirty="0"/>
              <a:t>ETT cuff pressures usually don’t exceed 30 cm H</a:t>
            </a:r>
            <a:r>
              <a:rPr lang="en-US" baseline="-25000" dirty="0"/>
              <a:t>2</a:t>
            </a:r>
            <a:r>
              <a:rPr lang="en-US" dirty="0"/>
              <a:t>O, but a range of 20-35 is reasonable</a:t>
            </a:r>
            <a:r>
              <a:rPr lang="en-US" baseline="30000" dirty="0"/>
              <a:t>1</a:t>
            </a:r>
            <a:r>
              <a:rPr lang="en-US" dirty="0"/>
              <a:t>.</a:t>
            </a:r>
          </a:p>
          <a:p>
            <a:pPr>
              <a:spcBef>
                <a:spcPts val="2200"/>
              </a:spcBef>
            </a:pPr>
            <a:r>
              <a:rPr lang="en-US" dirty="0"/>
              <a:t>LMA cuff pressures are recommended in the </a:t>
            </a:r>
            <a:r>
              <a:rPr lang="en-US" b="0" i="0" dirty="0">
                <a:solidFill>
                  <a:srgbClr val="242424"/>
                </a:solidFill>
                <a:effectLst/>
                <a:latin typeface="Aptos" panose="020B0004020202020204" pitchFamily="34" charset="0"/>
              </a:rPr>
              <a:t>20-40</a:t>
            </a:r>
            <a:r>
              <a:rPr lang="en-US" dirty="0"/>
              <a:t> cm H</a:t>
            </a:r>
            <a:r>
              <a:rPr lang="en-US" baseline="-25000" dirty="0"/>
              <a:t>2</a:t>
            </a:r>
            <a:r>
              <a:rPr lang="en-US" dirty="0"/>
              <a:t>O range</a:t>
            </a:r>
            <a:r>
              <a:rPr lang="en-US" baseline="30000" dirty="0"/>
              <a:t>1</a:t>
            </a:r>
            <a:r>
              <a:rPr lang="en-US" dirty="0"/>
              <a:t>.</a:t>
            </a:r>
          </a:p>
        </p:txBody>
      </p:sp>
      <p:sp>
        <p:nvSpPr>
          <p:cNvPr id="4" name="Slide Number Placeholder 3">
            <a:extLst>
              <a:ext uri="{FF2B5EF4-FFF2-40B4-BE49-F238E27FC236}">
                <a16:creationId xmlns:a16="http://schemas.microsoft.com/office/drawing/2014/main" id="{7D120A8C-998B-A257-707D-D5D4951B0DF6}"/>
              </a:ext>
            </a:extLst>
          </p:cNvPr>
          <p:cNvSpPr>
            <a:spLocks noGrp="1"/>
          </p:cNvSpPr>
          <p:nvPr>
            <p:ph type="sldNum" sz="quarter" idx="4"/>
          </p:nvPr>
        </p:nvSpPr>
        <p:spPr/>
        <p:txBody>
          <a:bodyPr/>
          <a:lstStyle/>
          <a:p>
            <a:fld id="{065D75E3-62B6-C44A-8295-14DF27978E1A}" type="slidenum">
              <a:rPr lang="en-US" smtClean="0"/>
              <a:pPr/>
              <a:t>11</a:t>
            </a:fld>
            <a:endParaRPr lang="en-US"/>
          </a:p>
        </p:txBody>
      </p:sp>
      <p:sp>
        <p:nvSpPr>
          <p:cNvPr id="5" name="Title 4">
            <a:extLst>
              <a:ext uri="{FF2B5EF4-FFF2-40B4-BE49-F238E27FC236}">
                <a16:creationId xmlns:a16="http://schemas.microsoft.com/office/drawing/2014/main" id="{827E265E-FC04-BB06-711A-5E353B11C6B0}"/>
              </a:ext>
            </a:extLst>
          </p:cNvPr>
          <p:cNvSpPr>
            <a:spLocks noGrp="1"/>
          </p:cNvSpPr>
          <p:nvPr>
            <p:ph type="title"/>
          </p:nvPr>
        </p:nvSpPr>
        <p:spPr/>
        <p:txBody>
          <a:bodyPr/>
          <a:lstStyle/>
          <a:p>
            <a:r>
              <a:rPr lang="en-US" dirty="0"/>
              <a:t>Cuff Pressure Does Not Equal Ventilating Pressure</a:t>
            </a:r>
          </a:p>
        </p:txBody>
      </p:sp>
      <p:sp>
        <p:nvSpPr>
          <p:cNvPr id="3" name="TextBox 2">
            <a:extLst>
              <a:ext uri="{FF2B5EF4-FFF2-40B4-BE49-F238E27FC236}">
                <a16:creationId xmlns:a16="http://schemas.microsoft.com/office/drawing/2014/main" id="{E70BD2D4-1A95-A115-270D-B2282171B054}"/>
              </a:ext>
            </a:extLst>
          </p:cNvPr>
          <p:cNvSpPr txBox="1"/>
          <p:nvPr/>
        </p:nvSpPr>
        <p:spPr>
          <a:xfrm>
            <a:off x="584205" y="5326687"/>
            <a:ext cx="6479204" cy="461665"/>
          </a:xfrm>
          <a:prstGeom prst="rect">
            <a:avLst/>
          </a:prstGeom>
          <a:noFill/>
        </p:spPr>
        <p:txBody>
          <a:bodyPr wrap="square" rtlCol="0">
            <a:spAutoFit/>
          </a:bodyPr>
          <a:lstStyle/>
          <a:p>
            <a:r>
              <a:rPr lang="en-US" sz="800" dirty="0"/>
              <a:t>1. </a:t>
            </a:r>
            <a:r>
              <a:rPr lang="en-US" sz="800" b="0" i="0" dirty="0">
                <a:solidFill>
                  <a:srgbClr val="333333"/>
                </a:solidFill>
                <a:effectLst/>
                <a:latin typeface="Open Sans" panose="020B0606030504020204" pitchFamily="34" charset="0"/>
              </a:rPr>
              <a:t>de Castro, A., &amp; Gopalan, P. (2016). Intraoperative management of ETT and LMA cuff pressures: a survey of </a:t>
            </a:r>
            <a:r>
              <a:rPr lang="en-US" sz="800" b="0" i="0" dirty="0" err="1">
                <a:solidFill>
                  <a:srgbClr val="333333"/>
                </a:solidFill>
                <a:effectLst/>
                <a:latin typeface="Open Sans" panose="020B0606030504020204" pitchFamily="34" charset="0"/>
              </a:rPr>
              <a:t>anaesthetists’</a:t>
            </a:r>
            <a:r>
              <a:rPr lang="en-US" sz="800" b="0" i="0" dirty="0">
                <a:solidFill>
                  <a:srgbClr val="333333"/>
                </a:solidFill>
                <a:effectLst/>
                <a:latin typeface="Open Sans" panose="020B0606030504020204" pitchFamily="34" charset="0"/>
              </a:rPr>
              <a:t> knowledge, attitude and current practice. </a:t>
            </a:r>
            <a:r>
              <a:rPr lang="en-US" sz="800" b="0" i="1" dirty="0">
                <a:solidFill>
                  <a:srgbClr val="333333"/>
                </a:solidFill>
                <a:effectLst/>
                <a:latin typeface="Open Sans" panose="020B0606030504020204" pitchFamily="34" charset="0"/>
              </a:rPr>
              <a:t>Southern African Journal of </a:t>
            </a:r>
            <a:r>
              <a:rPr lang="en-US" sz="800" b="0" i="1" dirty="0" err="1">
                <a:solidFill>
                  <a:srgbClr val="333333"/>
                </a:solidFill>
                <a:effectLst/>
                <a:latin typeface="Open Sans" panose="020B0606030504020204" pitchFamily="34" charset="0"/>
              </a:rPr>
              <a:t>Anaesthesia</a:t>
            </a:r>
            <a:r>
              <a:rPr lang="en-US" sz="800" b="0" i="1" dirty="0">
                <a:solidFill>
                  <a:srgbClr val="333333"/>
                </a:solidFill>
                <a:effectLst/>
                <a:latin typeface="Open Sans" panose="020B0606030504020204" pitchFamily="34" charset="0"/>
              </a:rPr>
              <a:t> and Analgesia</a:t>
            </a:r>
            <a:r>
              <a:rPr lang="en-US" sz="800" b="0" i="0" dirty="0">
                <a:solidFill>
                  <a:srgbClr val="333333"/>
                </a:solidFill>
                <a:effectLst/>
                <a:latin typeface="Open Sans" panose="020B0606030504020204" pitchFamily="34" charset="0"/>
              </a:rPr>
              <a:t>, </a:t>
            </a:r>
            <a:r>
              <a:rPr lang="en-US" sz="800" b="0" i="1" dirty="0">
                <a:solidFill>
                  <a:srgbClr val="333333"/>
                </a:solidFill>
                <a:effectLst/>
                <a:latin typeface="Open Sans" panose="020B0606030504020204" pitchFamily="34" charset="0"/>
              </a:rPr>
              <a:t>22</a:t>
            </a:r>
            <a:r>
              <a:rPr lang="en-US" sz="800" b="0" i="0" dirty="0">
                <a:solidFill>
                  <a:srgbClr val="333333"/>
                </a:solidFill>
                <a:effectLst/>
                <a:latin typeface="Open Sans" panose="020B0606030504020204" pitchFamily="34" charset="0"/>
              </a:rPr>
              <a:t>(5), 151–155. </a:t>
            </a:r>
            <a:r>
              <a:rPr lang="en-US" sz="800" b="0" i="0" dirty="0">
                <a:effectLst/>
                <a:latin typeface="Open Sans" panose="020B0606030504020204" pitchFamily="34" charset="0"/>
                <a:hlinkClick r:id="rId3"/>
              </a:rPr>
              <a:t>https://doi.org/10.1080/22201181.2016.1234664</a:t>
            </a:r>
            <a:endParaRPr lang="en-US" dirty="0"/>
          </a:p>
        </p:txBody>
      </p:sp>
    </p:spTree>
    <p:extLst>
      <p:ext uri="{BB962C8B-B14F-4D97-AF65-F5344CB8AC3E}">
        <p14:creationId xmlns:p14="http://schemas.microsoft.com/office/powerpoint/2010/main" val="2850370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34B7-108F-24EC-5662-47DC2CD99AC0}"/>
              </a:ext>
            </a:extLst>
          </p:cNvPr>
          <p:cNvSpPr>
            <a:spLocks noGrp="1"/>
          </p:cNvSpPr>
          <p:nvPr>
            <p:ph type="title"/>
          </p:nvPr>
        </p:nvSpPr>
        <p:spPr>
          <a:xfrm>
            <a:off x="266436" y="525268"/>
            <a:ext cx="4508764" cy="5353018"/>
          </a:xfrm>
        </p:spPr>
        <p:txBody>
          <a:bodyPr>
            <a:normAutofit/>
          </a:bodyPr>
          <a:lstStyle/>
          <a:p>
            <a:r>
              <a:rPr lang="en-US" sz="2900" dirty="0"/>
              <a:t>Insertion</a:t>
            </a:r>
            <a:br>
              <a:rPr lang="en-US" dirty="0"/>
            </a:br>
            <a:br>
              <a:rPr lang="en-US" dirty="0"/>
            </a:br>
            <a:r>
              <a:rPr lang="en-US" sz="1900" b="1" dirty="0"/>
              <a:t>Step 1</a:t>
            </a:r>
            <a:br>
              <a:rPr lang="en-US" sz="1900" b="1" dirty="0"/>
            </a:br>
            <a:br>
              <a:rPr lang="en-US" sz="1900" dirty="0"/>
            </a:br>
            <a:r>
              <a:rPr lang="en-US" sz="1900" dirty="0"/>
              <a:t>Lubricate the external surface including mask cavity ridges</a:t>
            </a:r>
            <a:br>
              <a:rPr lang="en-US" sz="1900" dirty="0"/>
            </a:br>
            <a:br>
              <a:rPr lang="en-US" sz="1900" dirty="0"/>
            </a:br>
            <a:br>
              <a:rPr lang="en-US" sz="1900" dirty="0"/>
            </a:br>
            <a:br>
              <a:rPr lang="en-US" sz="1900" dirty="0"/>
            </a:br>
            <a:br>
              <a:rPr lang="en-US" sz="1900" dirty="0"/>
            </a:br>
            <a:r>
              <a:rPr lang="en-US" sz="1900" b="1" dirty="0"/>
              <a:t>Step 2</a:t>
            </a:r>
            <a:br>
              <a:rPr lang="en-US" sz="1900" b="1" dirty="0"/>
            </a:br>
            <a:br>
              <a:rPr lang="en-US" sz="1900" dirty="0"/>
            </a:br>
            <a:r>
              <a:rPr lang="en-US" sz="1900" dirty="0">
                <a:solidFill>
                  <a:srgbClr val="FFFFFF"/>
                </a:solidFill>
                <a:effectLst/>
              </a:rPr>
              <a:t>Place the front portion of the </a:t>
            </a:r>
            <a:br>
              <a:rPr lang="en-US" sz="1900" dirty="0">
                <a:solidFill>
                  <a:srgbClr val="FFFFFF"/>
                </a:solidFill>
                <a:effectLst/>
              </a:rPr>
            </a:br>
            <a:r>
              <a:rPr lang="en-US" sz="1900" dirty="0">
                <a:solidFill>
                  <a:srgbClr val="FFFFFF"/>
                </a:solidFill>
                <a:effectLst/>
              </a:rPr>
              <a:t>Air-Q®3 mask between the base of the tongue and the soft palate at a slight forward angle.</a:t>
            </a:r>
            <a:br>
              <a:rPr lang="en-US" sz="1900" dirty="0">
                <a:solidFill>
                  <a:srgbClr val="FFFFFF"/>
                </a:solidFill>
                <a:effectLst/>
              </a:rPr>
            </a:br>
            <a:endParaRPr lang="en-US" sz="1900" dirty="0"/>
          </a:p>
        </p:txBody>
      </p:sp>
      <p:sp>
        <p:nvSpPr>
          <p:cNvPr id="4" name="Slide Number Placeholder 3">
            <a:extLst>
              <a:ext uri="{FF2B5EF4-FFF2-40B4-BE49-F238E27FC236}">
                <a16:creationId xmlns:a16="http://schemas.microsoft.com/office/drawing/2014/main" id="{016ACC81-1B51-396B-C45D-51DA436D43AB}"/>
              </a:ext>
            </a:extLst>
          </p:cNvPr>
          <p:cNvSpPr>
            <a:spLocks noGrp="1"/>
          </p:cNvSpPr>
          <p:nvPr>
            <p:ph type="sldNum" sz="quarter" idx="4294967295"/>
          </p:nvPr>
        </p:nvSpPr>
        <p:spPr>
          <a:xfrm>
            <a:off x="475590" y="6563599"/>
            <a:ext cx="830696" cy="281997"/>
          </a:xfrm>
        </p:spPr>
        <p:txBody>
          <a:bodyPr/>
          <a:lstStyle/>
          <a:p>
            <a:fld id="{065D75E3-62B6-C44A-8295-14DF27978E1A}" type="slidenum">
              <a:rPr lang="en-US" smtClean="0"/>
              <a:pPr/>
              <a:t>12</a:t>
            </a:fld>
            <a:endParaRPr lang="en-US"/>
          </a:p>
        </p:txBody>
      </p:sp>
      <p:pic>
        <p:nvPicPr>
          <p:cNvPr id="5" name="Picture 4" descr="A close-up of a plastic tube&#10;&#10;Description automatically generated">
            <a:extLst>
              <a:ext uri="{FF2B5EF4-FFF2-40B4-BE49-F238E27FC236}">
                <a16:creationId xmlns:a16="http://schemas.microsoft.com/office/drawing/2014/main" id="{28DA69FD-BF51-3AD0-0A0A-974575B766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67969" y="319313"/>
            <a:ext cx="4963098" cy="3051386"/>
          </a:xfrm>
          <a:prstGeom prst="rect">
            <a:avLst/>
          </a:prstGeom>
        </p:spPr>
      </p:pic>
      <p:pic>
        <p:nvPicPr>
          <p:cNvPr id="8" name="Picture 7" descr="A close-up of a human nose&#10;&#10;Description automatically generated">
            <a:extLst>
              <a:ext uri="{FF2B5EF4-FFF2-40B4-BE49-F238E27FC236}">
                <a16:creationId xmlns:a16="http://schemas.microsoft.com/office/drawing/2014/main" id="{68D2FC64-335D-4E2D-964D-DC1F292B77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86287" y="3555997"/>
            <a:ext cx="4891315" cy="3193143"/>
          </a:xfrm>
          <a:prstGeom prst="rect">
            <a:avLst/>
          </a:prstGeom>
        </p:spPr>
      </p:pic>
    </p:spTree>
    <p:extLst>
      <p:ext uri="{BB962C8B-B14F-4D97-AF65-F5344CB8AC3E}">
        <p14:creationId xmlns:p14="http://schemas.microsoft.com/office/powerpoint/2010/main" val="961854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34B7-108F-24EC-5662-47DC2CD99AC0}"/>
              </a:ext>
            </a:extLst>
          </p:cNvPr>
          <p:cNvSpPr>
            <a:spLocks noGrp="1"/>
          </p:cNvSpPr>
          <p:nvPr>
            <p:ph type="title"/>
          </p:nvPr>
        </p:nvSpPr>
        <p:spPr>
          <a:xfrm>
            <a:off x="266436" y="525268"/>
            <a:ext cx="4508764" cy="5353018"/>
          </a:xfrm>
        </p:spPr>
        <p:txBody>
          <a:bodyPr>
            <a:normAutofit fontScale="90000"/>
          </a:bodyPr>
          <a:lstStyle/>
          <a:p>
            <a:r>
              <a:rPr lang="en-US" dirty="0"/>
              <a:t>Insertion</a:t>
            </a:r>
            <a:br>
              <a:rPr lang="en-US" dirty="0"/>
            </a:br>
            <a:br>
              <a:rPr lang="en-US" dirty="0"/>
            </a:br>
            <a:r>
              <a:rPr lang="en-US" sz="2100" b="1" dirty="0"/>
              <a:t>Step 3</a:t>
            </a:r>
            <a:br>
              <a:rPr lang="en-US" sz="2100" dirty="0"/>
            </a:br>
            <a:br>
              <a:rPr lang="en-US" sz="1400" dirty="0">
                <a:effectLst/>
              </a:rPr>
            </a:br>
            <a:r>
              <a:rPr lang="en-US" sz="2100" dirty="0"/>
              <a:t>Place back of back of left index finger behind the mask, flexing the finger forward to help guide the mask around the corner into the pharynx.</a:t>
            </a:r>
            <a:br>
              <a:rPr lang="en-US" sz="2100" dirty="0"/>
            </a:br>
            <a:br>
              <a:rPr lang="en-US" sz="2100" dirty="0"/>
            </a:br>
            <a:br>
              <a:rPr lang="en-US" sz="2100" dirty="0"/>
            </a:br>
            <a:r>
              <a:rPr lang="en-US" sz="2100" b="1" dirty="0"/>
              <a:t>Step 4</a:t>
            </a:r>
            <a:br>
              <a:rPr lang="en-US" sz="2100" dirty="0"/>
            </a:br>
            <a:br>
              <a:rPr lang="en-US" sz="1400" dirty="0">
                <a:effectLst/>
              </a:rPr>
            </a:br>
            <a:r>
              <a:rPr lang="en-US" sz="2100" dirty="0"/>
              <a:t>Continue to advance until fixed resistance to forward movement is felt. Correct placement is determined by this resistance to further advancement. </a:t>
            </a:r>
            <a:r>
              <a:rPr lang="en-US" sz="2000" dirty="0">
                <a:effectLst/>
              </a:rPr>
              <a:t>Secure by taping the Air-Q3 in place.</a:t>
            </a:r>
            <a:endParaRPr lang="en-US" sz="2100" dirty="0"/>
          </a:p>
        </p:txBody>
      </p:sp>
      <p:sp>
        <p:nvSpPr>
          <p:cNvPr id="4" name="Slide Number Placeholder 3">
            <a:extLst>
              <a:ext uri="{FF2B5EF4-FFF2-40B4-BE49-F238E27FC236}">
                <a16:creationId xmlns:a16="http://schemas.microsoft.com/office/drawing/2014/main" id="{016ACC81-1B51-396B-C45D-51DA436D43AB}"/>
              </a:ext>
            </a:extLst>
          </p:cNvPr>
          <p:cNvSpPr>
            <a:spLocks noGrp="1"/>
          </p:cNvSpPr>
          <p:nvPr>
            <p:ph type="sldNum" sz="quarter" idx="4294967295"/>
          </p:nvPr>
        </p:nvSpPr>
        <p:spPr>
          <a:xfrm>
            <a:off x="475590" y="6563599"/>
            <a:ext cx="830696" cy="281997"/>
          </a:xfrm>
        </p:spPr>
        <p:txBody>
          <a:bodyPr/>
          <a:lstStyle/>
          <a:p>
            <a:fld id="{065D75E3-62B6-C44A-8295-14DF27978E1A}" type="slidenum">
              <a:rPr lang="en-US" smtClean="0"/>
              <a:pPr/>
              <a:t>13</a:t>
            </a:fld>
            <a:endParaRPr lang="en-US"/>
          </a:p>
        </p:txBody>
      </p:sp>
      <p:pic>
        <p:nvPicPr>
          <p:cNvPr id="6" name="Picture 5" descr="A close-up of a human body&#10;&#10;Description automatically generated">
            <a:extLst>
              <a:ext uri="{FF2B5EF4-FFF2-40B4-BE49-F238E27FC236}">
                <a16:creationId xmlns:a16="http://schemas.microsoft.com/office/drawing/2014/main" id="{6856F2C0-3389-1714-9796-DE36A2EE452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4382" y="275772"/>
            <a:ext cx="4874271" cy="3048000"/>
          </a:xfrm>
          <a:prstGeom prst="rect">
            <a:avLst/>
          </a:prstGeom>
        </p:spPr>
      </p:pic>
      <p:pic>
        <p:nvPicPr>
          <p:cNvPr id="9" name="Picture 8" descr="A close-up of a medical device&#10;&#10;Description automatically generated">
            <a:extLst>
              <a:ext uri="{FF2B5EF4-FFF2-40B4-BE49-F238E27FC236}">
                <a16:creationId xmlns:a16="http://schemas.microsoft.com/office/drawing/2014/main" id="{0C6057FE-38D0-4355-6B21-1160C0F0EB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3086" y="3454402"/>
            <a:ext cx="4895129" cy="3207655"/>
          </a:xfrm>
          <a:prstGeom prst="rect">
            <a:avLst/>
          </a:prstGeom>
        </p:spPr>
      </p:pic>
    </p:spTree>
    <p:extLst>
      <p:ext uri="{BB962C8B-B14F-4D97-AF65-F5344CB8AC3E}">
        <p14:creationId xmlns:p14="http://schemas.microsoft.com/office/powerpoint/2010/main" val="3112336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a person's face&#10;&#10;Description automatically generated">
            <a:extLst>
              <a:ext uri="{FF2B5EF4-FFF2-40B4-BE49-F238E27FC236}">
                <a16:creationId xmlns:a16="http://schemas.microsoft.com/office/drawing/2014/main" id="{1452E18A-6698-9317-D27D-815AFF13A733}"/>
              </a:ext>
            </a:extLst>
          </p:cNvPr>
          <p:cNvPicPr>
            <a:picLocks noChangeAspect="1"/>
          </p:cNvPicPr>
          <p:nvPr/>
        </p:nvPicPr>
        <p:blipFill>
          <a:blip r:embed="rId3"/>
          <a:stretch>
            <a:fillRect/>
          </a:stretch>
        </p:blipFill>
        <p:spPr>
          <a:xfrm>
            <a:off x="3296652" y="977145"/>
            <a:ext cx="2388551" cy="3102371"/>
          </a:xfrm>
          <a:prstGeom prst="rect">
            <a:avLst/>
          </a:prstGeom>
        </p:spPr>
      </p:pic>
      <p:sp>
        <p:nvSpPr>
          <p:cNvPr id="2" name="Slide Number Placeholder 1">
            <a:extLst>
              <a:ext uri="{FF2B5EF4-FFF2-40B4-BE49-F238E27FC236}">
                <a16:creationId xmlns:a16="http://schemas.microsoft.com/office/drawing/2014/main" id="{9999FAB9-4B02-E9AB-66F7-920747CB7B69}"/>
              </a:ext>
            </a:extLst>
          </p:cNvPr>
          <p:cNvSpPr>
            <a:spLocks noGrp="1"/>
          </p:cNvSpPr>
          <p:nvPr>
            <p:ph type="sldNum" sz="quarter" idx="4"/>
          </p:nvPr>
        </p:nvSpPr>
        <p:spPr/>
        <p:txBody>
          <a:bodyPr/>
          <a:lstStyle/>
          <a:p>
            <a:fld id="{065D75E3-62B6-C44A-8295-14DF27978E1A}" type="slidenum">
              <a:rPr lang="en-US" smtClean="0"/>
              <a:pPr/>
              <a:t>14</a:t>
            </a:fld>
            <a:endParaRPr lang="en-US"/>
          </a:p>
        </p:txBody>
      </p:sp>
      <p:pic>
        <p:nvPicPr>
          <p:cNvPr id="8" name="Picture 7" descr="A diagram of a medical procedure&#10;&#10;Description automatically generated with medium confidence">
            <a:extLst>
              <a:ext uri="{FF2B5EF4-FFF2-40B4-BE49-F238E27FC236}">
                <a16:creationId xmlns:a16="http://schemas.microsoft.com/office/drawing/2014/main" id="{AC3DC723-0094-90C2-2CB7-9F66127C338D}"/>
              </a:ext>
            </a:extLst>
          </p:cNvPr>
          <p:cNvPicPr>
            <a:picLocks noChangeAspect="1"/>
          </p:cNvPicPr>
          <p:nvPr/>
        </p:nvPicPr>
        <p:blipFill>
          <a:blip r:embed="rId4"/>
          <a:stretch>
            <a:fillRect/>
          </a:stretch>
        </p:blipFill>
        <p:spPr>
          <a:xfrm>
            <a:off x="6573252" y="974557"/>
            <a:ext cx="2511326" cy="3261837"/>
          </a:xfrm>
          <a:prstGeom prst="rect">
            <a:avLst/>
          </a:prstGeom>
        </p:spPr>
      </p:pic>
      <p:sp>
        <p:nvSpPr>
          <p:cNvPr id="12" name="Title 11">
            <a:extLst>
              <a:ext uri="{FF2B5EF4-FFF2-40B4-BE49-F238E27FC236}">
                <a16:creationId xmlns:a16="http://schemas.microsoft.com/office/drawing/2014/main" id="{048C3257-8C80-B675-1727-6681601067CB}"/>
              </a:ext>
            </a:extLst>
          </p:cNvPr>
          <p:cNvSpPr>
            <a:spLocks noGrp="1"/>
          </p:cNvSpPr>
          <p:nvPr>
            <p:ph type="title"/>
          </p:nvPr>
        </p:nvSpPr>
        <p:spPr>
          <a:xfrm>
            <a:off x="2965916" y="5228158"/>
            <a:ext cx="6260167" cy="573552"/>
          </a:xfrm>
        </p:spPr>
        <p:txBody>
          <a:bodyPr>
            <a:normAutofit/>
          </a:bodyPr>
          <a:lstStyle/>
          <a:p>
            <a:pPr algn="ctr"/>
            <a:r>
              <a:rPr lang="en-US" sz="1800" dirty="0">
                <a:hlinkClick r:id="rId5">
                  <a:extLst>
                    <a:ext uri="{A12FA001-AC4F-418D-AE19-62706E023703}">
                      <ahyp:hlinkClr xmlns:ahyp="http://schemas.microsoft.com/office/drawing/2018/hyperlinkcolor" val="tx"/>
                    </a:ext>
                  </a:extLst>
                </a:hlinkClick>
              </a:rPr>
              <a:t>Additional Online Resources</a:t>
            </a:r>
            <a:endParaRPr lang="en-US" sz="1800" dirty="0"/>
          </a:p>
        </p:txBody>
      </p:sp>
      <p:pic>
        <p:nvPicPr>
          <p:cNvPr id="14" name="Picture 13" descr="A close-up of a medical mask&#10;&#10;Description automatically generated">
            <a:extLst>
              <a:ext uri="{FF2B5EF4-FFF2-40B4-BE49-F238E27FC236}">
                <a16:creationId xmlns:a16="http://schemas.microsoft.com/office/drawing/2014/main" id="{8EAE3E27-FF2C-A785-5BDE-DF4B1E0FE93B}"/>
              </a:ext>
            </a:extLst>
          </p:cNvPr>
          <p:cNvPicPr>
            <a:picLocks noChangeAspect="1"/>
          </p:cNvPicPr>
          <p:nvPr/>
        </p:nvPicPr>
        <p:blipFill>
          <a:blip r:embed="rId6"/>
          <a:stretch>
            <a:fillRect/>
          </a:stretch>
        </p:blipFill>
        <p:spPr>
          <a:xfrm>
            <a:off x="4874174" y="1213723"/>
            <a:ext cx="2610573" cy="3390743"/>
          </a:xfrm>
          <a:prstGeom prst="rect">
            <a:avLst/>
          </a:prstGeom>
        </p:spPr>
      </p:pic>
    </p:spTree>
    <p:extLst>
      <p:ext uri="{BB962C8B-B14F-4D97-AF65-F5344CB8AC3E}">
        <p14:creationId xmlns:p14="http://schemas.microsoft.com/office/powerpoint/2010/main" val="975053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2D0B8-CBB3-FA4D-9535-D7053F407611}"/>
              </a:ext>
            </a:extLst>
          </p:cNvPr>
          <p:cNvSpPr>
            <a:spLocks noGrp="1"/>
          </p:cNvSpPr>
          <p:nvPr>
            <p:ph type="title"/>
          </p:nvPr>
        </p:nvSpPr>
        <p:spPr>
          <a:xfrm>
            <a:off x="896695" y="3734232"/>
            <a:ext cx="5689236" cy="535809"/>
          </a:xfrm>
        </p:spPr>
        <p:txBody>
          <a:bodyPr>
            <a:normAutofit fontScale="90000"/>
          </a:bodyPr>
          <a:lstStyle/>
          <a:p>
            <a:r>
              <a:rPr lang="en-US"/>
              <a:t>Thank you</a:t>
            </a:r>
          </a:p>
        </p:txBody>
      </p:sp>
      <p:sp>
        <p:nvSpPr>
          <p:cNvPr id="3" name="Slide Number Placeholder 2">
            <a:extLst>
              <a:ext uri="{FF2B5EF4-FFF2-40B4-BE49-F238E27FC236}">
                <a16:creationId xmlns:a16="http://schemas.microsoft.com/office/drawing/2014/main" id="{CA61B671-2F76-CD4A-A283-2A283342AE1E}"/>
              </a:ext>
            </a:extLst>
          </p:cNvPr>
          <p:cNvSpPr>
            <a:spLocks noGrp="1"/>
          </p:cNvSpPr>
          <p:nvPr>
            <p:ph type="sldNum" sz="quarter" idx="4294967295"/>
          </p:nvPr>
        </p:nvSpPr>
        <p:spPr>
          <a:xfrm>
            <a:off x="10906367" y="6521168"/>
            <a:ext cx="777875" cy="227013"/>
          </a:xfrm>
          <a:prstGeom prst="rect">
            <a:avLst/>
          </a:prstGeom>
        </p:spPr>
        <p:txBody>
          <a:bodyPr/>
          <a:lstStyle/>
          <a:p>
            <a:fld id="{94E0494F-D9D9-4FE9-B19B-AC7F2920D1CD}" type="slidenum">
              <a:rPr lang="en-US" smtClean="0">
                <a:solidFill>
                  <a:schemeClr val="bg1"/>
                </a:solidFill>
              </a:rPr>
              <a:pPr/>
              <a:t>15</a:t>
            </a:fld>
            <a:endParaRPr lang="en-US" dirty="0">
              <a:solidFill>
                <a:schemeClr val="bg1"/>
              </a:solidFill>
            </a:endParaRPr>
          </a:p>
        </p:txBody>
      </p:sp>
      <p:sp>
        <p:nvSpPr>
          <p:cNvPr id="4" name="TextBox 3">
            <a:extLst>
              <a:ext uri="{FF2B5EF4-FFF2-40B4-BE49-F238E27FC236}">
                <a16:creationId xmlns:a16="http://schemas.microsoft.com/office/drawing/2014/main" id="{0B9E43FD-24D6-1656-C680-8D29ECB4C01A}"/>
              </a:ext>
            </a:extLst>
          </p:cNvPr>
          <p:cNvSpPr txBox="1"/>
          <p:nvPr/>
        </p:nvSpPr>
        <p:spPr>
          <a:xfrm>
            <a:off x="896695" y="6501960"/>
            <a:ext cx="2585545" cy="246221"/>
          </a:xfrm>
          <a:prstGeom prst="rect">
            <a:avLst/>
          </a:prstGeom>
          <a:noFill/>
        </p:spPr>
        <p:txBody>
          <a:bodyPr wrap="square" rtlCol="0">
            <a:spAutoFit/>
          </a:bodyPr>
          <a:lstStyle/>
          <a:p>
            <a:r>
              <a:rPr lang="en-US" sz="1000" b="0" i="0" dirty="0">
                <a:solidFill>
                  <a:srgbClr val="242424"/>
                </a:solidFill>
                <a:effectLst/>
                <a:latin typeface="Aptos" panose="020B0004020202020204" pitchFamily="34" charset="0"/>
              </a:rPr>
              <a:t>INS-20050-C1 Rev2</a:t>
            </a:r>
            <a:endParaRPr lang="en-US" sz="1000" dirty="0"/>
          </a:p>
        </p:txBody>
      </p:sp>
    </p:spTree>
    <p:extLst>
      <p:ext uri="{BB962C8B-B14F-4D97-AF65-F5344CB8AC3E}">
        <p14:creationId xmlns:p14="http://schemas.microsoft.com/office/powerpoint/2010/main" val="373765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A971AB-B113-C430-8F30-7749167A9E6E}"/>
              </a:ext>
            </a:extLst>
          </p:cNvPr>
          <p:cNvSpPr>
            <a:spLocks noGrp="1"/>
          </p:cNvSpPr>
          <p:nvPr>
            <p:ph type="body" sz="quarter" idx="13"/>
          </p:nvPr>
        </p:nvSpPr>
        <p:spPr>
          <a:xfrm>
            <a:off x="722313" y="4317448"/>
            <a:ext cx="2746444" cy="1701800"/>
          </a:xfrm>
        </p:spPr>
        <p:txBody>
          <a:bodyPr/>
          <a:lstStyle/>
          <a:p>
            <a:pPr marL="0" indent="0">
              <a:buNone/>
            </a:pPr>
            <a:r>
              <a:rPr lang="en-US"/>
              <a:t>Air-Q</a:t>
            </a:r>
            <a:r>
              <a:rPr lang="en-US" baseline="30000"/>
              <a:t>®</a:t>
            </a:r>
            <a:r>
              <a:rPr lang="en-US"/>
              <a:t>3</a:t>
            </a:r>
          </a:p>
          <a:p>
            <a:r>
              <a:rPr lang="en-US" sz="1400">
                <a:effectLst/>
                <a:latin typeface="Infra" panose="020B0500000000020000" pitchFamily="34" charset="77"/>
              </a:rPr>
              <a:t>Single tube</a:t>
            </a:r>
          </a:p>
          <a:p>
            <a:r>
              <a:rPr lang="en-US" sz="1400">
                <a:effectLst/>
                <a:latin typeface="Infra" panose="020B0500000000020000" pitchFamily="34" charset="77"/>
              </a:rPr>
              <a:t>Provides ease of ETT placement when unexpected intubation </a:t>
            </a:r>
            <a:br>
              <a:rPr lang="en-US" sz="1400">
                <a:effectLst/>
                <a:latin typeface="Infra" panose="020B0500000000020000" pitchFamily="34" charset="77"/>
              </a:rPr>
            </a:br>
            <a:r>
              <a:rPr lang="en-US" sz="1400">
                <a:effectLst/>
                <a:latin typeface="Infra" panose="020B0500000000020000" pitchFamily="34" charset="77"/>
              </a:rPr>
              <a:t>is required.</a:t>
            </a:r>
          </a:p>
        </p:txBody>
      </p:sp>
      <p:sp>
        <p:nvSpPr>
          <p:cNvPr id="8" name="Title 7">
            <a:extLst>
              <a:ext uri="{FF2B5EF4-FFF2-40B4-BE49-F238E27FC236}">
                <a16:creationId xmlns:a16="http://schemas.microsoft.com/office/drawing/2014/main" id="{EBFDFB14-5A51-A090-0393-08B82201DA22}"/>
              </a:ext>
            </a:extLst>
          </p:cNvPr>
          <p:cNvSpPr>
            <a:spLocks noGrp="1"/>
          </p:cNvSpPr>
          <p:nvPr>
            <p:ph type="title"/>
          </p:nvPr>
        </p:nvSpPr>
        <p:spPr/>
        <p:txBody>
          <a:bodyPr/>
          <a:lstStyle/>
          <a:p>
            <a:r>
              <a:rPr lang="en-US"/>
              <a:t>All Models</a:t>
            </a:r>
          </a:p>
        </p:txBody>
      </p:sp>
      <p:sp>
        <p:nvSpPr>
          <p:cNvPr id="10" name="Text Placeholder 1">
            <a:extLst>
              <a:ext uri="{FF2B5EF4-FFF2-40B4-BE49-F238E27FC236}">
                <a16:creationId xmlns:a16="http://schemas.microsoft.com/office/drawing/2014/main" id="{46B7C9DD-48DF-4C22-999F-1E42CA733DB5}"/>
              </a:ext>
            </a:extLst>
          </p:cNvPr>
          <p:cNvSpPr txBox="1">
            <a:spLocks/>
          </p:cNvSpPr>
          <p:nvPr/>
        </p:nvSpPr>
        <p:spPr>
          <a:xfrm>
            <a:off x="3180591" y="4317448"/>
            <a:ext cx="2743130" cy="170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Air-Q</a:t>
            </a:r>
            <a:r>
              <a:rPr lang="en-US" baseline="30000"/>
              <a:t>®</a:t>
            </a:r>
            <a:r>
              <a:rPr lang="en-US"/>
              <a:t>sp3</a:t>
            </a:r>
          </a:p>
          <a:p>
            <a:r>
              <a:rPr lang="en-US" sz="1400">
                <a:effectLst/>
                <a:latin typeface="Infra" panose="020B0500000000020000" pitchFamily="34" charset="77"/>
              </a:rPr>
              <a:t>Single tube</a:t>
            </a:r>
            <a:endParaRPr lang="en-US" sz="1400">
              <a:latin typeface="Infra" panose="020B0500000000020000" pitchFamily="34" charset="77"/>
            </a:endParaRPr>
          </a:p>
          <a:p>
            <a:r>
              <a:rPr lang="en-US" sz="1400">
                <a:latin typeface="Infra" panose="020B0500000000020000" pitchFamily="34" charset="77"/>
              </a:rPr>
              <a:t>S</a:t>
            </a:r>
            <a:r>
              <a:rPr lang="en-US" sz="1400">
                <a:effectLst/>
                <a:latin typeface="Infra" panose="020B0500000000020000" pitchFamily="34" charset="77"/>
              </a:rPr>
              <a:t>elf-pressuring cuff</a:t>
            </a:r>
          </a:p>
          <a:p>
            <a:r>
              <a:rPr lang="en-US" sz="1400">
                <a:effectLst/>
                <a:latin typeface="Infra" panose="020B0500000000020000" pitchFamily="34" charset="77"/>
              </a:rPr>
              <a:t>Automatically inflates to patient-specific, optimized pressure to form a seal.</a:t>
            </a:r>
          </a:p>
        </p:txBody>
      </p:sp>
      <p:sp>
        <p:nvSpPr>
          <p:cNvPr id="11" name="Text Placeholder 1">
            <a:extLst>
              <a:ext uri="{FF2B5EF4-FFF2-40B4-BE49-F238E27FC236}">
                <a16:creationId xmlns:a16="http://schemas.microsoft.com/office/drawing/2014/main" id="{91DEDFC6-68C8-9E63-6A3F-6FC24796ABDF}"/>
              </a:ext>
            </a:extLst>
          </p:cNvPr>
          <p:cNvSpPr txBox="1">
            <a:spLocks/>
          </p:cNvSpPr>
          <p:nvPr/>
        </p:nvSpPr>
        <p:spPr>
          <a:xfrm>
            <a:off x="5946982" y="4317448"/>
            <a:ext cx="2739817" cy="170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Air-Q</a:t>
            </a:r>
            <a:r>
              <a:rPr lang="en-US" baseline="30000"/>
              <a:t>®</a:t>
            </a:r>
            <a:r>
              <a:rPr lang="en-US"/>
              <a:t>3G</a:t>
            </a:r>
          </a:p>
          <a:p>
            <a:r>
              <a:rPr lang="en-US" sz="1400">
                <a:latin typeface="Infra" panose="020B0500000000020000" pitchFamily="34" charset="77"/>
              </a:rPr>
              <a:t>E</a:t>
            </a:r>
            <a:r>
              <a:rPr lang="en-US" sz="1400">
                <a:effectLst/>
                <a:latin typeface="Infra" panose="020B0500000000020000" pitchFamily="34" charset="77"/>
              </a:rPr>
              <a:t>xtra wide gastric inlet </a:t>
            </a:r>
          </a:p>
          <a:p>
            <a:r>
              <a:rPr lang="en-US" sz="1400">
                <a:latin typeface="Infra" panose="020B0500000000020000" pitchFamily="34" charset="77"/>
              </a:rPr>
              <a:t>T</a:t>
            </a:r>
            <a:r>
              <a:rPr lang="en-US" sz="1400">
                <a:effectLst/>
                <a:latin typeface="Infra" panose="020B0500000000020000" pitchFamily="34" charset="77"/>
              </a:rPr>
              <a:t>wo gastric channels for OG tubes up to 18 Fr.</a:t>
            </a:r>
          </a:p>
        </p:txBody>
      </p:sp>
      <p:sp>
        <p:nvSpPr>
          <p:cNvPr id="12" name="Text Placeholder 1">
            <a:extLst>
              <a:ext uri="{FF2B5EF4-FFF2-40B4-BE49-F238E27FC236}">
                <a16:creationId xmlns:a16="http://schemas.microsoft.com/office/drawing/2014/main" id="{114A2E34-4BF1-DA17-A10A-E38BE8EB71A1}"/>
              </a:ext>
            </a:extLst>
          </p:cNvPr>
          <p:cNvSpPr txBox="1">
            <a:spLocks/>
          </p:cNvSpPr>
          <p:nvPr/>
        </p:nvSpPr>
        <p:spPr>
          <a:xfrm>
            <a:off x="8802826" y="4317448"/>
            <a:ext cx="2746443" cy="17018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Air-Q</a:t>
            </a:r>
            <a:r>
              <a:rPr lang="en-US" baseline="30000"/>
              <a:t>®</a:t>
            </a:r>
            <a:r>
              <a:rPr lang="en-US"/>
              <a:t>sp3G</a:t>
            </a:r>
          </a:p>
          <a:p>
            <a:r>
              <a:rPr lang="en-US" sz="1400">
                <a:latin typeface="Infra" panose="020B0500000000020000" pitchFamily="34" charset="77"/>
              </a:rPr>
              <a:t>S</a:t>
            </a:r>
            <a:r>
              <a:rPr lang="en-US" sz="1400">
                <a:effectLst/>
                <a:latin typeface="Infra" panose="020B0500000000020000" pitchFamily="34" charset="77"/>
              </a:rPr>
              <a:t>elf-pressurizing cuff</a:t>
            </a:r>
          </a:p>
          <a:p>
            <a:r>
              <a:rPr lang="en-US" sz="1400">
                <a:effectLst/>
                <a:latin typeface="Infra" panose="020B0500000000020000" pitchFamily="34" charset="77"/>
              </a:rPr>
              <a:t>Extra wide gastric inlet </a:t>
            </a:r>
          </a:p>
          <a:p>
            <a:r>
              <a:rPr lang="en-US" sz="1400">
                <a:effectLst/>
                <a:latin typeface="Infra" panose="020B0500000000020000" pitchFamily="34" charset="77"/>
              </a:rPr>
              <a:t>Two gastric channels for OG tubes up to 18 Fr. </a:t>
            </a:r>
          </a:p>
        </p:txBody>
      </p:sp>
      <p:pic>
        <p:nvPicPr>
          <p:cNvPr id="14" name="Picture 13" descr="A medical mask with a tube&#10;&#10;Description automatically generated with medium confidence">
            <a:extLst>
              <a:ext uri="{FF2B5EF4-FFF2-40B4-BE49-F238E27FC236}">
                <a16:creationId xmlns:a16="http://schemas.microsoft.com/office/drawing/2014/main" id="{12364B78-F2D8-867C-7DE8-941AA37B44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1105" y="1133061"/>
            <a:ext cx="1317129" cy="2882348"/>
          </a:xfrm>
          <a:prstGeom prst="rect">
            <a:avLst/>
          </a:prstGeom>
        </p:spPr>
      </p:pic>
      <p:pic>
        <p:nvPicPr>
          <p:cNvPr id="18" name="Picture 17" descr="A close up of a bottle&#10;&#10;Description automatically generated">
            <a:extLst>
              <a:ext uri="{FF2B5EF4-FFF2-40B4-BE49-F238E27FC236}">
                <a16:creationId xmlns:a16="http://schemas.microsoft.com/office/drawing/2014/main" id="{0A43FF41-C6F2-231C-A043-8F194843C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8893" y="1162878"/>
            <a:ext cx="790712" cy="2852530"/>
          </a:xfrm>
          <a:prstGeom prst="rect">
            <a:avLst/>
          </a:prstGeom>
        </p:spPr>
      </p:pic>
      <p:pic>
        <p:nvPicPr>
          <p:cNvPr id="20" name="Picture 19" descr="A blue and white object&#10;&#10;Description automatically generated">
            <a:extLst>
              <a:ext uri="{FF2B5EF4-FFF2-40B4-BE49-F238E27FC236}">
                <a16:creationId xmlns:a16="http://schemas.microsoft.com/office/drawing/2014/main" id="{6DFFA95A-AB0C-4D5A-7198-D2E15A8D2D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8239" y="1093303"/>
            <a:ext cx="952178" cy="2922105"/>
          </a:xfrm>
          <a:prstGeom prst="rect">
            <a:avLst/>
          </a:prstGeom>
        </p:spPr>
      </p:pic>
      <p:pic>
        <p:nvPicPr>
          <p:cNvPr id="22" name="Picture 21" descr="A close up of a medical device&#10;&#10;Description automatically generated">
            <a:extLst>
              <a:ext uri="{FF2B5EF4-FFF2-40B4-BE49-F238E27FC236}">
                <a16:creationId xmlns:a16="http://schemas.microsoft.com/office/drawing/2014/main" id="{60BD5C6E-1509-4083-8010-3612BD4488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79044" y="1142999"/>
            <a:ext cx="1527974" cy="2872409"/>
          </a:xfrm>
          <a:prstGeom prst="rect">
            <a:avLst/>
          </a:prstGeom>
        </p:spPr>
      </p:pic>
    </p:spTree>
    <p:extLst>
      <p:ext uri="{BB962C8B-B14F-4D97-AF65-F5344CB8AC3E}">
        <p14:creationId xmlns:p14="http://schemas.microsoft.com/office/powerpoint/2010/main" val="2435371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bottle&#10;&#10;Description automatically generated">
            <a:extLst>
              <a:ext uri="{FF2B5EF4-FFF2-40B4-BE49-F238E27FC236}">
                <a16:creationId xmlns:a16="http://schemas.microsoft.com/office/drawing/2014/main" id="{0AAA4A83-639D-3A35-3679-FCBA622F3BAE}"/>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3108219">
            <a:off x="6785218" y="-834681"/>
            <a:ext cx="2095024" cy="8275819"/>
          </a:xfrm>
        </p:spPr>
      </p:pic>
      <p:sp>
        <p:nvSpPr>
          <p:cNvPr id="3" name="Slide Number Placeholder 2">
            <a:extLst>
              <a:ext uri="{FF2B5EF4-FFF2-40B4-BE49-F238E27FC236}">
                <a16:creationId xmlns:a16="http://schemas.microsoft.com/office/drawing/2014/main" id="{A5BA1B2B-6DFA-D812-0F46-0682CCD19137}"/>
              </a:ext>
            </a:extLst>
          </p:cNvPr>
          <p:cNvSpPr>
            <a:spLocks noGrp="1"/>
          </p:cNvSpPr>
          <p:nvPr>
            <p:ph type="sldNum" sz="quarter" idx="4"/>
          </p:nvPr>
        </p:nvSpPr>
        <p:spPr/>
        <p:txBody>
          <a:bodyPr/>
          <a:lstStyle/>
          <a:p>
            <a:fld id="{065D75E3-62B6-C44A-8295-14DF27978E1A}" type="slidenum">
              <a:rPr lang="en-US" smtClean="0"/>
              <a:pPr/>
              <a:t>3</a:t>
            </a:fld>
            <a:endParaRPr lang="en-US"/>
          </a:p>
        </p:txBody>
      </p:sp>
      <p:sp>
        <p:nvSpPr>
          <p:cNvPr id="4" name="Title 3">
            <a:extLst>
              <a:ext uri="{FF2B5EF4-FFF2-40B4-BE49-F238E27FC236}">
                <a16:creationId xmlns:a16="http://schemas.microsoft.com/office/drawing/2014/main" id="{B1CF1ADF-7AB0-3181-42E3-6E85E8A245FD}"/>
              </a:ext>
            </a:extLst>
          </p:cNvPr>
          <p:cNvSpPr>
            <a:spLocks noGrp="1"/>
          </p:cNvSpPr>
          <p:nvPr>
            <p:ph type="title"/>
          </p:nvPr>
        </p:nvSpPr>
        <p:spPr>
          <a:xfrm>
            <a:off x="522219" y="274154"/>
            <a:ext cx="6972090" cy="813766"/>
          </a:xfrm>
        </p:spPr>
        <p:txBody>
          <a:bodyPr/>
          <a:lstStyle/>
          <a:p>
            <a:r>
              <a:rPr lang="en-US"/>
              <a:t>Air-Q</a:t>
            </a:r>
            <a:r>
              <a:rPr lang="en-US" baseline="30000"/>
              <a:t>®</a:t>
            </a:r>
            <a:r>
              <a:rPr lang="en-US"/>
              <a:t>sp3G Features</a:t>
            </a:r>
          </a:p>
        </p:txBody>
      </p:sp>
      <p:sp>
        <p:nvSpPr>
          <p:cNvPr id="9" name="Text Placeholder 7">
            <a:extLst>
              <a:ext uri="{FF2B5EF4-FFF2-40B4-BE49-F238E27FC236}">
                <a16:creationId xmlns:a16="http://schemas.microsoft.com/office/drawing/2014/main" id="{B7DE959D-ACB5-A198-84DD-CB984A585917}"/>
              </a:ext>
            </a:extLst>
          </p:cNvPr>
          <p:cNvSpPr txBox="1">
            <a:spLocks/>
          </p:cNvSpPr>
          <p:nvPr/>
        </p:nvSpPr>
        <p:spPr>
          <a:xfrm>
            <a:off x="454025" y="1464453"/>
            <a:ext cx="5641975" cy="4493027"/>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Color coded connector</a:t>
            </a:r>
          </a:p>
          <a:p>
            <a:pPr marL="457200" indent="-457200">
              <a:buFont typeface="+mj-lt"/>
              <a:buAutoNum type="arabicPeriod"/>
            </a:pPr>
            <a:r>
              <a:rPr lang="en-US" sz="2400" dirty="0"/>
              <a:t>Anatomical curve</a:t>
            </a:r>
          </a:p>
          <a:p>
            <a:pPr marL="457200" indent="-457200">
              <a:buFont typeface="+mj-lt"/>
              <a:buAutoNum type="arabicPeriod"/>
            </a:pPr>
            <a:r>
              <a:rPr lang="en-US" sz="2400" dirty="0"/>
              <a:t>All silicone</a:t>
            </a:r>
          </a:p>
          <a:p>
            <a:pPr marL="457200" indent="-457200">
              <a:buFont typeface="+mj-lt"/>
              <a:buAutoNum type="arabicPeriod"/>
            </a:pPr>
            <a:r>
              <a:rPr lang="en-US" sz="2400" dirty="0"/>
              <a:t>Elevated mask heel</a:t>
            </a:r>
          </a:p>
          <a:p>
            <a:pPr marL="457200" indent="-457200">
              <a:buFont typeface="+mj-lt"/>
              <a:buAutoNum type="arabicPeriod"/>
            </a:pPr>
            <a:r>
              <a:rPr lang="en-US" sz="2400" dirty="0"/>
              <a:t>Aperture</a:t>
            </a:r>
          </a:p>
          <a:p>
            <a:pPr marL="457200" indent="-457200">
              <a:buFont typeface="+mj-lt"/>
              <a:buAutoNum type="arabicPeriod"/>
            </a:pPr>
            <a:r>
              <a:rPr lang="en-US" sz="2400" dirty="0"/>
              <a:t>Epiglottis elevator</a:t>
            </a:r>
          </a:p>
          <a:p>
            <a:pPr marL="457200" indent="-457200">
              <a:buFont typeface="+mj-lt"/>
              <a:buAutoNum type="arabicPeriod"/>
            </a:pPr>
            <a:r>
              <a:rPr lang="en-US" sz="2400" dirty="0"/>
              <a:t>ETT ramp</a:t>
            </a:r>
          </a:p>
          <a:p>
            <a:pPr marL="457200" indent="-457200">
              <a:buFont typeface="+mj-lt"/>
              <a:buAutoNum type="arabicPeriod"/>
            </a:pPr>
            <a:r>
              <a:rPr lang="en-US" sz="2400" dirty="0"/>
              <a:t>Self pressurizing mask</a:t>
            </a:r>
          </a:p>
          <a:p>
            <a:pPr marL="457200" indent="-457200">
              <a:buFont typeface="+mj-lt"/>
              <a:buAutoNum type="arabicPeriod"/>
            </a:pPr>
            <a:r>
              <a:rPr lang="en-US" sz="2400" dirty="0"/>
              <a:t>Large gastric inlet</a:t>
            </a:r>
          </a:p>
          <a:p>
            <a:pPr marL="457200" indent="-457200">
              <a:buFont typeface="+mj-lt"/>
              <a:buAutoNum type="arabicPeriod"/>
            </a:pPr>
            <a:r>
              <a:rPr lang="en-US" sz="2400" dirty="0"/>
              <a:t>Dual gastric channels </a:t>
            </a:r>
          </a:p>
          <a:p>
            <a:pPr marL="457200" indent="-457200">
              <a:buFont typeface="+mj-lt"/>
              <a:buAutoNum type="arabicPeriod"/>
            </a:pPr>
            <a:endParaRPr lang="en-US" dirty="0">
              <a:latin typeface="Gill Sans Nova"/>
            </a:endParaRPr>
          </a:p>
        </p:txBody>
      </p:sp>
      <p:sp>
        <p:nvSpPr>
          <p:cNvPr id="12" name="TextBox 11">
            <a:extLst>
              <a:ext uri="{FF2B5EF4-FFF2-40B4-BE49-F238E27FC236}">
                <a16:creationId xmlns:a16="http://schemas.microsoft.com/office/drawing/2014/main" id="{981E5B8F-2B07-35CF-9535-BCBF647201E5}"/>
              </a:ext>
            </a:extLst>
          </p:cNvPr>
          <p:cNvSpPr txBox="1"/>
          <p:nvPr/>
        </p:nvSpPr>
        <p:spPr>
          <a:xfrm>
            <a:off x="10896309" y="1017825"/>
            <a:ext cx="301658" cy="369332"/>
          </a:xfrm>
          <a:prstGeom prst="rect">
            <a:avLst/>
          </a:prstGeom>
          <a:noFill/>
        </p:spPr>
        <p:txBody>
          <a:bodyPr wrap="square" rtlCol="0">
            <a:spAutoFit/>
          </a:bodyPr>
          <a:lstStyle/>
          <a:p>
            <a:r>
              <a:rPr lang="en-US" b="1">
                <a:solidFill>
                  <a:srgbClr val="1D51A4"/>
                </a:solidFill>
              </a:rPr>
              <a:t>1</a:t>
            </a:r>
          </a:p>
        </p:txBody>
      </p:sp>
      <p:sp>
        <p:nvSpPr>
          <p:cNvPr id="13" name="TextBox 12">
            <a:extLst>
              <a:ext uri="{FF2B5EF4-FFF2-40B4-BE49-F238E27FC236}">
                <a16:creationId xmlns:a16="http://schemas.microsoft.com/office/drawing/2014/main" id="{942F5DE6-55FE-E2F8-3DDB-96C91ADBAD1E}"/>
              </a:ext>
            </a:extLst>
          </p:cNvPr>
          <p:cNvSpPr txBox="1"/>
          <p:nvPr/>
        </p:nvSpPr>
        <p:spPr>
          <a:xfrm>
            <a:off x="8495121" y="2339419"/>
            <a:ext cx="631461" cy="369332"/>
          </a:xfrm>
          <a:prstGeom prst="rect">
            <a:avLst/>
          </a:prstGeom>
          <a:noFill/>
        </p:spPr>
        <p:txBody>
          <a:bodyPr wrap="square" rtlCol="0">
            <a:spAutoFit/>
          </a:bodyPr>
          <a:lstStyle/>
          <a:p>
            <a:r>
              <a:rPr lang="en-US" b="1">
                <a:solidFill>
                  <a:srgbClr val="1D51A4"/>
                </a:solidFill>
              </a:rPr>
              <a:t>2,3</a:t>
            </a:r>
          </a:p>
        </p:txBody>
      </p:sp>
      <p:sp>
        <p:nvSpPr>
          <p:cNvPr id="14" name="TextBox 13">
            <a:extLst>
              <a:ext uri="{FF2B5EF4-FFF2-40B4-BE49-F238E27FC236}">
                <a16:creationId xmlns:a16="http://schemas.microsoft.com/office/drawing/2014/main" id="{E1BB70D3-34E7-FC3A-8C4F-B48F95B61AA7}"/>
              </a:ext>
            </a:extLst>
          </p:cNvPr>
          <p:cNvSpPr txBox="1"/>
          <p:nvPr/>
        </p:nvSpPr>
        <p:spPr>
          <a:xfrm>
            <a:off x="6449205" y="3857156"/>
            <a:ext cx="301658" cy="369332"/>
          </a:xfrm>
          <a:prstGeom prst="rect">
            <a:avLst/>
          </a:prstGeom>
          <a:noFill/>
        </p:spPr>
        <p:txBody>
          <a:bodyPr wrap="square" rtlCol="0">
            <a:spAutoFit/>
          </a:bodyPr>
          <a:lstStyle/>
          <a:p>
            <a:r>
              <a:rPr lang="en-US" b="1">
                <a:solidFill>
                  <a:srgbClr val="1D51A4"/>
                </a:solidFill>
              </a:rPr>
              <a:t>5</a:t>
            </a:r>
          </a:p>
        </p:txBody>
      </p:sp>
      <p:sp>
        <p:nvSpPr>
          <p:cNvPr id="16" name="TextBox 15">
            <a:extLst>
              <a:ext uri="{FF2B5EF4-FFF2-40B4-BE49-F238E27FC236}">
                <a16:creationId xmlns:a16="http://schemas.microsoft.com/office/drawing/2014/main" id="{6729B33A-2B4D-A3CA-D068-5437A08CF129}"/>
              </a:ext>
            </a:extLst>
          </p:cNvPr>
          <p:cNvSpPr txBox="1"/>
          <p:nvPr/>
        </p:nvSpPr>
        <p:spPr>
          <a:xfrm>
            <a:off x="6996293" y="3555697"/>
            <a:ext cx="301658" cy="369332"/>
          </a:xfrm>
          <a:prstGeom prst="rect">
            <a:avLst/>
          </a:prstGeom>
          <a:noFill/>
        </p:spPr>
        <p:txBody>
          <a:bodyPr wrap="square" rtlCol="0">
            <a:spAutoFit/>
          </a:bodyPr>
          <a:lstStyle/>
          <a:p>
            <a:r>
              <a:rPr lang="en-US" b="1">
                <a:solidFill>
                  <a:srgbClr val="1D51A4"/>
                </a:solidFill>
              </a:rPr>
              <a:t>4</a:t>
            </a:r>
          </a:p>
        </p:txBody>
      </p:sp>
      <p:sp>
        <p:nvSpPr>
          <p:cNvPr id="17" name="TextBox 16">
            <a:extLst>
              <a:ext uri="{FF2B5EF4-FFF2-40B4-BE49-F238E27FC236}">
                <a16:creationId xmlns:a16="http://schemas.microsoft.com/office/drawing/2014/main" id="{E7A6DB09-EE62-8AB2-EAAB-D64F330B4C6C}"/>
              </a:ext>
            </a:extLst>
          </p:cNvPr>
          <p:cNvSpPr txBox="1"/>
          <p:nvPr/>
        </p:nvSpPr>
        <p:spPr>
          <a:xfrm>
            <a:off x="6523228" y="4340482"/>
            <a:ext cx="301658" cy="369332"/>
          </a:xfrm>
          <a:prstGeom prst="rect">
            <a:avLst/>
          </a:prstGeom>
          <a:noFill/>
        </p:spPr>
        <p:txBody>
          <a:bodyPr wrap="square" rtlCol="0">
            <a:spAutoFit/>
          </a:bodyPr>
          <a:lstStyle/>
          <a:p>
            <a:r>
              <a:rPr lang="en-US" b="1">
                <a:solidFill>
                  <a:srgbClr val="1D51A4"/>
                </a:solidFill>
              </a:rPr>
              <a:t>6</a:t>
            </a:r>
          </a:p>
        </p:txBody>
      </p:sp>
      <p:sp>
        <p:nvSpPr>
          <p:cNvPr id="18" name="TextBox 17">
            <a:extLst>
              <a:ext uri="{FF2B5EF4-FFF2-40B4-BE49-F238E27FC236}">
                <a16:creationId xmlns:a16="http://schemas.microsoft.com/office/drawing/2014/main" id="{53331624-A817-D5D5-1728-9E0E89C420F4}"/>
              </a:ext>
            </a:extLst>
          </p:cNvPr>
          <p:cNvSpPr txBox="1"/>
          <p:nvPr/>
        </p:nvSpPr>
        <p:spPr>
          <a:xfrm>
            <a:off x="6022485" y="4301293"/>
            <a:ext cx="301658" cy="369332"/>
          </a:xfrm>
          <a:prstGeom prst="rect">
            <a:avLst/>
          </a:prstGeom>
          <a:noFill/>
        </p:spPr>
        <p:txBody>
          <a:bodyPr wrap="square" rtlCol="0">
            <a:spAutoFit/>
          </a:bodyPr>
          <a:lstStyle/>
          <a:p>
            <a:r>
              <a:rPr lang="en-US" b="1">
                <a:solidFill>
                  <a:srgbClr val="1D51A4"/>
                </a:solidFill>
              </a:rPr>
              <a:t>7</a:t>
            </a:r>
          </a:p>
        </p:txBody>
      </p:sp>
      <p:sp>
        <p:nvSpPr>
          <p:cNvPr id="19" name="TextBox 18">
            <a:extLst>
              <a:ext uri="{FF2B5EF4-FFF2-40B4-BE49-F238E27FC236}">
                <a16:creationId xmlns:a16="http://schemas.microsoft.com/office/drawing/2014/main" id="{F144F32E-371E-DCB6-D56C-3EB39BB543B6}"/>
              </a:ext>
            </a:extLst>
          </p:cNvPr>
          <p:cNvSpPr txBox="1"/>
          <p:nvPr/>
        </p:nvSpPr>
        <p:spPr>
          <a:xfrm>
            <a:off x="4337375" y="5794813"/>
            <a:ext cx="301658" cy="369332"/>
          </a:xfrm>
          <a:prstGeom prst="rect">
            <a:avLst/>
          </a:prstGeom>
          <a:noFill/>
        </p:spPr>
        <p:txBody>
          <a:bodyPr wrap="square" rtlCol="0">
            <a:spAutoFit/>
          </a:bodyPr>
          <a:lstStyle/>
          <a:p>
            <a:r>
              <a:rPr lang="en-US" b="1">
                <a:solidFill>
                  <a:srgbClr val="1D51A4"/>
                </a:solidFill>
              </a:rPr>
              <a:t>9</a:t>
            </a:r>
          </a:p>
        </p:txBody>
      </p:sp>
      <p:sp>
        <p:nvSpPr>
          <p:cNvPr id="20" name="TextBox 19">
            <a:extLst>
              <a:ext uri="{FF2B5EF4-FFF2-40B4-BE49-F238E27FC236}">
                <a16:creationId xmlns:a16="http://schemas.microsoft.com/office/drawing/2014/main" id="{DD01D274-B2FE-F9BA-EF65-F6B8FE35E0A9}"/>
              </a:ext>
            </a:extLst>
          </p:cNvPr>
          <p:cNvSpPr txBox="1"/>
          <p:nvPr/>
        </p:nvSpPr>
        <p:spPr>
          <a:xfrm>
            <a:off x="6571124" y="5102481"/>
            <a:ext cx="301658" cy="369332"/>
          </a:xfrm>
          <a:prstGeom prst="rect">
            <a:avLst/>
          </a:prstGeom>
          <a:noFill/>
        </p:spPr>
        <p:txBody>
          <a:bodyPr wrap="square" rtlCol="0">
            <a:spAutoFit/>
          </a:bodyPr>
          <a:lstStyle/>
          <a:p>
            <a:r>
              <a:rPr lang="en-US" b="1">
                <a:solidFill>
                  <a:srgbClr val="1D51A4"/>
                </a:solidFill>
              </a:rPr>
              <a:t>8</a:t>
            </a:r>
          </a:p>
        </p:txBody>
      </p:sp>
      <p:sp>
        <p:nvSpPr>
          <p:cNvPr id="21" name="TextBox 20">
            <a:extLst>
              <a:ext uri="{FF2B5EF4-FFF2-40B4-BE49-F238E27FC236}">
                <a16:creationId xmlns:a16="http://schemas.microsoft.com/office/drawing/2014/main" id="{5C1ED4BF-7718-4ED5-0B7F-FAB772063DC4}"/>
              </a:ext>
            </a:extLst>
          </p:cNvPr>
          <p:cNvSpPr txBox="1"/>
          <p:nvPr/>
        </p:nvSpPr>
        <p:spPr>
          <a:xfrm>
            <a:off x="7032593" y="2154753"/>
            <a:ext cx="530716" cy="369332"/>
          </a:xfrm>
          <a:prstGeom prst="rect">
            <a:avLst/>
          </a:prstGeom>
          <a:noFill/>
        </p:spPr>
        <p:txBody>
          <a:bodyPr wrap="square" rtlCol="0">
            <a:spAutoFit/>
          </a:bodyPr>
          <a:lstStyle/>
          <a:p>
            <a:r>
              <a:rPr lang="en-US" b="1" dirty="0">
                <a:solidFill>
                  <a:srgbClr val="1D51A4"/>
                </a:solidFill>
              </a:rPr>
              <a:t>10</a:t>
            </a:r>
          </a:p>
        </p:txBody>
      </p:sp>
      <p:cxnSp>
        <p:nvCxnSpPr>
          <p:cNvPr id="5" name="Straight Connector 4">
            <a:extLst>
              <a:ext uri="{FF2B5EF4-FFF2-40B4-BE49-F238E27FC236}">
                <a16:creationId xmlns:a16="http://schemas.microsoft.com/office/drawing/2014/main" id="{40353A10-1853-91FC-0DE7-726413448440}"/>
              </a:ext>
            </a:extLst>
          </p:cNvPr>
          <p:cNvCxnSpPr/>
          <p:nvPr/>
        </p:nvCxnSpPr>
        <p:spPr>
          <a:xfrm>
            <a:off x="7297951" y="2524085"/>
            <a:ext cx="0" cy="386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02B11B7-284E-FC70-ABC8-1225EBFC5EA0}"/>
              </a:ext>
            </a:extLst>
          </p:cNvPr>
          <p:cNvCxnSpPr>
            <a:cxnSpLocks/>
          </p:cNvCxnSpPr>
          <p:nvPr/>
        </p:nvCxnSpPr>
        <p:spPr>
          <a:xfrm>
            <a:off x="7297951" y="2524085"/>
            <a:ext cx="787742" cy="12162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009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close up of a bottle&#10;&#10;Description automatically generated">
            <a:extLst>
              <a:ext uri="{FF2B5EF4-FFF2-40B4-BE49-F238E27FC236}">
                <a16:creationId xmlns:a16="http://schemas.microsoft.com/office/drawing/2014/main" id="{8A0C59C0-9ECC-F71C-16F5-A4B42C82BA19}"/>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705419" y="1438935"/>
            <a:ext cx="2706925" cy="4661148"/>
          </a:xfrm>
        </p:spPr>
      </p:pic>
      <p:sp>
        <p:nvSpPr>
          <p:cNvPr id="3" name="Content Placeholder 2">
            <a:extLst>
              <a:ext uri="{FF2B5EF4-FFF2-40B4-BE49-F238E27FC236}">
                <a16:creationId xmlns:a16="http://schemas.microsoft.com/office/drawing/2014/main" id="{25F2A084-3A8C-6ECD-C767-7D0147CC1494}"/>
              </a:ext>
            </a:extLst>
          </p:cNvPr>
          <p:cNvSpPr>
            <a:spLocks noGrp="1"/>
          </p:cNvSpPr>
          <p:nvPr>
            <p:ph sz="half" idx="2"/>
          </p:nvPr>
        </p:nvSpPr>
        <p:spPr/>
        <p:txBody>
          <a:bodyPr/>
          <a:lstStyle/>
          <a:p>
            <a:r>
              <a:rPr lang="en-US" dirty="0"/>
              <a:t>Air-Q</a:t>
            </a:r>
            <a:r>
              <a:rPr lang="en-US" baseline="30000" dirty="0"/>
              <a:t>®</a:t>
            </a:r>
            <a:r>
              <a:rPr lang="en-US" dirty="0"/>
              <a:t>sp3, and Air-Qsp3G models allow for no cuff monitoring.</a:t>
            </a:r>
          </a:p>
          <a:p>
            <a:r>
              <a:rPr lang="en-US" dirty="0"/>
              <a:t>Allows for gastric catheterization for those that will have the airway in longer. </a:t>
            </a:r>
          </a:p>
          <a:p>
            <a:r>
              <a:rPr lang="en-US" dirty="0"/>
              <a:t>Gastric access can relieve the pressure of too much air in the stomach</a:t>
            </a:r>
          </a:p>
          <a:p>
            <a:r>
              <a:rPr lang="en-US" b="0" i="0" dirty="0">
                <a:solidFill>
                  <a:srgbClr val="242424"/>
                </a:solidFill>
                <a:effectLst/>
              </a:rPr>
              <a:t>Gastric access allows for decompression of air from positive pressure ventilation, and to remove stomach contents to prevent aspiration.</a:t>
            </a:r>
            <a:endParaRPr lang="en-US" dirty="0"/>
          </a:p>
        </p:txBody>
      </p:sp>
      <p:sp>
        <p:nvSpPr>
          <p:cNvPr id="4" name="Slide Number Placeholder 3">
            <a:extLst>
              <a:ext uri="{FF2B5EF4-FFF2-40B4-BE49-F238E27FC236}">
                <a16:creationId xmlns:a16="http://schemas.microsoft.com/office/drawing/2014/main" id="{7D120A8C-998B-A257-707D-D5D4951B0DF6}"/>
              </a:ext>
            </a:extLst>
          </p:cNvPr>
          <p:cNvSpPr>
            <a:spLocks noGrp="1"/>
          </p:cNvSpPr>
          <p:nvPr>
            <p:ph type="sldNum" sz="quarter" idx="4"/>
          </p:nvPr>
        </p:nvSpPr>
        <p:spPr/>
        <p:txBody>
          <a:bodyPr/>
          <a:lstStyle/>
          <a:p>
            <a:fld id="{065D75E3-62B6-C44A-8295-14DF27978E1A}" type="slidenum">
              <a:rPr lang="en-US" smtClean="0"/>
              <a:pPr/>
              <a:t>4</a:t>
            </a:fld>
            <a:endParaRPr lang="en-US"/>
          </a:p>
        </p:txBody>
      </p:sp>
      <p:sp>
        <p:nvSpPr>
          <p:cNvPr id="5" name="Title 4">
            <a:extLst>
              <a:ext uri="{FF2B5EF4-FFF2-40B4-BE49-F238E27FC236}">
                <a16:creationId xmlns:a16="http://schemas.microsoft.com/office/drawing/2014/main" id="{827E265E-FC04-BB06-711A-5E353B11C6B0}"/>
              </a:ext>
            </a:extLst>
          </p:cNvPr>
          <p:cNvSpPr>
            <a:spLocks noGrp="1"/>
          </p:cNvSpPr>
          <p:nvPr>
            <p:ph type="title"/>
          </p:nvPr>
        </p:nvSpPr>
        <p:spPr/>
        <p:txBody>
          <a:bodyPr/>
          <a:lstStyle/>
          <a:p>
            <a:r>
              <a:rPr lang="en-US" dirty="0"/>
              <a:t>The Benefits of Air-Q</a:t>
            </a:r>
            <a:r>
              <a:rPr lang="en-US" baseline="30000" dirty="0"/>
              <a:t>®</a:t>
            </a:r>
            <a:r>
              <a:rPr lang="en-US" dirty="0"/>
              <a:t>sp3G</a:t>
            </a:r>
          </a:p>
        </p:txBody>
      </p:sp>
    </p:spTree>
    <p:extLst>
      <p:ext uri="{BB962C8B-B14F-4D97-AF65-F5344CB8AC3E}">
        <p14:creationId xmlns:p14="http://schemas.microsoft.com/office/powerpoint/2010/main" val="3128740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16ACC81-1B51-396B-C45D-51DA436D43AB}"/>
              </a:ext>
            </a:extLst>
          </p:cNvPr>
          <p:cNvSpPr>
            <a:spLocks noGrp="1"/>
          </p:cNvSpPr>
          <p:nvPr>
            <p:ph type="sldNum" sz="quarter" idx="4"/>
          </p:nvPr>
        </p:nvSpPr>
        <p:spPr/>
        <p:txBody>
          <a:bodyPr/>
          <a:lstStyle/>
          <a:p>
            <a:fld id="{065D75E3-62B6-C44A-8295-14DF27978E1A}" type="slidenum">
              <a:rPr lang="en-US" smtClean="0"/>
              <a:pPr/>
              <a:t>5</a:t>
            </a:fld>
            <a:endParaRPr lang="en-US"/>
          </a:p>
        </p:txBody>
      </p:sp>
      <p:sp>
        <p:nvSpPr>
          <p:cNvPr id="2" name="Title 1">
            <a:extLst>
              <a:ext uri="{FF2B5EF4-FFF2-40B4-BE49-F238E27FC236}">
                <a16:creationId xmlns:a16="http://schemas.microsoft.com/office/drawing/2014/main" id="{188034B7-108F-24EC-5662-47DC2CD99AC0}"/>
              </a:ext>
            </a:extLst>
          </p:cNvPr>
          <p:cNvSpPr>
            <a:spLocks noGrp="1"/>
          </p:cNvSpPr>
          <p:nvPr>
            <p:ph type="title"/>
          </p:nvPr>
        </p:nvSpPr>
        <p:spPr>
          <a:xfrm>
            <a:off x="522219" y="720672"/>
            <a:ext cx="10515600" cy="367248"/>
          </a:xfrm>
        </p:spPr>
        <p:txBody>
          <a:bodyPr>
            <a:normAutofit fontScale="90000"/>
          </a:bodyPr>
          <a:lstStyle/>
          <a:p>
            <a:r>
              <a:rPr lang="en-US" dirty="0"/>
              <a:t>How Gastric Access Works</a:t>
            </a:r>
            <a:br>
              <a:rPr lang="en-US" dirty="0"/>
            </a:br>
            <a:endParaRPr lang="en-US" dirty="0"/>
          </a:p>
        </p:txBody>
      </p:sp>
      <p:pic>
        <p:nvPicPr>
          <p:cNvPr id="7" name="Picture 6" descr="A medical device with a tube attached to it&#10;&#10;Description automatically generated">
            <a:extLst>
              <a:ext uri="{FF2B5EF4-FFF2-40B4-BE49-F238E27FC236}">
                <a16:creationId xmlns:a16="http://schemas.microsoft.com/office/drawing/2014/main" id="{45B79E08-D3AE-2B04-06B3-56E999EF202D}"/>
              </a:ext>
            </a:extLst>
          </p:cNvPr>
          <p:cNvPicPr>
            <a:picLocks noChangeAspect="1"/>
          </p:cNvPicPr>
          <p:nvPr/>
        </p:nvPicPr>
        <p:blipFill>
          <a:blip r:embed="rId3"/>
          <a:stretch>
            <a:fillRect/>
          </a:stretch>
        </p:blipFill>
        <p:spPr>
          <a:xfrm>
            <a:off x="-65263" y="1788554"/>
            <a:ext cx="6161263" cy="3509774"/>
          </a:xfrm>
          <a:prstGeom prst="rect">
            <a:avLst/>
          </a:prstGeom>
        </p:spPr>
      </p:pic>
      <p:graphicFrame>
        <p:nvGraphicFramePr>
          <p:cNvPr id="14" name="Table 13">
            <a:extLst>
              <a:ext uri="{FF2B5EF4-FFF2-40B4-BE49-F238E27FC236}">
                <a16:creationId xmlns:a16="http://schemas.microsoft.com/office/drawing/2014/main" id="{96A5273D-3558-F80B-B83C-1DF438A8DED5}"/>
              </a:ext>
            </a:extLst>
          </p:cNvPr>
          <p:cNvGraphicFramePr>
            <a:graphicFrameLocks noGrp="1"/>
          </p:cNvGraphicFramePr>
          <p:nvPr>
            <p:extLst>
              <p:ext uri="{D42A27DB-BD31-4B8C-83A1-F6EECF244321}">
                <p14:modId xmlns:p14="http://schemas.microsoft.com/office/powerpoint/2010/main" val="175194715"/>
              </p:ext>
            </p:extLst>
          </p:nvPr>
        </p:nvGraphicFramePr>
        <p:xfrm>
          <a:off x="6096000" y="1872438"/>
          <a:ext cx="5832764" cy="3342005"/>
        </p:xfrm>
        <a:graphic>
          <a:graphicData uri="http://schemas.openxmlformats.org/drawingml/2006/table">
            <a:tbl>
              <a:tblPr firstRow="1" bandRow="1">
                <a:tableStyleId>{69012ECD-51FC-41F1-AA8D-1B2483CD663E}</a:tableStyleId>
              </a:tblPr>
              <a:tblGrid>
                <a:gridCol w="729096">
                  <a:extLst>
                    <a:ext uri="{9D8B030D-6E8A-4147-A177-3AD203B41FA5}">
                      <a16:colId xmlns:a16="http://schemas.microsoft.com/office/drawing/2014/main" val="356367320"/>
                    </a:ext>
                  </a:extLst>
                </a:gridCol>
                <a:gridCol w="485460">
                  <a:extLst>
                    <a:ext uri="{9D8B030D-6E8A-4147-A177-3AD203B41FA5}">
                      <a16:colId xmlns:a16="http://schemas.microsoft.com/office/drawing/2014/main" val="1631731380"/>
                    </a:ext>
                  </a:extLst>
                </a:gridCol>
                <a:gridCol w="972731">
                  <a:extLst>
                    <a:ext uri="{9D8B030D-6E8A-4147-A177-3AD203B41FA5}">
                      <a16:colId xmlns:a16="http://schemas.microsoft.com/office/drawing/2014/main" val="2998544392"/>
                    </a:ext>
                  </a:extLst>
                </a:gridCol>
                <a:gridCol w="636781">
                  <a:extLst>
                    <a:ext uri="{9D8B030D-6E8A-4147-A177-3AD203B41FA5}">
                      <a16:colId xmlns:a16="http://schemas.microsoft.com/office/drawing/2014/main" val="1661431305"/>
                    </a:ext>
                  </a:extLst>
                </a:gridCol>
                <a:gridCol w="687826">
                  <a:extLst>
                    <a:ext uri="{9D8B030D-6E8A-4147-A177-3AD203B41FA5}">
                      <a16:colId xmlns:a16="http://schemas.microsoft.com/office/drawing/2014/main" val="3337097351"/>
                    </a:ext>
                  </a:extLst>
                </a:gridCol>
                <a:gridCol w="756608">
                  <a:extLst>
                    <a:ext uri="{9D8B030D-6E8A-4147-A177-3AD203B41FA5}">
                      <a16:colId xmlns:a16="http://schemas.microsoft.com/office/drawing/2014/main" val="1233778049"/>
                    </a:ext>
                  </a:extLst>
                </a:gridCol>
                <a:gridCol w="784121">
                  <a:extLst>
                    <a:ext uri="{9D8B030D-6E8A-4147-A177-3AD203B41FA5}">
                      <a16:colId xmlns:a16="http://schemas.microsoft.com/office/drawing/2014/main" val="1603409216"/>
                    </a:ext>
                  </a:extLst>
                </a:gridCol>
                <a:gridCol w="780141">
                  <a:extLst>
                    <a:ext uri="{9D8B030D-6E8A-4147-A177-3AD203B41FA5}">
                      <a16:colId xmlns:a16="http://schemas.microsoft.com/office/drawing/2014/main" val="2384306886"/>
                    </a:ext>
                  </a:extLst>
                </a:gridCol>
              </a:tblGrid>
              <a:tr h="370840">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ITEM</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SIZE</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IBW (</a:t>
                      </a:r>
                      <a:r>
                        <a:rPr lang="en-US" sz="1200" b="0" i="0" u="none" strike="noStrike" dirty="0" err="1">
                          <a:solidFill>
                            <a:schemeClr val="bg1"/>
                          </a:solidFill>
                          <a:effectLst/>
                          <a:latin typeface="Arial" panose="020B0604020202020204" pitchFamily="34" charset="0"/>
                          <a:cs typeface="Arial" panose="020B0604020202020204" pitchFamily="34" charset="0"/>
                        </a:rPr>
                        <a:t>lbs</a:t>
                      </a:r>
                      <a:r>
                        <a:rPr lang="en-US" sz="1200" b="0" i="0" u="none" strike="noStrike" dirty="0">
                          <a:solidFill>
                            <a:schemeClr val="bg1"/>
                          </a:solidFill>
                          <a:effectLst/>
                          <a:latin typeface="Arial" panose="020B0604020202020204" pitchFamily="34" charset="0"/>
                          <a:cs typeface="Arial" panose="020B0604020202020204" pitchFamily="34" charset="0"/>
                        </a:rPr>
                        <a:t>)</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IBW (kg)</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MAX. OETT</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MOUTH OPENING</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LENGTH OF TUBE</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MAX. OGTUBE</a:t>
                      </a:r>
                    </a:p>
                  </a:txBody>
                  <a:tcPr marL="9525" marR="9525" marT="9525" marB="0" anchor="ctr"/>
                </a:tc>
                <a:extLst>
                  <a:ext uri="{0D108BD9-81ED-4DB2-BD59-A6C34878D82A}">
                    <a16:rowId xmlns:a16="http://schemas.microsoft.com/office/drawing/2014/main" val="1422726179"/>
                  </a:ext>
                </a:extLst>
              </a:tr>
              <a:tr h="370840">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60005</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&lt;4 </a:t>
                      </a:r>
                      <a:r>
                        <a:rPr lang="en-US" sz="1200" b="0" i="0" u="none" strike="noStrike" dirty="0" err="1">
                          <a:solidFill>
                            <a:srgbClr val="000000"/>
                          </a:solidFill>
                          <a:effectLst/>
                          <a:latin typeface="Arial" panose="020B0604020202020204" pitchFamily="34" charset="0"/>
                          <a:cs typeface="Arial" panose="020B0604020202020204" pitchFamily="34" charset="0"/>
                        </a:rPr>
                        <a:t>Ibs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&lt;2 kg</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3.0mm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 cm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5 </a:t>
                      </a:r>
                      <a:r>
                        <a:rPr lang="en-US" sz="1200" b="0" i="0" u="none" strike="noStrike" dirty="0" err="1">
                          <a:solidFill>
                            <a:srgbClr val="000000"/>
                          </a:solidFill>
                          <a:effectLst/>
                          <a:latin typeface="Arial" panose="020B0604020202020204" pitchFamily="34" charset="0"/>
                          <a:cs typeface="Arial" panose="020B0604020202020204" pitchFamily="34" charset="0"/>
                        </a:rPr>
                        <a:t>fr</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228122630"/>
                  </a:ext>
                </a:extLst>
              </a:tr>
              <a:tr h="370840">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60055</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0.5</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4-9 </a:t>
                      </a:r>
                      <a:r>
                        <a:rPr lang="en-US" sz="1200" b="0" i="0" u="none" strike="noStrike" dirty="0" err="1">
                          <a:solidFill>
                            <a:srgbClr val="000000"/>
                          </a:solidFill>
                          <a:effectLst/>
                          <a:latin typeface="Arial" panose="020B0604020202020204" pitchFamily="34" charset="0"/>
                          <a:cs typeface="Arial" panose="020B0604020202020204" pitchFamily="34" charset="0"/>
                        </a:rPr>
                        <a:t>Ibs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2-4k</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4.0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7 cm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6Fr</a:t>
                      </a:r>
                    </a:p>
                  </a:txBody>
                  <a:tcPr marL="9525" marR="9525" marT="9525" marB="0" anchor="ctr"/>
                </a:tc>
                <a:extLst>
                  <a:ext uri="{0D108BD9-81ED-4DB2-BD59-A6C34878D82A}">
                    <a16:rowId xmlns:a16="http://schemas.microsoft.com/office/drawing/2014/main" val="2925656882"/>
                  </a:ext>
                </a:extLst>
              </a:tr>
              <a:tr h="370840">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60105</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9-15 </a:t>
                      </a:r>
                      <a:r>
                        <a:rPr lang="en-US" sz="1200" b="0" i="0" u="none" strike="noStrike" dirty="0" err="1">
                          <a:solidFill>
                            <a:srgbClr val="000000"/>
                          </a:solidFill>
                          <a:effectLst/>
                          <a:latin typeface="Arial" panose="020B0604020202020204" pitchFamily="34" charset="0"/>
                          <a:cs typeface="Arial" panose="020B0604020202020204" pitchFamily="34" charset="0"/>
                        </a:rPr>
                        <a:t>lbs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4-7 kg</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4.5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9 cm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 Fr</a:t>
                      </a:r>
                    </a:p>
                  </a:txBody>
                  <a:tcPr marL="9525" marR="9525" marT="9525" marB="0" anchor="ctr"/>
                </a:tc>
                <a:extLst>
                  <a:ext uri="{0D108BD9-81ED-4DB2-BD59-A6C34878D82A}">
                    <a16:rowId xmlns:a16="http://schemas.microsoft.com/office/drawing/2014/main" val="1928316967"/>
                  </a:ext>
                </a:extLst>
              </a:tr>
              <a:tr h="370840">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60155</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15-37 lbs</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7-17 kg</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5.0mm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14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 cm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 Fr</a:t>
                      </a:r>
                    </a:p>
                  </a:txBody>
                  <a:tcPr marL="9525" marR="9525" marT="9525" marB="0" anchor="ctr"/>
                </a:tc>
                <a:extLst>
                  <a:ext uri="{0D108BD9-81ED-4DB2-BD59-A6C34878D82A}">
                    <a16:rowId xmlns:a16="http://schemas.microsoft.com/office/drawing/2014/main" val="2960353374"/>
                  </a:ext>
                </a:extLst>
              </a:tr>
              <a:tr h="370840">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60205</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37-66 </a:t>
                      </a:r>
                      <a:r>
                        <a:rPr lang="en-US" sz="1200" b="0" i="0" u="none" strike="noStrike" dirty="0" err="1">
                          <a:solidFill>
                            <a:srgbClr val="000000"/>
                          </a:solidFill>
                          <a:effectLst/>
                          <a:latin typeface="Arial" panose="020B0604020202020204" pitchFamily="34" charset="0"/>
                          <a:cs typeface="Arial" panose="020B0604020202020204" pitchFamily="34" charset="0"/>
                        </a:rPr>
                        <a:t>lbs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17-30 kg</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5.5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17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14 cm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10 Fr</a:t>
                      </a:r>
                    </a:p>
                  </a:txBody>
                  <a:tcPr marL="9525" marR="9525" marT="9525" marB="0" anchor="ctr"/>
                </a:tc>
                <a:extLst>
                  <a:ext uri="{0D108BD9-81ED-4DB2-BD59-A6C34878D82A}">
                    <a16:rowId xmlns:a16="http://schemas.microsoft.com/office/drawing/2014/main" val="2829320139"/>
                  </a:ext>
                </a:extLst>
              </a:tr>
              <a:tr h="370840">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60305</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66-132 </a:t>
                      </a:r>
                      <a:r>
                        <a:rPr lang="en-US" sz="1200" b="0" i="0" u="none" strike="noStrike" dirty="0" err="1">
                          <a:solidFill>
                            <a:srgbClr val="000000"/>
                          </a:solidFill>
                          <a:effectLst/>
                          <a:latin typeface="Arial" panose="020B0604020202020204" pitchFamily="34" charset="0"/>
                          <a:cs typeface="Arial" panose="020B0604020202020204" pitchFamily="34" charset="0"/>
                        </a:rPr>
                        <a:t>Ibs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30-60 kg</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7.0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20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16 cm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14 Fr</a:t>
                      </a:r>
                    </a:p>
                  </a:txBody>
                  <a:tcPr marL="9525" marR="9525" marT="9525" marB="0" anchor="ctr"/>
                </a:tc>
                <a:extLst>
                  <a:ext uri="{0D108BD9-81ED-4DB2-BD59-A6C34878D82A}">
                    <a16:rowId xmlns:a16="http://schemas.microsoft.com/office/drawing/2014/main" val="871408313"/>
                  </a:ext>
                </a:extLst>
              </a:tr>
              <a:tr h="370840">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60405</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132 – 176 </a:t>
                      </a:r>
                      <a:r>
                        <a:rPr lang="en-US" sz="1200" b="0" i="0" u="none" strike="noStrike" dirty="0" err="1">
                          <a:solidFill>
                            <a:srgbClr val="000000"/>
                          </a:solidFill>
                          <a:effectLst/>
                          <a:latin typeface="Arial" panose="020B0604020202020204" pitchFamily="34" charset="0"/>
                          <a:cs typeface="Arial" panose="020B0604020202020204" pitchFamily="34" charset="0"/>
                        </a:rPr>
                        <a:t>lbs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60-80 kg</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8.0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23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18 cm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16 Fr</a:t>
                      </a:r>
                    </a:p>
                  </a:txBody>
                  <a:tcPr marL="9525" marR="9525" marT="9525" marB="0" anchor="ctr"/>
                </a:tc>
                <a:extLst>
                  <a:ext uri="{0D108BD9-81ED-4DB2-BD59-A6C34878D82A}">
                    <a16:rowId xmlns:a16="http://schemas.microsoft.com/office/drawing/2014/main" val="811323196"/>
                  </a:ext>
                </a:extLst>
              </a:tr>
              <a:tr h="370840">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60505</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&gt; 176 </a:t>
                      </a:r>
                      <a:r>
                        <a:rPr lang="en-US" sz="1200" b="0" i="0" u="none" strike="noStrike" dirty="0" err="1">
                          <a:solidFill>
                            <a:srgbClr val="000000"/>
                          </a:solidFill>
                          <a:effectLst/>
                          <a:latin typeface="Arial" panose="020B0604020202020204" pitchFamily="34" charset="0"/>
                          <a:cs typeface="Arial" panose="020B0604020202020204" pitchFamily="34" charset="0"/>
                        </a:rPr>
                        <a:t>lbs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&gt;80 kg</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9.0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25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20 cm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18Fr</a:t>
                      </a:r>
                    </a:p>
                  </a:txBody>
                  <a:tcPr marL="9525" marR="9525" marT="9525" marB="0" anchor="ctr"/>
                </a:tc>
                <a:extLst>
                  <a:ext uri="{0D108BD9-81ED-4DB2-BD59-A6C34878D82A}">
                    <a16:rowId xmlns:a16="http://schemas.microsoft.com/office/drawing/2014/main" val="3574352593"/>
                  </a:ext>
                </a:extLst>
              </a:tr>
            </a:tbl>
          </a:graphicData>
        </a:graphic>
      </p:graphicFrame>
    </p:spTree>
    <p:extLst>
      <p:ext uri="{BB962C8B-B14F-4D97-AF65-F5344CB8AC3E}">
        <p14:creationId xmlns:p14="http://schemas.microsoft.com/office/powerpoint/2010/main" val="3280938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034B7-108F-24EC-5662-47DC2CD99AC0}"/>
              </a:ext>
            </a:extLst>
          </p:cNvPr>
          <p:cNvSpPr>
            <a:spLocks noGrp="1"/>
          </p:cNvSpPr>
          <p:nvPr>
            <p:ph type="title"/>
          </p:nvPr>
        </p:nvSpPr>
        <p:spPr>
          <a:xfrm>
            <a:off x="642393" y="525269"/>
            <a:ext cx="4108794" cy="898418"/>
          </a:xfrm>
        </p:spPr>
        <p:txBody>
          <a:bodyPr>
            <a:normAutofit/>
          </a:bodyPr>
          <a:lstStyle/>
          <a:p>
            <a:r>
              <a:rPr lang="en-US"/>
              <a:t>Sizes</a:t>
            </a:r>
            <a:endParaRPr lang="en-US" sz="1400"/>
          </a:p>
        </p:txBody>
      </p:sp>
      <p:sp>
        <p:nvSpPr>
          <p:cNvPr id="4" name="Slide Number Placeholder 3">
            <a:extLst>
              <a:ext uri="{FF2B5EF4-FFF2-40B4-BE49-F238E27FC236}">
                <a16:creationId xmlns:a16="http://schemas.microsoft.com/office/drawing/2014/main" id="{016ACC81-1B51-396B-C45D-51DA436D43AB}"/>
              </a:ext>
            </a:extLst>
          </p:cNvPr>
          <p:cNvSpPr>
            <a:spLocks noGrp="1"/>
          </p:cNvSpPr>
          <p:nvPr>
            <p:ph type="sldNum" sz="quarter" idx="4294967295"/>
          </p:nvPr>
        </p:nvSpPr>
        <p:spPr>
          <a:xfrm>
            <a:off x="475590" y="6563599"/>
            <a:ext cx="830696" cy="281997"/>
          </a:xfrm>
        </p:spPr>
        <p:txBody>
          <a:bodyPr/>
          <a:lstStyle/>
          <a:p>
            <a:fld id="{065D75E3-62B6-C44A-8295-14DF27978E1A}" type="slidenum">
              <a:rPr lang="en-US" smtClean="0"/>
              <a:pPr/>
              <a:t>6</a:t>
            </a:fld>
            <a:endParaRPr lang="en-US"/>
          </a:p>
        </p:txBody>
      </p:sp>
      <p:pic>
        <p:nvPicPr>
          <p:cNvPr id="12" name="Content Placeholder 11" descr="A group of tubes with different colors&#10;&#10;Description automatically generated">
            <a:extLst>
              <a:ext uri="{FF2B5EF4-FFF2-40B4-BE49-F238E27FC236}">
                <a16:creationId xmlns:a16="http://schemas.microsoft.com/office/drawing/2014/main" id="{4E6ED35C-E7E9-5DA6-23C9-1F4C04FE049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rot="16200000">
            <a:off x="7009768" y="-1154371"/>
            <a:ext cx="3227386" cy="6558603"/>
          </a:xfrm>
        </p:spPr>
      </p:pic>
      <p:sp>
        <p:nvSpPr>
          <p:cNvPr id="16" name="TextBox 15">
            <a:extLst>
              <a:ext uri="{FF2B5EF4-FFF2-40B4-BE49-F238E27FC236}">
                <a16:creationId xmlns:a16="http://schemas.microsoft.com/office/drawing/2014/main" id="{35D2F310-088D-7D29-CC0A-73C3F1E0E3AA}"/>
              </a:ext>
            </a:extLst>
          </p:cNvPr>
          <p:cNvSpPr txBox="1"/>
          <p:nvPr/>
        </p:nvSpPr>
        <p:spPr>
          <a:xfrm>
            <a:off x="642393" y="4114330"/>
            <a:ext cx="3570792" cy="1600438"/>
          </a:xfrm>
          <a:prstGeom prst="rect">
            <a:avLst/>
          </a:prstGeom>
          <a:noFill/>
        </p:spPr>
        <p:txBody>
          <a:bodyPr wrap="square">
            <a:spAutoFit/>
          </a:bodyPr>
          <a:lstStyle/>
          <a:p>
            <a:r>
              <a:rPr lang="en-US" b="1" dirty="0">
                <a:solidFill>
                  <a:schemeClr val="bg1"/>
                </a:solidFill>
              </a:rPr>
              <a:t>Neonate Sizes </a:t>
            </a:r>
            <a:br>
              <a:rPr lang="en-US" dirty="0">
                <a:solidFill>
                  <a:schemeClr val="bg1"/>
                </a:solidFill>
              </a:rPr>
            </a:br>
            <a:r>
              <a:rPr lang="en-US" sz="1600" dirty="0">
                <a:solidFill>
                  <a:schemeClr val="bg1"/>
                </a:solidFill>
              </a:rPr>
              <a:t>Air-Q</a:t>
            </a:r>
            <a:r>
              <a:rPr lang="en-US" sz="1600" baseline="30000" dirty="0">
                <a:solidFill>
                  <a:schemeClr val="bg1"/>
                </a:solidFill>
              </a:rPr>
              <a:t>®</a:t>
            </a:r>
            <a:r>
              <a:rPr lang="en-US" sz="1600" dirty="0">
                <a:solidFill>
                  <a:schemeClr val="bg1"/>
                </a:solidFill>
              </a:rPr>
              <a:t>3 has the only size 0 SGA. </a:t>
            </a:r>
            <a:br>
              <a:rPr lang="en-US" sz="1600" dirty="0">
                <a:solidFill>
                  <a:schemeClr val="bg1"/>
                </a:solidFill>
              </a:rPr>
            </a:br>
            <a:r>
              <a:rPr lang="en-US" sz="1600" dirty="0">
                <a:solidFill>
                  <a:schemeClr val="bg1"/>
                </a:solidFill>
              </a:rPr>
              <a:t>The tube, mask and bowl design are specifically for the infant anatomy. </a:t>
            </a:r>
            <a:br>
              <a:rPr lang="en-US" sz="1600" dirty="0">
                <a:solidFill>
                  <a:schemeClr val="bg1"/>
                </a:solidFill>
              </a:rPr>
            </a:br>
            <a:r>
              <a:rPr lang="en-US" sz="1600" dirty="0">
                <a:solidFill>
                  <a:schemeClr val="bg1"/>
                </a:solidFill>
              </a:rPr>
              <a:t>0 and 0.5 size are available in all </a:t>
            </a:r>
            <a:br>
              <a:rPr lang="en-US" sz="1600" dirty="0">
                <a:solidFill>
                  <a:schemeClr val="bg1"/>
                </a:solidFill>
              </a:rPr>
            </a:br>
            <a:r>
              <a:rPr lang="en-US" sz="1600" dirty="0">
                <a:solidFill>
                  <a:schemeClr val="bg1"/>
                </a:solidFill>
              </a:rPr>
              <a:t>Air-Q3 models. </a:t>
            </a:r>
            <a:endParaRPr lang="en-US" dirty="0">
              <a:solidFill>
                <a:schemeClr val="bg1"/>
              </a:solidFill>
            </a:endParaRPr>
          </a:p>
        </p:txBody>
      </p:sp>
      <p:pic>
        <p:nvPicPr>
          <p:cNvPr id="21" name="Picture 20" descr="A close up of a white package&#10;&#10;Description automatically generated">
            <a:extLst>
              <a:ext uri="{FF2B5EF4-FFF2-40B4-BE49-F238E27FC236}">
                <a16:creationId xmlns:a16="http://schemas.microsoft.com/office/drawing/2014/main" id="{72ED7ECA-E083-107B-26B7-B424FFD5DFA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8650137">
            <a:off x="1268942" y="927009"/>
            <a:ext cx="960837" cy="3184313"/>
          </a:xfrm>
          <a:prstGeom prst="rect">
            <a:avLst/>
          </a:prstGeom>
        </p:spPr>
      </p:pic>
      <p:pic>
        <p:nvPicPr>
          <p:cNvPr id="23" name="Picture 22" descr="A close-up of a plastic container&#10;&#10;Description automatically generated">
            <a:extLst>
              <a:ext uri="{FF2B5EF4-FFF2-40B4-BE49-F238E27FC236}">
                <a16:creationId xmlns:a16="http://schemas.microsoft.com/office/drawing/2014/main" id="{42737AC0-5C96-FF52-3DFD-DCF88FE715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9492220">
            <a:off x="2573964" y="1111199"/>
            <a:ext cx="919918" cy="2791257"/>
          </a:xfrm>
          <a:prstGeom prst="rect">
            <a:avLst/>
          </a:prstGeom>
        </p:spPr>
      </p:pic>
      <p:graphicFrame>
        <p:nvGraphicFramePr>
          <p:cNvPr id="3" name="Table 2">
            <a:extLst>
              <a:ext uri="{FF2B5EF4-FFF2-40B4-BE49-F238E27FC236}">
                <a16:creationId xmlns:a16="http://schemas.microsoft.com/office/drawing/2014/main" id="{BE8F0479-6E11-6C91-9750-BDC953D48437}"/>
              </a:ext>
            </a:extLst>
          </p:cNvPr>
          <p:cNvGraphicFramePr>
            <a:graphicFrameLocks noGrp="1"/>
          </p:cNvGraphicFramePr>
          <p:nvPr>
            <p:extLst>
              <p:ext uri="{D42A27DB-BD31-4B8C-83A1-F6EECF244321}">
                <p14:modId xmlns:p14="http://schemas.microsoft.com/office/powerpoint/2010/main" val="4158695348"/>
              </p:ext>
            </p:extLst>
          </p:nvPr>
        </p:nvGraphicFramePr>
        <p:xfrm>
          <a:off x="5752485" y="4120676"/>
          <a:ext cx="5832764" cy="2445829"/>
        </p:xfrm>
        <a:graphic>
          <a:graphicData uri="http://schemas.openxmlformats.org/drawingml/2006/table">
            <a:tbl>
              <a:tblPr firstRow="1" bandRow="1">
                <a:tableStyleId>{69012ECD-51FC-41F1-AA8D-1B2483CD663E}</a:tableStyleId>
              </a:tblPr>
              <a:tblGrid>
                <a:gridCol w="729096">
                  <a:extLst>
                    <a:ext uri="{9D8B030D-6E8A-4147-A177-3AD203B41FA5}">
                      <a16:colId xmlns:a16="http://schemas.microsoft.com/office/drawing/2014/main" val="356367320"/>
                    </a:ext>
                  </a:extLst>
                </a:gridCol>
                <a:gridCol w="485460">
                  <a:extLst>
                    <a:ext uri="{9D8B030D-6E8A-4147-A177-3AD203B41FA5}">
                      <a16:colId xmlns:a16="http://schemas.microsoft.com/office/drawing/2014/main" val="1631731380"/>
                    </a:ext>
                  </a:extLst>
                </a:gridCol>
                <a:gridCol w="972731">
                  <a:extLst>
                    <a:ext uri="{9D8B030D-6E8A-4147-A177-3AD203B41FA5}">
                      <a16:colId xmlns:a16="http://schemas.microsoft.com/office/drawing/2014/main" val="2998544392"/>
                    </a:ext>
                  </a:extLst>
                </a:gridCol>
                <a:gridCol w="636781">
                  <a:extLst>
                    <a:ext uri="{9D8B030D-6E8A-4147-A177-3AD203B41FA5}">
                      <a16:colId xmlns:a16="http://schemas.microsoft.com/office/drawing/2014/main" val="1661431305"/>
                    </a:ext>
                  </a:extLst>
                </a:gridCol>
                <a:gridCol w="687826">
                  <a:extLst>
                    <a:ext uri="{9D8B030D-6E8A-4147-A177-3AD203B41FA5}">
                      <a16:colId xmlns:a16="http://schemas.microsoft.com/office/drawing/2014/main" val="3337097351"/>
                    </a:ext>
                  </a:extLst>
                </a:gridCol>
                <a:gridCol w="756608">
                  <a:extLst>
                    <a:ext uri="{9D8B030D-6E8A-4147-A177-3AD203B41FA5}">
                      <a16:colId xmlns:a16="http://schemas.microsoft.com/office/drawing/2014/main" val="1233778049"/>
                    </a:ext>
                  </a:extLst>
                </a:gridCol>
                <a:gridCol w="784121">
                  <a:extLst>
                    <a:ext uri="{9D8B030D-6E8A-4147-A177-3AD203B41FA5}">
                      <a16:colId xmlns:a16="http://schemas.microsoft.com/office/drawing/2014/main" val="1603409216"/>
                    </a:ext>
                  </a:extLst>
                </a:gridCol>
                <a:gridCol w="780141">
                  <a:extLst>
                    <a:ext uri="{9D8B030D-6E8A-4147-A177-3AD203B41FA5}">
                      <a16:colId xmlns:a16="http://schemas.microsoft.com/office/drawing/2014/main" val="2384306886"/>
                    </a:ext>
                  </a:extLst>
                </a:gridCol>
              </a:tblGrid>
              <a:tr h="339208">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ITEM</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SIZE</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IBW (</a:t>
                      </a:r>
                      <a:r>
                        <a:rPr lang="en-US" sz="1200" b="0" i="0" u="none" strike="noStrike" dirty="0" err="1">
                          <a:solidFill>
                            <a:schemeClr val="bg1"/>
                          </a:solidFill>
                          <a:effectLst/>
                          <a:latin typeface="Arial" panose="020B0604020202020204" pitchFamily="34" charset="0"/>
                          <a:cs typeface="Arial" panose="020B0604020202020204" pitchFamily="34" charset="0"/>
                        </a:rPr>
                        <a:t>lbs</a:t>
                      </a:r>
                      <a:r>
                        <a:rPr lang="en-US" sz="1200" b="0" i="0" u="none" strike="noStrike" dirty="0">
                          <a:solidFill>
                            <a:schemeClr val="bg1"/>
                          </a:solidFill>
                          <a:effectLst/>
                          <a:latin typeface="Arial" panose="020B0604020202020204" pitchFamily="34" charset="0"/>
                          <a:cs typeface="Arial" panose="020B0604020202020204" pitchFamily="34" charset="0"/>
                        </a:rPr>
                        <a:t>)</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IBW (kg)</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MAX. OETT</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MOUTH OPENING</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LENGTH OF TUBE</a:t>
                      </a:r>
                    </a:p>
                  </a:txBody>
                  <a:tcPr marL="9525" marR="9525" marT="9525" marB="0" anchor="ctr"/>
                </a:tc>
                <a:tc>
                  <a:txBody>
                    <a:bodyPr/>
                    <a:lstStyle/>
                    <a:p>
                      <a:pPr algn="ctr" fontAlgn="b"/>
                      <a:r>
                        <a:rPr lang="en-US" sz="1200" b="0" i="0" u="none" strike="noStrike" dirty="0">
                          <a:solidFill>
                            <a:schemeClr val="bg1"/>
                          </a:solidFill>
                          <a:effectLst/>
                          <a:latin typeface="Arial" panose="020B0604020202020204" pitchFamily="34" charset="0"/>
                          <a:cs typeface="Arial" panose="020B0604020202020204" pitchFamily="34" charset="0"/>
                        </a:rPr>
                        <a:t>MAX. OGTUBE</a:t>
                      </a:r>
                    </a:p>
                  </a:txBody>
                  <a:tcPr marL="9525" marR="9525" marT="9525" marB="0" anchor="ctr"/>
                </a:tc>
                <a:extLst>
                  <a:ext uri="{0D108BD9-81ED-4DB2-BD59-A6C34878D82A}">
                    <a16:rowId xmlns:a16="http://schemas.microsoft.com/office/drawing/2014/main" val="1422726179"/>
                  </a:ext>
                </a:extLst>
              </a:tr>
              <a:tr h="258818">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60005</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&lt;4 </a:t>
                      </a:r>
                      <a:r>
                        <a:rPr lang="en-US" sz="1200" b="0" i="0" u="none" strike="noStrike" dirty="0" err="1">
                          <a:solidFill>
                            <a:srgbClr val="000000"/>
                          </a:solidFill>
                          <a:effectLst/>
                          <a:latin typeface="Arial" panose="020B0604020202020204" pitchFamily="34" charset="0"/>
                          <a:cs typeface="Arial" panose="020B0604020202020204" pitchFamily="34" charset="0"/>
                        </a:rPr>
                        <a:t>Ibs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&lt;2 kg</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3.0mm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 cm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5 </a:t>
                      </a:r>
                      <a:r>
                        <a:rPr lang="en-US" sz="1200" b="0" i="0" u="none" strike="noStrike" dirty="0" err="1">
                          <a:solidFill>
                            <a:srgbClr val="000000"/>
                          </a:solidFill>
                          <a:effectLst/>
                          <a:latin typeface="Arial" panose="020B0604020202020204" pitchFamily="34" charset="0"/>
                          <a:cs typeface="Arial" panose="020B0604020202020204" pitchFamily="34" charset="0"/>
                        </a:rPr>
                        <a:t>fr</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val="1228122630"/>
                  </a:ext>
                </a:extLst>
              </a:tr>
              <a:tr h="258818">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60055</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0.5</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4-9 </a:t>
                      </a:r>
                      <a:r>
                        <a:rPr lang="en-US" sz="1200" b="0" i="0" u="none" strike="noStrike" dirty="0" err="1">
                          <a:solidFill>
                            <a:srgbClr val="000000"/>
                          </a:solidFill>
                          <a:effectLst/>
                          <a:latin typeface="Arial" panose="020B0604020202020204" pitchFamily="34" charset="0"/>
                          <a:cs typeface="Arial" panose="020B0604020202020204" pitchFamily="34" charset="0"/>
                        </a:rPr>
                        <a:t>Ibs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2-4k</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4.0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7 cm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6Fr</a:t>
                      </a:r>
                    </a:p>
                  </a:txBody>
                  <a:tcPr marL="9525" marR="9525" marT="9525" marB="0" anchor="ctr"/>
                </a:tc>
                <a:extLst>
                  <a:ext uri="{0D108BD9-81ED-4DB2-BD59-A6C34878D82A}">
                    <a16:rowId xmlns:a16="http://schemas.microsoft.com/office/drawing/2014/main" val="2925656882"/>
                  </a:ext>
                </a:extLst>
              </a:tr>
              <a:tr h="258818">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60105</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9-15 </a:t>
                      </a:r>
                      <a:r>
                        <a:rPr lang="en-US" sz="1200" b="0" i="0" u="none" strike="noStrike" dirty="0" err="1">
                          <a:solidFill>
                            <a:srgbClr val="000000"/>
                          </a:solidFill>
                          <a:effectLst/>
                          <a:latin typeface="Arial" panose="020B0604020202020204" pitchFamily="34" charset="0"/>
                          <a:cs typeface="Arial" panose="020B0604020202020204" pitchFamily="34" charset="0"/>
                        </a:rPr>
                        <a:t>lbs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4-7 kg</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4.5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9 cm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 Fr</a:t>
                      </a:r>
                    </a:p>
                  </a:txBody>
                  <a:tcPr marL="9525" marR="9525" marT="9525" marB="0" anchor="ctr"/>
                </a:tc>
                <a:extLst>
                  <a:ext uri="{0D108BD9-81ED-4DB2-BD59-A6C34878D82A}">
                    <a16:rowId xmlns:a16="http://schemas.microsoft.com/office/drawing/2014/main" val="1928316967"/>
                  </a:ext>
                </a:extLst>
              </a:tr>
              <a:tr h="258818">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60155</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1.5</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15-37 lbs</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7-17 kg</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5.0mm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14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11 cm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 Fr</a:t>
                      </a:r>
                    </a:p>
                  </a:txBody>
                  <a:tcPr marL="9525" marR="9525" marT="9525" marB="0" anchor="ctr"/>
                </a:tc>
                <a:extLst>
                  <a:ext uri="{0D108BD9-81ED-4DB2-BD59-A6C34878D82A}">
                    <a16:rowId xmlns:a16="http://schemas.microsoft.com/office/drawing/2014/main" val="2960353374"/>
                  </a:ext>
                </a:extLst>
              </a:tr>
              <a:tr h="258818">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60205</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37-66 </a:t>
                      </a:r>
                      <a:r>
                        <a:rPr lang="en-US" sz="1200" b="0" i="0" u="none" strike="noStrike" dirty="0" err="1">
                          <a:solidFill>
                            <a:srgbClr val="000000"/>
                          </a:solidFill>
                          <a:effectLst/>
                          <a:latin typeface="Arial" panose="020B0604020202020204" pitchFamily="34" charset="0"/>
                          <a:cs typeface="Arial" panose="020B0604020202020204" pitchFamily="34" charset="0"/>
                        </a:rPr>
                        <a:t>lbs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17-30 kg</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5.5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17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14 cm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10 Fr</a:t>
                      </a:r>
                    </a:p>
                  </a:txBody>
                  <a:tcPr marL="9525" marR="9525" marT="9525" marB="0" anchor="ctr"/>
                </a:tc>
                <a:extLst>
                  <a:ext uri="{0D108BD9-81ED-4DB2-BD59-A6C34878D82A}">
                    <a16:rowId xmlns:a16="http://schemas.microsoft.com/office/drawing/2014/main" val="2829320139"/>
                  </a:ext>
                </a:extLst>
              </a:tr>
              <a:tr h="258818">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60305</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66-132 </a:t>
                      </a:r>
                      <a:r>
                        <a:rPr lang="en-US" sz="1200" b="0" i="0" u="none" strike="noStrike" dirty="0" err="1">
                          <a:solidFill>
                            <a:srgbClr val="000000"/>
                          </a:solidFill>
                          <a:effectLst/>
                          <a:latin typeface="Arial" panose="020B0604020202020204" pitchFamily="34" charset="0"/>
                          <a:cs typeface="Arial" panose="020B0604020202020204" pitchFamily="34" charset="0"/>
                        </a:rPr>
                        <a:t>Ibs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30-60 kg</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7.0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20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16 cm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14 Fr</a:t>
                      </a:r>
                    </a:p>
                  </a:txBody>
                  <a:tcPr marL="9525" marR="9525" marT="9525" marB="0" anchor="ctr"/>
                </a:tc>
                <a:extLst>
                  <a:ext uri="{0D108BD9-81ED-4DB2-BD59-A6C34878D82A}">
                    <a16:rowId xmlns:a16="http://schemas.microsoft.com/office/drawing/2014/main" val="871408313"/>
                  </a:ext>
                </a:extLst>
              </a:tr>
              <a:tr h="258818">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60405</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132 – 176 </a:t>
                      </a:r>
                      <a:r>
                        <a:rPr lang="en-US" sz="1200" b="0" i="0" u="none" strike="noStrike" dirty="0" err="1">
                          <a:solidFill>
                            <a:srgbClr val="000000"/>
                          </a:solidFill>
                          <a:effectLst/>
                          <a:latin typeface="Arial" panose="020B0604020202020204" pitchFamily="34" charset="0"/>
                          <a:cs typeface="Arial" panose="020B0604020202020204" pitchFamily="34" charset="0"/>
                        </a:rPr>
                        <a:t>lbs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60-80 kg</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8.0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23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18 cm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16 Fr</a:t>
                      </a:r>
                    </a:p>
                  </a:txBody>
                  <a:tcPr marL="9525" marR="9525" marT="9525" marB="0" anchor="ctr"/>
                </a:tc>
                <a:extLst>
                  <a:ext uri="{0D108BD9-81ED-4DB2-BD59-A6C34878D82A}">
                    <a16:rowId xmlns:a16="http://schemas.microsoft.com/office/drawing/2014/main" val="811323196"/>
                  </a:ext>
                </a:extLst>
              </a:tr>
              <a:tr h="258818">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60505</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5</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&gt; 176 </a:t>
                      </a:r>
                      <a:r>
                        <a:rPr lang="en-US" sz="1200" b="0" i="0" u="none" strike="noStrike" dirty="0" err="1">
                          <a:solidFill>
                            <a:srgbClr val="000000"/>
                          </a:solidFill>
                          <a:effectLst/>
                          <a:latin typeface="Arial" panose="020B0604020202020204" pitchFamily="34" charset="0"/>
                          <a:cs typeface="Arial" panose="020B0604020202020204" pitchFamily="34" charset="0"/>
                        </a:rPr>
                        <a:t>lbs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&gt;80 kg</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9.0 mm</a:t>
                      </a:r>
                    </a:p>
                  </a:txBody>
                  <a:tcPr marL="9525" marR="9525" marT="9525" marB="0" anchor="ctr"/>
                </a:tc>
                <a:tc>
                  <a:txBody>
                    <a:bodyPr/>
                    <a:lstStyle/>
                    <a:p>
                      <a:pPr algn="ctr" fontAlgn="b"/>
                      <a:r>
                        <a:rPr lang="en-US" sz="1200" b="0" i="0" u="none" strike="noStrike">
                          <a:solidFill>
                            <a:srgbClr val="000000"/>
                          </a:solidFill>
                          <a:effectLst/>
                          <a:latin typeface="Arial" panose="020B0604020202020204" pitchFamily="34" charset="0"/>
                          <a:cs typeface="Arial" panose="020B0604020202020204" pitchFamily="34" charset="0"/>
                        </a:rPr>
                        <a:t>25 mm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20 cm</a:t>
                      </a:r>
                    </a:p>
                  </a:txBody>
                  <a:tcPr marL="9525" marR="9525" marT="9525" marB="0" anchor="ctr"/>
                </a:tc>
                <a:tc>
                  <a:txBody>
                    <a:bodyPr/>
                    <a:lstStyle/>
                    <a:p>
                      <a:pPr algn="ctr" fontAlgn="b"/>
                      <a:r>
                        <a:rPr lang="en-US" sz="1200" b="0" i="0" u="none" strike="noStrike" dirty="0">
                          <a:solidFill>
                            <a:srgbClr val="000000"/>
                          </a:solidFill>
                          <a:effectLst/>
                          <a:latin typeface="Arial" panose="020B0604020202020204" pitchFamily="34" charset="0"/>
                          <a:cs typeface="Arial" panose="020B0604020202020204" pitchFamily="34" charset="0"/>
                        </a:rPr>
                        <a:t>18Fr</a:t>
                      </a:r>
                    </a:p>
                  </a:txBody>
                  <a:tcPr marL="9525" marR="9525" marT="9525" marB="0" anchor="ctr"/>
                </a:tc>
                <a:extLst>
                  <a:ext uri="{0D108BD9-81ED-4DB2-BD59-A6C34878D82A}">
                    <a16:rowId xmlns:a16="http://schemas.microsoft.com/office/drawing/2014/main" val="3574352593"/>
                  </a:ext>
                </a:extLst>
              </a:tr>
            </a:tbl>
          </a:graphicData>
        </a:graphic>
      </p:graphicFrame>
    </p:spTree>
    <p:extLst>
      <p:ext uri="{BB962C8B-B14F-4D97-AF65-F5344CB8AC3E}">
        <p14:creationId xmlns:p14="http://schemas.microsoft.com/office/powerpoint/2010/main" val="39050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120A8C-998B-A257-707D-D5D4951B0DF6}"/>
              </a:ext>
            </a:extLst>
          </p:cNvPr>
          <p:cNvSpPr>
            <a:spLocks noGrp="1"/>
          </p:cNvSpPr>
          <p:nvPr>
            <p:ph type="sldNum" sz="quarter" idx="4"/>
          </p:nvPr>
        </p:nvSpPr>
        <p:spPr/>
        <p:txBody>
          <a:bodyPr/>
          <a:lstStyle/>
          <a:p>
            <a:fld id="{065D75E3-62B6-C44A-8295-14DF27978E1A}" type="slidenum">
              <a:rPr lang="en-US" smtClean="0"/>
              <a:pPr/>
              <a:t>7</a:t>
            </a:fld>
            <a:endParaRPr lang="en-US"/>
          </a:p>
        </p:txBody>
      </p:sp>
      <p:sp>
        <p:nvSpPr>
          <p:cNvPr id="5" name="Title 4">
            <a:extLst>
              <a:ext uri="{FF2B5EF4-FFF2-40B4-BE49-F238E27FC236}">
                <a16:creationId xmlns:a16="http://schemas.microsoft.com/office/drawing/2014/main" id="{827E265E-FC04-BB06-711A-5E353B11C6B0}"/>
              </a:ext>
            </a:extLst>
          </p:cNvPr>
          <p:cNvSpPr>
            <a:spLocks noGrp="1"/>
          </p:cNvSpPr>
          <p:nvPr>
            <p:ph type="title"/>
          </p:nvPr>
        </p:nvSpPr>
        <p:spPr/>
        <p:txBody>
          <a:bodyPr/>
          <a:lstStyle/>
          <a:p>
            <a:r>
              <a:rPr lang="en-US"/>
              <a:t>Larynx Anatomy</a:t>
            </a:r>
          </a:p>
        </p:txBody>
      </p:sp>
      <p:pic>
        <p:nvPicPr>
          <p:cNvPr id="6" name="Picture 5">
            <a:extLst>
              <a:ext uri="{FF2B5EF4-FFF2-40B4-BE49-F238E27FC236}">
                <a16:creationId xmlns:a16="http://schemas.microsoft.com/office/drawing/2014/main" id="{1E000D88-2480-6320-B812-FD163BCB5496}"/>
              </a:ext>
            </a:extLst>
          </p:cNvPr>
          <p:cNvPicPr>
            <a:picLocks noChangeAspect="1"/>
          </p:cNvPicPr>
          <p:nvPr/>
        </p:nvPicPr>
        <p:blipFill>
          <a:blip r:embed="rId3"/>
          <a:stretch>
            <a:fillRect/>
          </a:stretch>
        </p:blipFill>
        <p:spPr>
          <a:xfrm>
            <a:off x="3204646" y="1489465"/>
            <a:ext cx="6229744" cy="4187952"/>
          </a:xfrm>
          <a:prstGeom prst="rect">
            <a:avLst/>
          </a:prstGeom>
        </p:spPr>
      </p:pic>
      <p:sp>
        <p:nvSpPr>
          <p:cNvPr id="7" name="Oval 6">
            <a:extLst>
              <a:ext uri="{FF2B5EF4-FFF2-40B4-BE49-F238E27FC236}">
                <a16:creationId xmlns:a16="http://schemas.microsoft.com/office/drawing/2014/main" id="{EE8B6B4B-5335-B4A5-F6DA-309241BD61E8}"/>
              </a:ext>
            </a:extLst>
          </p:cNvPr>
          <p:cNvSpPr/>
          <p:nvPr/>
        </p:nvSpPr>
        <p:spPr>
          <a:xfrm>
            <a:off x="7271137" y="3750865"/>
            <a:ext cx="982766" cy="3503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871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120A8C-998B-A257-707D-D5D4951B0DF6}"/>
              </a:ext>
            </a:extLst>
          </p:cNvPr>
          <p:cNvSpPr>
            <a:spLocks noGrp="1"/>
          </p:cNvSpPr>
          <p:nvPr>
            <p:ph type="sldNum" sz="quarter" idx="4"/>
          </p:nvPr>
        </p:nvSpPr>
        <p:spPr/>
        <p:txBody>
          <a:bodyPr/>
          <a:lstStyle/>
          <a:p>
            <a:fld id="{065D75E3-62B6-C44A-8295-14DF27978E1A}" type="slidenum">
              <a:rPr lang="en-US" smtClean="0"/>
              <a:pPr/>
              <a:t>8</a:t>
            </a:fld>
            <a:endParaRPr lang="en-US"/>
          </a:p>
        </p:txBody>
      </p:sp>
      <p:sp>
        <p:nvSpPr>
          <p:cNvPr id="5" name="Title 4">
            <a:extLst>
              <a:ext uri="{FF2B5EF4-FFF2-40B4-BE49-F238E27FC236}">
                <a16:creationId xmlns:a16="http://schemas.microsoft.com/office/drawing/2014/main" id="{827E265E-FC04-BB06-711A-5E353B11C6B0}"/>
              </a:ext>
            </a:extLst>
          </p:cNvPr>
          <p:cNvSpPr>
            <a:spLocks noGrp="1"/>
          </p:cNvSpPr>
          <p:nvPr>
            <p:ph type="title"/>
          </p:nvPr>
        </p:nvSpPr>
        <p:spPr/>
        <p:txBody>
          <a:bodyPr/>
          <a:lstStyle/>
          <a:p>
            <a:r>
              <a:rPr lang="en-US"/>
              <a:t>Anterior View</a:t>
            </a:r>
          </a:p>
        </p:txBody>
      </p:sp>
      <p:pic>
        <p:nvPicPr>
          <p:cNvPr id="10" name="Picture 9">
            <a:extLst>
              <a:ext uri="{FF2B5EF4-FFF2-40B4-BE49-F238E27FC236}">
                <a16:creationId xmlns:a16="http://schemas.microsoft.com/office/drawing/2014/main" id="{31C6FEB7-E7B4-4779-387D-F28E387054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63442" y="1305463"/>
            <a:ext cx="4850848" cy="4725396"/>
          </a:xfrm>
          <a:prstGeom prst="rect">
            <a:avLst/>
          </a:prstGeom>
        </p:spPr>
      </p:pic>
      <p:cxnSp>
        <p:nvCxnSpPr>
          <p:cNvPr id="11" name="Straight Arrow Connector 10">
            <a:extLst>
              <a:ext uri="{FF2B5EF4-FFF2-40B4-BE49-F238E27FC236}">
                <a16:creationId xmlns:a16="http://schemas.microsoft.com/office/drawing/2014/main" id="{E5D200EC-7BFF-06B6-F059-A1A97BDE1073}"/>
              </a:ext>
            </a:extLst>
          </p:cNvPr>
          <p:cNvCxnSpPr>
            <a:cxnSpLocks/>
          </p:cNvCxnSpPr>
          <p:nvPr/>
        </p:nvCxnSpPr>
        <p:spPr>
          <a:xfrm flipH="1">
            <a:off x="7454953" y="2735896"/>
            <a:ext cx="683663" cy="1051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A0E2EED-0AF2-CD02-B628-7244CA7AA53B}"/>
              </a:ext>
            </a:extLst>
          </p:cNvPr>
          <p:cNvSpPr txBox="1"/>
          <p:nvPr/>
        </p:nvSpPr>
        <p:spPr>
          <a:xfrm>
            <a:off x="8138616" y="2418883"/>
            <a:ext cx="1334734" cy="369332"/>
          </a:xfrm>
          <a:prstGeom prst="rect">
            <a:avLst/>
          </a:prstGeom>
          <a:noFill/>
        </p:spPr>
        <p:txBody>
          <a:bodyPr wrap="square" rtlCol="0">
            <a:spAutoFit/>
          </a:bodyPr>
          <a:lstStyle/>
          <a:p>
            <a:r>
              <a:rPr lang="en-US" dirty="0"/>
              <a:t>Cuff (seal)</a:t>
            </a:r>
          </a:p>
        </p:txBody>
      </p:sp>
    </p:spTree>
    <p:extLst>
      <p:ext uri="{BB962C8B-B14F-4D97-AF65-F5344CB8AC3E}">
        <p14:creationId xmlns:p14="http://schemas.microsoft.com/office/powerpoint/2010/main" val="1815878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F2A084-3A8C-6ECD-C767-7D0147CC1494}"/>
              </a:ext>
            </a:extLst>
          </p:cNvPr>
          <p:cNvSpPr>
            <a:spLocks noGrp="1"/>
          </p:cNvSpPr>
          <p:nvPr>
            <p:ph sz="half" idx="2"/>
          </p:nvPr>
        </p:nvSpPr>
        <p:spPr>
          <a:xfrm>
            <a:off x="664034" y="1518194"/>
            <a:ext cx="5181600" cy="1500777"/>
          </a:xfrm>
        </p:spPr>
        <p:txBody>
          <a:bodyPr>
            <a:normAutofit/>
          </a:bodyPr>
          <a:lstStyle/>
          <a:p>
            <a:pPr marL="0" indent="0">
              <a:buNone/>
            </a:pPr>
            <a:r>
              <a:rPr lang="en-US" sz="1800"/>
              <a:t>The Air-Q</a:t>
            </a:r>
            <a:r>
              <a:rPr lang="en-US" sz="1800" baseline="30000"/>
              <a:t>®</a:t>
            </a:r>
            <a:r>
              <a:rPr lang="en-US" sz="1800"/>
              <a:t>3 self-pressurizing models allow for the mask to inflate based on the transpulmonary pressure that exists in the airways. </a:t>
            </a:r>
          </a:p>
        </p:txBody>
      </p:sp>
      <p:sp>
        <p:nvSpPr>
          <p:cNvPr id="4" name="Slide Number Placeholder 3">
            <a:extLst>
              <a:ext uri="{FF2B5EF4-FFF2-40B4-BE49-F238E27FC236}">
                <a16:creationId xmlns:a16="http://schemas.microsoft.com/office/drawing/2014/main" id="{7D120A8C-998B-A257-707D-D5D4951B0DF6}"/>
              </a:ext>
            </a:extLst>
          </p:cNvPr>
          <p:cNvSpPr>
            <a:spLocks noGrp="1"/>
          </p:cNvSpPr>
          <p:nvPr>
            <p:ph type="sldNum" sz="quarter" idx="4"/>
          </p:nvPr>
        </p:nvSpPr>
        <p:spPr/>
        <p:txBody>
          <a:bodyPr/>
          <a:lstStyle/>
          <a:p>
            <a:fld id="{065D75E3-62B6-C44A-8295-14DF27978E1A}" type="slidenum">
              <a:rPr lang="en-US" smtClean="0"/>
              <a:pPr/>
              <a:t>9</a:t>
            </a:fld>
            <a:endParaRPr lang="en-US"/>
          </a:p>
        </p:txBody>
      </p:sp>
      <p:sp>
        <p:nvSpPr>
          <p:cNvPr id="5" name="Title 4">
            <a:extLst>
              <a:ext uri="{FF2B5EF4-FFF2-40B4-BE49-F238E27FC236}">
                <a16:creationId xmlns:a16="http://schemas.microsoft.com/office/drawing/2014/main" id="{827E265E-FC04-BB06-711A-5E353B11C6B0}"/>
              </a:ext>
            </a:extLst>
          </p:cNvPr>
          <p:cNvSpPr>
            <a:spLocks noGrp="1"/>
          </p:cNvSpPr>
          <p:nvPr>
            <p:ph type="title"/>
          </p:nvPr>
        </p:nvSpPr>
        <p:spPr/>
        <p:txBody>
          <a:bodyPr/>
          <a:lstStyle/>
          <a:p>
            <a:r>
              <a:rPr lang="en-US" dirty="0"/>
              <a:t>What is </a:t>
            </a:r>
            <a:r>
              <a:rPr lang="en-US" i="1" dirty="0"/>
              <a:t>Self Pressurizing</a:t>
            </a:r>
            <a:r>
              <a:rPr lang="en-US" dirty="0"/>
              <a:t>?</a:t>
            </a:r>
          </a:p>
        </p:txBody>
      </p:sp>
      <p:sp>
        <p:nvSpPr>
          <p:cNvPr id="2" name="TextBox 1">
            <a:extLst>
              <a:ext uri="{FF2B5EF4-FFF2-40B4-BE49-F238E27FC236}">
                <a16:creationId xmlns:a16="http://schemas.microsoft.com/office/drawing/2014/main" id="{7F0751FB-E23A-E2DA-3658-92744A7788FF}"/>
              </a:ext>
            </a:extLst>
          </p:cNvPr>
          <p:cNvSpPr txBox="1"/>
          <p:nvPr/>
        </p:nvSpPr>
        <p:spPr>
          <a:xfrm>
            <a:off x="141189" y="2474178"/>
            <a:ext cx="4169553" cy="369332"/>
          </a:xfrm>
          <a:prstGeom prst="rect">
            <a:avLst/>
          </a:prstGeom>
          <a:noFill/>
        </p:spPr>
        <p:txBody>
          <a:bodyPr wrap="square" rtlCol="0">
            <a:spAutoFit/>
          </a:bodyPr>
          <a:lstStyle/>
          <a:p>
            <a:pPr algn="ctr"/>
            <a:r>
              <a:rPr lang="en-US"/>
              <a:t>Cuff placement above glottis</a:t>
            </a:r>
          </a:p>
        </p:txBody>
      </p:sp>
      <p:pic>
        <p:nvPicPr>
          <p:cNvPr id="10" name="Picture 9" descr="A close-up of a human body&#10;&#10;Description automatically generated">
            <a:extLst>
              <a:ext uri="{FF2B5EF4-FFF2-40B4-BE49-F238E27FC236}">
                <a16:creationId xmlns:a16="http://schemas.microsoft.com/office/drawing/2014/main" id="{619F63D6-62BE-996A-8B81-DC01C1DDE1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80847" y="1518194"/>
            <a:ext cx="5954812" cy="4472834"/>
          </a:xfrm>
          <a:prstGeom prst="rect">
            <a:avLst/>
          </a:prstGeom>
        </p:spPr>
      </p:pic>
      <p:pic>
        <p:nvPicPr>
          <p:cNvPr id="7" name="Picture 6" descr="A close up of a device&#10;&#10;Description automatically generated">
            <a:extLst>
              <a:ext uri="{FF2B5EF4-FFF2-40B4-BE49-F238E27FC236}">
                <a16:creationId xmlns:a16="http://schemas.microsoft.com/office/drawing/2014/main" id="{5C414BC6-9C66-A855-AC73-8082E9977795}"/>
              </a:ext>
            </a:extLst>
          </p:cNvPr>
          <p:cNvPicPr>
            <a:picLocks noChangeAspect="1"/>
          </p:cNvPicPr>
          <p:nvPr/>
        </p:nvPicPr>
        <p:blipFill>
          <a:blip r:embed="rId4"/>
          <a:stretch>
            <a:fillRect/>
          </a:stretch>
        </p:blipFill>
        <p:spPr>
          <a:xfrm>
            <a:off x="628821" y="3018971"/>
            <a:ext cx="4506784" cy="2977696"/>
          </a:xfrm>
          <a:prstGeom prst="rect">
            <a:avLst/>
          </a:prstGeom>
        </p:spPr>
      </p:pic>
    </p:spTree>
    <p:extLst>
      <p:ext uri="{BB962C8B-B14F-4D97-AF65-F5344CB8AC3E}">
        <p14:creationId xmlns:p14="http://schemas.microsoft.com/office/powerpoint/2010/main" val="2330692731"/>
      </p:ext>
    </p:extLst>
  </p:cSld>
  <p:clrMapOvr>
    <a:masterClrMapping/>
  </p:clrMapOvr>
</p:sld>
</file>

<file path=ppt/theme/theme1.xml><?xml version="1.0" encoding="utf-8"?>
<a:theme xmlns:a="http://schemas.openxmlformats.org/drawingml/2006/main" name="AirLif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irLife Template" id="{3F6F6809-3DC0-2944-8620-E404AA58C575}" vid="{33262CEA-FD46-9040-B1B9-8F8A1FF8F4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D8E6B1B7E30242B6F9762BE7D3A811" ma:contentTypeVersion="28" ma:contentTypeDescription="Create a new document." ma:contentTypeScope="" ma:versionID="a6b0c1004a7ae20b6aa4e59d428a34d4">
  <xsd:schema xmlns:xsd="http://www.w3.org/2001/XMLSchema" xmlns:xs="http://www.w3.org/2001/XMLSchema" xmlns:p="http://schemas.microsoft.com/office/2006/metadata/properties" xmlns:ns2="05fe8802-1c7e-4c63-a744-d3ad4249c00e" xmlns:ns3="50b6b7bc-82fb-48e8-879e-7335a231a96e" targetNamespace="http://schemas.microsoft.com/office/2006/metadata/properties" ma:root="true" ma:fieldsID="045497a7d0b936edf57ae5dd74b824fd" ns2:_="" ns3:_="">
    <xsd:import namespace="05fe8802-1c7e-4c63-a744-d3ad4249c00e"/>
    <xsd:import namespace="50b6b7bc-82fb-48e8-879e-7335a231a96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Image" minOccurs="0"/>
                <xsd:element ref="ns2:mo" minOccurs="0"/>
                <xsd:element ref="ns2:LastModified" minOccurs="0"/>
                <xsd:element ref="ns2:FolderNumber" minOccurs="0"/>
                <xsd:element ref="ns2:Validation_x0023_" minOccurs="0"/>
                <xsd:element ref="ns2:Folder_x0023_" minOccurs="0"/>
                <xsd:element ref="ns2:DateNow" minOccurs="0"/>
                <xsd:element ref="ns2:MediaServiceObjectDetectorVersions"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fe8802-1c7e-4c63-a744-d3ad4249c0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376f51eb-9e79-45c4-851c-b5c9ecafc73f"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mo" ma:index="25" nillable="true" ma:displayName="mo" ma:format="Dropdown" ma:indexed="true" ma:internalName="mo" ma:percentage="FALSE">
      <xsd:simpleType>
        <xsd:restriction base="dms:Number"/>
      </xsd:simpleType>
    </xsd:element>
    <xsd:element name="LastModified" ma:index="26" nillable="true" ma:displayName="Last Modified" ma:format="DateOnly" ma:internalName="LastModified">
      <xsd:simpleType>
        <xsd:restriction base="dms:DateTime"/>
      </xsd:simpleType>
    </xsd:element>
    <xsd:element name="FolderNumber" ma:index="27" nillable="true" ma:displayName="Folder Number" ma:decimals="0" ma:format="Dropdown" ma:internalName="FolderNumber" ma:percentage="FALSE">
      <xsd:simpleType>
        <xsd:restriction base="dms:Number"/>
      </xsd:simpleType>
    </xsd:element>
    <xsd:element name="Validation_x0023_" ma:index="28" nillable="true" ma:displayName="Validation #" ma:format="Dropdown" ma:internalName="Validation_x0023_">
      <xsd:simpleType>
        <xsd:restriction base="dms:Text">
          <xsd:maxLength value="255"/>
        </xsd:restriction>
      </xsd:simpleType>
    </xsd:element>
    <xsd:element name="Folder_x0023_" ma:index="29" nillable="true" ma:displayName="Folder #" ma:default="1" ma:format="Dropdown" ma:internalName="Folder_x0023_" ma:percentage="FALSE">
      <xsd:simpleType>
        <xsd:restriction base="dms:Number"/>
      </xsd:simpleType>
    </xsd:element>
    <xsd:element name="DateNow" ma:index="30" nillable="true" ma:displayName="Date Now" ma:format="DateOnly" ma:internalName="DateNow">
      <xsd:simpleType>
        <xsd:restriction base="dms:DateTim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_Flow_SignoffStatus" ma:index="33"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b6b7bc-82fb-48e8-879e-7335a231a96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a22aabfd-e979-40ef-a5ac-047678663beb}" ma:internalName="TaxCatchAll" ma:showField="CatchAllData" ma:web="50b6b7bc-82fb-48e8-879e-7335a231a96e">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lder_x0023_ xmlns="05fe8802-1c7e-4c63-a744-d3ad4249c00e">1</Folder_x0023_>
    <mo xmlns="05fe8802-1c7e-4c63-a744-d3ad4249c00e" xsi:nil="true"/>
    <FolderNumber xmlns="05fe8802-1c7e-4c63-a744-d3ad4249c00e" xsi:nil="true"/>
    <lcf76f155ced4ddcb4097134ff3c332f xmlns="05fe8802-1c7e-4c63-a744-d3ad4249c00e">
      <Terms xmlns="http://schemas.microsoft.com/office/infopath/2007/PartnerControls"/>
    </lcf76f155ced4ddcb4097134ff3c332f>
    <TaxCatchAll xmlns="50b6b7bc-82fb-48e8-879e-7335a231a96e" xsi:nil="true"/>
    <DateNow xmlns="05fe8802-1c7e-4c63-a744-d3ad4249c00e" xsi:nil="true"/>
    <Validation_x0023_ xmlns="05fe8802-1c7e-4c63-a744-d3ad4249c00e" xsi:nil="true"/>
    <Image xmlns="05fe8802-1c7e-4c63-a744-d3ad4249c00e" xsi:nil="true"/>
    <LastModified xmlns="05fe8802-1c7e-4c63-a744-d3ad4249c00e" xsi:nil="true"/>
    <_Flow_SignoffStatus xmlns="05fe8802-1c7e-4c63-a744-d3ad4249c00e" xsi:nil="true"/>
    <SharedWithUsers xmlns="50b6b7bc-82fb-48e8-879e-7335a231a96e">
      <UserInfo>
        <DisplayName>Alaina Dykstra</DisplayName>
        <AccountId>72</AccountId>
        <AccountType/>
      </UserInfo>
      <UserInfo>
        <DisplayName>Liz Burnis</DisplayName>
        <AccountId>321</AccountId>
        <AccountType/>
      </UserInfo>
      <UserInfo>
        <DisplayName>Bob Berny</DisplayName>
        <AccountId>356</AccountId>
        <AccountType/>
      </UserInfo>
      <UserInfo>
        <DisplayName>Holly Lockwood</DisplayName>
        <AccountId>46</AccountId>
        <AccountType/>
      </UserInfo>
      <UserInfo>
        <DisplayName>David Schwartzman</DisplayName>
        <AccountId>5793</AccountId>
        <AccountType/>
      </UserInfo>
    </SharedWithUsers>
  </documentManagement>
</p:properties>
</file>

<file path=customXml/itemProps1.xml><?xml version="1.0" encoding="utf-8"?>
<ds:datastoreItem xmlns:ds="http://schemas.openxmlformats.org/officeDocument/2006/customXml" ds:itemID="{DE51714E-FA40-4B04-84D7-E961E866DC73}">
  <ds:schemaRefs>
    <ds:schemaRef ds:uri="05fe8802-1c7e-4c63-a744-d3ad4249c00e"/>
    <ds:schemaRef ds:uri="50b6b7bc-82fb-48e8-879e-7335a231a9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4D0D66-2E3A-40AA-B8F0-56AE5753CDA5}">
  <ds:schemaRefs>
    <ds:schemaRef ds:uri="http://schemas.microsoft.com/sharepoint/v3/contenttype/forms"/>
  </ds:schemaRefs>
</ds:datastoreItem>
</file>

<file path=customXml/itemProps3.xml><?xml version="1.0" encoding="utf-8"?>
<ds:datastoreItem xmlns:ds="http://schemas.openxmlformats.org/officeDocument/2006/customXml" ds:itemID="{C2F9C389-9354-446A-9534-3626A15891C2}">
  <ds:schemaRefs>
    <ds:schemaRef ds:uri="http://schemas.microsoft.com/office/infopath/2007/PartnerControls"/>
    <ds:schemaRef ds:uri="http://purl.org/dc/terms/"/>
    <ds:schemaRef ds:uri="http://schemas.microsoft.com/office/2006/metadata/properties"/>
    <ds:schemaRef ds:uri="http://purl.org/dc/elements/1.1/"/>
    <ds:schemaRef ds:uri="http://www.w3.org/XML/1998/namespace"/>
    <ds:schemaRef ds:uri="50b6b7bc-82fb-48e8-879e-7335a231a96e"/>
    <ds:schemaRef ds:uri="http://schemas.microsoft.com/office/2006/documentManagement/types"/>
    <ds:schemaRef ds:uri="http://purl.org/dc/dcmitype/"/>
    <ds:schemaRef ds:uri="http://schemas.openxmlformats.org/package/2006/metadata/core-properties"/>
    <ds:schemaRef ds:uri="05fe8802-1c7e-4c63-a744-d3ad4249c00e"/>
  </ds:schemaRefs>
</ds:datastoreItem>
</file>

<file path=docProps/app.xml><?xml version="1.0" encoding="utf-8"?>
<Properties xmlns="http://schemas.openxmlformats.org/officeDocument/2006/extended-properties" xmlns:vt="http://schemas.openxmlformats.org/officeDocument/2006/docPropsVTypes">
  <Template>AirLife Theme</Template>
  <TotalTime>150</TotalTime>
  <Words>1907</Words>
  <Application>Microsoft Macintosh PowerPoint</Application>
  <PresentationFormat>Widescreen</PresentationFormat>
  <Paragraphs>253</Paragraphs>
  <Slides>15</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AkzidenzGroteskBQ-Reg</vt:lpstr>
      <vt:lpstr>Aptos</vt:lpstr>
      <vt:lpstr>Arial</vt:lpstr>
      <vt:lpstr>Calibri</vt:lpstr>
      <vt:lpstr>Gill Sans Nova</vt:lpstr>
      <vt:lpstr>Infra</vt:lpstr>
      <vt:lpstr>Open Sans</vt:lpstr>
      <vt:lpstr>AirLife Theme</vt:lpstr>
      <vt:lpstr>Air-Q®sp3G Product Training</vt:lpstr>
      <vt:lpstr>All Models</vt:lpstr>
      <vt:lpstr>Air-Q®sp3G Features</vt:lpstr>
      <vt:lpstr>The Benefits of Air-Q®sp3G</vt:lpstr>
      <vt:lpstr>How Gastric Access Works </vt:lpstr>
      <vt:lpstr>Sizes</vt:lpstr>
      <vt:lpstr>Larynx Anatomy</vt:lpstr>
      <vt:lpstr>Anterior View</vt:lpstr>
      <vt:lpstr>What is Self Pressurizing?</vt:lpstr>
      <vt:lpstr>Positive Pressure Ventilation</vt:lpstr>
      <vt:lpstr>Cuff Pressure Does Not Equal Ventilating Pressure</vt:lpstr>
      <vt:lpstr>Insertion  Step 1  Lubricate the external surface including mask cavity ridges     Step 2  Place the front portion of the  Air-Q®3 mask between the base of the tongue and the soft palate at a slight forward angle. </vt:lpstr>
      <vt:lpstr>Insertion  Step 3  Place back of back of left index finger behind the mask, flexing the finger forward to help guide the mask around the corner into the pharynx.   Step 4  Continue to advance until fixed resistance to forward movement is felt. Correct placement is determined by this resistance to further advancement. Secure by taping the Air-Q3 in place.</vt:lpstr>
      <vt:lpstr>Additional Online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Syverson</dc:creator>
  <cp:lastModifiedBy>Alaina Dykstra</cp:lastModifiedBy>
  <cp:revision>7</cp:revision>
  <dcterms:created xsi:type="dcterms:W3CDTF">2024-03-11T18:19:23Z</dcterms:created>
  <dcterms:modified xsi:type="dcterms:W3CDTF">2024-05-15T17:18:15Z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0x010100E3D8E6B1B7E30242B6F9762BE7D3A811</vt:lpwstr>
  </property>
  <property fmtid="{D5CDD505-2E9C-101B-9397-08002B2CF9AE}" pid="3" name="MediaServiceImageTags">
    <vt:lpwstr/>
  </property>
</Properties>
</file>