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sldIdLst>
    <p:sldId id="277" r:id="rId2"/>
    <p:sldId id="287" r:id="rId3"/>
    <p:sldId id="279" r:id="rId4"/>
    <p:sldId id="280" r:id="rId5"/>
    <p:sldId id="291" r:id="rId6"/>
    <p:sldId id="292" r:id="rId7"/>
    <p:sldId id="293" r:id="rId8"/>
    <p:sldId id="294" r:id="rId9"/>
    <p:sldId id="295" r:id="rId10"/>
    <p:sldId id="296" r:id="rId11"/>
    <p:sldId id="288" r:id="rId12"/>
    <p:sldId id="297" r:id="rId13"/>
    <p:sldId id="298" r:id="rId14"/>
    <p:sldId id="299" r:id="rId15"/>
    <p:sldId id="300" r:id="rId16"/>
    <p:sldId id="301" r:id="rId17"/>
    <p:sldId id="289" r:id="rId18"/>
    <p:sldId id="312" r:id="rId19"/>
    <p:sldId id="313" r:id="rId20"/>
    <p:sldId id="317" r:id="rId21"/>
    <p:sldId id="318" r:id="rId22"/>
    <p:sldId id="667" r:id="rId23"/>
    <p:sldId id="675" r:id="rId24"/>
    <p:sldId id="314" r:id="rId25"/>
    <p:sldId id="676" r:id="rId26"/>
    <p:sldId id="677" r:id="rId27"/>
    <p:sldId id="4357" r:id="rId28"/>
    <p:sldId id="315" r:id="rId29"/>
    <p:sldId id="678" r:id="rId30"/>
    <p:sldId id="334" r:id="rId31"/>
    <p:sldId id="4360" r:id="rId32"/>
    <p:sldId id="316" r:id="rId33"/>
    <p:sldId id="4361" r:id="rId34"/>
    <p:sldId id="4364" r:id="rId35"/>
    <p:sldId id="4365" r:id="rId36"/>
    <p:sldId id="4366" r:id="rId37"/>
    <p:sldId id="4367" r:id="rId38"/>
    <p:sldId id="4368" r:id="rId39"/>
    <p:sldId id="290" r:id="rId40"/>
    <p:sldId id="302" r:id="rId41"/>
    <p:sldId id="303" r:id="rId42"/>
    <p:sldId id="304" r:id="rId43"/>
    <p:sldId id="305" r:id="rId44"/>
    <p:sldId id="306" r:id="rId45"/>
    <p:sldId id="307" r:id="rId46"/>
    <p:sldId id="308" r:id="rId47"/>
    <p:sldId id="309" r:id="rId48"/>
    <p:sldId id="310" r:id="rId49"/>
    <p:sldId id="311" r:id="rId50"/>
    <p:sldId id="26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jCaLQLN7/v6dNeN4Caqhg==" hashData="z2QAtQuGMRjaYoBGPgziblgckS8+yTyxTf19+lH0rpapiz4snv4lpMQW5/hZ0fb4jiVW3EGZTBkZ8+UtRvRcG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51A4"/>
    <a:srgbClr val="4676FA"/>
    <a:srgbClr val="4575FB"/>
    <a:srgbClr val="008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80" autoAdjust="0"/>
    <p:restoredTop sz="94558"/>
  </p:normalViewPr>
  <p:slideViewPr>
    <p:cSldViewPr snapToGrid="0" snapToObjects="1" showGuides="1">
      <p:cViewPr varScale="1">
        <p:scale>
          <a:sx n="121" d="100"/>
          <a:sy n="121" d="100"/>
        </p:scale>
        <p:origin x="1384"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308FD-0CD5-9D40-B287-381FB1DAB637}" type="datetimeFigureOut">
              <a:rPr lang="en-US" smtClean="0"/>
              <a:t>6/24/24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09C48-B138-8B43-99F5-406097D30CD2}" type="slidenum">
              <a:rPr lang="en-US" smtClean="0"/>
              <a:t>‹#›</a:t>
            </a:fld>
            <a:endParaRPr lang="en-US" dirty="0"/>
          </a:p>
        </p:txBody>
      </p:sp>
    </p:spTree>
    <p:extLst>
      <p:ext uri="{BB962C8B-B14F-4D97-AF65-F5344CB8AC3E}">
        <p14:creationId xmlns:p14="http://schemas.microsoft.com/office/powerpoint/2010/main" val="421227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ICU Medical portfolio: https://www.icumed.com/products/infusion-therapy/vascular-access/sharps-safety-and-blood-collection/linedraw-arterial-blood-sampling-kits</a:t>
            </a:r>
          </a:p>
        </p:txBody>
      </p:sp>
      <p:sp>
        <p:nvSpPr>
          <p:cNvPr id="4" name="Slide Number Placeholder 3"/>
          <p:cNvSpPr>
            <a:spLocks noGrp="1"/>
          </p:cNvSpPr>
          <p:nvPr>
            <p:ph type="sldNum" sz="quarter" idx="5"/>
          </p:nvPr>
        </p:nvSpPr>
        <p:spPr/>
        <p:txBody>
          <a:bodyPr/>
          <a:lstStyle/>
          <a:p>
            <a:fld id="{43E09C48-B138-8B43-99F5-406097D30CD2}" type="slidenum">
              <a:rPr lang="en-US" smtClean="0"/>
              <a:t>42</a:t>
            </a:fld>
            <a:endParaRPr lang="en-US" dirty="0"/>
          </a:p>
        </p:txBody>
      </p:sp>
    </p:spTree>
    <p:extLst>
      <p:ext uri="{BB962C8B-B14F-4D97-AF65-F5344CB8AC3E}">
        <p14:creationId xmlns:p14="http://schemas.microsoft.com/office/powerpoint/2010/main" val="314470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ICU Medical portfolio: https://www.icumed.com/products/infusion-therapy/vascular-access/sharps-safety-and-blood-collection/linedraw-arterial-blood-sampling-kits</a:t>
            </a:r>
          </a:p>
        </p:txBody>
      </p:sp>
      <p:sp>
        <p:nvSpPr>
          <p:cNvPr id="4" name="Slide Number Placeholder 3"/>
          <p:cNvSpPr>
            <a:spLocks noGrp="1"/>
          </p:cNvSpPr>
          <p:nvPr>
            <p:ph type="sldNum" sz="quarter" idx="5"/>
          </p:nvPr>
        </p:nvSpPr>
        <p:spPr/>
        <p:txBody>
          <a:bodyPr/>
          <a:lstStyle/>
          <a:p>
            <a:fld id="{43E09C48-B138-8B43-99F5-406097D30CD2}" type="slidenum">
              <a:rPr lang="en-US" smtClean="0"/>
              <a:t>43</a:t>
            </a:fld>
            <a:endParaRPr lang="en-US" dirty="0"/>
          </a:p>
        </p:txBody>
      </p:sp>
    </p:spTree>
    <p:extLst>
      <p:ext uri="{BB962C8B-B14F-4D97-AF65-F5344CB8AC3E}">
        <p14:creationId xmlns:p14="http://schemas.microsoft.com/office/powerpoint/2010/main" val="156446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 portfolio: https://www.bd.com/en-in/offerings/capabilities/specimen-collection/blood-specimen-collection/arterial-blood-collection-syringes</a:t>
            </a:r>
          </a:p>
        </p:txBody>
      </p:sp>
      <p:sp>
        <p:nvSpPr>
          <p:cNvPr id="4" name="Slide Number Placeholder 3"/>
          <p:cNvSpPr>
            <a:spLocks noGrp="1"/>
          </p:cNvSpPr>
          <p:nvPr>
            <p:ph type="sldNum" sz="quarter" idx="5"/>
          </p:nvPr>
        </p:nvSpPr>
        <p:spPr/>
        <p:txBody>
          <a:bodyPr/>
          <a:lstStyle/>
          <a:p>
            <a:fld id="{43E09C48-B138-8B43-99F5-406097D30CD2}" type="slidenum">
              <a:rPr lang="en-US" smtClean="0"/>
              <a:t>44</a:t>
            </a:fld>
            <a:endParaRPr lang="en-US" dirty="0"/>
          </a:p>
        </p:txBody>
      </p:sp>
    </p:spTree>
    <p:extLst>
      <p:ext uri="{BB962C8B-B14F-4D97-AF65-F5344CB8AC3E}">
        <p14:creationId xmlns:p14="http://schemas.microsoft.com/office/powerpoint/2010/main" val="4900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 portfolio: https://www.bd.com/en-in/offerings/capabilities/specimen-collection/blood-specimen-collection/arterial-blood-collection-syringes</a:t>
            </a:r>
          </a:p>
        </p:txBody>
      </p:sp>
      <p:sp>
        <p:nvSpPr>
          <p:cNvPr id="4" name="Slide Number Placeholder 3"/>
          <p:cNvSpPr>
            <a:spLocks noGrp="1"/>
          </p:cNvSpPr>
          <p:nvPr>
            <p:ph type="sldNum" sz="quarter" idx="5"/>
          </p:nvPr>
        </p:nvSpPr>
        <p:spPr/>
        <p:txBody>
          <a:bodyPr/>
          <a:lstStyle/>
          <a:p>
            <a:fld id="{43E09C48-B138-8B43-99F5-406097D30CD2}" type="slidenum">
              <a:rPr lang="en-US" smtClean="0"/>
              <a:t>45</a:t>
            </a:fld>
            <a:endParaRPr lang="en-US" dirty="0"/>
          </a:p>
        </p:txBody>
      </p:sp>
    </p:spTree>
    <p:extLst>
      <p:ext uri="{BB962C8B-B14F-4D97-AF65-F5344CB8AC3E}">
        <p14:creationId xmlns:p14="http://schemas.microsoft.com/office/powerpoint/2010/main" val="6565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Radiometer portfolio: https://www.radiometeramerica.com/en-us/products/blood-gas-syringes-and-capillaries</a:t>
            </a:r>
          </a:p>
        </p:txBody>
      </p:sp>
      <p:sp>
        <p:nvSpPr>
          <p:cNvPr id="4" name="Slide Number Placeholder 3"/>
          <p:cNvSpPr>
            <a:spLocks noGrp="1"/>
          </p:cNvSpPr>
          <p:nvPr>
            <p:ph type="sldNum" sz="quarter" idx="5"/>
          </p:nvPr>
        </p:nvSpPr>
        <p:spPr/>
        <p:txBody>
          <a:bodyPr/>
          <a:lstStyle/>
          <a:p>
            <a:fld id="{43E09C48-B138-8B43-99F5-406097D30CD2}" type="slidenum">
              <a:rPr lang="en-US" smtClean="0"/>
              <a:t>46</a:t>
            </a:fld>
            <a:endParaRPr lang="en-US" dirty="0"/>
          </a:p>
        </p:txBody>
      </p:sp>
    </p:spTree>
    <p:extLst>
      <p:ext uri="{BB962C8B-B14F-4D97-AF65-F5344CB8AC3E}">
        <p14:creationId xmlns:p14="http://schemas.microsoft.com/office/powerpoint/2010/main" val="2585262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Radiometer portfolio: https://www.radiometeramerica.com/en-us/products/blood-gas-syringes-and-capillaries</a:t>
            </a:r>
          </a:p>
        </p:txBody>
      </p:sp>
      <p:sp>
        <p:nvSpPr>
          <p:cNvPr id="4" name="Slide Number Placeholder 3"/>
          <p:cNvSpPr>
            <a:spLocks noGrp="1"/>
          </p:cNvSpPr>
          <p:nvPr>
            <p:ph type="sldNum" sz="quarter" idx="5"/>
          </p:nvPr>
        </p:nvSpPr>
        <p:spPr/>
        <p:txBody>
          <a:bodyPr/>
          <a:lstStyle/>
          <a:p>
            <a:fld id="{43E09C48-B138-8B43-99F5-406097D30CD2}" type="slidenum">
              <a:rPr lang="en-US" smtClean="0"/>
              <a:t>47</a:t>
            </a:fld>
            <a:endParaRPr lang="en-US" dirty="0"/>
          </a:p>
        </p:txBody>
      </p:sp>
    </p:spTree>
    <p:extLst>
      <p:ext uri="{BB962C8B-B14F-4D97-AF65-F5344CB8AC3E}">
        <p14:creationId xmlns:p14="http://schemas.microsoft.com/office/powerpoint/2010/main" val="119872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ABL800: https://www.radiometeramerica.com/en-us/products/blood-gas-testing/abl800-flex-blood-gas-analyzer</a:t>
            </a:r>
          </a:p>
          <a:p>
            <a:r>
              <a:rPr lang="en-US" dirty="0"/>
              <a:t>ABL90: https://www.radiometeramerica.com/en-us/products/blood-gas-testing/abl90-flex-plus-blood-gas-analyzer</a:t>
            </a:r>
          </a:p>
        </p:txBody>
      </p:sp>
      <p:sp>
        <p:nvSpPr>
          <p:cNvPr id="4" name="Slide Number Placeholder 3"/>
          <p:cNvSpPr>
            <a:spLocks noGrp="1"/>
          </p:cNvSpPr>
          <p:nvPr>
            <p:ph type="sldNum" sz="quarter" idx="5"/>
          </p:nvPr>
        </p:nvSpPr>
        <p:spPr/>
        <p:txBody>
          <a:bodyPr/>
          <a:lstStyle/>
          <a:p>
            <a:fld id="{43E09C48-B138-8B43-99F5-406097D30CD2}" type="slidenum">
              <a:rPr lang="en-US" smtClean="0"/>
              <a:t>48</a:t>
            </a:fld>
            <a:endParaRPr lang="en-US" dirty="0"/>
          </a:p>
        </p:txBody>
      </p:sp>
    </p:spTree>
    <p:extLst>
      <p:ext uri="{BB962C8B-B14F-4D97-AF65-F5344CB8AC3E}">
        <p14:creationId xmlns:p14="http://schemas.microsoft.com/office/powerpoint/2010/main" val="778991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3D4DAB-CED6-EE47-ACAF-3D80C05D5D7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623515" y="4359563"/>
            <a:ext cx="8461108" cy="660112"/>
          </a:xfrm>
          <a:prstGeom prst="rect">
            <a:avLst/>
          </a:prstGeom>
        </p:spPr>
        <p:txBody>
          <a:bodyPr anchor="t"/>
          <a:lstStyle>
            <a:lvl1pPr algn="l">
              <a:defRPr sz="480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623516" y="5105401"/>
            <a:ext cx="8461108" cy="555624"/>
          </a:xfrm>
        </p:spPr>
        <p:txBody>
          <a:bodyPr>
            <a:no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Tree>
    <p:extLst>
      <p:ext uri="{BB962C8B-B14F-4D97-AF65-F5344CB8AC3E}">
        <p14:creationId xmlns:p14="http://schemas.microsoft.com/office/powerpoint/2010/main" val="1713279262"/>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bar wo wa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1"/>
            <a:ext cx="3556000" cy="6858001"/>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0EA378A-A067-1249-A2D8-72E92DB5F51A}"/>
              </a:ext>
            </a:extLst>
          </p:cNvPr>
          <p:cNvPicPr>
            <a:picLocks noChangeAspect="1"/>
          </p:cNvPicPr>
          <p:nvPr userDrawn="1"/>
        </p:nvPicPr>
        <p:blipFill>
          <a:blip r:embed="rId2"/>
          <a:stretch>
            <a:fillRect/>
          </a:stretch>
        </p:blipFill>
        <p:spPr>
          <a:xfrm>
            <a:off x="0" y="6403266"/>
            <a:ext cx="12188952" cy="490944"/>
          </a:xfrm>
          <a:prstGeom prst="rect">
            <a:avLst/>
          </a:prstGeom>
        </p:spPr>
      </p:pic>
      <p:sp>
        <p:nvSpPr>
          <p:cNvPr id="2" name="Title 1">
            <a:extLst>
              <a:ext uri="{FF2B5EF4-FFF2-40B4-BE49-F238E27FC236}">
                <a16:creationId xmlns:a16="http://schemas.microsoft.com/office/drawing/2014/main" id="{CDCA5728-5B79-1947-AD33-C1EB4C4CB20D}"/>
              </a:ext>
            </a:extLst>
          </p:cNvPr>
          <p:cNvSpPr>
            <a:spLocks noGrp="1"/>
          </p:cNvSpPr>
          <p:nvPr>
            <p:ph type="title" hasCustomPrompt="1"/>
          </p:nvPr>
        </p:nvSpPr>
        <p:spPr>
          <a:xfrm>
            <a:off x="266436" y="525268"/>
            <a:ext cx="3069431" cy="2065531"/>
          </a:xfrm>
          <a:prstGeom prst="rect">
            <a:avLst/>
          </a:prstGeom>
        </p:spPr>
        <p:txBody>
          <a:bodyPr anchor="t"/>
          <a:lstStyle>
            <a:lvl1pPr>
              <a:defRPr sz="3200"/>
            </a:lvl1pPr>
          </a:lstStyle>
          <a:p>
            <a:r>
              <a:rPr lang="en-US" dirty="0"/>
              <a:t>Headline here Additional lines</a:t>
            </a:r>
            <a:br>
              <a:rPr lang="en-US" dirty="0"/>
            </a:br>
            <a:r>
              <a:rPr lang="en-US" dirty="0"/>
              <a:t>if needed</a:t>
            </a:r>
          </a:p>
        </p:txBody>
      </p:sp>
      <p:sp>
        <p:nvSpPr>
          <p:cNvPr id="3" name="Content Placeholder 2">
            <a:extLst>
              <a:ext uri="{FF2B5EF4-FFF2-40B4-BE49-F238E27FC236}">
                <a16:creationId xmlns:a16="http://schemas.microsoft.com/office/drawing/2014/main" id="{38DE5851-8234-AB49-85D1-618C9F48F3E6}"/>
              </a:ext>
            </a:extLst>
          </p:cNvPr>
          <p:cNvSpPr>
            <a:spLocks noGrp="1"/>
          </p:cNvSpPr>
          <p:nvPr>
            <p:ph idx="1"/>
          </p:nvPr>
        </p:nvSpPr>
        <p:spPr>
          <a:xfrm>
            <a:off x="3896255" y="733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E959E50D-0543-D84D-BBA0-64156DDBC6A4}"/>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2458663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069006-A9A2-DC45-B0EF-01D3A3708676}"/>
              </a:ext>
            </a:extLst>
          </p:cNvPr>
          <p:cNvSpPr>
            <a:spLocks noGrp="1"/>
          </p:cNvSpPr>
          <p:nvPr>
            <p:ph type="pic" idx="1"/>
          </p:nvPr>
        </p:nvSpPr>
        <p:spPr>
          <a:xfrm>
            <a:off x="4483510" y="1366685"/>
            <a:ext cx="7098889" cy="484730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7BD053B-CF8D-2C47-AB70-C10AADC65328}"/>
              </a:ext>
            </a:extLst>
          </p:cNvPr>
          <p:cNvSpPr>
            <a:spLocks noGrp="1"/>
          </p:cNvSpPr>
          <p:nvPr>
            <p:ph type="body" sz="half" idx="2" hasCustomPrompt="1"/>
          </p:nvPr>
        </p:nvSpPr>
        <p:spPr>
          <a:xfrm>
            <a:off x="523875" y="1366684"/>
            <a:ext cx="3684331" cy="484730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smtClean="0">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effectLst/>
                <a:latin typeface="Calibri" panose="020F0502020204030204" pitchFamily="34" charset="0"/>
              </a:rPr>
              <a:t>Text here</a:t>
            </a:r>
          </a:p>
          <a:p>
            <a:pPr lvl="0"/>
            <a:endParaRPr lang="en-US" dirty="0"/>
          </a:p>
        </p:txBody>
      </p:sp>
      <p:sp>
        <p:nvSpPr>
          <p:cNvPr id="6" name="Slide Number Placeholder 5">
            <a:extLst>
              <a:ext uri="{FF2B5EF4-FFF2-40B4-BE49-F238E27FC236}">
                <a16:creationId xmlns:a16="http://schemas.microsoft.com/office/drawing/2014/main" id="{20AA3BAF-F9B4-E54F-9CFF-04AA85C9FD7A}"/>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64E537A7-1F67-845A-BE76-E6F60D0ED4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37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8D1D6-03ED-2245-85C0-42187D7056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395E7F69-1F92-3749-8949-B06F60F7A38E}"/>
              </a:ext>
            </a:extLst>
          </p:cNvPr>
          <p:cNvSpPr>
            <a:spLocks noGrp="1"/>
          </p:cNvSpPr>
          <p:nvPr>
            <p:ph type="pic" sz="quarter" idx="11"/>
          </p:nvPr>
        </p:nvSpPr>
        <p:spPr>
          <a:xfrm>
            <a:off x="475590" y="440267"/>
            <a:ext cx="11225343" cy="5892800"/>
          </a:xfrm>
        </p:spPr>
        <p:txBody>
          <a:bodyPr>
            <a:normAutofit/>
          </a:bodyPr>
          <a:lstStyle>
            <a:lvl1pPr>
              <a:defRPr sz="2400"/>
            </a:lvl1pPr>
          </a:lstStyle>
          <a:p>
            <a:endParaRPr lang="en-US" dirty="0"/>
          </a:p>
        </p:txBody>
      </p:sp>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398095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C47082-A699-A54D-BF69-11134924DE87}"/>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fld id="{065D75E3-62B6-C44A-8295-14DF27978E1A}" type="slidenum">
              <a:rPr lang="en-US" smtClean="0"/>
              <a:pPr/>
              <a:t>‹#›</a:t>
            </a:fld>
            <a:endParaRPr lang="en-US" dirty="0"/>
          </a:p>
        </p:txBody>
      </p:sp>
      <p:pic>
        <p:nvPicPr>
          <p:cNvPr id="5" name="Picture 4">
            <a:extLst>
              <a:ext uri="{FF2B5EF4-FFF2-40B4-BE49-F238E27FC236}">
                <a16:creationId xmlns:a16="http://schemas.microsoft.com/office/drawing/2014/main" id="{72A44E97-282D-3141-91C4-B5F7BB5BF6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icture Placeholder 6">
            <a:extLst>
              <a:ext uri="{FF2B5EF4-FFF2-40B4-BE49-F238E27FC236}">
                <a16:creationId xmlns:a16="http://schemas.microsoft.com/office/drawing/2014/main" id="{203A1652-B49A-8949-9163-0119976D520E}"/>
              </a:ext>
            </a:extLst>
          </p:cNvPr>
          <p:cNvSpPr>
            <a:spLocks noGrp="1"/>
          </p:cNvSpPr>
          <p:nvPr>
            <p:ph type="pic" sz="quarter" idx="11"/>
          </p:nvPr>
        </p:nvSpPr>
        <p:spPr>
          <a:xfrm>
            <a:off x="475590" y="440267"/>
            <a:ext cx="11225343" cy="5892800"/>
          </a:xfrm>
        </p:spPr>
        <p:txBody>
          <a:bodyPr>
            <a:normAutofit/>
          </a:bodyPr>
          <a:lstStyle>
            <a:lvl1pPr>
              <a:defRPr sz="2400"/>
            </a:lvl1pPr>
          </a:lstStyle>
          <a:p>
            <a:endParaRPr lang="en-US" dirty="0"/>
          </a:p>
        </p:txBody>
      </p:sp>
      <p:sp>
        <p:nvSpPr>
          <p:cNvPr id="9" name="Slide Number Placeholder 5">
            <a:extLst>
              <a:ext uri="{FF2B5EF4-FFF2-40B4-BE49-F238E27FC236}">
                <a16:creationId xmlns:a16="http://schemas.microsoft.com/office/drawing/2014/main" id="{D090877C-D559-8344-B3F8-2CE0B12FFD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0459550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93A76-A335-C145-B772-88BCC3D46B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18BA-BCB5-FE46-B04E-59BB7E387AE9}"/>
              </a:ext>
            </a:extLst>
          </p:cNvPr>
          <p:cNvSpPr>
            <a:spLocks noGrp="1"/>
          </p:cNvSpPr>
          <p:nvPr>
            <p:ph type="title" hasCustomPrompt="1"/>
          </p:nvPr>
        </p:nvSpPr>
        <p:spPr>
          <a:xfrm>
            <a:off x="475590" y="3599153"/>
            <a:ext cx="5689236" cy="589390"/>
          </a:xfrm>
          <a:prstGeom prst="rect">
            <a:avLst/>
          </a:prstGeom>
        </p:spPr>
        <p:txBody>
          <a:bodyPr>
            <a:noAutofit/>
          </a:bodyPr>
          <a:lstStyle>
            <a:lvl1pPr>
              <a:defRPr sz="4800" b="1" i="0">
                <a:solidFill>
                  <a:srgbClr val="008557"/>
                </a:solidFill>
                <a:latin typeface="Arial" panose="020B0604020202020204" pitchFamily="34" charset="0"/>
                <a:cs typeface="Arial" panose="020B0604020202020204" pitchFamily="34" charset="0"/>
              </a:defRPr>
            </a:lvl1pPr>
          </a:lstStyle>
          <a:p>
            <a:r>
              <a:rPr lang="en-US" dirty="0"/>
              <a:t>Thank you</a:t>
            </a:r>
          </a:p>
        </p:txBody>
      </p:sp>
    </p:spTree>
    <p:extLst>
      <p:ext uri="{BB962C8B-B14F-4D97-AF65-F5344CB8AC3E}">
        <p14:creationId xmlns:p14="http://schemas.microsoft.com/office/powerpoint/2010/main" val="222314355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05FD6B15-C49E-574A-B490-ACD788725AB1}"/>
              </a:ext>
            </a:extLst>
          </p:cNvPr>
          <p:cNvSpPr>
            <a:spLocks noGrp="1"/>
          </p:cNvSpPr>
          <p:nvPr>
            <p:ph type="body" sz="quarter" idx="14" hasCustomPrompt="1"/>
          </p:nvPr>
        </p:nvSpPr>
        <p:spPr>
          <a:xfrm>
            <a:off x="454025" y="564556"/>
            <a:ext cx="11562968" cy="482191"/>
          </a:xfrm>
          <a:prstGeom prst="rect">
            <a:avLst/>
          </a:prstGeom>
        </p:spPr>
        <p:txBody>
          <a:bodyPr/>
          <a:lstStyle>
            <a:lvl1pPr marL="0" indent="0">
              <a:buNone/>
              <a:defRPr sz="3200" cap="all" baseline="0">
                <a:solidFill>
                  <a:srgbClr val="018752"/>
                </a:solidFill>
              </a:defRPr>
            </a:lvl1pPr>
            <a:lvl2pPr marL="457200" indent="0">
              <a:buNone/>
              <a:defRPr/>
            </a:lvl2pPr>
          </a:lstStyle>
          <a:p>
            <a:pPr lvl="0"/>
            <a:r>
              <a:rPr lang="en-US" dirty="0"/>
              <a:t>Click to edit Header Text</a:t>
            </a:r>
          </a:p>
        </p:txBody>
      </p:sp>
      <p:sp>
        <p:nvSpPr>
          <p:cNvPr id="15" name="Slide Number Placeholder 5">
            <a:extLst>
              <a:ext uri="{FF2B5EF4-FFF2-40B4-BE49-F238E27FC236}">
                <a16:creationId xmlns:a16="http://schemas.microsoft.com/office/drawing/2014/main" id="{B488746A-8DE5-2E42-AE82-E652AC022F00}"/>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cxnSp>
        <p:nvCxnSpPr>
          <p:cNvPr id="6" name="Straight Connector 5">
            <a:extLst>
              <a:ext uri="{FF2B5EF4-FFF2-40B4-BE49-F238E27FC236}">
                <a16:creationId xmlns:a16="http://schemas.microsoft.com/office/drawing/2014/main" id="{9C24F1AB-C97C-2F44-96E9-E9906FBBF1D2}"/>
              </a:ext>
            </a:extLst>
          </p:cNvPr>
          <p:cNvCxnSpPr>
            <a:cxnSpLocks/>
          </p:cNvCxnSpPr>
          <p:nvPr userDrawn="1"/>
        </p:nvCxnSpPr>
        <p:spPr>
          <a:xfrm flipH="1">
            <a:off x="538618" y="1140219"/>
            <a:ext cx="3586316"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6A0A9E6-575A-D74E-9BA9-9AC413408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7" name="TextBox 6">
            <a:extLst>
              <a:ext uri="{FF2B5EF4-FFF2-40B4-BE49-F238E27FC236}">
                <a16:creationId xmlns:a16="http://schemas.microsoft.com/office/drawing/2014/main" id="{1A10F5FE-6C9B-D9AE-38E9-140D7E2BEDA8}"/>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spTree>
    <p:extLst>
      <p:ext uri="{BB962C8B-B14F-4D97-AF65-F5344CB8AC3E}">
        <p14:creationId xmlns:p14="http://schemas.microsoft.com/office/powerpoint/2010/main" val="4012517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AA0F394-6A2D-DB43-B8EA-CAACFF0F1FC2}"/>
              </a:ext>
            </a:extLst>
          </p:cNvPr>
          <p:cNvCxnSpPr>
            <a:cxnSpLocks/>
          </p:cNvCxnSpPr>
          <p:nvPr userDrawn="1"/>
        </p:nvCxnSpPr>
        <p:spPr>
          <a:xfrm flipH="1">
            <a:off x="538618" y="1140219"/>
            <a:ext cx="3586316"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19CBB22-965A-E04D-A56B-D081295D6DBE}"/>
              </a:ext>
            </a:extLst>
          </p:cNvPr>
          <p:cNvSpPr>
            <a:spLocks noGrp="1"/>
          </p:cNvSpPr>
          <p:nvPr>
            <p:ph type="body" sz="quarter" idx="13" hasCustomPrompt="1"/>
          </p:nvPr>
        </p:nvSpPr>
        <p:spPr>
          <a:xfrm>
            <a:off x="454024" y="1612499"/>
            <a:ext cx="11562969" cy="2418726"/>
          </a:xfrm>
          <a:prstGeom prst="rect">
            <a:avLst/>
          </a:prstGeom>
        </p:spPr>
        <p:txBody>
          <a:body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a:extLst>
              <a:ext uri="{FF2B5EF4-FFF2-40B4-BE49-F238E27FC236}">
                <a16:creationId xmlns:a16="http://schemas.microsoft.com/office/drawing/2014/main" id="{0A3C97FA-06DD-074D-AA0D-29B971748E84}"/>
              </a:ext>
            </a:extLst>
          </p:cNvPr>
          <p:cNvSpPr>
            <a:spLocks noGrp="1"/>
          </p:cNvSpPr>
          <p:nvPr>
            <p:ph type="body" sz="quarter" idx="14" hasCustomPrompt="1"/>
          </p:nvPr>
        </p:nvSpPr>
        <p:spPr>
          <a:xfrm>
            <a:off x="454025" y="564556"/>
            <a:ext cx="11562968" cy="482191"/>
          </a:xfrm>
          <a:prstGeom prst="rect">
            <a:avLst/>
          </a:prstGeom>
        </p:spPr>
        <p:txBody>
          <a:bodyPr/>
          <a:lstStyle>
            <a:lvl1pPr marL="0" indent="0">
              <a:buNone/>
              <a:defRPr sz="3200" cap="all" baseline="0">
                <a:solidFill>
                  <a:srgbClr val="018752"/>
                </a:solidFill>
              </a:defRPr>
            </a:lvl1pPr>
            <a:lvl2pPr marL="457200" indent="0">
              <a:buNone/>
              <a:defRPr/>
            </a:lvl2pPr>
          </a:lstStyle>
          <a:p>
            <a:pPr lvl="0"/>
            <a:r>
              <a:rPr lang="en-US" dirty="0"/>
              <a:t>Click to edit Header Text</a:t>
            </a:r>
          </a:p>
        </p:txBody>
      </p:sp>
      <p:sp>
        <p:nvSpPr>
          <p:cNvPr id="24" name="Slide Number Placeholder 5">
            <a:extLst>
              <a:ext uri="{FF2B5EF4-FFF2-40B4-BE49-F238E27FC236}">
                <a16:creationId xmlns:a16="http://schemas.microsoft.com/office/drawing/2014/main" id="{72E9AFBA-CDF8-6547-BEDF-5653D7F10D61}"/>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pic>
        <p:nvPicPr>
          <p:cNvPr id="7" name="Picture 6">
            <a:extLst>
              <a:ext uri="{FF2B5EF4-FFF2-40B4-BE49-F238E27FC236}">
                <a16:creationId xmlns:a16="http://schemas.microsoft.com/office/drawing/2014/main" id="{19F946F1-5891-A74C-A02F-0B77047926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8" name="TextBox 7">
            <a:extLst>
              <a:ext uri="{FF2B5EF4-FFF2-40B4-BE49-F238E27FC236}">
                <a16:creationId xmlns:a16="http://schemas.microsoft.com/office/drawing/2014/main" id="{4C3CE787-5217-179E-9551-5DDE67543CFC}"/>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spTree>
    <p:extLst>
      <p:ext uri="{BB962C8B-B14F-4D97-AF65-F5344CB8AC3E}">
        <p14:creationId xmlns:p14="http://schemas.microsoft.com/office/powerpoint/2010/main" val="122508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73994324"/>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9" name="Picture Placeholder 6">
            <a:extLst>
              <a:ext uri="{FF2B5EF4-FFF2-40B4-BE49-F238E27FC236}">
                <a16:creationId xmlns:a16="http://schemas.microsoft.com/office/drawing/2014/main" id="{81BAFE33-0AA3-AB48-997C-0D956C98E614}"/>
              </a:ext>
            </a:extLst>
          </p:cNvPr>
          <p:cNvSpPr>
            <a:spLocks noGrp="1"/>
          </p:cNvSpPr>
          <p:nvPr>
            <p:ph type="pic" sz="quarter" idx="11"/>
          </p:nvPr>
        </p:nvSpPr>
        <p:spPr>
          <a:xfrm>
            <a:off x="698091" y="1749425"/>
            <a:ext cx="6518686" cy="4337050"/>
          </a:xfrm>
        </p:spPr>
        <p:txBody>
          <a:bodyPr>
            <a:normAutofit/>
          </a:bodyPr>
          <a:lstStyle>
            <a:lvl1pPr>
              <a:defRPr sz="2400"/>
            </a:lvl1pPr>
          </a:lstStyle>
          <a:p>
            <a:endParaRPr lang="en-US" dirty="0"/>
          </a:p>
        </p:txBody>
      </p:sp>
      <p:sp>
        <p:nvSpPr>
          <p:cNvPr id="3" name="Title 2">
            <a:extLst>
              <a:ext uri="{FF2B5EF4-FFF2-40B4-BE49-F238E27FC236}">
                <a16:creationId xmlns:a16="http://schemas.microsoft.com/office/drawing/2014/main" id="{492DE735-D9C9-F3C6-DE28-888B154EDC0E}"/>
              </a:ext>
            </a:extLst>
          </p:cNvPr>
          <p:cNvSpPr>
            <a:spLocks noGrp="1"/>
          </p:cNvSpPr>
          <p:nvPr>
            <p:ph type="title"/>
          </p:nvPr>
        </p:nvSpPr>
        <p:spPr>
          <a:xfrm>
            <a:off x="7533861" y="3544151"/>
            <a:ext cx="4107050" cy="2542323"/>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56487103"/>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CE1AC-5183-9540-95C2-3C1430569F10}"/>
              </a:ext>
            </a:extLst>
          </p:cNvPr>
          <p:cNvSpPr>
            <a:spLocks noGrp="1"/>
          </p:cNvSpPr>
          <p:nvPr>
            <p:ph idx="1" hasCustomPrompt="1"/>
          </p:nvPr>
        </p:nvSpPr>
        <p:spPr>
          <a:xfrm>
            <a:off x="561975" y="1400175"/>
            <a:ext cx="10891271" cy="4737153"/>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94C2E67F-2A96-5842-B641-3DAF875A9FB8}"/>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7" name="Title 6">
            <a:extLst>
              <a:ext uri="{FF2B5EF4-FFF2-40B4-BE49-F238E27FC236}">
                <a16:creationId xmlns:a16="http://schemas.microsoft.com/office/drawing/2014/main" id="{02D4E386-7248-781C-1B9C-6F30E68946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370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28138"/>
            <a:ext cx="6520091" cy="413974"/>
          </a:xfrm>
          <a:prstGeom prst="rect">
            <a:avLst/>
          </a:prstGeom>
        </p:spPr>
      </p:pic>
      <p:sp>
        <p:nvSpPr>
          <p:cNvPr id="8" name="Rectangle 7">
            <a:extLst>
              <a:ext uri="{FF2B5EF4-FFF2-40B4-BE49-F238E27FC236}">
                <a16:creationId xmlns:a16="http://schemas.microsoft.com/office/drawing/2014/main" id="{8A1D214C-4298-5747-B6EF-B03A08DC9B1B}"/>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pic>
        <p:nvPicPr>
          <p:cNvPr id="10" name="Picture 9">
            <a:extLst>
              <a:ext uri="{FF2B5EF4-FFF2-40B4-BE49-F238E27FC236}">
                <a16:creationId xmlns:a16="http://schemas.microsoft.com/office/drawing/2014/main" id="{695EDF83-D586-464B-AB01-97C3FE02460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61976" y="6240483"/>
            <a:ext cx="1046868" cy="508226"/>
          </a:xfrm>
          <a:prstGeom prst="rect">
            <a:avLst/>
          </a:prstGeom>
        </p:spPr>
      </p:pic>
    </p:spTree>
    <p:extLst>
      <p:ext uri="{BB962C8B-B14F-4D97-AF65-F5344CB8AC3E}">
        <p14:creationId xmlns:p14="http://schemas.microsoft.com/office/powerpoint/2010/main" val="904414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DD6A1-AC88-2646-9FA0-E5FE6669FB2F}"/>
              </a:ext>
            </a:extLst>
          </p:cNvPr>
          <p:cNvSpPr>
            <a:spLocks noGrp="1"/>
          </p:cNvSpPr>
          <p:nvPr>
            <p:ph sz="half" idx="1"/>
          </p:nvPr>
        </p:nvSpPr>
        <p:spPr>
          <a:xfrm>
            <a:off x="584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70E6EF3-9276-4346-A5DA-6A2D75A1C4FD}"/>
              </a:ext>
            </a:extLst>
          </p:cNvPr>
          <p:cNvSpPr>
            <a:spLocks noGrp="1"/>
          </p:cNvSpPr>
          <p:nvPr>
            <p:ph sz="half" idx="2"/>
          </p:nvPr>
        </p:nvSpPr>
        <p:spPr>
          <a:xfrm>
            <a:off x="5918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BDE8601-5391-834A-AD4E-A4A636A1B0F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2591E566-67A2-8AA6-7F41-2E236429B2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1799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4501A-284F-E44B-8EF0-DE7C5AC8CDBD}"/>
              </a:ext>
            </a:extLst>
          </p:cNvPr>
          <p:cNvSpPr>
            <a:spLocks noGrp="1"/>
          </p:cNvSpPr>
          <p:nvPr>
            <p:ph type="body" idx="1"/>
          </p:nvPr>
        </p:nvSpPr>
        <p:spPr>
          <a:xfrm>
            <a:off x="603504" y="12287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CA557EF-4FA4-0F46-8D23-95E72AE224C3}"/>
              </a:ext>
            </a:extLst>
          </p:cNvPr>
          <p:cNvSpPr>
            <a:spLocks noGrp="1"/>
          </p:cNvSpPr>
          <p:nvPr>
            <p:ph sz="half" idx="2"/>
          </p:nvPr>
        </p:nvSpPr>
        <p:spPr>
          <a:xfrm>
            <a:off x="602721" y="2052637"/>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55248A8-5CF0-7649-BBB5-1103CDD0C1AD}"/>
              </a:ext>
            </a:extLst>
          </p:cNvPr>
          <p:cNvSpPr>
            <a:spLocks noGrp="1"/>
          </p:cNvSpPr>
          <p:nvPr>
            <p:ph type="body" sz="quarter" idx="3"/>
          </p:nvPr>
        </p:nvSpPr>
        <p:spPr>
          <a:xfrm>
            <a:off x="5935133" y="12287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F7A972-E294-5440-AB53-6885D3D37A1A}"/>
              </a:ext>
            </a:extLst>
          </p:cNvPr>
          <p:cNvSpPr>
            <a:spLocks noGrp="1"/>
          </p:cNvSpPr>
          <p:nvPr>
            <p:ph sz="quarter" idx="4"/>
          </p:nvPr>
        </p:nvSpPr>
        <p:spPr>
          <a:xfrm>
            <a:off x="5935133" y="2052637"/>
            <a:ext cx="5183188" cy="3684588"/>
          </a:xfrm>
        </p:spPr>
        <p:txBody>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21A0D1AD-32C6-2B4C-B2ED-725F747B183C}"/>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C5A56346-D337-B37B-8E74-62A4C0BF87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0636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s Cap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5CA03796-B25C-A34F-8703-F87151B79A1A}"/>
              </a:ext>
            </a:extLst>
          </p:cNvPr>
          <p:cNvSpPr>
            <a:spLocks noGrp="1"/>
          </p:cNvSpPr>
          <p:nvPr>
            <p:ph type="pic" sz="quarter" idx="10"/>
          </p:nvPr>
        </p:nvSpPr>
        <p:spPr>
          <a:xfrm>
            <a:off x="722313" y="1325563"/>
            <a:ext cx="3309937" cy="2487485"/>
          </a:xfrm>
        </p:spPr>
        <p:txBody>
          <a:bodyPr/>
          <a:lstStyle/>
          <a:p>
            <a:endParaRPr lang="en-US" dirty="0"/>
          </a:p>
        </p:txBody>
      </p:sp>
      <p:sp>
        <p:nvSpPr>
          <p:cNvPr id="17" name="Picture Placeholder 6">
            <a:extLst>
              <a:ext uri="{FF2B5EF4-FFF2-40B4-BE49-F238E27FC236}">
                <a16:creationId xmlns:a16="http://schemas.microsoft.com/office/drawing/2014/main" id="{94C37717-997F-1347-AEA7-92870F13135B}"/>
              </a:ext>
            </a:extLst>
          </p:cNvPr>
          <p:cNvSpPr>
            <a:spLocks noGrp="1"/>
          </p:cNvSpPr>
          <p:nvPr>
            <p:ph type="pic" sz="quarter" idx="11"/>
          </p:nvPr>
        </p:nvSpPr>
        <p:spPr>
          <a:xfrm>
            <a:off x="4526643" y="1325563"/>
            <a:ext cx="3309937" cy="2487485"/>
          </a:xfrm>
        </p:spPr>
        <p:txBody>
          <a:bodyPr/>
          <a:lstStyle/>
          <a:p>
            <a:endParaRPr lang="en-US" dirty="0"/>
          </a:p>
        </p:txBody>
      </p:sp>
      <p:sp>
        <p:nvSpPr>
          <p:cNvPr id="18" name="Picture Placeholder 6">
            <a:extLst>
              <a:ext uri="{FF2B5EF4-FFF2-40B4-BE49-F238E27FC236}">
                <a16:creationId xmlns:a16="http://schemas.microsoft.com/office/drawing/2014/main" id="{C7AB06D3-03B6-9646-A9E7-9270C551EEF5}"/>
              </a:ext>
            </a:extLst>
          </p:cNvPr>
          <p:cNvSpPr>
            <a:spLocks noGrp="1"/>
          </p:cNvSpPr>
          <p:nvPr>
            <p:ph type="pic" sz="quarter" idx="12"/>
          </p:nvPr>
        </p:nvSpPr>
        <p:spPr>
          <a:xfrm>
            <a:off x="8330974" y="1325563"/>
            <a:ext cx="3309937" cy="2487485"/>
          </a:xfrm>
        </p:spPr>
        <p:txBody>
          <a:bodyPr/>
          <a:lstStyle/>
          <a:p>
            <a:endParaRPr lang="en-US" dirty="0"/>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8CF1358-8703-98B0-31D8-111919ABFD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4029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s Char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22C4A4C4-8DED-434D-B4F3-0F1DD3DC07BA}"/>
              </a:ext>
            </a:extLst>
          </p:cNvPr>
          <p:cNvSpPr>
            <a:spLocks noGrp="1"/>
          </p:cNvSpPr>
          <p:nvPr>
            <p:ph type="chart" sz="quarter" idx="16"/>
          </p:nvPr>
        </p:nvSpPr>
        <p:spPr>
          <a:xfrm>
            <a:off x="722313" y="1325563"/>
            <a:ext cx="3309937" cy="2487612"/>
          </a:xfrm>
        </p:spPr>
        <p:txBody>
          <a:bodyPr/>
          <a:lstStyle/>
          <a:p>
            <a:endParaRPr lang="en-US" dirty="0"/>
          </a:p>
        </p:txBody>
      </p:sp>
      <p:sp>
        <p:nvSpPr>
          <p:cNvPr id="15" name="Chart Placeholder 2">
            <a:extLst>
              <a:ext uri="{FF2B5EF4-FFF2-40B4-BE49-F238E27FC236}">
                <a16:creationId xmlns:a16="http://schemas.microsoft.com/office/drawing/2014/main" id="{EBF1B544-8034-F24E-8DFE-C61A3E70E1D7}"/>
              </a:ext>
            </a:extLst>
          </p:cNvPr>
          <p:cNvSpPr>
            <a:spLocks noGrp="1"/>
          </p:cNvSpPr>
          <p:nvPr>
            <p:ph type="chart" sz="quarter" idx="17"/>
          </p:nvPr>
        </p:nvSpPr>
        <p:spPr>
          <a:xfrm>
            <a:off x="4526643" y="1319623"/>
            <a:ext cx="3309937" cy="2487612"/>
          </a:xfrm>
        </p:spPr>
        <p:txBody>
          <a:bodyPr/>
          <a:lstStyle/>
          <a:p>
            <a:endParaRPr lang="en-US" dirty="0"/>
          </a:p>
        </p:txBody>
      </p:sp>
      <p:sp>
        <p:nvSpPr>
          <p:cNvPr id="19" name="Chart Placeholder 2">
            <a:extLst>
              <a:ext uri="{FF2B5EF4-FFF2-40B4-BE49-F238E27FC236}">
                <a16:creationId xmlns:a16="http://schemas.microsoft.com/office/drawing/2014/main" id="{B92C8E7F-E155-B341-AA8E-86D5730AC3FD}"/>
              </a:ext>
            </a:extLst>
          </p:cNvPr>
          <p:cNvSpPr>
            <a:spLocks noGrp="1"/>
          </p:cNvSpPr>
          <p:nvPr>
            <p:ph type="chart" sz="quarter" idx="18"/>
          </p:nvPr>
        </p:nvSpPr>
        <p:spPr>
          <a:xfrm>
            <a:off x="8343900" y="1319623"/>
            <a:ext cx="3309937" cy="2487612"/>
          </a:xfrm>
        </p:spPr>
        <p:txBody>
          <a:bodyPr/>
          <a:lstStyle/>
          <a:p>
            <a:endParaRPr lang="en-US" dirty="0"/>
          </a:p>
        </p:txBody>
      </p:sp>
      <p:sp>
        <p:nvSpPr>
          <p:cNvPr id="2" name="Title 1">
            <a:extLst>
              <a:ext uri="{FF2B5EF4-FFF2-40B4-BE49-F238E27FC236}">
                <a16:creationId xmlns:a16="http://schemas.microsoft.com/office/drawing/2014/main" id="{E270F89F-9680-03CA-9587-1788DA4EAD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5580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186C2-85C5-B841-B803-BF24B25A9B61}"/>
              </a:ext>
            </a:extLst>
          </p:cNvPr>
          <p:cNvSpPr>
            <a:spLocks noGrp="1"/>
          </p:cNvSpPr>
          <p:nvPr>
            <p:ph type="body" idx="1"/>
          </p:nvPr>
        </p:nvSpPr>
        <p:spPr>
          <a:xfrm>
            <a:off x="561975" y="1400175"/>
            <a:ext cx="10791825" cy="47767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8333F40E-04CE-0B47-9A0C-9920E7706FCA}"/>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CF5A6A-7AFB-4B4F-82ED-5FA99B374B31}"/>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4359D93-CF87-5941-AE8E-7B014B1300E5}"/>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pic>
        <p:nvPicPr>
          <p:cNvPr id="11" name="Picture 10">
            <a:extLst>
              <a:ext uri="{FF2B5EF4-FFF2-40B4-BE49-F238E27FC236}">
                <a16:creationId xmlns:a16="http://schemas.microsoft.com/office/drawing/2014/main" id="{43CAD076-776A-C24F-8B9F-48FD54AAA186}"/>
              </a:ext>
            </a:extLst>
          </p:cNvPr>
          <p:cNvPicPr>
            <a:picLocks noChangeAspect="1"/>
          </p:cNvPicPr>
          <p:nvPr userDrawn="1"/>
        </p:nvPicPr>
        <p:blipFill rotWithShape="1">
          <a:blip r:embed="rId18">
            <a:extLst>
              <a:ext uri="{28A0092B-C50C-407E-A947-70E740481C1C}">
                <a14:useLocalDpi xmlns:a14="http://schemas.microsoft.com/office/drawing/2010/main"/>
              </a:ext>
            </a:extLst>
          </a:blip>
          <a:srcRect/>
          <a:stretch/>
        </p:blipFill>
        <p:spPr>
          <a:xfrm>
            <a:off x="561976" y="6240483"/>
            <a:ext cx="1046868" cy="508226"/>
          </a:xfrm>
          <a:prstGeom prst="rect">
            <a:avLst/>
          </a:prstGeom>
        </p:spPr>
      </p:pic>
      <p:sp>
        <p:nvSpPr>
          <p:cNvPr id="2" name="Title Placeholder 1">
            <a:extLst>
              <a:ext uri="{FF2B5EF4-FFF2-40B4-BE49-F238E27FC236}">
                <a16:creationId xmlns:a16="http://schemas.microsoft.com/office/drawing/2014/main" id="{9CFDEBB2-5AB0-8D77-C9D0-9B6579363C60}"/>
              </a:ext>
            </a:extLst>
          </p:cNvPr>
          <p:cNvSpPr>
            <a:spLocks noGrp="1"/>
          </p:cNvSpPr>
          <p:nvPr>
            <p:ph type="title"/>
          </p:nvPr>
        </p:nvSpPr>
        <p:spPr>
          <a:xfrm>
            <a:off x="522219" y="274154"/>
            <a:ext cx="10515600" cy="81376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67252657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6" r:id="rId3"/>
    <p:sldLayoutId id="2147483650" r:id="rId4"/>
    <p:sldLayoutId id="2147483655" r:id="rId5"/>
    <p:sldLayoutId id="2147483652" r:id="rId6"/>
    <p:sldLayoutId id="2147483653" r:id="rId7"/>
    <p:sldLayoutId id="2147483656" r:id="rId8"/>
    <p:sldLayoutId id="2147483667" r:id="rId9"/>
    <p:sldLayoutId id="2147483661" r:id="rId10"/>
    <p:sldLayoutId id="2147483657" r:id="rId11"/>
    <p:sldLayoutId id="2147483662" r:id="rId12"/>
    <p:sldLayoutId id="2147483660" r:id="rId13"/>
    <p:sldLayoutId id="2147483663" r:id="rId14"/>
    <p:sldLayoutId id="2147483668" r:id="rId15"/>
    <p:sldLayoutId id="2147483669" r:id="rId16"/>
  </p:sldLayoutIdLst>
  <p:hf hdr="0" ftr="0" dt="0"/>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emf"/><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emf"/></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8D83-3B8F-B073-C127-09A4844530D0}"/>
              </a:ext>
            </a:extLst>
          </p:cNvPr>
          <p:cNvSpPr>
            <a:spLocks noGrp="1"/>
          </p:cNvSpPr>
          <p:nvPr>
            <p:ph type="ctrTitle"/>
          </p:nvPr>
        </p:nvSpPr>
        <p:spPr/>
        <p:txBody>
          <a:bodyPr>
            <a:normAutofit fontScale="90000"/>
          </a:bodyPr>
          <a:lstStyle/>
          <a:p>
            <a:r>
              <a:rPr lang="en-US" dirty="0"/>
              <a:t>Arterial Blood Gas (ABG)</a:t>
            </a:r>
          </a:p>
        </p:txBody>
      </p:sp>
      <p:sp>
        <p:nvSpPr>
          <p:cNvPr id="3" name="Subtitle 2">
            <a:extLst>
              <a:ext uri="{FF2B5EF4-FFF2-40B4-BE49-F238E27FC236}">
                <a16:creationId xmlns:a16="http://schemas.microsoft.com/office/drawing/2014/main" id="{67BE2E69-3051-3A9E-2C5B-7933DF36B36A}"/>
              </a:ext>
            </a:extLst>
          </p:cNvPr>
          <p:cNvSpPr>
            <a:spLocks noGrp="1"/>
          </p:cNvSpPr>
          <p:nvPr>
            <p:ph type="subTitle" idx="1"/>
          </p:nvPr>
        </p:nvSpPr>
        <p:spPr/>
        <p:txBody>
          <a:bodyPr/>
          <a:lstStyle/>
          <a:p>
            <a:r>
              <a:rPr lang="en-US" dirty="0"/>
              <a:t>Veronica Chandre</a:t>
            </a:r>
          </a:p>
        </p:txBody>
      </p:sp>
      <p:sp>
        <p:nvSpPr>
          <p:cNvPr id="4" name="TextBox 2">
            <a:extLst>
              <a:ext uri="{FF2B5EF4-FFF2-40B4-BE49-F238E27FC236}">
                <a16:creationId xmlns:a16="http://schemas.microsoft.com/office/drawing/2014/main" id="{63425877-D119-B635-6486-4B1B59EDE29F}"/>
              </a:ext>
            </a:extLst>
          </p:cNvPr>
          <p:cNvSpPr txBox="1"/>
          <p:nvPr/>
        </p:nvSpPr>
        <p:spPr>
          <a:xfrm>
            <a:off x="6999515" y="6344585"/>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
        <p:nvSpPr>
          <p:cNvPr id="5" name="Subtitle 2">
            <a:extLst>
              <a:ext uri="{FF2B5EF4-FFF2-40B4-BE49-F238E27FC236}">
                <a16:creationId xmlns:a16="http://schemas.microsoft.com/office/drawing/2014/main" id="{AC07A6F3-3BB4-72FA-129E-28CE82772DE6}"/>
              </a:ext>
            </a:extLst>
          </p:cNvPr>
          <p:cNvSpPr txBox="1">
            <a:spLocks/>
          </p:cNvSpPr>
          <p:nvPr/>
        </p:nvSpPr>
        <p:spPr>
          <a:xfrm>
            <a:off x="3093448" y="5908102"/>
            <a:ext cx="8461108" cy="1894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000" dirty="0"/>
              <a:t> PPT-20007-C1 Rev 1</a:t>
            </a:r>
          </a:p>
        </p:txBody>
      </p:sp>
    </p:spTree>
    <p:extLst>
      <p:ext uri="{BB962C8B-B14F-4D97-AF65-F5344CB8AC3E}">
        <p14:creationId xmlns:p14="http://schemas.microsoft.com/office/powerpoint/2010/main" val="428491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532E16-C36F-008D-F56C-9F36FA84E186}"/>
              </a:ext>
            </a:extLst>
          </p:cNvPr>
          <p:cNvSpPr>
            <a:spLocks noGrp="1"/>
          </p:cNvSpPr>
          <p:nvPr>
            <p:ph idx="1"/>
          </p:nvPr>
        </p:nvSpPr>
        <p:spPr>
          <a:xfrm>
            <a:off x="561976" y="1400175"/>
            <a:ext cx="6155520" cy="4737153"/>
          </a:xfrm>
        </p:spPr>
        <p:txBody>
          <a:bodyPr/>
          <a:lstStyle/>
          <a:p>
            <a:pPr eaLnBrk="1" hangingPunct="1"/>
            <a:r>
              <a:rPr lang="en-US" altLang="en-US" dirty="0">
                <a:solidFill>
                  <a:schemeClr val="tx1"/>
                </a:solidFill>
                <a:latin typeface="+mn-lt"/>
              </a:rPr>
              <a:t>Primary - Direct values</a:t>
            </a:r>
          </a:p>
          <a:p>
            <a:pPr lvl="1"/>
            <a:r>
              <a:rPr lang="en-US" altLang="en-US" sz="2000" b="1" dirty="0">
                <a:solidFill>
                  <a:schemeClr val="tx1"/>
                </a:solidFill>
                <a:latin typeface="+mn-lt"/>
              </a:rPr>
              <a:t>PaCO</a:t>
            </a:r>
            <a:r>
              <a:rPr lang="en-US" altLang="en-US" sz="2000" b="1" baseline="-20000" dirty="0">
                <a:solidFill>
                  <a:schemeClr val="tx1"/>
                </a:solidFill>
                <a:latin typeface="+mn-lt"/>
              </a:rPr>
              <a:t>2</a:t>
            </a:r>
            <a:r>
              <a:rPr lang="en-US" altLang="en-US" sz="2000" dirty="0">
                <a:solidFill>
                  <a:schemeClr val="tx1"/>
                </a:solidFill>
                <a:latin typeface="+mn-lt"/>
              </a:rPr>
              <a:t>: Partial pressure of CO</a:t>
            </a:r>
            <a:r>
              <a:rPr lang="en-US" altLang="en-US" sz="2000" baseline="-20000" dirty="0">
                <a:solidFill>
                  <a:schemeClr val="tx1"/>
                </a:solidFill>
                <a:latin typeface="+mn-lt"/>
              </a:rPr>
              <a:t>2</a:t>
            </a:r>
            <a:r>
              <a:rPr lang="en-US" altLang="en-US" sz="2000" dirty="0">
                <a:solidFill>
                  <a:schemeClr val="tx1"/>
                </a:solidFill>
                <a:latin typeface="+mn-lt"/>
              </a:rPr>
              <a:t> in the blood</a:t>
            </a:r>
          </a:p>
          <a:p>
            <a:pPr lvl="1"/>
            <a:r>
              <a:rPr lang="en-US" altLang="en-US" sz="2000" b="1" dirty="0">
                <a:solidFill>
                  <a:schemeClr val="tx1"/>
                </a:solidFill>
                <a:latin typeface="+mn-lt"/>
              </a:rPr>
              <a:t>PaO</a:t>
            </a:r>
            <a:r>
              <a:rPr lang="en-US" altLang="en-US" sz="2000" b="1" baseline="-20000" dirty="0">
                <a:solidFill>
                  <a:schemeClr val="tx1"/>
                </a:solidFill>
                <a:latin typeface="+mn-lt"/>
              </a:rPr>
              <a:t>2</a:t>
            </a:r>
            <a:r>
              <a:rPr lang="en-US" altLang="en-US" sz="2000" dirty="0">
                <a:solidFill>
                  <a:schemeClr val="tx1"/>
                </a:solidFill>
                <a:latin typeface="+mn-lt"/>
              </a:rPr>
              <a:t>: Partial pressure of O</a:t>
            </a:r>
            <a:r>
              <a:rPr lang="en-US" altLang="en-US" sz="2000" baseline="-20000" dirty="0">
                <a:solidFill>
                  <a:schemeClr val="tx1"/>
                </a:solidFill>
                <a:latin typeface="+mn-lt"/>
              </a:rPr>
              <a:t>2</a:t>
            </a:r>
            <a:r>
              <a:rPr lang="en-US" altLang="en-US" sz="2000" dirty="0">
                <a:solidFill>
                  <a:schemeClr val="tx1"/>
                </a:solidFill>
                <a:latin typeface="+mn-lt"/>
              </a:rPr>
              <a:t> in the blood</a:t>
            </a:r>
          </a:p>
          <a:p>
            <a:pPr lvl="1"/>
            <a:r>
              <a:rPr lang="en-US" altLang="en-US" sz="2000" b="1" dirty="0">
                <a:solidFill>
                  <a:schemeClr val="tx1"/>
                </a:solidFill>
                <a:latin typeface="+mn-lt"/>
              </a:rPr>
              <a:t>pH</a:t>
            </a:r>
            <a:r>
              <a:rPr lang="en-US" altLang="en-US" sz="2000" dirty="0">
                <a:solidFill>
                  <a:schemeClr val="tx1"/>
                </a:solidFill>
                <a:latin typeface="+mn-lt"/>
              </a:rPr>
              <a:t>: Acid/Base balance of the blood</a:t>
            </a:r>
          </a:p>
          <a:p>
            <a:pPr lvl="1"/>
            <a:r>
              <a:rPr lang="en-US" altLang="en-US" sz="2000" b="1" dirty="0">
                <a:solidFill>
                  <a:schemeClr val="tx1"/>
                </a:solidFill>
                <a:latin typeface="+mn-lt"/>
              </a:rPr>
              <a:t>SaO</a:t>
            </a:r>
            <a:r>
              <a:rPr lang="en-US" altLang="en-US" sz="2000" b="1" baseline="-20000" dirty="0">
                <a:solidFill>
                  <a:schemeClr val="tx1"/>
                </a:solidFill>
                <a:latin typeface="+mn-lt"/>
              </a:rPr>
              <a:t>2</a:t>
            </a:r>
            <a:r>
              <a:rPr lang="en-US" altLang="en-US" sz="2000" dirty="0">
                <a:solidFill>
                  <a:schemeClr val="tx1"/>
                </a:solidFill>
                <a:latin typeface="+mn-lt"/>
              </a:rPr>
              <a:t>: Oxygen Saturation</a:t>
            </a:r>
            <a:endParaRPr lang="en-US" altLang="en-US" sz="2000" baseline="-20000" dirty="0">
              <a:solidFill>
                <a:schemeClr val="tx1"/>
              </a:solidFill>
              <a:latin typeface="+mn-lt"/>
            </a:endParaRPr>
          </a:p>
          <a:p>
            <a:endParaRPr lang="en-US" altLang="en-US" sz="2000" dirty="0">
              <a:solidFill>
                <a:schemeClr val="tx1"/>
              </a:solidFill>
              <a:latin typeface="+mn-lt"/>
            </a:endParaRPr>
          </a:p>
          <a:p>
            <a:r>
              <a:rPr lang="en-US" altLang="en-US" dirty="0">
                <a:solidFill>
                  <a:schemeClr val="tx1"/>
                </a:solidFill>
                <a:latin typeface="+mn-lt"/>
              </a:rPr>
              <a:t>Secondary - Calculated Values</a:t>
            </a:r>
          </a:p>
          <a:p>
            <a:pPr lvl="1"/>
            <a:r>
              <a:rPr lang="en-US" altLang="en-US" sz="2000" b="1" dirty="0">
                <a:solidFill>
                  <a:schemeClr val="tx1"/>
                </a:solidFill>
                <a:latin typeface="+mn-lt"/>
              </a:rPr>
              <a:t>HCO</a:t>
            </a:r>
            <a:r>
              <a:rPr lang="en-US" altLang="en-US" sz="2000" b="1" baseline="-20000" dirty="0">
                <a:solidFill>
                  <a:schemeClr val="tx1"/>
                </a:solidFill>
                <a:latin typeface="+mn-lt"/>
              </a:rPr>
              <a:t>3</a:t>
            </a:r>
            <a:r>
              <a:rPr lang="en-US" altLang="en-US" sz="2000" b="1" dirty="0">
                <a:solidFill>
                  <a:schemeClr val="tx1"/>
                </a:solidFill>
                <a:latin typeface="+mn-lt"/>
              </a:rPr>
              <a:t>: </a:t>
            </a:r>
            <a:r>
              <a:rPr lang="en-US" altLang="en-US" sz="2000" dirty="0">
                <a:solidFill>
                  <a:schemeClr val="tx1"/>
                </a:solidFill>
                <a:latin typeface="+mn-lt"/>
              </a:rPr>
              <a:t>Bicarbonate concentration in blood</a:t>
            </a:r>
          </a:p>
          <a:p>
            <a:pPr lvl="1"/>
            <a:r>
              <a:rPr lang="en-US" altLang="en-US" sz="2000" b="1" dirty="0">
                <a:solidFill>
                  <a:schemeClr val="tx1"/>
                </a:solidFill>
                <a:latin typeface="+mn-lt"/>
              </a:rPr>
              <a:t>Total CO</a:t>
            </a:r>
            <a:r>
              <a:rPr lang="en-US" altLang="en-US" sz="2000" b="1" baseline="-20000" dirty="0">
                <a:solidFill>
                  <a:schemeClr val="tx1"/>
                </a:solidFill>
                <a:latin typeface="+mn-lt"/>
              </a:rPr>
              <a:t>2</a:t>
            </a:r>
            <a:r>
              <a:rPr lang="en-US" altLang="en-US" sz="2000" b="1" dirty="0">
                <a:solidFill>
                  <a:schemeClr val="tx1"/>
                </a:solidFill>
                <a:latin typeface="+mn-lt"/>
              </a:rPr>
              <a:t>: </a:t>
            </a:r>
            <a:r>
              <a:rPr lang="en-US" altLang="en-US" sz="2000" dirty="0">
                <a:solidFill>
                  <a:schemeClr val="tx1"/>
                </a:solidFill>
                <a:latin typeface="+mn-lt"/>
              </a:rPr>
              <a:t>Bicarbonate plus dissolved CO</a:t>
            </a:r>
            <a:r>
              <a:rPr lang="en-US" altLang="en-US" sz="2000" baseline="-20000" dirty="0">
                <a:solidFill>
                  <a:schemeClr val="tx1"/>
                </a:solidFill>
                <a:latin typeface="+mn-lt"/>
              </a:rPr>
              <a:t>2</a:t>
            </a:r>
            <a:r>
              <a:rPr lang="en-US" altLang="en-US" sz="2000" dirty="0">
                <a:solidFill>
                  <a:schemeClr val="tx1"/>
                </a:solidFill>
                <a:latin typeface="+mn-lt"/>
              </a:rPr>
              <a:t> </a:t>
            </a:r>
          </a:p>
          <a:p>
            <a:pPr lvl="1"/>
            <a:r>
              <a:rPr lang="en-US" altLang="en-US" sz="2000" b="1" dirty="0">
                <a:solidFill>
                  <a:schemeClr val="tx1"/>
                </a:solidFill>
                <a:latin typeface="+mn-lt"/>
              </a:rPr>
              <a:t>Base Excess</a:t>
            </a:r>
            <a:r>
              <a:rPr lang="en-US" altLang="en-US" sz="2000" dirty="0">
                <a:solidFill>
                  <a:schemeClr val="tx1"/>
                </a:solidFill>
                <a:latin typeface="+mn-lt"/>
              </a:rPr>
              <a:t>: Acid required to restore a liter of blood to normal PH</a:t>
            </a:r>
            <a:endParaRPr lang="en-US" altLang="en-US" sz="2000" baseline="-20000" dirty="0">
              <a:solidFill>
                <a:schemeClr val="tx1"/>
              </a:solidFill>
              <a:latin typeface="+mn-lt"/>
            </a:endParaRPr>
          </a:p>
          <a:p>
            <a:pPr lvl="1"/>
            <a:r>
              <a:rPr lang="en-US" altLang="en-US" sz="2000" dirty="0">
                <a:solidFill>
                  <a:schemeClr val="tx1"/>
                </a:solidFill>
                <a:latin typeface="+mn-lt"/>
              </a:rPr>
              <a:t>Increasingly, electrolytes are also being measured, i.e. ,calcium and magnesium.</a:t>
            </a:r>
          </a:p>
          <a:p>
            <a:endParaRPr lang="en-US" dirty="0"/>
          </a:p>
        </p:txBody>
      </p:sp>
      <p:sp>
        <p:nvSpPr>
          <p:cNvPr id="3" name="Slide Number Placeholder 2">
            <a:extLst>
              <a:ext uri="{FF2B5EF4-FFF2-40B4-BE49-F238E27FC236}">
                <a16:creationId xmlns:a16="http://schemas.microsoft.com/office/drawing/2014/main" id="{7C6B206C-0FFC-9A22-69CF-562B2769C080}"/>
              </a:ext>
            </a:extLst>
          </p:cNvPr>
          <p:cNvSpPr>
            <a:spLocks noGrp="1"/>
          </p:cNvSpPr>
          <p:nvPr>
            <p:ph type="sldNum" sz="quarter" idx="4"/>
          </p:nvPr>
        </p:nvSpPr>
        <p:spPr/>
        <p:txBody>
          <a:bodyPr/>
          <a:lstStyle/>
          <a:p>
            <a:fld id="{065D75E3-62B6-C44A-8295-14DF27978E1A}" type="slidenum">
              <a:rPr lang="en-US" smtClean="0"/>
              <a:pPr/>
              <a:t>10</a:t>
            </a:fld>
            <a:endParaRPr lang="en-US" dirty="0"/>
          </a:p>
        </p:txBody>
      </p:sp>
      <p:sp>
        <p:nvSpPr>
          <p:cNvPr id="4" name="Title 3">
            <a:extLst>
              <a:ext uri="{FF2B5EF4-FFF2-40B4-BE49-F238E27FC236}">
                <a16:creationId xmlns:a16="http://schemas.microsoft.com/office/drawing/2014/main" id="{FCFC8535-8B05-D187-E257-EA1CFCC67E20}"/>
              </a:ext>
            </a:extLst>
          </p:cNvPr>
          <p:cNvSpPr>
            <a:spLocks noGrp="1"/>
          </p:cNvSpPr>
          <p:nvPr>
            <p:ph type="title"/>
          </p:nvPr>
        </p:nvSpPr>
        <p:spPr/>
        <p:txBody>
          <a:bodyPr/>
          <a:lstStyle/>
          <a:p>
            <a:r>
              <a:rPr lang="en-US" dirty="0"/>
              <a:t>Analyzing Arterial Blood Gases</a:t>
            </a:r>
          </a:p>
        </p:txBody>
      </p:sp>
      <p:graphicFrame>
        <p:nvGraphicFramePr>
          <p:cNvPr id="5" name="Table 2">
            <a:extLst>
              <a:ext uri="{FF2B5EF4-FFF2-40B4-BE49-F238E27FC236}">
                <a16:creationId xmlns:a16="http://schemas.microsoft.com/office/drawing/2014/main" id="{EF3D6B39-456C-46CB-8028-CFDE516A391D}"/>
              </a:ext>
            </a:extLst>
          </p:cNvPr>
          <p:cNvGraphicFramePr>
            <a:graphicFrameLocks noGrp="1"/>
          </p:cNvGraphicFramePr>
          <p:nvPr>
            <p:extLst>
              <p:ext uri="{D42A27DB-BD31-4B8C-83A1-F6EECF244321}">
                <p14:modId xmlns:p14="http://schemas.microsoft.com/office/powerpoint/2010/main" val="794742260"/>
              </p:ext>
            </p:extLst>
          </p:nvPr>
        </p:nvGraphicFramePr>
        <p:xfrm>
          <a:off x="7857925" y="1149073"/>
          <a:ext cx="3682568" cy="2741753"/>
        </p:xfrm>
        <a:graphic>
          <a:graphicData uri="http://schemas.openxmlformats.org/drawingml/2006/table">
            <a:tbl>
              <a:tblPr firstRow="1" bandRow="1">
                <a:tableStyleId>{5C22544A-7EE6-4342-B048-85BDC9FD1C3A}</a:tableStyleId>
              </a:tblPr>
              <a:tblGrid>
                <a:gridCol w="1841284">
                  <a:extLst>
                    <a:ext uri="{9D8B030D-6E8A-4147-A177-3AD203B41FA5}">
                      <a16:colId xmlns:a16="http://schemas.microsoft.com/office/drawing/2014/main" val="2219001871"/>
                    </a:ext>
                  </a:extLst>
                </a:gridCol>
                <a:gridCol w="1841284">
                  <a:extLst>
                    <a:ext uri="{9D8B030D-6E8A-4147-A177-3AD203B41FA5}">
                      <a16:colId xmlns:a16="http://schemas.microsoft.com/office/drawing/2014/main" val="1075660331"/>
                    </a:ext>
                  </a:extLst>
                </a:gridCol>
              </a:tblGrid>
              <a:tr h="208275">
                <a:tc>
                  <a:txBody>
                    <a:bodyPr/>
                    <a:lstStyle/>
                    <a:p>
                      <a:r>
                        <a:rPr lang="en-US" sz="1000" dirty="0"/>
                        <a:t>Causes</a:t>
                      </a:r>
                    </a:p>
                  </a:txBody>
                  <a:tcPr marL="51424" marR="51424" marT="25713" marB="25713"/>
                </a:tc>
                <a:tc>
                  <a:txBody>
                    <a:bodyPr/>
                    <a:lstStyle/>
                    <a:p>
                      <a:r>
                        <a:rPr lang="en-US" sz="1000" dirty="0"/>
                        <a:t>Assessment Findings</a:t>
                      </a:r>
                    </a:p>
                  </a:txBody>
                  <a:tcPr marL="51424" marR="51424" marT="25713" marB="25713"/>
                </a:tc>
                <a:extLst>
                  <a:ext uri="{0D108BD9-81ED-4DB2-BD59-A6C34878D82A}">
                    <a16:rowId xmlns:a16="http://schemas.microsoft.com/office/drawing/2014/main" val="2291506161"/>
                  </a:ext>
                </a:extLst>
              </a:tr>
              <a:tr h="754226">
                <a:tc>
                  <a:txBody>
                    <a:bodyPr/>
                    <a:lstStyle/>
                    <a:p>
                      <a:r>
                        <a:rPr lang="en-US" sz="1000" b="1" i="1" dirty="0"/>
                        <a:t>Hypoventilation</a:t>
                      </a:r>
                    </a:p>
                    <a:p>
                      <a:pPr marL="285750" indent="-285750">
                        <a:buFont typeface="Arial" panose="020B0604020202020204" pitchFamily="34" charset="0"/>
                        <a:buChar char="•"/>
                      </a:pPr>
                      <a:r>
                        <a:rPr lang="en-US" sz="900" dirty="0"/>
                        <a:t>CNS depression</a:t>
                      </a:r>
                    </a:p>
                    <a:p>
                      <a:pPr marL="285750" indent="-285750">
                        <a:buFont typeface="Arial" panose="020B0604020202020204" pitchFamily="34" charset="0"/>
                        <a:buChar char="•"/>
                      </a:pPr>
                      <a:r>
                        <a:rPr lang="en-US" sz="900" dirty="0"/>
                        <a:t>Pulmonary edema</a:t>
                      </a:r>
                    </a:p>
                    <a:p>
                      <a:pPr marL="285750" indent="-285750">
                        <a:buFont typeface="Arial" panose="020B0604020202020204" pitchFamily="34" charset="0"/>
                        <a:buChar char="•"/>
                      </a:pPr>
                      <a:r>
                        <a:rPr lang="en-US" sz="900" dirty="0"/>
                        <a:t>Respiratory arrest</a:t>
                      </a:r>
                    </a:p>
                    <a:p>
                      <a:pPr marL="285750" indent="-285750">
                        <a:buFont typeface="Arial" panose="020B0604020202020204" pitchFamily="34" charset="0"/>
                        <a:buChar char="•"/>
                      </a:pPr>
                      <a:r>
                        <a:rPr lang="en-US" sz="900" dirty="0"/>
                        <a:t>Airway obstruction</a:t>
                      </a:r>
                    </a:p>
                  </a:txBody>
                  <a:tcPr marL="51424" marR="51424" marT="25713" marB="25713"/>
                </a:tc>
                <a:tc>
                  <a:txBody>
                    <a:bodyPr/>
                    <a:lstStyle/>
                    <a:p>
                      <a:pPr marL="285750" indent="-285750">
                        <a:buFont typeface="Arial" panose="020B0604020202020204" pitchFamily="34" charset="0"/>
                        <a:buChar char="•"/>
                      </a:pPr>
                      <a:r>
                        <a:rPr lang="en-US" sz="1000" dirty="0"/>
                        <a:t>Bradycardia</a:t>
                      </a:r>
                    </a:p>
                    <a:p>
                      <a:pPr marL="285750" indent="-285750">
                        <a:buFont typeface="Arial" panose="020B0604020202020204" pitchFamily="34" charset="0"/>
                        <a:buChar char="•"/>
                      </a:pPr>
                      <a:r>
                        <a:rPr lang="en-US" sz="1000" dirty="0"/>
                        <a:t>Hypotension</a:t>
                      </a:r>
                    </a:p>
                    <a:p>
                      <a:pPr marL="285750" indent="-285750">
                        <a:buFont typeface="Arial" panose="020B0604020202020204" pitchFamily="34" charset="0"/>
                        <a:buChar char="•"/>
                      </a:pPr>
                      <a:r>
                        <a:rPr lang="en-US" sz="1000" dirty="0"/>
                        <a:t>Confusion</a:t>
                      </a:r>
                    </a:p>
                    <a:p>
                      <a:pPr marL="285750" indent="-285750">
                        <a:buFont typeface="Arial" panose="020B0604020202020204" pitchFamily="34" charset="0"/>
                        <a:buChar char="•"/>
                      </a:pPr>
                      <a:r>
                        <a:rPr lang="en-US" sz="1000" dirty="0"/>
                        <a:t>Somnolence</a:t>
                      </a:r>
                    </a:p>
                  </a:txBody>
                  <a:tcPr marL="51424" marR="51424" marT="25713" marB="25713"/>
                </a:tc>
                <a:extLst>
                  <a:ext uri="{0D108BD9-81ED-4DB2-BD59-A6C34878D82A}">
                    <a16:rowId xmlns:a16="http://schemas.microsoft.com/office/drawing/2014/main" val="722562988"/>
                  </a:ext>
                </a:extLst>
              </a:tr>
              <a:tr h="835676">
                <a:tc>
                  <a:txBody>
                    <a:bodyPr/>
                    <a:lstStyle/>
                    <a:p>
                      <a:pPr marL="0" algn="l" defTabSz="914400" rtl="0" eaLnBrk="1" latinLnBrk="0" hangingPunct="1"/>
                      <a:r>
                        <a:rPr lang="en-US" sz="1000" b="1" i="1" kern="1200" dirty="0">
                          <a:solidFill>
                            <a:schemeClr val="dk1"/>
                          </a:solidFill>
                          <a:latin typeface="+mn-lt"/>
                          <a:ea typeface="+mn-ea"/>
                          <a:cs typeface="+mn-cs"/>
                        </a:rPr>
                        <a:t>Hyperventilation</a:t>
                      </a:r>
                    </a:p>
                    <a:p>
                      <a:pPr marL="285750" indent="-285750">
                        <a:buFont typeface="Arial" panose="020B0604020202020204" pitchFamily="34" charset="0"/>
                        <a:buChar char="•"/>
                      </a:pPr>
                      <a:r>
                        <a:rPr lang="en-US" sz="900" dirty="0"/>
                        <a:t>Excessive mechanical ventilation</a:t>
                      </a:r>
                    </a:p>
                    <a:p>
                      <a:pPr marL="285750" indent="-285750">
                        <a:buFont typeface="Arial" panose="020B0604020202020204" pitchFamily="34" charset="0"/>
                        <a:buChar char="•"/>
                      </a:pPr>
                      <a:r>
                        <a:rPr lang="en-US" sz="900" dirty="0"/>
                        <a:t>Anxiety</a:t>
                      </a:r>
                    </a:p>
                    <a:p>
                      <a:pPr marL="285750" indent="-285750">
                        <a:buFont typeface="Arial" panose="020B0604020202020204" pitchFamily="34" charset="0"/>
                        <a:buChar char="•"/>
                      </a:pPr>
                      <a:r>
                        <a:rPr lang="en-US" sz="900" dirty="0"/>
                        <a:t>Fever</a:t>
                      </a:r>
                    </a:p>
                    <a:p>
                      <a:pPr marL="285750" indent="-285750">
                        <a:buFont typeface="Arial" panose="020B0604020202020204" pitchFamily="34" charset="0"/>
                        <a:buChar char="•"/>
                      </a:pPr>
                      <a:r>
                        <a:rPr lang="en-US" sz="900" dirty="0"/>
                        <a:t>Pneumothorax</a:t>
                      </a:r>
                    </a:p>
                  </a:txBody>
                  <a:tcPr marL="51424" marR="51424" marT="25713" marB="25713"/>
                </a:tc>
                <a:tc>
                  <a:txBody>
                    <a:bodyPr/>
                    <a:lstStyle/>
                    <a:p>
                      <a:pPr marL="285750" indent="-285750">
                        <a:buFont typeface="Arial" panose="020B0604020202020204" pitchFamily="34" charset="0"/>
                        <a:buChar char="•"/>
                      </a:pPr>
                      <a:r>
                        <a:rPr lang="en-US" sz="1000" dirty="0"/>
                        <a:t>Tachycardia</a:t>
                      </a:r>
                    </a:p>
                    <a:p>
                      <a:pPr marL="285750" indent="-285750">
                        <a:buFont typeface="Arial" panose="020B0604020202020204" pitchFamily="34" charset="0"/>
                        <a:buChar char="•"/>
                      </a:pPr>
                      <a:r>
                        <a:rPr lang="en-US" sz="1000" dirty="0"/>
                        <a:t>Palpitations</a:t>
                      </a:r>
                    </a:p>
                    <a:p>
                      <a:pPr marL="285750" indent="-285750">
                        <a:buFont typeface="Arial" panose="020B0604020202020204" pitchFamily="34" charset="0"/>
                        <a:buChar char="•"/>
                      </a:pPr>
                      <a:r>
                        <a:rPr lang="en-US" sz="1000" dirty="0"/>
                        <a:t>Anxiety</a:t>
                      </a:r>
                    </a:p>
                    <a:p>
                      <a:pPr marL="285750" indent="-285750">
                        <a:buFont typeface="Arial" panose="020B0604020202020204" pitchFamily="34" charset="0"/>
                        <a:buChar char="•"/>
                      </a:pPr>
                      <a:r>
                        <a:rPr lang="en-US" sz="1000" dirty="0"/>
                        <a:t>Seizures</a:t>
                      </a:r>
                    </a:p>
                    <a:p>
                      <a:pPr marL="285750" indent="-285750">
                        <a:buFont typeface="Arial" panose="020B0604020202020204" pitchFamily="34" charset="0"/>
                        <a:buChar char="•"/>
                      </a:pPr>
                      <a:r>
                        <a:rPr lang="en-US" sz="1000" dirty="0"/>
                        <a:t>Perspiration/diaphoresis</a:t>
                      </a:r>
                    </a:p>
                  </a:txBody>
                  <a:tcPr marL="51424" marR="51424" marT="25713" marB="25713"/>
                </a:tc>
                <a:extLst>
                  <a:ext uri="{0D108BD9-81ED-4DB2-BD59-A6C34878D82A}">
                    <a16:rowId xmlns:a16="http://schemas.microsoft.com/office/drawing/2014/main" val="2469294986"/>
                  </a:ext>
                </a:extLst>
              </a:tr>
              <a:tr h="835676">
                <a:tc>
                  <a:txBody>
                    <a:bodyPr/>
                    <a:lstStyle/>
                    <a:p>
                      <a:pPr marL="0" algn="l" defTabSz="914400" rtl="0" eaLnBrk="1" latinLnBrk="0" hangingPunct="1"/>
                      <a:r>
                        <a:rPr lang="en-US" sz="1000" b="1" i="1" kern="1200" dirty="0">
                          <a:solidFill>
                            <a:schemeClr val="dk1"/>
                          </a:solidFill>
                          <a:latin typeface="+mn-lt"/>
                          <a:ea typeface="+mn-ea"/>
                          <a:cs typeface="+mn-cs"/>
                        </a:rPr>
                        <a:t>Acid Gain</a:t>
                      </a:r>
                    </a:p>
                    <a:p>
                      <a:pPr marL="285750" indent="-285750">
                        <a:buFont typeface="Arial" panose="020B0604020202020204" pitchFamily="34" charset="0"/>
                        <a:buChar char="•"/>
                      </a:pPr>
                      <a:r>
                        <a:rPr lang="en-US" sz="900" dirty="0"/>
                        <a:t>Shock</a:t>
                      </a:r>
                    </a:p>
                    <a:p>
                      <a:pPr marL="285750" indent="-285750">
                        <a:buFont typeface="Arial" panose="020B0604020202020204" pitchFamily="34" charset="0"/>
                        <a:buChar char="•"/>
                      </a:pPr>
                      <a:r>
                        <a:rPr lang="en-US" sz="900" dirty="0"/>
                        <a:t>Ketoacidosis</a:t>
                      </a:r>
                    </a:p>
                    <a:p>
                      <a:pPr marL="285750" indent="-285750">
                        <a:buFont typeface="Arial" panose="020B0604020202020204" pitchFamily="34" charset="0"/>
                        <a:buChar char="•"/>
                      </a:pPr>
                      <a:r>
                        <a:rPr lang="en-US" sz="900" dirty="0"/>
                        <a:t>Renal failure bicarbonate loss</a:t>
                      </a:r>
                    </a:p>
                    <a:p>
                      <a:pPr marL="285750" indent="-285750">
                        <a:buFont typeface="Arial" panose="020B0604020202020204" pitchFamily="34" charset="0"/>
                        <a:buChar char="•"/>
                      </a:pPr>
                      <a:r>
                        <a:rPr lang="en-US" sz="900" dirty="0"/>
                        <a:t>Diarrhea</a:t>
                      </a:r>
                    </a:p>
                  </a:txBody>
                  <a:tcPr marL="51424" marR="51424" marT="25713" marB="25713"/>
                </a:tc>
                <a:tc>
                  <a:txBody>
                    <a:bodyPr/>
                    <a:lstStyle/>
                    <a:p>
                      <a:pPr marL="285750" indent="-285750">
                        <a:buFont typeface="Arial" panose="020B0604020202020204" pitchFamily="34" charset="0"/>
                        <a:buChar char="•"/>
                      </a:pPr>
                      <a:r>
                        <a:rPr lang="en-US" sz="1000" dirty="0"/>
                        <a:t>Nausea/vomiting</a:t>
                      </a:r>
                    </a:p>
                    <a:p>
                      <a:pPr marL="285750" indent="-285750">
                        <a:buFont typeface="Arial" panose="020B0604020202020204" pitchFamily="34" charset="0"/>
                        <a:buChar char="•"/>
                      </a:pPr>
                      <a:r>
                        <a:rPr lang="en-US" sz="1000" dirty="0"/>
                        <a:t>Malaise</a:t>
                      </a:r>
                    </a:p>
                    <a:p>
                      <a:pPr marL="285750" indent="-285750">
                        <a:buFont typeface="Arial" panose="020B0604020202020204" pitchFamily="34" charset="0"/>
                        <a:buChar char="•"/>
                      </a:pPr>
                      <a:r>
                        <a:rPr lang="en-US" sz="1000" dirty="0"/>
                        <a:t>Tachypnea</a:t>
                      </a:r>
                    </a:p>
                    <a:p>
                      <a:pPr marL="285750" indent="-285750">
                        <a:buFont typeface="Arial" panose="020B0604020202020204" pitchFamily="34" charset="0"/>
                        <a:buChar char="•"/>
                      </a:pPr>
                      <a:r>
                        <a:rPr lang="en-US" sz="1000" dirty="0"/>
                        <a:t>Hypotension</a:t>
                      </a:r>
                    </a:p>
                    <a:p>
                      <a:pPr marL="285750" indent="-285750">
                        <a:buFont typeface="Arial" panose="020B0604020202020204" pitchFamily="34" charset="0"/>
                        <a:buChar char="•"/>
                      </a:pPr>
                      <a:r>
                        <a:rPr lang="en-US" sz="1000" dirty="0"/>
                        <a:t>Confusion</a:t>
                      </a:r>
                    </a:p>
                  </a:txBody>
                  <a:tcPr marL="51424" marR="51424" marT="25713" marB="25713"/>
                </a:tc>
                <a:extLst>
                  <a:ext uri="{0D108BD9-81ED-4DB2-BD59-A6C34878D82A}">
                    <a16:rowId xmlns:a16="http://schemas.microsoft.com/office/drawing/2014/main" val="2097894057"/>
                  </a:ext>
                </a:extLst>
              </a:tr>
            </a:tbl>
          </a:graphicData>
        </a:graphic>
      </p:graphicFrame>
      <p:pic>
        <p:nvPicPr>
          <p:cNvPr id="6" name="Picture 5">
            <a:extLst>
              <a:ext uri="{FF2B5EF4-FFF2-40B4-BE49-F238E27FC236}">
                <a16:creationId xmlns:a16="http://schemas.microsoft.com/office/drawing/2014/main" id="{CD541453-9997-DD9E-483C-6FE49D69A9A5}"/>
              </a:ext>
            </a:extLst>
          </p:cNvPr>
          <p:cNvPicPr>
            <a:picLocks noChangeAspect="1"/>
          </p:cNvPicPr>
          <p:nvPr/>
        </p:nvPicPr>
        <p:blipFill>
          <a:blip r:embed="rId2"/>
          <a:stretch>
            <a:fillRect/>
          </a:stretch>
        </p:blipFill>
        <p:spPr>
          <a:xfrm>
            <a:off x="7334108" y="4189585"/>
            <a:ext cx="4596389" cy="1955508"/>
          </a:xfrm>
          <a:prstGeom prst="rect">
            <a:avLst/>
          </a:prstGeom>
        </p:spPr>
      </p:pic>
      <p:sp>
        <p:nvSpPr>
          <p:cNvPr id="7" name="TextBox 2">
            <a:extLst>
              <a:ext uri="{FF2B5EF4-FFF2-40B4-BE49-F238E27FC236}">
                <a16:creationId xmlns:a16="http://schemas.microsoft.com/office/drawing/2014/main" id="{63425877-D119-B635-6486-4B1B59EDE29F}"/>
              </a:ext>
            </a:extLst>
          </p:cNvPr>
          <p:cNvSpPr txBox="1"/>
          <p:nvPr/>
        </p:nvSpPr>
        <p:spPr>
          <a:xfrm>
            <a:off x="7334108"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414503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87B967-8116-8D07-B582-76EC026D51E2}"/>
              </a:ext>
            </a:extLst>
          </p:cNvPr>
          <p:cNvSpPr>
            <a:spLocks noGrp="1"/>
          </p:cNvSpPr>
          <p:nvPr>
            <p:ph type="sldNum" sz="quarter" idx="4"/>
          </p:nvPr>
        </p:nvSpPr>
        <p:spPr/>
        <p:txBody>
          <a:bodyPr/>
          <a:lstStyle/>
          <a:p>
            <a:fld id="{065D75E3-62B6-C44A-8295-14DF27978E1A}" type="slidenum">
              <a:rPr lang="en-US" smtClean="0"/>
              <a:pPr/>
              <a:t>11</a:t>
            </a:fld>
            <a:endParaRPr lang="en-US" dirty="0"/>
          </a:p>
        </p:txBody>
      </p:sp>
      <p:sp>
        <p:nvSpPr>
          <p:cNvPr id="4" name="Title 3">
            <a:extLst>
              <a:ext uri="{FF2B5EF4-FFF2-40B4-BE49-F238E27FC236}">
                <a16:creationId xmlns:a16="http://schemas.microsoft.com/office/drawing/2014/main" id="{735D7D4F-E152-E159-BCCF-97691FC56995}"/>
              </a:ext>
            </a:extLst>
          </p:cNvPr>
          <p:cNvSpPr>
            <a:spLocks noGrp="1"/>
          </p:cNvSpPr>
          <p:nvPr>
            <p:ph type="title"/>
          </p:nvPr>
        </p:nvSpPr>
        <p:spPr>
          <a:xfrm>
            <a:off x="7533861" y="5406111"/>
            <a:ext cx="4107050" cy="680363"/>
          </a:xfrm>
        </p:spPr>
        <p:txBody>
          <a:bodyPr/>
          <a:lstStyle/>
          <a:p>
            <a:r>
              <a:rPr lang="en-US" dirty="0"/>
              <a:t>Product Overview</a:t>
            </a:r>
          </a:p>
        </p:txBody>
      </p:sp>
      <p:pic>
        <p:nvPicPr>
          <p:cNvPr id="6" name="Picture 5" descr="Close-up of a hand holding a syringe&#10;&#10;Description automatically generated">
            <a:extLst>
              <a:ext uri="{FF2B5EF4-FFF2-40B4-BE49-F238E27FC236}">
                <a16:creationId xmlns:a16="http://schemas.microsoft.com/office/drawing/2014/main" id="{CAC9C5D8-E6B6-5847-DCC9-23514AB89A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7713" y="1411744"/>
            <a:ext cx="6051767" cy="4034511"/>
          </a:xfrm>
          <a:prstGeom prst="rect">
            <a:avLst/>
          </a:prstGeom>
        </p:spPr>
      </p:pic>
      <p:sp>
        <p:nvSpPr>
          <p:cNvPr id="3" name="TextBox 2">
            <a:extLst>
              <a:ext uri="{FF2B5EF4-FFF2-40B4-BE49-F238E27FC236}">
                <a16:creationId xmlns:a16="http://schemas.microsoft.com/office/drawing/2014/main" id="{63425877-D119-B635-6486-4B1B59EDE29F}"/>
              </a:ext>
            </a:extLst>
          </p:cNvPr>
          <p:cNvSpPr txBox="1"/>
          <p:nvPr/>
        </p:nvSpPr>
        <p:spPr>
          <a:xfrm>
            <a:off x="7269480" y="6356518"/>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914411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F83ADA-E3F1-B5EF-6C7E-5DD39F970FE3}"/>
              </a:ext>
            </a:extLst>
          </p:cNvPr>
          <p:cNvSpPr>
            <a:spLocks noGrp="1"/>
          </p:cNvSpPr>
          <p:nvPr>
            <p:ph type="sldNum" sz="quarter" idx="4"/>
          </p:nvPr>
        </p:nvSpPr>
        <p:spPr/>
        <p:txBody>
          <a:bodyPr/>
          <a:lstStyle/>
          <a:p>
            <a:fld id="{065D75E3-62B6-C44A-8295-14DF27978E1A}" type="slidenum">
              <a:rPr lang="en-US" smtClean="0"/>
              <a:pPr/>
              <a:t>12</a:t>
            </a:fld>
            <a:endParaRPr lang="en-US" dirty="0"/>
          </a:p>
        </p:txBody>
      </p:sp>
      <p:sp>
        <p:nvSpPr>
          <p:cNvPr id="4" name="Title 3">
            <a:extLst>
              <a:ext uri="{FF2B5EF4-FFF2-40B4-BE49-F238E27FC236}">
                <a16:creationId xmlns:a16="http://schemas.microsoft.com/office/drawing/2014/main" id="{21C7AA89-3414-2B92-D664-1834499C85E1}"/>
              </a:ext>
            </a:extLst>
          </p:cNvPr>
          <p:cNvSpPr>
            <a:spLocks noGrp="1"/>
          </p:cNvSpPr>
          <p:nvPr>
            <p:ph type="title"/>
          </p:nvPr>
        </p:nvSpPr>
        <p:spPr/>
        <p:txBody>
          <a:bodyPr/>
          <a:lstStyle/>
          <a:p>
            <a:r>
              <a:rPr lang="en-US" dirty="0"/>
              <a:t>1cc Vented Syringe Options</a:t>
            </a:r>
          </a:p>
        </p:txBody>
      </p:sp>
      <p:graphicFrame>
        <p:nvGraphicFramePr>
          <p:cNvPr id="5" name="Table 4">
            <a:extLst>
              <a:ext uri="{FF2B5EF4-FFF2-40B4-BE49-F238E27FC236}">
                <a16:creationId xmlns:a16="http://schemas.microsoft.com/office/drawing/2014/main" id="{CCC231A7-9784-DEF0-5C59-6921C4CFE304}"/>
              </a:ext>
            </a:extLst>
          </p:cNvPr>
          <p:cNvGraphicFramePr>
            <a:graphicFrameLocks noGrp="1"/>
          </p:cNvGraphicFramePr>
          <p:nvPr>
            <p:extLst>
              <p:ext uri="{D42A27DB-BD31-4B8C-83A1-F6EECF244321}">
                <p14:modId xmlns:p14="http://schemas.microsoft.com/office/powerpoint/2010/main" val="1443234813"/>
              </p:ext>
            </p:extLst>
          </p:nvPr>
        </p:nvGraphicFramePr>
        <p:xfrm>
          <a:off x="349900" y="1747211"/>
          <a:ext cx="11492200" cy="2087880"/>
        </p:xfrm>
        <a:graphic>
          <a:graphicData uri="http://schemas.openxmlformats.org/drawingml/2006/table">
            <a:tbl>
              <a:tblPr firstRow="1" bandRow="1">
                <a:tableStyleId>{5C22544A-7EE6-4342-B048-85BDC9FD1C3A}</a:tableStyleId>
              </a:tblPr>
              <a:tblGrid>
                <a:gridCol w="858397">
                  <a:extLst>
                    <a:ext uri="{9D8B030D-6E8A-4147-A177-3AD203B41FA5}">
                      <a16:colId xmlns:a16="http://schemas.microsoft.com/office/drawing/2014/main" val="795554232"/>
                    </a:ext>
                  </a:extLst>
                </a:gridCol>
                <a:gridCol w="3831559">
                  <a:extLst>
                    <a:ext uri="{9D8B030D-6E8A-4147-A177-3AD203B41FA5}">
                      <a16:colId xmlns:a16="http://schemas.microsoft.com/office/drawing/2014/main" val="1401623197"/>
                    </a:ext>
                  </a:extLst>
                </a:gridCol>
                <a:gridCol w="834111">
                  <a:extLst>
                    <a:ext uri="{9D8B030D-6E8A-4147-A177-3AD203B41FA5}">
                      <a16:colId xmlns:a16="http://schemas.microsoft.com/office/drawing/2014/main" val="3554933250"/>
                    </a:ext>
                  </a:extLst>
                </a:gridCol>
                <a:gridCol w="959005">
                  <a:extLst>
                    <a:ext uri="{9D8B030D-6E8A-4147-A177-3AD203B41FA5}">
                      <a16:colId xmlns:a16="http://schemas.microsoft.com/office/drawing/2014/main" val="3137849318"/>
                    </a:ext>
                  </a:extLst>
                </a:gridCol>
                <a:gridCol w="727059">
                  <a:extLst>
                    <a:ext uri="{9D8B030D-6E8A-4147-A177-3AD203B41FA5}">
                      <a16:colId xmlns:a16="http://schemas.microsoft.com/office/drawing/2014/main" val="455799174"/>
                    </a:ext>
                  </a:extLst>
                </a:gridCol>
                <a:gridCol w="660152">
                  <a:extLst>
                    <a:ext uri="{9D8B030D-6E8A-4147-A177-3AD203B41FA5}">
                      <a16:colId xmlns:a16="http://schemas.microsoft.com/office/drawing/2014/main" val="2093118066"/>
                    </a:ext>
                  </a:extLst>
                </a:gridCol>
                <a:gridCol w="1018676">
                  <a:extLst>
                    <a:ext uri="{9D8B030D-6E8A-4147-A177-3AD203B41FA5}">
                      <a16:colId xmlns:a16="http://schemas.microsoft.com/office/drawing/2014/main" val="3759738205"/>
                    </a:ext>
                  </a:extLst>
                </a:gridCol>
                <a:gridCol w="787822">
                  <a:extLst>
                    <a:ext uri="{9D8B030D-6E8A-4147-A177-3AD203B41FA5}">
                      <a16:colId xmlns:a16="http://schemas.microsoft.com/office/drawing/2014/main" val="326121293"/>
                    </a:ext>
                  </a:extLst>
                </a:gridCol>
                <a:gridCol w="901019">
                  <a:extLst>
                    <a:ext uri="{9D8B030D-6E8A-4147-A177-3AD203B41FA5}">
                      <a16:colId xmlns:a16="http://schemas.microsoft.com/office/drawing/2014/main" val="560790826"/>
                    </a:ext>
                  </a:extLst>
                </a:gridCol>
                <a:gridCol w="914400">
                  <a:extLst>
                    <a:ext uri="{9D8B030D-6E8A-4147-A177-3AD203B41FA5}">
                      <a16:colId xmlns:a16="http://schemas.microsoft.com/office/drawing/2014/main" val="525998370"/>
                    </a:ext>
                  </a:extLst>
                </a:gridCol>
              </a:tblGrid>
              <a:tr h="370840">
                <a:tc>
                  <a:txBody>
                    <a:bodyPr/>
                    <a:lstStyle/>
                    <a:p>
                      <a:pPr algn="ctr"/>
                      <a:r>
                        <a:rPr lang="en-US" sz="1400" dirty="0"/>
                        <a:t>Item</a:t>
                      </a:r>
                    </a:p>
                  </a:txBody>
                  <a:tcPr anchor="ctr"/>
                </a:tc>
                <a:tc>
                  <a:txBody>
                    <a:bodyPr/>
                    <a:lstStyle/>
                    <a:p>
                      <a:pPr algn="ctr"/>
                      <a:r>
                        <a:rPr lang="en-US" sz="1400" dirty="0"/>
                        <a:t>Description</a:t>
                      </a:r>
                    </a:p>
                  </a:txBody>
                  <a:tcPr anchor="ctr"/>
                </a:tc>
                <a:tc>
                  <a:txBody>
                    <a:bodyPr/>
                    <a:lstStyle/>
                    <a:p>
                      <a:pPr algn="ctr"/>
                      <a:r>
                        <a:rPr lang="en-US" sz="1400" dirty="0"/>
                        <a:t>Alcohol Prep</a:t>
                      </a:r>
                    </a:p>
                  </a:txBody>
                  <a:tcPr anchor="ctr"/>
                </a:tc>
                <a:tc>
                  <a:txBody>
                    <a:bodyPr/>
                    <a:lstStyle/>
                    <a:p>
                      <a:pPr algn="ctr"/>
                      <a:r>
                        <a:rPr lang="en-US" sz="1400" dirty="0"/>
                        <a:t>Iodine Prep Pad</a:t>
                      </a:r>
                    </a:p>
                  </a:txBody>
                  <a:tcPr anchor="ctr"/>
                </a:tc>
                <a:tc>
                  <a:txBody>
                    <a:bodyPr/>
                    <a:lstStyle/>
                    <a:p>
                      <a:pPr algn="ctr"/>
                      <a:r>
                        <a:rPr lang="en-US" sz="1400" dirty="0"/>
                        <a:t>Gauze</a:t>
                      </a:r>
                    </a:p>
                  </a:txBody>
                  <a:tcPr anchor="ctr"/>
                </a:tc>
                <a:tc>
                  <a:txBody>
                    <a:bodyPr/>
                    <a:lstStyle/>
                    <a:p>
                      <a:pPr algn="ctr"/>
                      <a:r>
                        <a:rPr lang="en-US" sz="1400" dirty="0"/>
                        <a:t>Ice Bag</a:t>
                      </a:r>
                    </a:p>
                  </a:txBody>
                  <a:tcPr anchor="ctr"/>
                </a:tc>
                <a:tc>
                  <a:txBody>
                    <a:bodyPr/>
                    <a:lstStyle/>
                    <a:p>
                      <a:pPr algn="ctr"/>
                      <a:r>
                        <a:rPr lang="en-US" sz="1400" dirty="0"/>
                        <a:t>Bandage</a:t>
                      </a:r>
                    </a:p>
                  </a:txBody>
                  <a:tcPr anchor="ctr"/>
                </a:tc>
                <a:tc>
                  <a:txBody>
                    <a:bodyPr/>
                    <a:lstStyle/>
                    <a:p>
                      <a:pPr algn="ctr"/>
                      <a:r>
                        <a:rPr lang="en-US" sz="1400" dirty="0"/>
                        <a:t>Q-Cork</a:t>
                      </a:r>
                    </a:p>
                  </a:txBody>
                  <a:tcPr anchor="ctr"/>
                </a:tc>
                <a:tc>
                  <a:txBody>
                    <a:bodyPr/>
                    <a:lstStyle/>
                    <a:p>
                      <a:pPr algn="ctr"/>
                      <a:r>
                        <a:rPr lang="en-US" sz="1400" dirty="0"/>
                        <a:t>Patient Label</a:t>
                      </a:r>
                    </a:p>
                  </a:txBody>
                  <a:tcPr anchor="ctr"/>
                </a:tc>
                <a:tc>
                  <a:txBody>
                    <a:bodyPr/>
                    <a:lstStyle/>
                    <a:p>
                      <a:pPr algn="ctr"/>
                      <a:r>
                        <a:rPr lang="en-US" sz="1400" dirty="0"/>
                        <a:t>Qty</a:t>
                      </a:r>
                    </a:p>
                  </a:txBody>
                  <a:tcPr anchor="ctr"/>
                </a:tc>
                <a:extLst>
                  <a:ext uri="{0D108BD9-81ED-4DB2-BD59-A6C34878D82A}">
                    <a16:rowId xmlns:a16="http://schemas.microsoft.com/office/drawing/2014/main" val="2812219179"/>
                  </a:ext>
                </a:extLst>
              </a:tr>
              <a:tr h="370840">
                <a:tc>
                  <a:txBody>
                    <a:bodyPr/>
                    <a:lstStyle/>
                    <a:p>
                      <a:pPr algn="ctr"/>
                      <a:r>
                        <a:rPr lang="en-US" sz="1200" dirty="0"/>
                        <a:t>3103-91*</a:t>
                      </a:r>
                    </a:p>
                  </a:txBody>
                  <a:tcPr anchor="ctr"/>
                </a:tc>
                <a:tc>
                  <a:txBody>
                    <a:bodyPr/>
                    <a:lstStyle/>
                    <a:p>
                      <a:pPr algn="l"/>
                      <a:r>
                        <a:rPr lang="en-US" sz="1200" dirty="0"/>
                        <a:t>Pulset™ 1cc Syringe 23g x 1” SafetyTip, 25u BH</a:t>
                      </a:r>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ctr"/>
                      <a:r>
                        <a:rPr lang="en-US" sz="1200" dirty="0"/>
                        <a:t>100</a:t>
                      </a:r>
                    </a:p>
                  </a:txBody>
                  <a:tcPr anchor="ctr"/>
                </a:tc>
                <a:extLst>
                  <a:ext uri="{0D108BD9-81ED-4DB2-BD59-A6C34878D82A}">
                    <a16:rowId xmlns:a16="http://schemas.microsoft.com/office/drawing/2014/main" val="1888940182"/>
                  </a:ext>
                </a:extLst>
              </a:tr>
              <a:tr h="370840">
                <a:tc>
                  <a:txBody>
                    <a:bodyPr/>
                    <a:lstStyle/>
                    <a:p>
                      <a:pPr algn="ctr"/>
                      <a:r>
                        <a:rPr lang="en-US" sz="1200" dirty="0"/>
                        <a:t>3105-91*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Pulset™ 1cc Syringe 25g x 5/8” SafetyTip, 25u BH</a:t>
                      </a:r>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ctr"/>
                      <a:r>
                        <a:rPr lang="en-US" sz="1200" dirty="0"/>
                        <a:t>100</a:t>
                      </a:r>
                    </a:p>
                  </a:txBody>
                  <a:tcPr anchor="ctr"/>
                </a:tc>
                <a:extLst>
                  <a:ext uri="{0D108BD9-81ED-4DB2-BD59-A6C34878D82A}">
                    <a16:rowId xmlns:a16="http://schemas.microsoft.com/office/drawing/2014/main" val="4009909286"/>
                  </a:ext>
                </a:extLst>
              </a:tr>
              <a:tr h="370840">
                <a:tc>
                  <a:txBody>
                    <a:bodyPr/>
                    <a:lstStyle/>
                    <a:p>
                      <a:pPr algn="ctr"/>
                      <a:r>
                        <a:rPr lang="en-US" sz="1200" dirty="0"/>
                        <a:t>3165-91*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Kit Pulset™ 1cc Syringe 25g x 5/8” SafetyTip, 25u BH</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endParaRPr lang="en-US" sz="1200" dirty="0"/>
                    </a:p>
                  </a:txBody>
                  <a:tcPr anchor="ctr"/>
                </a:tc>
                <a:tc>
                  <a:txBody>
                    <a:bodyPr/>
                    <a:lstStyle/>
                    <a:p>
                      <a:pPr algn="ctr"/>
                      <a:r>
                        <a:rPr lang="en-US" sz="1200" dirty="0"/>
                        <a:t>X</a:t>
                      </a:r>
                    </a:p>
                  </a:txBody>
                  <a:tcPr anchor="ctr"/>
                </a:tc>
                <a:tc>
                  <a:txBody>
                    <a:bodyPr/>
                    <a:lstStyle/>
                    <a:p>
                      <a:pPr algn="ctr"/>
                      <a:r>
                        <a:rPr lang="en-US" sz="1200" dirty="0"/>
                        <a:t>100</a:t>
                      </a:r>
                    </a:p>
                  </a:txBody>
                  <a:tcPr anchor="ctr"/>
                </a:tc>
                <a:extLst>
                  <a:ext uri="{0D108BD9-81ED-4DB2-BD59-A6C34878D82A}">
                    <a16:rowId xmlns:a16="http://schemas.microsoft.com/office/drawing/2014/main" val="450067775"/>
                  </a:ext>
                </a:extLst>
              </a:tr>
              <a:tr h="370840">
                <a:tc>
                  <a:txBody>
                    <a:bodyPr/>
                    <a:lstStyle/>
                    <a:p>
                      <a:pPr algn="ctr"/>
                      <a:r>
                        <a:rPr lang="en-US" sz="1200" dirty="0"/>
                        <a:t>3173-91*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Kit Pulset™ 1cc Syringe 25g x 5/8” SafetyTip, 23” x 1” secondary needle, 25u BH</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100</a:t>
                      </a:r>
                    </a:p>
                  </a:txBody>
                  <a:tcPr anchor="ctr"/>
                </a:tc>
                <a:extLst>
                  <a:ext uri="{0D108BD9-81ED-4DB2-BD59-A6C34878D82A}">
                    <a16:rowId xmlns:a16="http://schemas.microsoft.com/office/drawing/2014/main" val="2497200062"/>
                  </a:ext>
                </a:extLst>
              </a:tr>
            </a:tbl>
          </a:graphicData>
        </a:graphic>
      </p:graphicFrame>
      <p:sp>
        <p:nvSpPr>
          <p:cNvPr id="6" name="TextBox 5">
            <a:extLst>
              <a:ext uri="{FF2B5EF4-FFF2-40B4-BE49-F238E27FC236}">
                <a16:creationId xmlns:a16="http://schemas.microsoft.com/office/drawing/2014/main" id="{94440153-63DB-348D-911C-4BBB774640A1}"/>
              </a:ext>
            </a:extLst>
          </p:cNvPr>
          <p:cNvSpPr txBox="1"/>
          <p:nvPr/>
        </p:nvSpPr>
        <p:spPr>
          <a:xfrm>
            <a:off x="522219" y="1152782"/>
            <a:ext cx="7247951" cy="369332"/>
          </a:xfrm>
          <a:prstGeom prst="rect">
            <a:avLst/>
          </a:prstGeom>
          <a:noFill/>
        </p:spPr>
        <p:txBody>
          <a:bodyPr wrap="square" rtlCol="0">
            <a:spAutoFit/>
          </a:bodyPr>
          <a:lstStyle/>
          <a:p>
            <a:r>
              <a:rPr lang="en-US" dirty="0"/>
              <a:t>Usually smaller patient population – infants, pediatrics, etc.</a:t>
            </a:r>
          </a:p>
        </p:txBody>
      </p:sp>
      <p:pic>
        <p:nvPicPr>
          <p:cNvPr id="8" name="Picture 7" descr="A close up of a train">
            <a:extLst>
              <a:ext uri="{FF2B5EF4-FFF2-40B4-BE49-F238E27FC236}">
                <a16:creationId xmlns:a16="http://schemas.microsoft.com/office/drawing/2014/main" id="{CD9E9D4A-1AC2-5EFE-CE4B-E7BF53AE225B}"/>
              </a:ext>
            </a:extLst>
          </p:cNvPr>
          <p:cNvPicPr>
            <a:picLocks noChangeAspect="1"/>
          </p:cNvPicPr>
          <p:nvPr/>
        </p:nvPicPr>
        <p:blipFill>
          <a:blip r:embed="rId2"/>
          <a:stretch>
            <a:fillRect/>
          </a:stretch>
        </p:blipFill>
        <p:spPr>
          <a:xfrm>
            <a:off x="3064354" y="4594646"/>
            <a:ext cx="6188183" cy="800319"/>
          </a:xfrm>
          <a:prstGeom prst="rect">
            <a:avLst/>
          </a:prstGeom>
          <a:ln w="28575">
            <a:solidFill>
              <a:srgbClr val="1D51A4"/>
            </a:solidFill>
          </a:ln>
        </p:spPr>
      </p:pic>
      <p:sp>
        <p:nvSpPr>
          <p:cNvPr id="9" name="TextBox 8">
            <a:extLst>
              <a:ext uri="{FF2B5EF4-FFF2-40B4-BE49-F238E27FC236}">
                <a16:creationId xmlns:a16="http://schemas.microsoft.com/office/drawing/2014/main" id="{3A08AA97-9B05-08C1-476F-BB5F9B975C4E}"/>
              </a:ext>
            </a:extLst>
          </p:cNvPr>
          <p:cNvSpPr txBox="1"/>
          <p:nvPr/>
        </p:nvSpPr>
        <p:spPr>
          <a:xfrm>
            <a:off x="5569661" y="5673740"/>
            <a:ext cx="1177568" cy="369332"/>
          </a:xfrm>
          <a:prstGeom prst="rect">
            <a:avLst/>
          </a:prstGeom>
          <a:noFill/>
        </p:spPr>
        <p:txBody>
          <a:bodyPr wrap="square" rtlCol="0">
            <a:spAutoFit/>
          </a:bodyPr>
          <a:lstStyle/>
          <a:p>
            <a:r>
              <a:rPr lang="en-US" dirty="0"/>
              <a:t>3105-91</a:t>
            </a:r>
          </a:p>
        </p:txBody>
      </p:sp>
      <p:sp>
        <p:nvSpPr>
          <p:cNvPr id="11" name="TextBox 10">
            <a:extLst>
              <a:ext uri="{FF2B5EF4-FFF2-40B4-BE49-F238E27FC236}">
                <a16:creationId xmlns:a16="http://schemas.microsoft.com/office/drawing/2014/main" id="{5139531D-AE24-142A-179D-277599E077AF}"/>
              </a:ext>
            </a:extLst>
          </p:cNvPr>
          <p:cNvSpPr txBox="1"/>
          <p:nvPr/>
        </p:nvSpPr>
        <p:spPr>
          <a:xfrm>
            <a:off x="349900" y="3834281"/>
            <a:ext cx="1659302" cy="261610"/>
          </a:xfrm>
          <a:prstGeom prst="rect">
            <a:avLst/>
          </a:prstGeom>
          <a:noFill/>
        </p:spPr>
        <p:txBody>
          <a:bodyPr wrap="square" rtlCol="0">
            <a:spAutoFit/>
          </a:bodyPr>
          <a:lstStyle/>
          <a:p>
            <a:r>
              <a:rPr lang="en-US" sz="1050" i="1" dirty="0"/>
              <a:t>*Items include CE Mark.</a:t>
            </a:r>
          </a:p>
        </p:txBody>
      </p:sp>
      <p:sp>
        <p:nvSpPr>
          <p:cNvPr id="2" name="TextBox 2">
            <a:extLst>
              <a:ext uri="{FF2B5EF4-FFF2-40B4-BE49-F238E27FC236}">
                <a16:creationId xmlns:a16="http://schemas.microsoft.com/office/drawing/2014/main" id="{63425877-D119-B635-6486-4B1B59EDE29F}"/>
              </a:ext>
            </a:extLst>
          </p:cNvPr>
          <p:cNvSpPr txBox="1"/>
          <p:nvPr/>
        </p:nvSpPr>
        <p:spPr>
          <a:xfrm>
            <a:off x="8514806" y="6154520"/>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692931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F83ADA-E3F1-B5EF-6C7E-5DD39F970FE3}"/>
              </a:ext>
            </a:extLst>
          </p:cNvPr>
          <p:cNvSpPr>
            <a:spLocks noGrp="1"/>
          </p:cNvSpPr>
          <p:nvPr>
            <p:ph type="sldNum" sz="quarter" idx="4"/>
          </p:nvPr>
        </p:nvSpPr>
        <p:spPr/>
        <p:txBody>
          <a:bodyPr/>
          <a:lstStyle/>
          <a:p>
            <a:fld id="{065D75E3-62B6-C44A-8295-14DF27978E1A}" type="slidenum">
              <a:rPr lang="en-US" smtClean="0"/>
              <a:pPr/>
              <a:t>13</a:t>
            </a:fld>
            <a:endParaRPr lang="en-US" dirty="0"/>
          </a:p>
        </p:txBody>
      </p:sp>
      <p:sp>
        <p:nvSpPr>
          <p:cNvPr id="4" name="Title 3">
            <a:extLst>
              <a:ext uri="{FF2B5EF4-FFF2-40B4-BE49-F238E27FC236}">
                <a16:creationId xmlns:a16="http://schemas.microsoft.com/office/drawing/2014/main" id="{21C7AA89-3414-2B92-D664-1834499C85E1}"/>
              </a:ext>
            </a:extLst>
          </p:cNvPr>
          <p:cNvSpPr>
            <a:spLocks noGrp="1"/>
          </p:cNvSpPr>
          <p:nvPr>
            <p:ph type="title"/>
          </p:nvPr>
        </p:nvSpPr>
        <p:spPr/>
        <p:txBody>
          <a:bodyPr/>
          <a:lstStyle/>
          <a:p>
            <a:r>
              <a:rPr lang="en-US" dirty="0"/>
              <a:t>3cc Vented Syringe Options</a:t>
            </a:r>
          </a:p>
        </p:txBody>
      </p:sp>
      <p:graphicFrame>
        <p:nvGraphicFramePr>
          <p:cNvPr id="5" name="Table 4">
            <a:extLst>
              <a:ext uri="{FF2B5EF4-FFF2-40B4-BE49-F238E27FC236}">
                <a16:creationId xmlns:a16="http://schemas.microsoft.com/office/drawing/2014/main" id="{CCC231A7-9784-DEF0-5C59-6921C4CFE304}"/>
              </a:ext>
            </a:extLst>
          </p:cNvPr>
          <p:cNvGraphicFramePr>
            <a:graphicFrameLocks noGrp="1"/>
          </p:cNvGraphicFramePr>
          <p:nvPr>
            <p:extLst>
              <p:ext uri="{D42A27DB-BD31-4B8C-83A1-F6EECF244321}">
                <p14:modId xmlns:p14="http://schemas.microsoft.com/office/powerpoint/2010/main" val="730335529"/>
              </p:ext>
            </p:extLst>
          </p:nvPr>
        </p:nvGraphicFramePr>
        <p:xfrm>
          <a:off x="349900" y="1747211"/>
          <a:ext cx="11492200" cy="2458720"/>
        </p:xfrm>
        <a:graphic>
          <a:graphicData uri="http://schemas.openxmlformats.org/drawingml/2006/table">
            <a:tbl>
              <a:tblPr firstRow="1" bandRow="1">
                <a:tableStyleId>{5C22544A-7EE6-4342-B048-85BDC9FD1C3A}</a:tableStyleId>
              </a:tblPr>
              <a:tblGrid>
                <a:gridCol w="858397">
                  <a:extLst>
                    <a:ext uri="{9D8B030D-6E8A-4147-A177-3AD203B41FA5}">
                      <a16:colId xmlns:a16="http://schemas.microsoft.com/office/drawing/2014/main" val="795554232"/>
                    </a:ext>
                  </a:extLst>
                </a:gridCol>
                <a:gridCol w="3831559">
                  <a:extLst>
                    <a:ext uri="{9D8B030D-6E8A-4147-A177-3AD203B41FA5}">
                      <a16:colId xmlns:a16="http://schemas.microsoft.com/office/drawing/2014/main" val="1401623197"/>
                    </a:ext>
                  </a:extLst>
                </a:gridCol>
                <a:gridCol w="834111">
                  <a:extLst>
                    <a:ext uri="{9D8B030D-6E8A-4147-A177-3AD203B41FA5}">
                      <a16:colId xmlns:a16="http://schemas.microsoft.com/office/drawing/2014/main" val="3554933250"/>
                    </a:ext>
                  </a:extLst>
                </a:gridCol>
                <a:gridCol w="959005">
                  <a:extLst>
                    <a:ext uri="{9D8B030D-6E8A-4147-A177-3AD203B41FA5}">
                      <a16:colId xmlns:a16="http://schemas.microsoft.com/office/drawing/2014/main" val="3137849318"/>
                    </a:ext>
                  </a:extLst>
                </a:gridCol>
                <a:gridCol w="727059">
                  <a:extLst>
                    <a:ext uri="{9D8B030D-6E8A-4147-A177-3AD203B41FA5}">
                      <a16:colId xmlns:a16="http://schemas.microsoft.com/office/drawing/2014/main" val="455799174"/>
                    </a:ext>
                  </a:extLst>
                </a:gridCol>
                <a:gridCol w="660152">
                  <a:extLst>
                    <a:ext uri="{9D8B030D-6E8A-4147-A177-3AD203B41FA5}">
                      <a16:colId xmlns:a16="http://schemas.microsoft.com/office/drawing/2014/main" val="2093118066"/>
                    </a:ext>
                  </a:extLst>
                </a:gridCol>
                <a:gridCol w="1018676">
                  <a:extLst>
                    <a:ext uri="{9D8B030D-6E8A-4147-A177-3AD203B41FA5}">
                      <a16:colId xmlns:a16="http://schemas.microsoft.com/office/drawing/2014/main" val="3759738205"/>
                    </a:ext>
                  </a:extLst>
                </a:gridCol>
                <a:gridCol w="787822">
                  <a:extLst>
                    <a:ext uri="{9D8B030D-6E8A-4147-A177-3AD203B41FA5}">
                      <a16:colId xmlns:a16="http://schemas.microsoft.com/office/drawing/2014/main" val="326121293"/>
                    </a:ext>
                  </a:extLst>
                </a:gridCol>
                <a:gridCol w="901019">
                  <a:extLst>
                    <a:ext uri="{9D8B030D-6E8A-4147-A177-3AD203B41FA5}">
                      <a16:colId xmlns:a16="http://schemas.microsoft.com/office/drawing/2014/main" val="560790826"/>
                    </a:ext>
                  </a:extLst>
                </a:gridCol>
                <a:gridCol w="914400">
                  <a:extLst>
                    <a:ext uri="{9D8B030D-6E8A-4147-A177-3AD203B41FA5}">
                      <a16:colId xmlns:a16="http://schemas.microsoft.com/office/drawing/2014/main" val="525998370"/>
                    </a:ext>
                  </a:extLst>
                </a:gridCol>
              </a:tblGrid>
              <a:tr h="370840">
                <a:tc>
                  <a:txBody>
                    <a:bodyPr/>
                    <a:lstStyle/>
                    <a:p>
                      <a:pPr algn="ctr"/>
                      <a:r>
                        <a:rPr lang="en-US" sz="1400" dirty="0"/>
                        <a:t>Item</a:t>
                      </a:r>
                    </a:p>
                  </a:txBody>
                  <a:tcPr anchor="ctr"/>
                </a:tc>
                <a:tc>
                  <a:txBody>
                    <a:bodyPr/>
                    <a:lstStyle/>
                    <a:p>
                      <a:pPr algn="ctr"/>
                      <a:r>
                        <a:rPr lang="en-US" sz="1400" dirty="0"/>
                        <a:t>Description</a:t>
                      </a:r>
                    </a:p>
                  </a:txBody>
                  <a:tcPr anchor="ctr"/>
                </a:tc>
                <a:tc>
                  <a:txBody>
                    <a:bodyPr/>
                    <a:lstStyle/>
                    <a:p>
                      <a:pPr algn="ctr"/>
                      <a:r>
                        <a:rPr lang="en-US" sz="1400" dirty="0"/>
                        <a:t>Alcohol Prep</a:t>
                      </a:r>
                    </a:p>
                  </a:txBody>
                  <a:tcPr anchor="ctr"/>
                </a:tc>
                <a:tc>
                  <a:txBody>
                    <a:bodyPr/>
                    <a:lstStyle/>
                    <a:p>
                      <a:pPr algn="ctr"/>
                      <a:r>
                        <a:rPr lang="en-US" sz="1400" dirty="0"/>
                        <a:t>Iodine Prep Pad</a:t>
                      </a:r>
                    </a:p>
                  </a:txBody>
                  <a:tcPr anchor="ctr"/>
                </a:tc>
                <a:tc>
                  <a:txBody>
                    <a:bodyPr/>
                    <a:lstStyle/>
                    <a:p>
                      <a:pPr algn="ctr"/>
                      <a:r>
                        <a:rPr lang="en-US" sz="1400" dirty="0"/>
                        <a:t>Gauze</a:t>
                      </a:r>
                    </a:p>
                  </a:txBody>
                  <a:tcPr anchor="ctr"/>
                </a:tc>
                <a:tc>
                  <a:txBody>
                    <a:bodyPr/>
                    <a:lstStyle/>
                    <a:p>
                      <a:pPr algn="ctr"/>
                      <a:r>
                        <a:rPr lang="en-US" sz="1400" dirty="0"/>
                        <a:t>Ice Bag</a:t>
                      </a:r>
                    </a:p>
                  </a:txBody>
                  <a:tcPr anchor="ctr"/>
                </a:tc>
                <a:tc>
                  <a:txBody>
                    <a:bodyPr/>
                    <a:lstStyle/>
                    <a:p>
                      <a:pPr algn="ctr"/>
                      <a:r>
                        <a:rPr lang="en-US" sz="1400" dirty="0"/>
                        <a:t>Bandage</a:t>
                      </a:r>
                    </a:p>
                  </a:txBody>
                  <a:tcPr anchor="ctr"/>
                </a:tc>
                <a:tc>
                  <a:txBody>
                    <a:bodyPr/>
                    <a:lstStyle/>
                    <a:p>
                      <a:pPr algn="ctr"/>
                      <a:r>
                        <a:rPr lang="en-US" sz="1400" dirty="0"/>
                        <a:t>Q-Cork</a:t>
                      </a:r>
                    </a:p>
                  </a:txBody>
                  <a:tcPr anchor="ctr"/>
                </a:tc>
                <a:tc>
                  <a:txBody>
                    <a:bodyPr/>
                    <a:lstStyle/>
                    <a:p>
                      <a:pPr algn="ctr"/>
                      <a:r>
                        <a:rPr lang="en-US" sz="1400" dirty="0"/>
                        <a:t>Patient Label</a:t>
                      </a:r>
                    </a:p>
                  </a:txBody>
                  <a:tcPr anchor="ctr"/>
                </a:tc>
                <a:tc>
                  <a:txBody>
                    <a:bodyPr/>
                    <a:lstStyle/>
                    <a:p>
                      <a:pPr algn="ctr"/>
                      <a:r>
                        <a:rPr lang="en-US" sz="1400" dirty="0"/>
                        <a:t>Qty</a:t>
                      </a:r>
                    </a:p>
                  </a:txBody>
                  <a:tcPr anchor="ctr"/>
                </a:tc>
                <a:extLst>
                  <a:ext uri="{0D108BD9-81ED-4DB2-BD59-A6C34878D82A}">
                    <a16:rowId xmlns:a16="http://schemas.microsoft.com/office/drawing/2014/main" val="2812219179"/>
                  </a:ext>
                </a:extLst>
              </a:tr>
              <a:tr h="370840">
                <a:tc>
                  <a:txBody>
                    <a:bodyPr/>
                    <a:lstStyle/>
                    <a:p>
                      <a:pPr algn="ctr"/>
                      <a:r>
                        <a:rPr lang="en-US" sz="1200" dirty="0"/>
                        <a:t>3302-91*</a:t>
                      </a:r>
                    </a:p>
                  </a:txBody>
                  <a:tcPr anchor="ctr"/>
                </a:tc>
                <a:tc>
                  <a:txBody>
                    <a:bodyPr/>
                    <a:lstStyle/>
                    <a:p>
                      <a:pPr algn="l"/>
                      <a:r>
                        <a:rPr lang="en-US" sz="1200" dirty="0"/>
                        <a:t>Pulset™ 3cc Syringe 22g x 1” SafetyTip, 25u BH</a:t>
                      </a:r>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ctr"/>
                      <a:r>
                        <a:rPr lang="en-US" sz="1200" dirty="0"/>
                        <a:t>100</a:t>
                      </a:r>
                    </a:p>
                  </a:txBody>
                  <a:tcPr anchor="ctr"/>
                </a:tc>
                <a:extLst>
                  <a:ext uri="{0D108BD9-81ED-4DB2-BD59-A6C34878D82A}">
                    <a16:rowId xmlns:a16="http://schemas.microsoft.com/office/drawing/2014/main" val="1888940182"/>
                  </a:ext>
                </a:extLst>
              </a:tr>
              <a:tr h="370840">
                <a:tc>
                  <a:txBody>
                    <a:bodyPr/>
                    <a:lstStyle/>
                    <a:p>
                      <a:pPr algn="ctr"/>
                      <a:r>
                        <a:rPr lang="en-US" sz="1200" dirty="0"/>
                        <a:t>3303-91*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Pulset™ 3cc Syringe 23g x 1” SafetyTip, 25u BH</a:t>
                      </a:r>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ctr"/>
                      <a:r>
                        <a:rPr lang="en-US" sz="1200" dirty="0"/>
                        <a:t>100</a:t>
                      </a:r>
                    </a:p>
                  </a:txBody>
                  <a:tcPr anchor="ctr"/>
                </a:tc>
                <a:extLst>
                  <a:ext uri="{0D108BD9-81ED-4DB2-BD59-A6C34878D82A}">
                    <a16:rowId xmlns:a16="http://schemas.microsoft.com/office/drawing/2014/main" val="4009909286"/>
                  </a:ext>
                </a:extLst>
              </a:tr>
              <a:tr h="370840">
                <a:tc>
                  <a:txBody>
                    <a:bodyPr/>
                    <a:lstStyle/>
                    <a:p>
                      <a:pPr algn="ctr"/>
                      <a:r>
                        <a:rPr lang="en-US" sz="1200" dirty="0"/>
                        <a:t>3362-91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Kit Pulset™ 3cc Syringe 22g x 1” SafetyTip, 25u BH</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endParaRPr lang="en-US" sz="1200" dirty="0"/>
                    </a:p>
                  </a:txBody>
                  <a:tcPr anchor="ctr"/>
                </a:tc>
                <a:tc>
                  <a:txBody>
                    <a:bodyPr/>
                    <a:lstStyle/>
                    <a:p>
                      <a:pPr algn="ctr"/>
                      <a:r>
                        <a:rPr lang="en-US" sz="1200" dirty="0"/>
                        <a:t>X</a:t>
                      </a:r>
                    </a:p>
                  </a:txBody>
                  <a:tcPr anchor="ctr"/>
                </a:tc>
                <a:tc>
                  <a:txBody>
                    <a:bodyPr/>
                    <a:lstStyle/>
                    <a:p>
                      <a:pPr algn="ctr"/>
                      <a:r>
                        <a:rPr lang="en-US" sz="1200" dirty="0"/>
                        <a:t>100</a:t>
                      </a:r>
                    </a:p>
                  </a:txBody>
                  <a:tcPr anchor="ctr"/>
                </a:tc>
                <a:extLst>
                  <a:ext uri="{0D108BD9-81ED-4DB2-BD59-A6C34878D82A}">
                    <a16:rowId xmlns:a16="http://schemas.microsoft.com/office/drawing/2014/main" val="450067775"/>
                  </a:ext>
                </a:extLst>
              </a:tr>
              <a:tr h="370840">
                <a:tc>
                  <a:txBody>
                    <a:bodyPr/>
                    <a:lstStyle/>
                    <a:p>
                      <a:pPr algn="ctr"/>
                      <a:r>
                        <a:rPr lang="en-US" sz="1200" dirty="0"/>
                        <a:t>3363-91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Kit Pulset™ 3cc Syringe 23g x 1” SafetyTip, 25u BH</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endParaRPr lang="en-US" sz="1200" dirty="0"/>
                    </a:p>
                  </a:txBody>
                  <a:tcPr anchor="ctr"/>
                </a:tc>
                <a:tc>
                  <a:txBody>
                    <a:bodyPr/>
                    <a:lstStyle/>
                    <a:p>
                      <a:pPr algn="ctr"/>
                      <a:r>
                        <a:rPr lang="en-US" sz="1200" dirty="0"/>
                        <a:t>X</a:t>
                      </a:r>
                    </a:p>
                  </a:txBody>
                  <a:tcPr anchor="ctr"/>
                </a:tc>
                <a:tc>
                  <a:txBody>
                    <a:bodyPr/>
                    <a:lstStyle/>
                    <a:p>
                      <a:pPr algn="ctr"/>
                      <a:r>
                        <a:rPr lang="en-US" sz="1200" dirty="0"/>
                        <a:t>100</a:t>
                      </a:r>
                    </a:p>
                  </a:txBody>
                  <a:tcPr anchor="ctr"/>
                </a:tc>
                <a:extLst>
                  <a:ext uri="{0D108BD9-81ED-4DB2-BD59-A6C34878D82A}">
                    <a16:rowId xmlns:a16="http://schemas.microsoft.com/office/drawing/2014/main" val="2497200062"/>
                  </a:ext>
                </a:extLst>
              </a:tr>
              <a:tr h="370840">
                <a:tc>
                  <a:txBody>
                    <a:bodyPr/>
                    <a:lstStyle/>
                    <a:p>
                      <a:pPr algn="ctr"/>
                      <a:r>
                        <a:rPr lang="en-US" sz="1200" dirty="0"/>
                        <a:t>3373-91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Pulset™ 3cc Syringe 23g x 1” SafetyTip, 22” x 1.5” secondary needle, 25u BH</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r>
                        <a:rPr lang="en-US" sz="1200" dirty="0"/>
                        <a:t>X</a:t>
                      </a:r>
                    </a:p>
                  </a:txBody>
                  <a:tcPr anchor="ctr"/>
                </a:tc>
                <a:tc>
                  <a:txBody>
                    <a:bodyPr/>
                    <a:lstStyle/>
                    <a:p>
                      <a:pPr algn="ctr"/>
                      <a:endParaRPr lang="en-US" sz="1200" dirty="0"/>
                    </a:p>
                  </a:txBody>
                  <a:tcPr anchor="ctr"/>
                </a:tc>
                <a:tc>
                  <a:txBody>
                    <a:bodyPr/>
                    <a:lstStyle/>
                    <a:p>
                      <a:pPr algn="ctr"/>
                      <a:r>
                        <a:rPr lang="en-US" sz="1200" dirty="0"/>
                        <a:t>X</a:t>
                      </a:r>
                    </a:p>
                  </a:txBody>
                  <a:tcPr anchor="ctr"/>
                </a:tc>
                <a:tc>
                  <a:txBody>
                    <a:bodyPr/>
                    <a:lstStyle/>
                    <a:p>
                      <a:pPr algn="ctr"/>
                      <a:r>
                        <a:rPr lang="en-US" sz="1200" dirty="0"/>
                        <a:t>100</a:t>
                      </a:r>
                    </a:p>
                  </a:txBody>
                  <a:tcPr anchor="ctr"/>
                </a:tc>
                <a:extLst>
                  <a:ext uri="{0D108BD9-81ED-4DB2-BD59-A6C34878D82A}">
                    <a16:rowId xmlns:a16="http://schemas.microsoft.com/office/drawing/2014/main" val="1982262773"/>
                  </a:ext>
                </a:extLst>
              </a:tr>
            </a:tbl>
          </a:graphicData>
        </a:graphic>
      </p:graphicFrame>
      <p:sp>
        <p:nvSpPr>
          <p:cNvPr id="6" name="TextBox 5">
            <a:extLst>
              <a:ext uri="{FF2B5EF4-FFF2-40B4-BE49-F238E27FC236}">
                <a16:creationId xmlns:a16="http://schemas.microsoft.com/office/drawing/2014/main" id="{94440153-63DB-348D-911C-4BBB774640A1}"/>
              </a:ext>
            </a:extLst>
          </p:cNvPr>
          <p:cNvSpPr txBox="1"/>
          <p:nvPr/>
        </p:nvSpPr>
        <p:spPr>
          <a:xfrm>
            <a:off x="522219" y="1152782"/>
            <a:ext cx="7247951" cy="369332"/>
          </a:xfrm>
          <a:prstGeom prst="rect">
            <a:avLst/>
          </a:prstGeom>
          <a:noFill/>
        </p:spPr>
        <p:txBody>
          <a:bodyPr wrap="square" rtlCol="0">
            <a:spAutoFit/>
          </a:bodyPr>
          <a:lstStyle/>
          <a:p>
            <a:r>
              <a:rPr lang="en-US" dirty="0"/>
              <a:t>Usually larger patient population – adults, large peds, etc.</a:t>
            </a:r>
          </a:p>
        </p:txBody>
      </p:sp>
      <p:sp>
        <p:nvSpPr>
          <p:cNvPr id="9" name="TextBox 8">
            <a:extLst>
              <a:ext uri="{FF2B5EF4-FFF2-40B4-BE49-F238E27FC236}">
                <a16:creationId xmlns:a16="http://schemas.microsoft.com/office/drawing/2014/main" id="{3A08AA97-9B05-08C1-476F-BB5F9B975C4E}"/>
              </a:ext>
            </a:extLst>
          </p:cNvPr>
          <p:cNvSpPr txBox="1"/>
          <p:nvPr/>
        </p:nvSpPr>
        <p:spPr>
          <a:xfrm>
            <a:off x="2118732" y="5705218"/>
            <a:ext cx="1177568" cy="369332"/>
          </a:xfrm>
          <a:prstGeom prst="rect">
            <a:avLst/>
          </a:prstGeom>
          <a:noFill/>
        </p:spPr>
        <p:txBody>
          <a:bodyPr wrap="square" rtlCol="0">
            <a:spAutoFit/>
          </a:bodyPr>
          <a:lstStyle/>
          <a:p>
            <a:r>
              <a:rPr lang="en-US" dirty="0"/>
              <a:t>3302-91</a:t>
            </a:r>
          </a:p>
        </p:txBody>
      </p:sp>
      <p:sp>
        <p:nvSpPr>
          <p:cNvPr id="2" name="TextBox 1">
            <a:extLst>
              <a:ext uri="{FF2B5EF4-FFF2-40B4-BE49-F238E27FC236}">
                <a16:creationId xmlns:a16="http://schemas.microsoft.com/office/drawing/2014/main" id="{D45DF899-46FC-B42C-D51C-B7B4F4A8C57E}"/>
              </a:ext>
            </a:extLst>
          </p:cNvPr>
          <p:cNvSpPr txBox="1"/>
          <p:nvPr/>
        </p:nvSpPr>
        <p:spPr>
          <a:xfrm>
            <a:off x="349900" y="4169743"/>
            <a:ext cx="1659302" cy="261610"/>
          </a:xfrm>
          <a:prstGeom prst="rect">
            <a:avLst/>
          </a:prstGeom>
          <a:noFill/>
        </p:spPr>
        <p:txBody>
          <a:bodyPr wrap="square" rtlCol="0">
            <a:spAutoFit/>
          </a:bodyPr>
          <a:lstStyle/>
          <a:p>
            <a:r>
              <a:rPr lang="en-US" sz="1050" i="1" dirty="0"/>
              <a:t>*Items include CE Mark.</a:t>
            </a:r>
          </a:p>
        </p:txBody>
      </p:sp>
      <p:pic>
        <p:nvPicPr>
          <p:cNvPr id="10" name="Picture 9" descr="A close up of a measuring device&#10;&#10;Description automatically generated">
            <a:extLst>
              <a:ext uri="{FF2B5EF4-FFF2-40B4-BE49-F238E27FC236}">
                <a16:creationId xmlns:a16="http://schemas.microsoft.com/office/drawing/2014/main" id="{E7E09FDD-BBCA-785C-F243-FE2E37E907A2}"/>
              </a:ext>
            </a:extLst>
          </p:cNvPr>
          <p:cNvPicPr>
            <a:picLocks noChangeAspect="1"/>
          </p:cNvPicPr>
          <p:nvPr/>
        </p:nvPicPr>
        <p:blipFill>
          <a:blip r:embed="rId2"/>
          <a:stretch>
            <a:fillRect/>
          </a:stretch>
        </p:blipFill>
        <p:spPr>
          <a:xfrm>
            <a:off x="258709" y="4774064"/>
            <a:ext cx="4897615" cy="895177"/>
          </a:xfrm>
          <a:prstGeom prst="rect">
            <a:avLst/>
          </a:prstGeom>
          <a:ln w="12700">
            <a:solidFill>
              <a:srgbClr val="1D51A4"/>
            </a:solidFill>
          </a:ln>
        </p:spPr>
      </p:pic>
      <p:sp>
        <p:nvSpPr>
          <p:cNvPr id="13" name="TextBox 12">
            <a:extLst>
              <a:ext uri="{FF2B5EF4-FFF2-40B4-BE49-F238E27FC236}">
                <a16:creationId xmlns:a16="http://schemas.microsoft.com/office/drawing/2014/main" id="{9A7DE9EB-5461-CF0D-485E-AAC3D93C17CE}"/>
              </a:ext>
            </a:extLst>
          </p:cNvPr>
          <p:cNvSpPr txBox="1"/>
          <p:nvPr/>
        </p:nvSpPr>
        <p:spPr>
          <a:xfrm>
            <a:off x="7181386" y="5275609"/>
            <a:ext cx="1177568" cy="369332"/>
          </a:xfrm>
          <a:prstGeom prst="rect">
            <a:avLst/>
          </a:prstGeom>
          <a:noFill/>
        </p:spPr>
        <p:txBody>
          <a:bodyPr wrap="square" rtlCol="0">
            <a:spAutoFit/>
          </a:bodyPr>
          <a:lstStyle/>
          <a:p>
            <a:r>
              <a:rPr lang="en-US" dirty="0"/>
              <a:t>3373-91</a:t>
            </a:r>
          </a:p>
        </p:txBody>
      </p:sp>
      <p:pic>
        <p:nvPicPr>
          <p:cNvPr id="15" name="Picture 14" descr="A close-up of several medical supplies&#10;&#10;Description automatically generated">
            <a:extLst>
              <a:ext uri="{FF2B5EF4-FFF2-40B4-BE49-F238E27FC236}">
                <a16:creationId xmlns:a16="http://schemas.microsoft.com/office/drawing/2014/main" id="{C4D0A679-BD13-EFF9-F010-02D03AB4AA4F}"/>
              </a:ext>
            </a:extLst>
          </p:cNvPr>
          <p:cNvPicPr>
            <a:picLocks noChangeAspect="1"/>
          </p:cNvPicPr>
          <p:nvPr/>
        </p:nvPicPr>
        <p:blipFill>
          <a:blip r:embed="rId3"/>
          <a:stretch>
            <a:fillRect/>
          </a:stretch>
        </p:blipFill>
        <p:spPr>
          <a:xfrm>
            <a:off x="8242979" y="4300548"/>
            <a:ext cx="2899319" cy="2319455"/>
          </a:xfrm>
          <a:prstGeom prst="rect">
            <a:avLst/>
          </a:prstGeom>
          <a:ln w="12700">
            <a:solidFill>
              <a:srgbClr val="1D51A4"/>
            </a:solidFill>
          </a:ln>
        </p:spPr>
      </p:pic>
      <p:sp>
        <p:nvSpPr>
          <p:cNvPr id="7" name="TextBox 2">
            <a:extLst>
              <a:ext uri="{FF2B5EF4-FFF2-40B4-BE49-F238E27FC236}">
                <a16:creationId xmlns:a16="http://schemas.microsoft.com/office/drawing/2014/main" id="{63425877-D119-B635-6486-4B1B59EDE29F}"/>
              </a:ext>
            </a:extLst>
          </p:cNvPr>
          <p:cNvSpPr txBox="1"/>
          <p:nvPr/>
        </p:nvSpPr>
        <p:spPr>
          <a:xfrm>
            <a:off x="5005251" y="6332615"/>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84088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F83ADA-E3F1-B5EF-6C7E-5DD39F970FE3}"/>
              </a:ext>
            </a:extLst>
          </p:cNvPr>
          <p:cNvSpPr>
            <a:spLocks noGrp="1"/>
          </p:cNvSpPr>
          <p:nvPr>
            <p:ph type="sldNum" sz="quarter" idx="4"/>
          </p:nvPr>
        </p:nvSpPr>
        <p:spPr/>
        <p:txBody>
          <a:bodyPr/>
          <a:lstStyle/>
          <a:p>
            <a:fld id="{065D75E3-62B6-C44A-8295-14DF27978E1A}" type="slidenum">
              <a:rPr lang="en-US" smtClean="0"/>
              <a:pPr/>
              <a:t>14</a:t>
            </a:fld>
            <a:endParaRPr lang="en-US" dirty="0"/>
          </a:p>
        </p:txBody>
      </p:sp>
      <p:sp>
        <p:nvSpPr>
          <p:cNvPr id="4" name="Title 3">
            <a:extLst>
              <a:ext uri="{FF2B5EF4-FFF2-40B4-BE49-F238E27FC236}">
                <a16:creationId xmlns:a16="http://schemas.microsoft.com/office/drawing/2014/main" id="{21C7AA89-3414-2B92-D664-1834499C85E1}"/>
              </a:ext>
            </a:extLst>
          </p:cNvPr>
          <p:cNvSpPr>
            <a:spLocks noGrp="1"/>
          </p:cNvSpPr>
          <p:nvPr>
            <p:ph type="title"/>
          </p:nvPr>
        </p:nvSpPr>
        <p:spPr/>
        <p:txBody>
          <a:bodyPr/>
          <a:lstStyle/>
          <a:p>
            <a:r>
              <a:rPr lang="en-US" dirty="0"/>
              <a:t>A-Line Options</a:t>
            </a:r>
          </a:p>
        </p:txBody>
      </p:sp>
      <p:graphicFrame>
        <p:nvGraphicFramePr>
          <p:cNvPr id="5" name="Table 4">
            <a:extLst>
              <a:ext uri="{FF2B5EF4-FFF2-40B4-BE49-F238E27FC236}">
                <a16:creationId xmlns:a16="http://schemas.microsoft.com/office/drawing/2014/main" id="{CCC231A7-9784-DEF0-5C59-6921C4CFE304}"/>
              </a:ext>
            </a:extLst>
          </p:cNvPr>
          <p:cNvGraphicFramePr>
            <a:graphicFrameLocks noGrp="1"/>
          </p:cNvGraphicFramePr>
          <p:nvPr>
            <p:extLst>
              <p:ext uri="{D42A27DB-BD31-4B8C-83A1-F6EECF244321}">
                <p14:modId xmlns:p14="http://schemas.microsoft.com/office/powerpoint/2010/main" val="4133572537"/>
              </p:ext>
            </p:extLst>
          </p:nvPr>
        </p:nvGraphicFramePr>
        <p:xfrm>
          <a:off x="349900" y="1247346"/>
          <a:ext cx="5604356" cy="2595880"/>
        </p:xfrm>
        <a:graphic>
          <a:graphicData uri="http://schemas.openxmlformats.org/drawingml/2006/table">
            <a:tbl>
              <a:tblPr firstRow="1" bandRow="1">
                <a:tableStyleId>{5C22544A-7EE6-4342-B048-85BDC9FD1C3A}</a:tableStyleId>
              </a:tblPr>
              <a:tblGrid>
                <a:gridCol w="858397">
                  <a:extLst>
                    <a:ext uri="{9D8B030D-6E8A-4147-A177-3AD203B41FA5}">
                      <a16:colId xmlns:a16="http://schemas.microsoft.com/office/drawing/2014/main" val="795554232"/>
                    </a:ext>
                  </a:extLst>
                </a:gridCol>
                <a:gridCol w="3831559">
                  <a:extLst>
                    <a:ext uri="{9D8B030D-6E8A-4147-A177-3AD203B41FA5}">
                      <a16:colId xmlns:a16="http://schemas.microsoft.com/office/drawing/2014/main" val="1401623197"/>
                    </a:ext>
                  </a:extLst>
                </a:gridCol>
                <a:gridCol w="914400">
                  <a:extLst>
                    <a:ext uri="{9D8B030D-6E8A-4147-A177-3AD203B41FA5}">
                      <a16:colId xmlns:a16="http://schemas.microsoft.com/office/drawing/2014/main" val="525998370"/>
                    </a:ext>
                  </a:extLst>
                </a:gridCol>
              </a:tblGrid>
              <a:tr h="370840">
                <a:tc>
                  <a:txBody>
                    <a:bodyPr/>
                    <a:lstStyle/>
                    <a:p>
                      <a:pPr algn="ctr"/>
                      <a:r>
                        <a:rPr lang="en-US" sz="1400" dirty="0"/>
                        <a:t>Item</a:t>
                      </a:r>
                    </a:p>
                  </a:txBody>
                  <a:tcPr anchor="ctr"/>
                </a:tc>
                <a:tc>
                  <a:txBody>
                    <a:bodyPr/>
                    <a:lstStyle/>
                    <a:p>
                      <a:pPr algn="ctr"/>
                      <a:r>
                        <a:rPr lang="en-US" sz="1400" dirty="0"/>
                        <a:t>Description</a:t>
                      </a:r>
                    </a:p>
                  </a:txBody>
                  <a:tcPr anchor="ctr"/>
                </a:tc>
                <a:tc>
                  <a:txBody>
                    <a:bodyPr/>
                    <a:lstStyle/>
                    <a:p>
                      <a:pPr algn="ctr"/>
                      <a:r>
                        <a:rPr lang="en-US" sz="1400" dirty="0"/>
                        <a:t>Qty</a:t>
                      </a:r>
                    </a:p>
                  </a:txBody>
                  <a:tcPr anchor="ctr"/>
                </a:tc>
                <a:extLst>
                  <a:ext uri="{0D108BD9-81ED-4DB2-BD59-A6C34878D82A}">
                    <a16:rowId xmlns:a16="http://schemas.microsoft.com/office/drawing/2014/main" val="2812219179"/>
                  </a:ext>
                </a:extLst>
              </a:tr>
              <a:tr h="370840">
                <a:tc>
                  <a:txBody>
                    <a:bodyPr/>
                    <a:lstStyle/>
                    <a:p>
                      <a:pPr algn="ctr"/>
                      <a:r>
                        <a:rPr lang="en-US" sz="1200" dirty="0"/>
                        <a:t>3100-30*</a:t>
                      </a:r>
                    </a:p>
                  </a:txBody>
                  <a:tcPr anchor="ctr"/>
                </a:tc>
                <a:tc>
                  <a:txBody>
                    <a:bodyPr/>
                    <a:lstStyle/>
                    <a:p>
                      <a:pPr algn="l"/>
                      <a:r>
                        <a:rPr lang="en-US" sz="1200" dirty="0"/>
                        <a:t>A-Line 1cc syringe, Blunt Tip Cannula, 25u BH</a:t>
                      </a:r>
                    </a:p>
                  </a:txBody>
                  <a:tcPr anchor="ctr"/>
                </a:tc>
                <a:tc>
                  <a:txBody>
                    <a:bodyPr/>
                    <a:lstStyle/>
                    <a:p>
                      <a:pPr algn="ctr"/>
                      <a:r>
                        <a:rPr lang="en-US" sz="1200" dirty="0"/>
                        <a:t>100</a:t>
                      </a:r>
                    </a:p>
                  </a:txBody>
                  <a:tcPr anchor="ctr"/>
                </a:tc>
                <a:extLst>
                  <a:ext uri="{0D108BD9-81ED-4DB2-BD59-A6C34878D82A}">
                    <a16:rowId xmlns:a16="http://schemas.microsoft.com/office/drawing/2014/main" val="1888940182"/>
                  </a:ext>
                </a:extLst>
              </a:tr>
              <a:tr h="370840">
                <a:tc>
                  <a:txBody>
                    <a:bodyPr/>
                    <a:lstStyle/>
                    <a:p>
                      <a:pPr algn="ctr"/>
                      <a:r>
                        <a:rPr lang="en-US" sz="1200" dirty="0"/>
                        <a:t>3300-30*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A-Line 3cc syringe, Blunt Tip Cannula, 25u BH</a:t>
                      </a:r>
                    </a:p>
                  </a:txBody>
                  <a:tcPr anchor="ctr"/>
                </a:tc>
                <a:tc>
                  <a:txBody>
                    <a:bodyPr/>
                    <a:lstStyle/>
                    <a:p>
                      <a:pPr algn="ctr"/>
                      <a:r>
                        <a:rPr lang="en-US" sz="1200" dirty="0"/>
                        <a:t>100</a:t>
                      </a:r>
                    </a:p>
                  </a:txBody>
                  <a:tcPr anchor="ctr"/>
                </a:tc>
                <a:extLst>
                  <a:ext uri="{0D108BD9-81ED-4DB2-BD59-A6C34878D82A}">
                    <a16:rowId xmlns:a16="http://schemas.microsoft.com/office/drawing/2014/main" val="4009909286"/>
                  </a:ext>
                </a:extLst>
              </a:tr>
              <a:tr h="370840">
                <a:tc>
                  <a:txBody>
                    <a:bodyPr/>
                    <a:lstStyle/>
                    <a:p>
                      <a:pPr algn="ctr"/>
                      <a:r>
                        <a:rPr lang="en-US" sz="1200" dirty="0"/>
                        <a:t>3100-20*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A-Line 1cc syringe, 3cc Waste Syringe, 25u BH</a:t>
                      </a:r>
                    </a:p>
                  </a:txBody>
                  <a:tcPr anchor="ctr"/>
                </a:tc>
                <a:tc>
                  <a:txBody>
                    <a:bodyPr/>
                    <a:lstStyle/>
                    <a:p>
                      <a:pPr algn="ctr"/>
                      <a:r>
                        <a:rPr lang="en-US" sz="1200" dirty="0"/>
                        <a:t>100</a:t>
                      </a:r>
                    </a:p>
                  </a:txBody>
                  <a:tcPr anchor="ctr"/>
                </a:tc>
                <a:extLst>
                  <a:ext uri="{0D108BD9-81ED-4DB2-BD59-A6C34878D82A}">
                    <a16:rowId xmlns:a16="http://schemas.microsoft.com/office/drawing/2014/main" val="450067775"/>
                  </a:ext>
                </a:extLst>
              </a:tr>
              <a:tr h="370840">
                <a:tc>
                  <a:txBody>
                    <a:bodyPr/>
                    <a:lstStyle/>
                    <a:p>
                      <a:pPr algn="ctr"/>
                      <a:r>
                        <a:rPr lang="en-US" sz="1200" dirty="0"/>
                        <a:t>3100-25*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A-Line 1cc syringe, 25u BH</a:t>
                      </a:r>
                    </a:p>
                  </a:txBody>
                  <a:tcPr anchor="ctr"/>
                </a:tc>
                <a:tc>
                  <a:txBody>
                    <a:bodyPr/>
                    <a:lstStyle/>
                    <a:p>
                      <a:pPr algn="ctr"/>
                      <a:r>
                        <a:rPr lang="en-US" sz="1200" dirty="0"/>
                        <a:t>100</a:t>
                      </a:r>
                    </a:p>
                  </a:txBody>
                  <a:tcPr anchor="ctr"/>
                </a:tc>
                <a:extLst>
                  <a:ext uri="{0D108BD9-81ED-4DB2-BD59-A6C34878D82A}">
                    <a16:rowId xmlns:a16="http://schemas.microsoft.com/office/drawing/2014/main" val="2497200062"/>
                  </a:ext>
                </a:extLst>
              </a:tr>
              <a:tr h="370840">
                <a:tc>
                  <a:txBody>
                    <a:bodyPr/>
                    <a:lstStyle/>
                    <a:p>
                      <a:pPr algn="ctr"/>
                      <a:r>
                        <a:rPr lang="en-US" sz="1200" dirty="0"/>
                        <a:t>3300-21*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A-Line 3cc syringe, 5cc - 6cc Waste Syringe, 25u BH</a:t>
                      </a:r>
                    </a:p>
                  </a:txBody>
                  <a:tcPr anchor="ctr"/>
                </a:tc>
                <a:tc>
                  <a:txBody>
                    <a:bodyPr/>
                    <a:lstStyle/>
                    <a:p>
                      <a:pPr algn="ctr"/>
                      <a:r>
                        <a:rPr lang="en-US" sz="1200" dirty="0"/>
                        <a:t>100</a:t>
                      </a:r>
                    </a:p>
                  </a:txBody>
                  <a:tcPr anchor="ctr"/>
                </a:tc>
                <a:extLst>
                  <a:ext uri="{0D108BD9-81ED-4DB2-BD59-A6C34878D82A}">
                    <a16:rowId xmlns:a16="http://schemas.microsoft.com/office/drawing/2014/main" val="1982262773"/>
                  </a:ext>
                </a:extLst>
              </a:tr>
              <a:tr h="370840">
                <a:tc>
                  <a:txBody>
                    <a:bodyPr/>
                    <a:lstStyle/>
                    <a:p>
                      <a:pPr algn="ctr"/>
                      <a:r>
                        <a:rPr lang="en-US" sz="1200" dirty="0"/>
                        <a:t>3300-25*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A-Line 3cc Syringe, 25u BH</a:t>
                      </a:r>
                    </a:p>
                  </a:txBody>
                  <a:tcPr anchor="ctr"/>
                </a:tc>
                <a:tc>
                  <a:txBody>
                    <a:bodyPr/>
                    <a:lstStyle/>
                    <a:p>
                      <a:pPr algn="ctr"/>
                      <a:r>
                        <a:rPr lang="en-US" sz="1200" dirty="0"/>
                        <a:t>100</a:t>
                      </a:r>
                    </a:p>
                  </a:txBody>
                  <a:tcPr anchor="ctr"/>
                </a:tc>
                <a:extLst>
                  <a:ext uri="{0D108BD9-81ED-4DB2-BD59-A6C34878D82A}">
                    <a16:rowId xmlns:a16="http://schemas.microsoft.com/office/drawing/2014/main" val="3359467812"/>
                  </a:ext>
                </a:extLst>
              </a:tr>
            </a:tbl>
          </a:graphicData>
        </a:graphic>
      </p:graphicFrame>
      <p:sp>
        <p:nvSpPr>
          <p:cNvPr id="2" name="TextBox 1">
            <a:extLst>
              <a:ext uri="{FF2B5EF4-FFF2-40B4-BE49-F238E27FC236}">
                <a16:creationId xmlns:a16="http://schemas.microsoft.com/office/drawing/2014/main" id="{D45DF899-46FC-B42C-D51C-B7B4F4A8C57E}"/>
              </a:ext>
            </a:extLst>
          </p:cNvPr>
          <p:cNvSpPr txBox="1"/>
          <p:nvPr/>
        </p:nvSpPr>
        <p:spPr>
          <a:xfrm>
            <a:off x="349900" y="3884172"/>
            <a:ext cx="1659302" cy="261610"/>
          </a:xfrm>
          <a:prstGeom prst="rect">
            <a:avLst/>
          </a:prstGeom>
          <a:noFill/>
        </p:spPr>
        <p:txBody>
          <a:bodyPr wrap="square" rtlCol="0">
            <a:spAutoFit/>
          </a:bodyPr>
          <a:lstStyle/>
          <a:p>
            <a:r>
              <a:rPr lang="en-US" sz="1050" i="1" dirty="0"/>
              <a:t>*Items include CE Mark.</a:t>
            </a:r>
          </a:p>
        </p:txBody>
      </p:sp>
      <p:pic>
        <p:nvPicPr>
          <p:cNvPr id="8" name="Picture 7" descr="A white and black keyboard&#10;&#10;Description automatically generated">
            <a:extLst>
              <a:ext uri="{FF2B5EF4-FFF2-40B4-BE49-F238E27FC236}">
                <a16:creationId xmlns:a16="http://schemas.microsoft.com/office/drawing/2014/main" id="{04011AA5-7C31-4FBD-F710-310FF9B7A31E}"/>
              </a:ext>
            </a:extLst>
          </p:cNvPr>
          <p:cNvPicPr>
            <a:picLocks noChangeAspect="1"/>
          </p:cNvPicPr>
          <p:nvPr/>
        </p:nvPicPr>
        <p:blipFill>
          <a:blip r:embed="rId2"/>
          <a:stretch>
            <a:fillRect/>
          </a:stretch>
        </p:blipFill>
        <p:spPr>
          <a:xfrm>
            <a:off x="6272338" y="1509709"/>
            <a:ext cx="3986784" cy="547867"/>
          </a:xfrm>
          <a:prstGeom prst="rect">
            <a:avLst/>
          </a:prstGeom>
        </p:spPr>
      </p:pic>
      <p:pic>
        <p:nvPicPr>
          <p:cNvPr id="12" name="Picture 11" descr="A white ruler with black keys&#10;&#10;Description automatically generated">
            <a:extLst>
              <a:ext uri="{FF2B5EF4-FFF2-40B4-BE49-F238E27FC236}">
                <a16:creationId xmlns:a16="http://schemas.microsoft.com/office/drawing/2014/main" id="{121A1E96-3BF8-9BC9-A2C5-7EE944485167}"/>
              </a:ext>
            </a:extLst>
          </p:cNvPr>
          <p:cNvPicPr>
            <a:picLocks noChangeAspect="1"/>
          </p:cNvPicPr>
          <p:nvPr/>
        </p:nvPicPr>
        <p:blipFill>
          <a:blip r:embed="rId3"/>
          <a:stretch>
            <a:fillRect/>
          </a:stretch>
        </p:blipFill>
        <p:spPr>
          <a:xfrm>
            <a:off x="6272338" y="2771456"/>
            <a:ext cx="3987415" cy="657544"/>
          </a:xfrm>
          <a:prstGeom prst="rect">
            <a:avLst/>
          </a:prstGeom>
        </p:spPr>
      </p:pic>
      <p:sp>
        <p:nvSpPr>
          <p:cNvPr id="14" name="TextBox 13">
            <a:extLst>
              <a:ext uri="{FF2B5EF4-FFF2-40B4-BE49-F238E27FC236}">
                <a16:creationId xmlns:a16="http://schemas.microsoft.com/office/drawing/2014/main" id="{2B49B76D-C7F1-0CCD-02C9-1477DD42C0C3}"/>
              </a:ext>
            </a:extLst>
          </p:cNvPr>
          <p:cNvSpPr txBox="1"/>
          <p:nvPr/>
        </p:nvSpPr>
        <p:spPr>
          <a:xfrm>
            <a:off x="10660099" y="2946339"/>
            <a:ext cx="980812" cy="307777"/>
          </a:xfrm>
          <a:prstGeom prst="rect">
            <a:avLst/>
          </a:prstGeom>
          <a:noFill/>
        </p:spPr>
        <p:txBody>
          <a:bodyPr wrap="square" rtlCol="0">
            <a:spAutoFit/>
          </a:bodyPr>
          <a:lstStyle/>
          <a:p>
            <a:r>
              <a:rPr lang="en-US" sz="1400" dirty="0"/>
              <a:t>3100-25</a:t>
            </a:r>
            <a:endParaRPr lang="en-US" dirty="0"/>
          </a:p>
        </p:txBody>
      </p:sp>
      <p:sp>
        <p:nvSpPr>
          <p:cNvPr id="16" name="TextBox 15">
            <a:extLst>
              <a:ext uri="{FF2B5EF4-FFF2-40B4-BE49-F238E27FC236}">
                <a16:creationId xmlns:a16="http://schemas.microsoft.com/office/drawing/2014/main" id="{DD7591CC-FC40-5FD1-8197-AC674B7A2ED8}"/>
              </a:ext>
            </a:extLst>
          </p:cNvPr>
          <p:cNvSpPr txBox="1"/>
          <p:nvPr/>
        </p:nvSpPr>
        <p:spPr>
          <a:xfrm>
            <a:off x="10660099" y="1629753"/>
            <a:ext cx="980812" cy="307777"/>
          </a:xfrm>
          <a:prstGeom prst="rect">
            <a:avLst/>
          </a:prstGeom>
          <a:noFill/>
        </p:spPr>
        <p:txBody>
          <a:bodyPr wrap="square" rtlCol="0">
            <a:spAutoFit/>
          </a:bodyPr>
          <a:lstStyle/>
          <a:p>
            <a:r>
              <a:rPr lang="en-US" sz="1400" dirty="0"/>
              <a:t>3100-30</a:t>
            </a:r>
          </a:p>
        </p:txBody>
      </p:sp>
      <p:pic>
        <p:nvPicPr>
          <p:cNvPr id="18" name="Picture 17" descr="A close up of a syringe&#10;&#10;Description automatically generated">
            <a:extLst>
              <a:ext uri="{FF2B5EF4-FFF2-40B4-BE49-F238E27FC236}">
                <a16:creationId xmlns:a16="http://schemas.microsoft.com/office/drawing/2014/main" id="{15D7D37A-0D4C-6CD5-2F98-B4538ACE6F16}"/>
              </a:ext>
            </a:extLst>
          </p:cNvPr>
          <p:cNvPicPr>
            <a:picLocks noChangeAspect="1"/>
          </p:cNvPicPr>
          <p:nvPr/>
        </p:nvPicPr>
        <p:blipFill>
          <a:blip r:embed="rId4"/>
          <a:stretch>
            <a:fillRect/>
          </a:stretch>
        </p:blipFill>
        <p:spPr>
          <a:xfrm>
            <a:off x="663126" y="4660486"/>
            <a:ext cx="3657600" cy="707136"/>
          </a:xfrm>
          <a:prstGeom prst="rect">
            <a:avLst/>
          </a:prstGeom>
        </p:spPr>
      </p:pic>
      <p:sp>
        <p:nvSpPr>
          <p:cNvPr id="19" name="TextBox 18">
            <a:extLst>
              <a:ext uri="{FF2B5EF4-FFF2-40B4-BE49-F238E27FC236}">
                <a16:creationId xmlns:a16="http://schemas.microsoft.com/office/drawing/2014/main" id="{33F3E714-50AA-6466-19F3-3241BE2D971D}"/>
              </a:ext>
            </a:extLst>
          </p:cNvPr>
          <p:cNvSpPr txBox="1"/>
          <p:nvPr/>
        </p:nvSpPr>
        <p:spPr>
          <a:xfrm>
            <a:off x="2009202" y="5276580"/>
            <a:ext cx="980812" cy="307777"/>
          </a:xfrm>
          <a:prstGeom prst="rect">
            <a:avLst/>
          </a:prstGeom>
          <a:noFill/>
        </p:spPr>
        <p:txBody>
          <a:bodyPr wrap="square" rtlCol="0">
            <a:spAutoFit/>
          </a:bodyPr>
          <a:lstStyle/>
          <a:p>
            <a:r>
              <a:rPr lang="en-US" sz="1400" dirty="0"/>
              <a:t>3300-25</a:t>
            </a:r>
            <a:endParaRPr lang="en-US" dirty="0"/>
          </a:p>
        </p:txBody>
      </p:sp>
      <p:grpSp>
        <p:nvGrpSpPr>
          <p:cNvPr id="22" name="Group 21">
            <a:extLst>
              <a:ext uri="{FF2B5EF4-FFF2-40B4-BE49-F238E27FC236}">
                <a16:creationId xmlns:a16="http://schemas.microsoft.com/office/drawing/2014/main" id="{846AF4B2-1879-3AAF-C7F5-D340A0801213}"/>
              </a:ext>
            </a:extLst>
          </p:cNvPr>
          <p:cNvGrpSpPr/>
          <p:nvPr/>
        </p:nvGrpSpPr>
        <p:grpSpPr>
          <a:xfrm>
            <a:off x="6758289" y="4378975"/>
            <a:ext cx="3723653" cy="1199296"/>
            <a:chOff x="6584534" y="3741371"/>
            <a:chExt cx="4143954" cy="1334664"/>
          </a:xfrm>
        </p:grpSpPr>
        <p:pic>
          <p:nvPicPr>
            <p:cNvPr id="20" name="Picture 19">
              <a:extLst>
                <a:ext uri="{FF2B5EF4-FFF2-40B4-BE49-F238E27FC236}">
                  <a16:creationId xmlns:a16="http://schemas.microsoft.com/office/drawing/2014/main" id="{22903391-FAC8-E494-3AF6-58B934A7974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584534" y="3741371"/>
              <a:ext cx="4143954" cy="1334664"/>
            </a:xfrm>
            <a:prstGeom prst="rect">
              <a:avLst/>
            </a:prstGeom>
          </p:spPr>
        </p:pic>
        <p:sp>
          <p:nvSpPr>
            <p:cNvPr id="21" name="Rectangle 20">
              <a:extLst>
                <a:ext uri="{FF2B5EF4-FFF2-40B4-BE49-F238E27FC236}">
                  <a16:creationId xmlns:a16="http://schemas.microsoft.com/office/drawing/2014/main" id="{BFE8B76D-3E77-ECC5-1D40-3407A9798B9E}"/>
                </a:ext>
              </a:extLst>
            </p:cNvPr>
            <p:cNvSpPr/>
            <p:nvPr/>
          </p:nvSpPr>
          <p:spPr>
            <a:xfrm>
              <a:off x="8208922" y="4963996"/>
              <a:ext cx="1088359" cy="103119"/>
            </a:xfrm>
            <a:prstGeom prst="rect">
              <a:avLst/>
            </a:prstGeom>
            <a:solidFill>
              <a:srgbClr val="4575FB"/>
            </a:solidFill>
            <a:ln>
              <a:solidFill>
                <a:srgbClr val="467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F7A2676B-279D-49CA-40A4-013D24DCD0EE}"/>
              </a:ext>
            </a:extLst>
          </p:cNvPr>
          <p:cNvSpPr txBox="1"/>
          <p:nvPr/>
        </p:nvSpPr>
        <p:spPr>
          <a:xfrm>
            <a:off x="10660099" y="4766582"/>
            <a:ext cx="980812" cy="307777"/>
          </a:xfrm>
          <a:prstGeom prst="rect">
            <a:avLst/>
          </a:prstGeom>
          <a:noFill/>
        </p:spPr>
        <p:txBody>
          <a:bodyPr wrap="square" rtlCol="0">
            <a:spAutoFit/>
          </a:bodyPr>
          <a:lstStyle/>
          <a:p>
            <a:r>
              <a:rPr lang="en-US" sz="1400" dirty="0"/>
              <a:t>3100-20</a:t>
            </a:r>
            <a:endParaRPr lang="en-US" dirty="0"/>
          </a:p>
        </p:txBody>
      </p:sp>
      <p:sp>
        <p:nvSpPr>
          <p:cNvPr id="6" name="TextBox 2">
            <a:extLst>
              <a:ext uri="{FF2B5EF4-FFF2-40B4-BE49-F238E27FC236}">
                <a16:creationId xmlns:a16="http://schemas.microsoft.com/office/drawing/2014/main" id="{63425877-D119-B635-6486-4B1B59EDE29F}"/>
              </a:ext>
            </a:extLst>
          </p:cNvPr>
          <p:cNvSpPr txBox="1"/>
          <p:nvPr/>
        </p:nvSpPr>
        <p:spPr>
          <a:xfrm>
            <a:off x="8358051" y="6227968"/>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1774762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F83ADA-E3F1-B5EF-6C7E-5DD39F970FE3}"/>
              </a:ext>
            </a:extLst>
          </p:cNvPr>
          <p:cNvSpPr>
            <a:spLocks noGrp="1"/>
          </p:cNvSpPr>
          <p:nvPr>
            <p:ph type="sldNum" sz="quarter" idx="4"/>
          </p:nvPr>
        </p:nvSpPr>
        <p:spPr/>
        <p:txBody>
          <a:bodyPr/>
          <a:lstStyle/>
          <a:p>
            <a:fld id="{065D75E3-62B6-C44A-8295-14DF27978E1A}" type="slidenum">
              <a:rPr lang="en-US" smtClean="0"/>
              <a:pPr/>
              <a:t>15</a:t>
            </a:fld>
            <a:endParaRPr lang="en-US" dirty="0"/>
          </a:p>
        </p:txBody>
      </p:sp>
      <p:sp>
        <p:nvSpPr>
          <p:cNvPr id="4" name="Title 3">
            <a:extLst>
              <a:ext uri="{FF2B5EF4-FFF2-40B4-BE49-F238E27FC236}">
                <a16:creationId xmlns:a16="http://schemas.microsoft.com/office/drawing/2014/main" id="{21C7AA89-3414-2B92-D664-1834499C85E1}"/>
              </a:ext>
            </a:extLst>
          </p:cNvPr>
          <p:cNvSpPr>
            <a:spLocks noGrp="1"/>
          </p:cNvSpPr>
          <p:nvPr>
            <p:ph type="title"/>
          </p:nvPr>
        </p:nvSpPr>
        <p:spPr/>
        <p:txBody>
          <a:bodyPr/>
          <a:lstStyle/>
          <a:p>
            <a:r>
              <a:rPr lang="en-US" dirty="0"/>
              <a:t>Umbilical Cord Gas Kit</a:t>
            </a:r>
          </a:p>
        </p:txBody>
      </p:sp>
      <p:graphicFrame>
        <p:nvGraphicFramePr>
          <p:cNvPr id="5" name="Table 4">
            <a:extLst>
              <a:ext uri="{FF2B5EF4-FFF2-40B4-BE49-F238E27FC236}">
                <a16:creationId xmlns:a16="http://schemas.microsoft.com/office/drawing/2014/main" id="{CCC231A7-9784-DEF0-5C59-6921C4CFE304}"/>
              </a:ext>
            </a:extLst>
          </p:cNvPr>
          <p:cNvGraphicFramePr>
            <a:graphicFrameLocks noGrp="1"/>
          </p:cNvGraphicFramePr>
          <p:nvPr>
            <p:extLst>
              <p:ext uri="{D42A27DB-BD31-4B8C-83A1-F6EECF244321}">
                <p14:modId xmlns:p14="http://schemas.microsoft.com/office/powerpoint/2010/main" val="182606750"/>
              </p:ext>
            </p:extLst>
          </p:nvPr>
        </p:nvGraphicFramePr>
        <p:xfrm>
          <a:off x="349900" y="1747211"/>
          <a:ext cx="11492200" cy="975360"/>
        </p:xfrm>
        <a:graphic>
          <a:graphicData uri="http://schemas.openxmlformats.org/drawingml/2006/table">
            <a:tbl>
              <a:tblPr firstRow="1" bandRow="1">
                <a:tableStyleId>{5C22544A-7EE6-4342-B048-85BDC9FD1C3A}</a:tableStyleId>
              </a:tblPr>
              <a:tblGrid>
                <a:gridCol w="858397">
                  <a:extLst>
                    <a:ext uri="{9D8B030D-6E8A-4147-A177-3AD203B41FA5}">
                      <a16:colId xmlns:a16="http://schemas.microsoft.com/office/drawing/2014/main" val="795554232"/>
                    </a:ext>
                  </a:extLst>
                </a:gridCol>
                <a:gridCol w="3831559">
                  <a:extLst>
                    <a:ext uri="{9D8B030D-6E8A-4147-A177-3AD203B41FA5}">
                      <a16:colId xmlns:a16="http://schemas.microsoft.com/office/drawing/2014/main" val="1401623197"/>
                    </a:ext>
                  </a:extLst>
                </a:gridCol>
                <a:gridCol w="834111">
                  <a:extLst>
                    <a:ext uri="{9D8B030D-6E8A-4147-A177-3AD203B41FA5}">
                      <a16:colId xmlns:a16="http://schemas.microsoft.com/office/drawing/2014/main" val="3554933250"/>
                    </a:ext>
                  </a:extLst>
                </a:gridCol>
                <a:gridCol w="959005">
                  <a:extLst>
                    <a:ext uri="{9D8B030D-6E8A-4147-A177-3AD203B41FA5}">
                      <a16:colId xmlns:a16="http://schemas.microsoft.com/office/drawing/2014/main" val="3137849318"/>
                    </a:ext>
                  </a:extLst>
                </a:gridCol>
                <a:gridCol w="727059">
                  <a:extLst>
                    <a:ext uri="{9D8B030D-6E8A-4147-A177-3AD203B41FA5}">
                      <a16:colId xmlns:a16="http://schemas.microsoft.com/office/drawing/2014/main" val="455799174"/>
                    </a:ext>
                  </a:extLst>
                </a:gridCol>
                <a:gridCol w="660152">
                  <a:extLst>
                    <a:ext uri="{9D8B030D-6E8A-4147-A177-3AD203B41FA5}">
                      <a16:colId xmlns:a16="http://schemas.microsoft.com/office/drawing/2014/main" val="2093118066"/>
                    </a:ext>
                  </a:extLst>
                </a:gridCol>
                <a:gridCol w="1018676">
                  <a:extLst>
                    <a:ext uri="{9D8B030D-6E8A-4147-A177-3AD203B41FA5}">
                      <a16:colId xmlns:a16="http://schemas.microsoft.com/office/drawing/2014/main" val="3759738205"/>
                    </a:ext>
                  </a:extLst>
                </a:gridCol>
                <a:gridCol w="787822">
                  <a:extLst>
                    <a:ext uri="{9D8B030D-6E8A-4147-A177-3AD203B41FA5}">
                      <a16:colId xmlns:a16="http://schemas.microsoft.com/office/drawing/2014/main" val="326121293"/>
                    </a:ext>
                  </a:extLst>
                </a:gridCol>
                <a:gridCol w="901019">
                  <a:extLst>
                    <a:ext uri="{9D8B030D-6E8A-4147-A177-3AD203B41FA5}">
                      <a16:colId xmlns:a16="http://schemas.microsoft.com/office/drawing/2014/main" val="560790826"/>
                    </a:ext>
                  </a:extLst>
                </a:gridCol>
                <a:gridCol w="914400">
                  <a:extLst>
                    <a:ext uri="{9D8B030D-6E8A-4147-A177-3AD203B41FA5}">
                      <a16:colId xmlns:a16="http://schemas.microsoft.com/office/drawing/2014/main" val="525998370"/>
                    </a:ext>
                  </a:extLst>
                </a:gridCol>
              </a:tblGrid>
              <a:tr h="370840">
                <a:tc>
                  <a:txBody>
                    <a:bodyPr/>
                    <a:lstStyle/>
                    <a:p>
                      <a:pPr algn="ctr"/>
                      <a:r>
                        <a:rPr lang="en-US" sz="1400" dirty="0"/>
                        <a:t>Item</a:t>
                      </a:r>
                    </a:p>
                  </a:txBody>
                  <a:tcPr anchor="ctr"/>
                </a:tc>
                <a:tc>
                  <a:txBody>
                    <a:bodyPr/>
                    <a:lstStyle/>
                    <a:p>
                      <a:pPr algn="ctr"/>
                      <a:r>
                        <a:rPr lang="en-US" sz="1400" dirty="0"/>
                        <a:t>Description</a:t>
                      </a:r>
                    </a:p>
                  </a:txBody>
                  <a:tcPr anchor="ctr"/>
                </a:tc>
                <a:tc>
                  <a:txBody>
                    <a:bodyPr/>
                    <a:lstStyle/>
                    <a:p>
                      <a:pPr algn="ctr"/>
                      <a:r>
                        <a:rPr lang="en-US" sz="1400" dirty="0"/>
                        <a:t>Alcohol Prep</a:t>
                      </a:r>
                    </a:p>
                  </a:txBody>
                  <a:tcPr anchor="ctr"/>
                </a:tc>
                <a:tc>
                  <a:txBody>
                    <a:bodyPr/>
                    <a:lstStyle/>
                    <a:p>
                      <a:pPr algn="ctr"/>
                      <a:r>
                        <a:rPr lang="en-US" sz="1400" dirty="0"/>
                        <a:t>Iodine Prep Pad</a:t>
                      </a:r>
                    </a:p>
                  </a:txBody>
                  <a:tcPr anchor="ctr"/>
                </a:tc>
                <a:tc>
                  <a:txBody>
                    <a:bodyPr/>
                    <a:lstStyle/>
                    <a:p>
                      <a:pPr algn="ctr"/>
                      <a:r>
                        <a:rPr lang="en-US" sz="1400" dirty="0"/>
                        <a:t>Gauze</a:t>
                      </a:r>
                    </a:p>
                  </a:txBody>
                  <a:tcPr anchor="ctr"/>
                </a:tc>
                <a:tc>
                  <a:txBody>
                    <a:bodyPr/>
                    <a:lstStyle/>
                    <a:p>
                      <a:pPr algn="ctr"/>
                      <a:r>
                        <a:rPr lang="en-US" sz="1400" dirty="0"/>
                        <a:t>Ice Bag</a:t>
                      </a:r>
                    </a:p>
                  </a:txBody>
                  <a:tcPr anchor="ctr"/>
                </a:tc>
                <a:tc>
                  <a:txBody>
                    <a:bodyPr/>
                    <a:lstStyle/>
                    <a:p>
                      <a:pPr algn="ctr"/>
                      <a:r>
                        <a:rPr lang="en-US" sz="1400" dirty="0"/>
                        <a:t>Bandage</a:t>
                      </a:r>
                    </a:p>
                  </a:txBody>
                  <a:tcPr anchor="ctr"/>
                </a:tc>
                <a:tc>
                  <a:txBody>
                    <a:bodyPr/>
                    <a:lstStyle/>
                    <a:p>
                      <a:pPr algn="ctr"/>
                      <a:r>
                        <a:rPr lang="en-US" sz="1400" dirty="0"/>
                        <a:t>Q-Cork</a:t>
                      </a:r>
                    </a:p>
                  </a:txBody>
                  <a:tcPr anchor="ctr"/>
                </a:tc>
                <a:tc>
                  <a:txBody>
                    <a:bodyPr/>
                    <a:lstStyle/>
                    <a:p>
                      <a:pPr algn="ctr"/>
                      <a:r>
                        <a:rPr lang="en-US" sz="1400" dirty="0"/>
                        <a:t>Patient Label</a:t>
                      </a:r>
                    </a:p>
                  </a:txBody>
                  <a:tcPr anchor="ctr"/>
                </a:tc>
                <a:tc>
                  <a:txBody>
                    <a:bodyPr/>
                    <a:lstStyle/>
                    <a:p>
                      <a:pPr algn="ctr"/>
                      <a:r>
                        <a:rPr lang="en-US" sz="1400" dirty="0"/>
                        <a:t>Qty</a:t>
                      </a:r>
                    </a:p>
                  </a:txBody>
                  <a:tcPr anchor="ctr"/>
                </a:tc>
                <a:extLst>
                  <a:ext uri="{0D108BD9-81ED-4DB2-BD59-A6C34878D82A}">
                    <a16:rowId xmlns:a16="http://schemas.microsoft.com/office/drawing/2014/main" val="2812219179"/>
                  </a:ext>
                </a:extLst>
              </a:tr>
              <a:tr h="370840">
                <a:tc>
                  <a:txBody>
                    <a:bodyPr/>
                    <a:lstStyle/>
                    <a:p>
                      <a:pPr algn="ctr"/>
                      <a:r>
                        <a:rPr lang="en-US" sz="1200" dirty="0"/>
                        <a:t>3182-91</a:t>
                      </a:r>
                    </a:p>
                  </a:txBody>
                  <a:tcPr anchor="ctr"/>
                </a:tc>
                <a:tc>
                  <a:txBody>
                    <a:bodyPr/>
                    <a:lstStyle/>
                    <a:p>
                      <a:pPr algn="l"/>
                      <a:r>
                        <a:rPr lang="en-US" sz="1200" dirty="0"/>
                        <a:t>Cord Gas Kit, two 1cc syringes 22g x 1” SafetyTip 25u BH</a:t>
                      </a:r>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ctr"/>
                      <a:r>
                        <a:rPr lang="en-US" sz="1200" dirty="0"/>
                        <a:t>X</a:t>
                      </a:r>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ctr"/>
                      <a:r>
                        <a:rPr lang="en-US" sz="1200" dirty="0"/>
                        <a:t>2x</a:t>
                      </a:r>
                    </a:p>
                  </a:txBody>
                  <a:tcPr anchor="ctr"/>
                </a:tc>
                <a:tc>
                  <a:txBody>
                    <a:bodyPr/>
                    <a:lstStyle/>
                    <a:p>
                      <a:pPr algn="ctr"/>
                      <a:r>
                        <a:rPr lang="en-US" sz="1200" dirty="0"/>
                        <a:t>100</a:t>
                      </a:r>
                    </a:p>
                  </a:txBody>
                  <a:tcPr anchor="ctr"/>
                </a:tc>
                <a:extLst>
                  <a:ext uri="{0D108BD9-81ED-4DB2-BD59-A6C34878D82A}">
                    <a16:rowId xmlns:a16="http://schemas.microsoft.com/office/drawing/2014/main" val="1888940182"/>
                  </a:ext>
                </a:extLst>
              </a:tr>
            </a:tbl>
          </a:graphicData>
        </a:graphic>
      </p:graphicFrame>
      <p:sp>
        <p:nvSpPr>
          <p:cNvPr id="7" name="TextBox 6">
            <a:extLst>
              <a:ext uri="{FF2B5EF4-FFF2-40B4-BE49-F238E27FC236}">
                <a16:creationId xmlns:a16="http://schemas.microsoft.com/office/drawing/2014/main" id="{25C7CECF-80D4-0992-2442-BDFFFEB06580}"/>
              </a:ext>
            </a:extLst>
          </p:cNvPr>
          <p:cNvSpPr txBox="1"/>
          <p:nvPr/>
        </p:nvSpPr>
        <p:spPr>
          <a:xfrm>
            <a:off x="5193464" y="5796848"/>
            <a:ext cx="1074978" cy="369332"/>
          </a:xfrm>
          <a:prstGeom prst="rect">
            <a:avLst/>
          </a:prstGeom>
          <a:noFill/>
        </p:spPr>
        <p:txBody>
          <a:bodyPr wrap="square" rtlCol="0">
            <a:spAutoFit/>
          </a:bodyPr>
          <a:lstStyle/>
          <a:p>
            <a:r>
              <a:rPr lang="en-US" dirty="0"/>
              <a:t>3182-91</a:t>
            </a:r>
          </a:p>
        </p:txBody>
      </p:sp>
      <p:pic>
        <p:nvPicPr>
          <p:cNvPr id="11" name="Picture 10" descr="A close-up of a bag of syringes&#10;&#10;Description automatically generated">
            <a:extLst>
              <a:ext uri="{FF2B5EF4-FFF2-40B4-BE49-F238E27FC236}">
                <a16:creationId xmlns:a16="http://schemas.microsoft.com/office/drawing/2014/main" id="{D591022A-6C91-1BA8-4950-E7218BBC155E}"/>
              </a:ext>
            </a:extLst>
          </p:cNvPr>
          <p:cNvPicPr>
            <a:picLocks noChangeAspect="1"/>
          </p:cNvPicPr>
          <p:nvPr/>
        </p:nvPicPr>
        <p:blipFill>
          <a:blip r:embed="rId2"/>
          <a:stretch>
            <a:fillRect/>
          </a:stretch>
        </p:blipFill>
        <p:spPr>
          <a:xfrm>
            <a:off x="3908406" y="3079000"/>
            <a:ext cx="3941172" cy="2361419"/>
          </a:xfrm>
          <a:prstGeom prst="rect">
            <a:avLst/>
          </a:prstGeom>
          <a:ln w="12700">
            <a:solidFill>
              <a:srgbClr val="1D51A4"/>
            </a:solidFill>
          </a:ln>
        </p:spPr>
      </p:pic>
      <p:sp>
        <p:nvSpPr>
          <p:cNvPr id="2" name="TextBox 2">
            <a:extLst>
              <a:ext uri="{FF2B5EF4-FFF2-40B4-BE49-F238E27FC236}">
                <a16:creationId xmlns:a16="http://schemas.microsoft.com/office/drawing/2014/main" id="{63425877-D119-B635-6486-4B1B59EDE29F}"/>
              </a:ext>
            </a:extLst>
          </p:cNvPr>
          <p:cNvSpPr txBox="1"/>
          <p:nvPr/>
        </p:nvSpPr>
        <p:spPr>
          <a:xfrm>
            <a:off x="8420893" y="6166180"/>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3182723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973981-0CBC-A5B9-B5DA-6B7090A08B99}"/>
              </a:ext>
            </a:extLst>
          </p:cNvPr>
          <p:cNvSpPr>
            <a:spLocks noGrp="1"/>
          </p:cNvSpPr>
          <p:nvPr>
            <p:ph type="sldNum" sz="quarter" idx="4"/>
          </p:nvPr>
        </p:nvSpPr>
        <p:spPr/>
        <p:txBody>
          <a:bodyPr/>
          <a:lstStyle/>
          <a:p>
            <a:fld id="{065D75E3-62B6-C44A-8295-14DF27978E1A}" type="slidenum">
              <a:rPr lang="en-US" smtClean="0"/>
              <a:pPr/>
              <a:t>16</a:t>
            </a:fld>
            <a:endParaRPr lang="en-US" dirty="0"/>
          </a:p>
        </p:txBody>
      </p:sp>
      <p:pic>
        <p:nvPicPr>
          <p:cNvPr id="4" name="Picture 3">
            <a:extLst>
              <a:ext uri="{FF2B5EF4-FFF2-40B4-BE49-F238E27FC236}">
                <a16:creationId xmlns:a16="http://schemas.microsoft.com/office/drawing/2014/main" id="{48C115EE-3AD6-CCEB-522D-E24709E251A0}"/>
              </a:ext>
            </a:extLst>
          </p:cNvPr>
          <p:cNvPicPr>
            <a:picLocks noChangeAspect="1"/>
          </p:cNvPicPr>
          <p:nvPr/>
        </p:nvPicPr>
        <p:blipFill>
          <a:blip r:embed="rId2"/>
          <a:stretch>
            <a:fillRect/>
          </a:stretch>
        </p:blipFill>
        <p:spPr>
          <a:xfrm>
            <a:off x="165990" y="0"/>
            <a:ext cx="11221636" cy="6820086"/>
          </a:xfrm>
          <a:prstGeom prst="rect">
            <a:avLst/>
          </a:prstGeom>
        </p:spPr>
      </p:pic>
      <p:sp>
        <p:nvSpPr>
          <p:cNvPr id="7" name="Rectangle 6">
            <a:extLst>
              <a:ext uri="{FF2B5EF4-FFF2-40B4-BE49-F238E27FC236}">
                <a16:creationId xmlns:a16="http://schemas.microsoft.com/office/drawing/2014/main" id="{0F10B956-392A-CBEB-EFFB-A0F6578F526A}"/>
              </a:ext>
            </a:extLst>
          </p:cNvPr>
          <p:cNvSpPr/>
          <p:nvPr/>
        </p:nvSpPr>
        <p:spPr>
          <a:xfrm>
            <a:off x="10526751" y="0"/>
            <a:ext cx="1873406" cy="450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AFF5D57-A2F5-7C95-4054-C514E67DBD3F}"/>
              </a:ext>
            </a:extLst>
          </p:cNvPr>
          <p:cNvSpPr/>
          <p:nvPr/>
        </p:nvSpPr>
        <p:spPr>
          <a:xfrm>
            <a:off x="10320081" y="6359596"/>
            <a:ext cx="1873406" cy="450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3425877-D119-B635-6486-4B1B59EDE29F}"/>
              </a:ext>
            </a:extLst>
          </p:cNvPr>
          <p:cNvSpPr txBox="1"/>
          <p:nvPr/>
        </p:nvSpPr>
        <p:spPr>
          <a:xfrm>
            <a:off x="9173631" y="6291969"/>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pic>
        <p:nvPicPr>
          <p:cNvPr id="6" name="Picture 5" descr="A close-up of several medical supplies&#10;&#10;Description automatically generated">
            <a:extLst>
              <a:ext uri="{FF2B5EF4-FFF2-40B4-BE49-F238E27FC236}">
                <a16:creationId xmlns:a16="http://schemas.microsoft.com/office/drawing/2014/main" id="{473DC25D-E468-112B-D921-9B411AE9D29B}"/>
              </a:ext>
            </a:extLst>
          </p:cNvPr>
          <p:cNvPicPr>
            <a:picLocks noChangeAspect="1"/>
          </p:cNvPicPr>
          <p:nvPr/>
        </p:nvPicPr>
        <p:blipFill>
          <a:blip r:embed="rId3"/>
          <a:stretch>
            <a:fillRect/>
          </a:stretch>
        </p:blipFill>
        <p:spPr>
          <a:xfrm>
            <a:off x="7238664" y="518136"/>
            <a:ext cx="3367966" cy="2694373"/>
          </a:xfrm>
          <a:prstGeom prst="rect">
            <a:avLst/>
          </a:prstGeom>
        </p:spPr>
      </p:pic>
    </p:spTree>
    <p:extLst>
      <p:ext uri="{BB962C8B-B14F-4D97-AF65-F5344CB8AC3E}">
        <p14:creationId xmlns:p14="http://schemas.microsoft.com/office/powerpoint/2010/main" val="3997151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87B967-8116-8D07-B582-76EC026D51E2}"/>
              </a:ext>
            </a:extLst>
          </p:cNvPr>
          <p:cNvSpPr>
            <a:spLocks noGrp="1"/>
          </p:cNvSpPr>
          <p:nvPr>
            <p:ph type="sldNum" sz="quarter" idx="4"/>
          </p:nvPr>
        </p:nvSpPr>
        <p:spPr/>
        <p:txBody>
          <a:bodyPr/>
          <a:lstStyle/>
          <a:p>
            <a:fld id="{065D75E3-62B6-C44A-8295-14DF27978E1A}" type="slidenum">
              <a:rPr lang="en-US" smtClean="0"/>
              <a:pPr/>
              <a:t>17</a:t>
            </a:fld>
            <a:endParaRPr lang="en-US" dirty="0"/>
          </a:p>
        </p:txBody>
      </p:sp>
      <p:sp>
        <p:nvSpPr>
          <p:cNvPr id="4" name="Title 3">
            <a:extLst>
              <a:ext uri="{FF2B5EF4-FFF2-40B4-BE49-F238E27FC236}">
                <a16:creationId xmlns:a16="http://schemas.microsoft.com/office/drawing/2014/main" id="{735D7D4F-E152-E159-BCCF-97691FC56995}"/>
              </a:ext>
            </a:extLst>
          </p:cNvPr>
          <p:cNvSpPr>
            <a:spLocks noGrp="1"/>
          </p:cNvSpPr>
          <p:nvPr>
            <p:ph type="title"/>
          </p:nvPr>
        </p:nvSpPr>
        <p:spPr>
          <a:xfrm>
            <a:off x="7533861" y="5406111"/>
            <a:ext cx="4107050" cy="680363"/>
          </a:xfrm>
        </p:spPr>
        <p:txBody>
          <a:bodyPr/>
          <a:lstStyle/>
          <a:p>
            <a:r>
              <a:rPr lang="en-US" dirty="0"/>
              <a:t>Clinical Selling</a:t>
            </a:r>
          </a:p>
        </p:txBody>
      </p:sp>
      <p:pic>
        <p:nvPicPr>
          <p:cNvPr id="6" name="Picture 5" descr="Close-up of a hand holding a syringe&#10;&#10;Description automatically generated">
            <a:extLst>
              <a:ext uri="{FF2B5EF4-FFF2-40B4-BE49-F238E27FC236}">
                <a16:creationId xmlns:a16="http://schemas.microsoft.com/office/drawing/2014/main" id="{CAC9C5D8-E6B6-5847-DCC9-23514AB89A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7031" y="2051963"/>
            <a:ext cx="6051767" cy="4034511"/>
          </a:xfrm>
          <a:prstGeom prst="rect">
            <a:avLst/>
          </a:prstGeom>
        </p:spPr>
      </p:pic>
      <p:sp>
        <p:nvSpPr>
          <p:cNvPr id="3" name="TextBox 2">
            <a:extLst>
              <a:ext uri="{FF2B5EF4-FFF2-40B4-BE49-F238E27FC236}">
                <a16:creationId xmlns:a16="http://schemas.microsoft.com/office/drawing/2014/main" id="{63425877-D119-B635-6486-4B1B59EDE29F}"/>
              </a:ext>
            </a:extLst>
          </p:cNvPr>
          <p:cNvSpPr txBox="1"/>
          <p:nvPr/>
        </p:nvSpPr>
        <p:spPr>
          <a:xfrm>
            <a:off x="8608637" y="6343846"/>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81866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26D18D-BB49-4E9F-C492-682E5A05E709}"/>
              </a:ext>
            </a:extLst>
          </p:cNvPr>
          <p:cNvSpPr>
            <a:spLocks noGrp="1"/>
          </p:cNvSpPr>
          <p:nvPr>
            <p:ph idx="1"/>
          </p:nvPr>
        </p:nvSpPr>
        <p:spPr/>
        <p:txBody>
          <a:bodyPr/>
          <a:lstStyle/>
          <a:p>
            <a:r>
              <a:rPr lang="en-US" dirty="0">
                <a:latin typeface="+mn-lt"/>
              </a:rPr>
              <a:t>Respiratory Therapist</a:t>
            </a:r>
          </a:p>
          <a:p>
            <a:pPr lvl="1"/>
            <a:r>
              <a:rPr lang="en-US" sz="2200" dirty="0">
                <a:latin typeface="+mn-lt"/>
              </a:rPr>
              <a:t>Perform most of the ABG sticks</a:t>
            </a:r>
          </a:p>
          <a:p>
            <a:pPr lvl="1"/>
            <a:r>
              <a:rPr lang="en-US" sz="2200" dirty="0">
                <a:latin typeface="+mn-lt"/>
              </a:rPr>
              <a:t>Will be extremely influential in the success of the roll-out</a:t>
            </a:r>
          </a:p>
          <a:p>
            <a:pPr lvl="1"/>
            <a:r>
              <a:rPr lang="en-US" sz="2200" dirty="0">
                <a:latin typeface="+mn-lt"/>
              </a:rPr>
              <a:t>Involve early and often</a:t>
            </a:r>
          </a:p>
          <a:p>
            <a:pPr lvl="1"/>
            <a:r>
              <a:rPr lang="en-US" sz="2200" dirty="0">
                <a:latin typeface="+mn-lt"/>
              </a:rPr>
              <a:t>In-servicing is key - needles will feel different to them</a:t>
            </a:r>
          </a:p>
          <a:p>
            <a:r>
              <a:rPr lang="en-US" dirty="0">
                <a:latin typeface="+mn-lt"/>
              </a:rPr>
              <a:t>ICU Nurses</a:t>
            </a:r>
          </a:p>
          <a:p>
            <a:pPr lvl="1"/>
            <a:r>
              <a:rPr lang="en-US" sz="2200" dirty="0">
                <a:latin typeface="+mn-lt"/>
              </a:rPr>
              <a:t>Will perform A-line draws in the ICU</a:t>
            </a:r>
          </a:p>
          <a:p>
            <a:pPr lvl="1"/>
            <a:r>
              <a:rPr lang="en-US" sz="2200" dirty="0">
                <a:latin typeface="+mn-lt"/>
              </a:rPr>
              <a:t>Need to be on board</a:t>
            </a:r>
          </a:p>
          <a:p>
            <a:r>
              <a:rPr lang="en-US" dirty="0">
                <a:latin typeface="+mn-lt"/>
              </a:rPr>
              <a:t>Supply Chain</a:t>
            </a:r>
          </a:p>
          <a:p>
            <a:pPr lvl="1"/>
            <a:r>
              <a:rPr lang="en-US" sz="2200" dirty="0">
                <a:latin typeface="+mn-lt"/>
              </a:rPr>
              <a:t>Can and will make choice based on price</a:t>
            </a:r>
          </a:p>
          <a:p>
            <a:pPr lvl="1"/>
            <a:r>
              <a:rPr lang="en-US" sz="2200" dirty="0">
                <a:latin typeface="+mn-lt"/>
              </a:rPr>
              <a:t>No technique difference between needles can be deciding factor</a:t>
            </a:r>
          </a:p>
        </p:txBody>
      </p:sp>
      <p:sp>
        <p:nvSpPr>
          <p:cNvPr id="3" name="Slide Number Placeholder 2">
            <a:extLst>
              <a:ext uri="{FF2B5EF4-FFF2-40B4-BE49-F238E27FC236}">
                <a16:creationId xmlns:a16="http://schemas.microsoft.com/office/drawing/2014/main" id="{618864D0-2CDC-5F22-182A-59F9218ED3B5}"/>
              </a:ext>
            </a:extLst>
          </p:cNvPr>
          <p:cNvSpPr>
            <a:spLocks noGrp="1"/>
          </p:cNvSpPr>
          <p:nvPr>
            <p:ph type="sldNum" sz="quarter" idx="4"/>
          </p:nvPr>
        </p:nvSpPr>
        <p:spPr/>
        <p:txBody>
          <a:bodyPr/>
          <a:lstStyle/>
          <a:p>
            <a:fld id="{065D75E3-62B6-C44A-8295-14DF27978E1A}" type="slidenum">
              <a:rPr lang="en-US" smtClean="0"/>
              <a:pPr/>
              <a:t>18</a:t>
            </a:fld>
            <a:endParaRPr lang="en-US" dirty="0"/>
          </a:p>
        </p:txBody>
      </p:sp>
      <p:sp>
        <p:nvSpPr>
          <p:cNvPr id="4" name="Title 3">
            <a:extLst>
              <a:ext uri="{FF2B5EF4-FFF2-40B4-BE49-F238E27FC236}">
                <a16:creationId xmlns:a16="http://schemas.microsoft.com/office/drawing/2014/main" id="{0D78B33A-82BA-6416-A13E-26767E2FFD3F}"/>
              </a:ext>
            </a:extLst>
          </p:cNvPr>
          <p:cNvSpPr>
            <a:spLocks noGrp="1"/>
          </p:cNvSpPr>
          <p:nvPr>
            <p:ph type="title"/>
          </p:nvPr>
        </p:nvSpPr>
        <p:spPr/>
        <p:txBody>
          <a:bodyPr/>
          <a:lstStyle/>
          <a:p>
            <a:r>
              <a:rPr lang="en-US" dirty="0"/>
              <a:t>Call Points</a:t>
            </a:r>
          </a:p>
        </p:txBody>
      </p:sp>
      <p:sp>
        <p:nvSpPr>
          <p:cNvPr id="5" name="TextBox 2">
            <a:extLst>
              <a:ext uri="{FF2B5EF4-FFF2-40B4-BE49-F238E27FC236}">
                <a16:creationId xmlns:a16="http://schemas.microsoft.com/office/drawing/2014/main" id="{63425877-D119-B635-6486-4B1B59EDE29F}"/>
              </a:ext>
            </a:extLst>
          </p:cNvPr>
          <p:cNvSpPr txBox="1"/>
          <p:nvPr/>
        </p:nvSpPr>
        <p:spPr>
          <a:xfrm>
            <a:off x="8420893" y="6201842"/>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195204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58E899-EDE8-61C1-E4C4-C7B168CD37A9}"/>
              </a:ext>
            </a:extLst>
          </p:cNvPr>
          <p:cNvSpPr>
            <a:spLocks noGrp="1"/>
          </p:cNvSpPr>
          <p:nvPr>
            <p:ph idx="1"/>
          </p:nvPr>
        </p:nvSpPr>
        <p:spPr/>
        <p:txBody>
          <a:bodyPr/>
          <a:lstStyle/>
          <a:p>
            <a:pPr marL="342900" indent="-342900">
              <a:buFont typeface="Arial" panose="020B0604020202020204" pitchFamily="34" charset="0"/>
              <a:buChar char="•"/>
            </a:pPr>
            <a:r>
              <a:rPr lang="en-US" b="1" dirty="0"/>
              <a:t>Integrated plunger venting design</a:t>
            </a:r>
          </a:p>
          <a:p>
            <a:pPr marL="342900" indent="-342900">
              <a:buFont typeface="Arial" panose="020B0604020202020204" pitchFamily="34" charset="0"/>
              <a:buChar char="•"/>
            </a:pPr>
            <a:r>
              <a:rPr lang="en-US" dirty="0"/>
              <a:t>Dry balanced Lithium-Zinc heparin</a:t>
            </a:r>
          </a:p>
          <a:p>
            <a:pPr marL="342900" indent="-342900">
              <a:buFont typeface="Arial" panose="020B0604020202020204" pitchFamily="34" charset="0"/>
              <a:buChar char="•"/>
            </a:pPr>
            <a:r>
              <a:rPr lang="en-US" dirty="0"/>
              <a:t>Thin-walled needle technology</a:t>
            </a:r>
          </a:p>
          <a:p>
            <a:pPr marL="342900" indent="-342900">
              <a:buFont typeface="Arial" panose="020B0604020202020204" pitchFamily="34" charset="0"/>
              <a:buChar char="•"/>
            </a:pPr>
            <a:r>
              <a:rPr lang="en-US" dirty="0"/>
              <a:t>Sharps protection device</a:t>
            </a:r>
          </a:p>
        </p:txBody>
      </p:sp>
      <p:sp>
        <p:nvSpPr>
          <p:cNvPr id="3" name="Slide Number Placeholder 2">
            <a:extLst>
              <a:ext uri="{FF2B5EF4-FFF2-40B4-BE49-F238E27FC236}">
                <a16:creationId xmlns:a16="http://schemas.microsoft.com/office/drawing/2014/main" id="{36EADE91-80A4-4BD7-612F-378542478562}"/>
              </a:ext>
            </a:extLst>
          </p:cNvPr>
          <p:cNvSpPr>
            <a:spLocks noGrp="1"/>
          </p:cNvSpPr>
          <p:nvPr>
            <p:ph type="sldNum" sz="quarter" idx="4"/>
          </p:nvPr>
        </p:nvSpPr>
        <p:spPr/>
        <p:txBody>
          <a:bodyPr/>
          <a:lstStyle/>
          <a:p>
            <a:fld id="{065D75E3-62B6-C44A-8295-14DF27978E1A}" type="slidenum">
              <a:rPr lang="en-US" smtClean="0"/>
              <a:pPr/>
              <a:t>19</a:t>
            </a:fld>
            <a:endParaRPr lang="en-US" dirty="0"/>
          </a:p>
        </p:txBody>
      </p:sp>
      <p:sp>
        <p:nvSpPr>
          <p:cNvPr id="4" name="Title 3">
            <a:extLst>
              <a:ext uri="{FF2B5EF4-FFF2-40B4-BE49-F238E27FC236}">
                <a16:creationId xmlns:a16="http://schemas.microsoft.com/office/drawing/2014/main" id="{D745FEEF-AC0D-ADA2-A4D5-F93B05B47B26}"/>
              </a:ext>
            </a:extLst>
          </p:cNvPr>
          <p:cNvSpPr>
            <a:spLocks noGrp="1"/>
          </p:cNvSpPr>
          <p:nvPr>
            <p:ph type="title"/>
          </p:nvPr>
        </p:nvSpPr>
        <p:spPr/>
        <p:txBody>
          <a:bodyPr/>
          <a:lstStyle/>
          <a:p>
            <a:r>
              <a:rPr lang="en-US" dirty="0"/>
              <a:t>Features and Benefits</a:t>
            </a:r>
          </a:p>
        </p:txBody>
      </p:sp>
      <p:sp>
        <p:nvSpPr>
          <p:cNvPr id="5" name="TextBox 2">
            <a:extLst>
              <a:ext uri="{FF2B5EF4-FFF2-40B4-BE49-F238E27FC236}">
                <a16:creationId xmlns:a16="http://schemas.microsoft.com/office/drawing/2014/main" id="{63425877-D119-B635-6486-4B1B59EDE29F}"/>
              </a:ext>
            </a:extLst>
          </p:cNvPr>
          <p:cNvSpPr txBox="1"/>
          <p:nvPr/>
        </p:nvSpPr>
        <p:spPr>
          <a:xfrm>
            <a:off x="8331926" y="6214514"/>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62187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FDB9AA6-5D30-4CD7-EB30-80F8139F1B54}"/>
              </a:ext>
            </a:extLst>
          </p:cNvPr>
          <p:cNvSpPr>
            <a:spLocks noGrp="1"/>
          </p:cNvSpPr>
          <p:nvPr>
            <p:ph type="pic" sz="quarter" idx="11"/>
          </p:nvPr>
        </p:nvSpPr>
        <p:spPr/>
        <p:txBody>
          <a:bodyPr/>
          <a:lstStyle/>
          <a:p>
            <a:pPr marL="0" indent="0">
              <a:buNone/>
            </a:pPr>
            <a:r>
              <a:rPr lang="en-US" sz="3600" b="1" dirty="0">
                <a:solidFill>
                  <a:schemeClr val="bg1"/>
                </a:solidFill>
              </a:rPr>
              <a:t>Agenda</a:t>
            </a:r>
          </a:p>
          <a:p>
            <a:pPr marL="457200" indent="-457200">
              <a:buFont typeface="+mj-lt"/>
              <a:buAutoNum type="arabicPeriod"/>
            </a:pPr>
            <a:r>
              <a:rPr lang="en-US" sz="2800" dirty="0">
                <a:solidFill>
                  <a:schemeClr val="bg1"/>
                </a:solidFill>
              </a:rPr>
              <a:t>Clinical Review</a:t>
            </a:r>
          </a:p>
          <a:p>
            <a:pPr marL="457200" indent="-457200">
              <a:buFont typeface="+mj-lt"/>
              <a:buAutoNum type="arabicPeriod"/>
            </a:pPr>
            <a:r>
              <a:rPr lang="en-US" sz="2800" dirty="0">
                <a:solidFill>
                  <a:schemeClr val="bg1"/>
                </a:solidFill>
              </a:rPr>
              <a:t>Product Overview</a:t>
            </a:r>
          </a:p>
          <a:p>
            <a:pPr marL="457200" indent="-457200">
              <a:buFont typeface="+mj-lt"/>
              <a:buAutoNum type="arabicPeriod"/>
            </a:pPr>
            <a:r>
              <a:rPr lang="en-US" sz="2800" dirty="0">
                <a:solidFill>
                  <a:schemeClr val="bg1"/>
                </a:solidFill>
              </a:rPr>
              <a:t>Clinical Selling</a:t>
            </a:r>
          </a:p>
          <a:p>
            <a:pPr marL="457200" indent="-457200">
              <a:buFont typeface="+mj-lt"/>
              <a:buAutoNum type="arabicPeriod"/>
            </a:pPr>
            <a:r>
              <a:rPr lang="en-US" sz="2800" dirty="0">
                <a:solidFill>
                  <a:schemeClr val="bg1"/>
                </a:solidFill>
              </a:rPr>
              <a:t>Competition</a:t>
            </a:r>
          </a:p>
        </p:txBody>
      </p:sp>
      <p:cxnSp>
        <p:nvCxnSpPr>
          <p:cNvPr id="4" name="Straight Connector 3">
            <a:extLst>
              <a:ext uri="{FF2B5EF4-FFF2-40B4-BE49-F238E27FC236}">
                <a16:creationId xmlns:a16="http://schemas.microsoft.com/office/drawing/2014/main" id="{CEA28B10-F64F-C57A-F1B8-C0C9E6C67B3A}"/>
              </a:ext>
            </a:extLst>
          </p:cNvPr>
          <p:cNvCxnSpPr/>
          <p:nvPr/>
        </p:nvCxnSpPr>
        <p:spPr>
          <a:xfrm>
            <a:off x="475590" y="1008062"/>
            <a:ext cx="49349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3425877-D119-B635-6486-4B1B59EDE29F}"/>
              </a:ext>
            </a:extLst>
          </p:cNvPr>
          <p:cNvSpPr txBox="1"/>
          <p:nvPr/>
        </p:nvSpPr>
        <p:spPr>
          <a:xfrm>
            <a:off x="8427720" y="623306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1825646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238E71-B976-B7AA-8A45-38D6272A07A5}"/>
              </a:ext>
            </a:extLst>
          </p:cNvPr>
          <p:cNvSpPr>
            <a:spLocks noGrp="1"/>
          </p:cNvSpPr>
          <p:nvPr>
            <p:ph idx="1"/>
          </p:nvPr>
        </p:nvSpPr>
        <p:spPr/>
        <p:txBody>
          <a:bodyPr/>
          <a:lstStyle/>
          <a:p>
            <a:pPr marL="0" indent="0" eaLnBrk="1" hangingPunct="1">
              <a:buNone/>
              <a:defRPr/>
            </a:pPr>
            <a:r>
              <a:rPr lang="en-US" altLang="en-US" sz="2400" b="1" dirty="0">
                <a:solidFill>
                  <a:schemeClr val="tx1"/>
                </a:solidFill>
                <a:latin typeface="+mn-lt"/>
              </a:rPr>
              <a:t>Vented</a:t>
            </a:r>
            <a:r>
              <a:rPr lang="en-US" altLang="en-US" sz="2400" dirty="0">
                <a:solidFill>
                  <a:schemeClr val="tx1"/>
                </a:solidFill>
                <a:latin typeface="+mn-lt"/>
              </a:rPr>
              <a:t>: For puncture or A-line sampling. Allows air inside of syringe to pass through the plunger tip via a specially designed filter and plunger design. </a:t>
            </a:r>
            <a:r>
              <a:rPr lang="en-US" altLang="en-US" sz="2400" i="1" dirty="0">
                <a:solidFill>
                  <a:schemeClr val="tx1"/>
                </a:solidFill>
                <a:latin typeface="+mn-lt"/>
              </a:rPr>
              <a:t>(Pulset)</a:t>
            </a:r>
          </a:p>
          <a:p>
            <a:pPr marL="0" indent="0">
              <a:buNone/>
              <a:defRPr/>
            </a:pPr>
            <a:endParaRPr lang="en-US" altLang="en-US" sz="2400" dirty="0">
              <a:solidFill>
                <a:schemeClr val="tx1"/>
              </a:solidFill>
              <a:latin typeface="+mn-lt"/>
            </a:endParaRPr>
          </a:p>
          <a:p>
            <a:pPr marL="0" indent="0">
              <a:buNone/>
              <a:defRPr/>
            </a:pPr>
            <a:endParaRPr lang="en-US" altLang="en-US" sz="2400" dirty="0">
              <a:solidFill>
                <a:schemeClr val="tx1"/>
              </a:solidFill>
              <a:latin typeface="+mn-lt"/>
            </a:endParaRPr>
          </a:p>
          <a:p>
            <a:pPr marL="0" indent="0">
              <a:buNone/>
              <a:defRPr/>
            </a:pPr>
            <a:endParaRPr lang="en-US" altLang="en-US" sz="2400" dirty="0">
              <a:solidFill>
                <a:schemeClr val="tx1"/>
              </a:solidFill>
              <a:latin typeface="+mn-lt"/>
            </a:endParaRPr>
          </a:p>
          <a:p>
            <a:pPr marL="0" indent="0" eaLnBrk="1" hangingPunct="1">
              <a:buNone/>
              <a:defRPr/>
            </a:pPr>
            <a:r>
              <a:rPr lang="en-US" altLang="en-US" sz="2400" b="1" dirty="0">
                <a:solidFill>
                  <a:schemeClr val="tx1"/>
                </a:solidFill>
                <a:latin typeface="+mn-lt"/>
              </a:rPr>
              <a:t>Non-Vented (Aspirating): </a:t>
            </a:r>
            <a:r>
              <a:rPr lang="en-US" altLang="en-US" sz="2400" dirty="0">
                <a:solidFill>
                  <a:schemeClr val="tx1"/>
                </a:solidFill>
                <a:latin typeface="+mn-lt"/>
              </a:rPr>
              <a:t>Syringes used primarily for A-line sampling feature a solid rubber plunger tip design to draw “aspirate” blood out.</a:t>
            </a:r>
          </a:p>
          <a:p>
            <a:pPr lvl="1">
              <a:defRPr/>
            </a:pPr>
            <a:r>
              <a:rPr lang="en-US" altLang="en-US" sz="2200" dirty="0">
                <a:solidFill>
                  <a:schemeClr val="tx1"/>
                </a:solidFill>
                <a:latin typeface="+mn-lt"/>
              </a:rPr>
              <a:t>Primary sizes: 1cc and 3cc</a:t>
            </a:r>
          </a:p>
        </p:txBody>
      </p:sp>
      <p:sp>
        <p:nvSpPr>
          <p:cNvPr id="3" name="Slide Number Placeholder 2">
            <a:extLst>
              <a:ext uri="{FF2B5EF4-FFF2-40B4-BE49-F238E27FC236}">
                <a16:creationId xmlns:a16="http://schemas.microsoft.com/office/drawing/2014/main" id="{8B8C4BFB-86D1-7B0F-DBB7-68C4DB46AD11}"/>
              </a:ext>
            </a:extLst>
          </p:cNvPr>
          <p:cNvSpPr>
            <a:spLocks noGrp="1"/>
          </p:cNvSpPr>
          <p:nvPr>
            <p:ph type="sldNum" sz="quarter" idx="4"/>
          </p:nvPr>
        </p:nvSpPr>
        <p:spPr/>
        <p:txBody>
          <a:bodyPr/>
          <a:lstStyle/>
          <a:p>
            <a:fld id="{065D75E3-62B6-C44A-8295-14DF27978E1A}" type="slidenum">
              <a:rPr lang="en-US" smtClean="0"/>
              <a:pPr/>
              <a:t>20</a:t>
            </a:fld>
            <a:endParaRPr lang="en-US" dirty="0"/>
          </a:p>
        </p:txBody>
      </p:sp>
      <p:sp>
        <p:nvSpPr>
          <p:cNvPr id="4" name="Title 3">
            <a:extLst>
              <a:ext uri="{FF2B5EF4-FFF2-40B4-BE49-F238E27FC236}">
                <a16:creationId xmlns:a16="http://schemas.microsoft.com/office/drawing/2014/main" id="{A314D40A-597F-4990-8306-2FB8C6EF7091}"/>
              </a:ext>
            </a:extLst>
          </p:cNvPr>
          <p:cNvSpPr>
            <a:spLocks noGrp="1"/>
          </p:cNvSpPr>
          <p:nvPr>
            <p:ph type="title"/>
          </p:nvPr>
        </p:nvSpPr>
        <p:spPr/>
        <p:txBody>
          <a:bodyPr/>
          <a:lstStyle/>
          <a:p>
            <a:r>
              <a:rPr lang="en-US" dirty="0"/>
              <a:t>Plunger Types</a:t>
            </a:r>
          </a:p>
        </p:txBody>
      </p:sp>
      <p:pic>
        <p:nvPicPr>
          <p:cNvPr id="6" name="Picture 5" descr="A close up of a syringe&#10;&#10;Description automatically generated">
            <a:extLst>
              <a:ext uri="{FF2B5EF4-FFF2-40B4-BE49-F238E27FC236}">
                <a16:creationId xmlns:a16="http://schemas.microsoft.com/office/drawing/2014/main" id="{1D06E064-E83F-E0FD-E497-320DB9B790AB}"/>
              </a:ext>
            </a:extLst>
          </p:cNvPr>
          <p:cNvPicPr>
            <a:picLocks noChangeAspect="1"/>
          </p:cNvPicPr>
          <p:nvPr/>
        </p:nvPicPr>
        <p:blipFill>
          <a:blip r:embed="rId2"/>
          <a:stretch>
            <a:fillRect/>
          </a:stretch>
        </p:blipFill>
        <p:spPr>
          <a:xfrm>
            <a:off x="6671403" y="5285678"/>
            <a:ext cx="4405086" cy="851650"/>
          </a:xfrm>
          <a:prstGeom prst="rect">
            <a:avLst/>
          </a:prstGeom>
        </p:spPr>
      </p:pic>
      <p:pic>
        <p:nvPicPr>
          <p:cNvPr id="8" name="Picture 7" descr="A close-up of a syringe&#10;&#10;Description automatically generated">
            <a:extLst>
              <a:ext uri="{FF2B5EF4-FFF2-40B4-BE49-F238E27FC236}">
                <a16:creationId xmlns:a16="http://schemas.microsoft.com/office/drawing/2014/main" id="{2AAA93F7-E695-01E0-C6F5-9BF76EA82CBE}"/>
              </a:ext>
            </a:extLst>
          </p:cNvPr>
          <p:cNvPicPr>
            <a:picLocks noChangeAspect="1"/>
          </p:cNvPicPr>
          <p:nvPr/>
        </p:nvPicPr>
        <p:blipFill>
          <a:blip r:embed="rId3"/>
          <a:stretch>
            <a:fillRect/>
          </a:stretch>
        </p:blipFill>
        <p:spPr>
          <a:xfrm rot="10800000">
            <a:off x="6072016" y="2161743"/>
            <a:ext cx="5603860" cy="1181184"/>
          </a:xfrm>
          <a:prstGeom prst="rect">
            <a:avLst/>
          </a:prstGeom>
        </p:spPr>
      </p:pic>
      <p:sp>
        <p:nvSpPr>
          <p:cNvPr id="5" name="TextBox 2">
            <a:extLst>
              <a:ext uri="{FF2B5EF4-FFF2-40B4-BE49-F238E27FC236}">
                <a16:creationId xmlns:a16="http://schemas.microsoft.com/office/drawing/2014/main" id="{63425877-D119-B635-6486-4B1B59EDE29F}"/>
              </a:ext>
            </a:extLst>
          </p:cNvPr>
          <p:cNvSpPr txBox="1"/>
          <p:nvPr/>
        </p:nvSpPr>
        <p:spPr>
          <a:xfrm>
            <a:off x="8288383" y="6356518"/>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802264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1CB27-4717-DE3B-3C41-A70BADC32D99}"/>
              </a:ext>
            </a:extLst>
          </p:cNvPr>
          <p:cNvSpPr>
            <a:spLocks noGrp="1"/>
          </p:cNvSpPr>
          <p:nvPr>
            <p:ph idx="1"/>
          </p:nvPr>
        </p:nvSpPr>
        <p:spPr>
          <a:xfrm>
            <a:off x="561976" y="1400175"/>
            <a:ext cx="7034236" cy="4737153"/>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mn-lt"/>
                <a:ea typeface="+mn-ea"/>
                <a:cs typeface="+mn-cs"/>
              </a:rPr>
              <a:t>Directly Measured values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solidFill>
                <a:effectLst/>
                <a:uLnTx/>
                <a:uFillTx/>
                <a:latin typeface="+mn-lt"/>
                <a:ea typeface="+mn-ea"/>
                <a:cs typeface="+mn-cs"/>
              </a:rPr>
              <a:t>PaCO</a:t>
            </a:r>
            <a:r>
              <a:rPr kumimoji="0" lang="en-US" altLang="en-US" sz="2200" b="1" i="0" u="none" strike="noStrike" kern="1200" cap="none" spc="0" normalizeH="0" baseline="-20000" noProof="0" dirty="0">
                <a:ln>
                  <a:noFill/>
                </a:ln>
                <a:solidFill>
                  <a:prstClr val="black"/>
                </a:solidFill>
                <a:effectLst/>
                <a:uLnTx/>
                <a:uFillTx/>
                <a:latin typeface="+mn-lt"/>
                <a:ea typeface="+mn-ea"/>
                <a:cs typeface="+mn-cs"/>
              </a:rPr>
              <a:t>2</a:t>
            </a:r>
            <a:r>
              <a:rPr kumimoji="0" lang="en-US" altLang="en-US" sz="2200" b="0" i="0" u="none" strike="noStrike" kern="1200" cap="none" spc="0" normalizeH="0" baseline="0" noProof="0" dirty="0">
                <a:ln>
                  <a:noFill/>
                </a:ln>
                <a:solidFill>
                  <a:prstClr val="black"/>
                </a:solidFill>
                <a:effectLst/>
                <a:uLnTx/>
                <a:uFillTx/>
                <a:latin typeface="+mn-lt"/>
                <a:ea typeface="+mn-ea"/>
                <a:cs typeface="+mn-cs"/>
              </a:rPr>
              <a:t>: Partial pressure of  CO</a:t>
            </a:r>
            <a:r>
              <a:rPr kumimoji="0" lang="en-US" altLang="en-US" sz="2200" b="0" i="0" u="none" strike="noStrike" kern="1200" cap="none" spc="0" normalizeH="0" baseline="-20000" noProof="0" dirty="0">
                <a:ln>
                  <a:noFill/>
                </a:ln>
                <a:solidFill>
                  <a:prstClr val="black"/>
                </a:solidFill>
                <a:effectLst/>
                <a:uLnTx/>
                <a:uFillTx/>
                <a:latin typeface="+mn-lt"/>
                <a:ea typeface="+mn-ea"/>
                <a:cs typeface="+mn-cs"/>
              </a:rPr>
              <a:t>2</a:t>
            </a:r>
            <a:r>
              <a:rPr kumimoji="0" lang="en-US" altLang="en-US" sz="2200" b="0" i="0" u="none" strike="noStrike" kern="1200" cap="none" spc="0" normalizeH="0" baseline="0" noProof="0" dirty="0">
                <a:ln>
                  <a:noFill/>
                </a:ln>
                <a:solidFill>
                  <a:prstClr val="black"/>
                </a:solidFill>
                <a:effectLst/>
                <a:uLnTx/>
                <a:uFillTx/>
                <a:latin typeface="+mn-lt"/>
                <a:ea typeface="+mn-ea"/>
                <a:cs typeface="+mn-cs"/>
              </a:rPr>
              <a:t> in the blood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solidFill>
                <a:effectLst/>
                <a:uLnTx/>
                <a:uFillTx/>
                <a:latin typeface="+mn-lt"/>
                <a:ea typeface="+mn-ea"/>
                <a:cs typeface="+mn-cs"/>
              </a:rPr>
              <a:t>PaO</a:t>
            </a:r>
            <a:r>
              <a:rPr kumimoji="0" lang="en-US" altLang="en-US" sz="2200" b="1" i="0" u="none" strike="noStrike" kern="1200" cap="none" spc="0" normalizeH="0" baseline="-20000" noProof="0" dirty="0">
                <a:ln>
                  <a:noFill/>
                </a:ln>
                <a:solidFill>
                  <a:prstClr val="black"/>
                </a:solidFill>
                <a:effectLst/>
                <a:uLnTx/>
                <a:uFillTx/>
                <a:latin typeface="+mn-lt"/>
                <a:ea typeface="+mn-ea"/>
                <a:cs typeface="+mn-cs"/>
              </a:rPr>
              <a:t>2</a:t>
            </a:r>
            <a:r>
              <a:rPr kumimoji="0" lang="en-US" altLang="en-US" sz="2200" b="0" i="0" u="none" strike="noStrike" kern="1200" cap="none" spc="0" normalizeH="0" baseline="0" noProof="0" dirty="0">
                <a:ln>
                  <a:noFill/>
                </a:ln>
                <a:solidFill>
                  <a:prstClr val="black"/>
                </a:solidFill>
                <a:effectLst/>
                <a:uLnTx/>
                <a:uFillTx/>
                <a:latin typeface="+mn-lt"/>
                <a:ea typeface="+mn-ea"/>
                <a:cs typeface="+mn-cs"/>
              </a:rPr>
              <a:t>: Partial pressure of O</a:t>
            </a:r>
            <a:r>
              <a:rPr kumimoji="0" lang="en-US" altLang="en-US" sz="2200" b="0" i="0" u="none" strike="noStrike" kern="1200" cap="none" spc="0" normalizeH="0" baseline="-20000" noProof="0" dirty="0">
                <a:ln>
                  <a:noFill/>
                </a:ln>
                <a:solidFill>
                  <a:prstClr val="black"/>
                </a:solidFill>
                <a:effectLst/>
                <a:uLnTx/>
                <a:uFillTx/>
                <a:latin typeface="+mn-lt"/>
                <a:ea typeface="+mn-ea"/>
                <a:cs typeface="+mn-cs"/>
              </a:rPr>
              <a:t>2</a:t>
            </a:r>
            <a:r>
              <a:rPr kumimoji="0" lang="en-US" altLang="en-US" sz="2200" b="0" i="0" u="none" strike="noStrike" kern="1200" cap="none" spc="0" normalizeH="0" baseline="0" noProof="0" dirty="0">
                <a:ln>
                  <a:noFill/>
                </a:ln>
                <a:solidFill>
                  <a:prstClr val="black"/>
                </a:solidFill>
                <a:effectLst/>
                <a:uLnTx/>
                <a:uFillTx/>
                <a:latin typeface="+mn-lt"/>
                <a:ea typeface="+mn-ea"/>
                <a:cs typeface="+mn-cs"/>
              </a:rPr>
              <a:t> in the blood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Air bubbles mix with blood and can bias the PaO</a:t>
            </a:r>
            <a:r>
              <a:rPr kumimoji="0" lang="en-US" sz="2400" b="0" i="0" u="none" strike="noStrike" kern="1200" cap="none" spc="0" normalizeH="0" baseline="-25000" noProof="0" dirty="0">
                <a:ln>
                  <a:noFill/>
                </a:ln>
                <a:solidFill>
                  <a:prstClr val="black"/>
                </a:solidFill>
                <a:effectLst/>
                <a:uLnTx/>
                <a:uFillTx/>
                <a:latin typeface="+mn-lt"/>
                <a:ea typeface="+mn-ea"/>
                <a:cs typeface="+mn-cs"/>
              </a:rPr>
              <a:t>2</a:t>
            </a:r>
            <a:r>
              <a:rPr kumimoji="0" lang="en-US" sz="2400" b="0" i="0" u="none" strike="noStrike" kern="1200" cap="none" spc="0" normalizeH="0" baseline="0" noProof="0" dirty="0">
                <a:ln>
                  <a:noFill/>
                </a:ln>
                <a:solidFill>
                  <a:prstClr val="black"/>
                </a:solidFill>
                <a:effectLst/>
                <a:uLnTx/>
                <a:uFillTx/>
                <a:latin typeface="+mn-lt"/>
                <a:ea typeface="+mn-ea"/>
                <a:cs typeface="+mn-cs"/>
              </a:rPr>
              <a:t> and PaCO</a:t>
            </a:r>
            <a:r>
              <a:rPr kumimoji="0" lang="en-US" sz="2400" b="0" i="0" u="none" strike="noStrike" kern="1200" cap="none" spc="0" normalizeH="0" baseline="-25000" noProof="0" dirty="0">
                <a:ln>
                  <a:noFill/>
                </a:ln>
                <a:solidFill>
                  <a:prstClr val="black"/>
                </a:solidFill>
                <a:effectLst/>
                <a:uLnTx/>
                <a:uFillTx/>
                <a:latin typeface="+mn-lt"/>
                <a:ea typeface="+mn-ea"/>
                <a:cs typeface="+mn-cs"/>
              </a:rPr>
              <a:t>2 </a:t>
            </a:r>
            <a:r>
              <a:rPr kumimoji="0" lang="en-US" sz="2400" b="0" i="0" u="none" strike="noStrike" kern="1200" cap="none" spc="0" normalizeH="0" baseline="0" noProof="0" dirty="0">
                <a:ln>
                  <a:noFill/>
                </a:ln>
                <a:solidFill>
                  <a:prstClr val="black"/>
                </a:solidFill>
                <a:effectLst/>
                <a:uLnTx/>
                <a:uFillTx/>
                <a:latin typeface="+mn-lt"/>
                <a:ea typeface="+mn-ea"/>
                <a:cs typeface="+mn-cs"/>
              </a:rPr>
              <a:t>reading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The vented plunger allows for air to pass through filter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mn-lt"/>
                <a:ea typeface="+mn-ea"/>
                <a:cs typeface="+mn-cs"/>
              </a:rPr>
              <a:t>Eliminates need for vented tip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mn-lt"/>
                <a:ea typeface="+mn-ea"/>
                <a:cs typeface="+mn-cs"/>
              </a:rPr>
              <a:t>Eliminates need for expelling air from syringe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mn-lt"/>
                <a:ea typeface="+mn-ea"/>
                <a:cs typeface="+mn-cs"/>
              </a:rPr>
              <a:t>Protects HCW from blood exposure</a:t>
            </a:r>
          </a:p>
          <a:p>
            <a:endParaRPr lang="en-US" dirty="0"/>
          </a:p>
        </p:txBody>
      </p:sp>
      <p:sp>
        <p:nvSpPr>
          <p:cNvPr id="3" name="Slide Number Placeholder 2">
            <a:extLst>
              <a:ext uri="{FF2B5EF4-FFF2-40B4-BE49-F238E27FC236}">
                <a16:creationId xmlns:a16="http://schemas.microsoft.com/office/drawing/2014/main" id="{AC96527D-FB37-E1D5-EDDE-14E3620402BA}"/>
              </a:ext>
            </a:extLst>
          </p:cNvPr>
          <p:cNvSpPr>
            <a:spLocks noGrp="1"/>
          </p:cNvSpPr>
          <p:nvPr>
            <p:ph type="sldNum" sz="quarter" idx="4"/>
          </p:nvPr>
        </p:nvSpPr>
        <p:spPr/>
        <p:txBody>
          <a:bodyPr/>
          <a:lstStyle/>
          <a:p>
            <a:fld id="{065D75E3-62B6-C44A-8295-14DF27978E1A}" type="slidenum">
              <a:rPr lang="en-US" smtClean="0"/>
              <a:pPr/>
              <a:t>21</a:t>
            </a:fld>
            <a:endParaRPr lang="en-US" dirty="0"/>
          </a:p>
        </p:txBody>
      </p:sp>
      <p:sp>
        <p:nvSpPr>
          <p:cNvPr id="4" name="Title 3">
            <a:extLst>
              <a:ext uri="{FF2B5EF4-FFF2-40B4-BE49-F238E27FC236}">
                <a16:creationId xmlns:a16="http://schemas.microsoft.com/office/drawing/2014/main" id="{3C102A19-ABB9-D6A3-34F8-18118D482078}"/>
              </a:ext>
            </a:extLst>
          </p:cNvPr>
          <p:cNvSpPr>
            <a:spLocks noGrp="1"/>
          </p:cNvSpPr>
          <p:nvPr>
            <p:ph type="title"/>
          </p:nvPr>
        </p:nvSpPr>
        <p:spPr/>
        <p:txBody>
          <a:bodyPr/>
          <a:lstStyle/>
          <a:p>
            <a:r>
              <a:rPr lang="en-US" dirty="0"/>
              <a:t>Why a Vented Plunger?</a:t>
            </a:r>
          </a:p>
        </p:txBody>
      </p:sp>
      <p:pic>
        <p:nvPicPr>
          <p:cNvPr id="5" name="Picture 4">
            <a:extLst>
              <a:ext uri="{FF2B5EF4-FFF2-40B4-BE49-F238E27FC236}">
                <a16:creationId xmlns:a16="http://schemas.microsoft.com/office/drawing/2014/main" id="{72C24FA5-9269-8AE6-B190-13DEC2603D18}"/>
              </a:ext>
            </a:extLst>
          </p:cNvPr>
          <p:cNvPicPr>
            <a:picLocks noChangeAspect="1"/>
          </p:cNvPicPr>
          <p:nvPr/>
        </p:nvPicPr>
        <p:blipFill>
          <a:blip r:embed="rId2"/>
          <a:stretch>
            <a:fillRect/>
          </a:stretch>
        </p:blipFill>
        <p:spPr>
          <a:xfrm>
            <a:off x="8530099" y="1205404"/>
            <a:ext cx="2988461" cy="2455150"/>
          </a:xfrm>
          <a:prstGeom prst="rect">
            <a:avLst/>
          </a:prstGeom>
          <a:ln w="38100" cap="sq">
            <a:solidFill>
              <a:srgbClr val="1D51A4"/>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6A59C72-96BA-588B-9C33-1419FBAEBF7F}"/>
              </a:ext>
            </a:extLst>
          </p:cNvPr>
          <p:cNvPicPr>
            <a:picLocks noChangeAspect="1"/>
          </p:cNvPicPr>
          <p:nvPr/>
        </p:nvPicPr>
        <p:blipFill>
          <a:blip r:embed="rId3"/>
          <a:stretch>
            <a:fillRect/>
          </a:stretch>
        </p:blipFill>
        <p:spPr>
          <a:xfrm>
            <a:off x="8530099" y="4122523"/>
            <a:ext cx="2707643" cy="1777579"/>
          </a:xfrm>
          <a:prstGeom prst="rect">
            <a:avLst/>
          </a:prstGeom>
          <a:ln w="38100" cap="sq">
            <a:solidFill>
              <a:srgbClr val="1D51A4"/>
            </a:solidFill>
            <a:prstDash val="solid"/>
            <a:miter lim="800000"/>
          </a:ln>
          <a:effectLst>
            <a:outerShdw blurRad="50800" dist="38100" dir="2700000" algn="tl" rotWithShape="0">
              <a:srgbClr val="000000">
                <a:alpha val="43000"/>
              </a:srgbClr>
            </a:outerShdw>
          </a:effectLst>
        </p:spPr>
      </p:pic>
      <p:sp>
        <p:nvSpPr>
          <p:cNvPr id="7" name="TextBox 2">
            <a:extLst>
              <a:ext uri="{FF2B5EF4-FFF2-40B4-BE49-F238E27FC236}">
                <a16:creationId xmlns:a16="http://schemas.microsoft.com/office/drawing/2014/main" id="{63425877-D119-B635-6486-4B1B59EDE29F}"/>
              </a:ext>
            </a:extLst>
          </p:cNvPr>
          <p:cNvSpPr txBox="1"/>
          <p:nvPr/>
        </p:nvSpPr>
        <p:spPr>
          <a:xfrm>
            <a:off x="8018417" y="6150782"/>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934982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D7F4B9-1AC5-40CD-8C85-75D03855B5CC}"/>
              </a:ext>
            </a:extLst>
          </p:cNvPr>
          <p:cNvSpPr>
            <a:spLocks noGrp="1"/>
          </p:cNvSpPr>
          <p:nvPr>
            <p:ph type="sldNum" sz="quarter" idx="4"/>
          </p:nvPr>
        </p:nvSpPr>
        <p:spPr/>
        <p:txBody>
          <a:bodyPr/>
          <a:lstStyle/>
          <a:p>
            <a:fld id="{D57F1E4F-1CFF-5643-939E-217C01CDF565}" type="slidenum">
              <a:rPr lang="en-US" smtClean="0"/>
              <a:pPr/>
              <a:t>22</a:t>
            </a:fld>
            <a:endParaRPr lang="en-US" dirty="0"/>
          </a:p>
        </p:txBody>
      </p:sp>
      <p:sp>
        <p:nvSpPr>
          <p:cNvPr id="3" name="Title 2">
            <a:extLst>
              <a:ext uri="{FF2B5EF4-FFF2-40B4-BE49-F238E27FC236}">
                <a16:creationId xmlns:a16="http://schemas.microsoft.com/office/drawing/2014/main" id="{50A32EE9-7480-5EF6-38D2-3B78BFC02FCA}"/>
              </a:ext>
            </a:extLst>
          </p:cNvPr>
          <p:cNvSpPr>
            <a:spLocks noGrp="1"/>
          </p:cNvSpPr>
          <p:nvPr>
            <p:ph type="title"/>
          </p:nvPr>
        </p:nvSpPr>
        <p:spPr/>
        <p:txBody>
          <a:bodyPr/>
          <a:lstStyle/>
          <a:p>
            <a:r>
              <a:rPr lang="en-US" dirty="0"/>
              <a:t>Integrated Plunger Venting Syringe</a:t>
            </a:r>
          </a:p>
        </p:txBody>
      </p:sp>
      <p:sp>
        <p:nvSpPr>
          <p:cNvPr id="7172" name="AutoShape 4">
            <a:extLst>
              <a:ext uri="{FF2B5EF4-FFF2-40B4-BE49-F238E27FC236}">
                <a16:creationId xmlns:a16="http://schemas.microsoft.com/office/drawing/2014/main" id="{B66B6620-2CF1-47A3-B047-CD4FA8BE0343}"/>
              </a:ext>
            </a:extLst>
          </p:cNvPr>
          <p:cNvSpPr>
            <a:spLocks/>
          </p:cNvSpPr>
          <p:nvPr/>
        </p:nvSpPr>
        <p:spPr bwMode="auto">
          <a:xfrm>
            <a:off x="8456613" y="5636418"/>
            <a:ext cx="1403350" cy="338554"/>
          </a:xfrm>
          <a:prstGeom prst="accentCallout2">
            <a:avLst>
              <a:gd name="adj1" fmla="val 14009"/>
              <a:gd name="adj2" fmla="val -5431"/>
              <a:gd name="adj3" fmla="val 14009"/>
              <a:gd name="adj4" fmla="val -85745"/>
              <a:gd name="adj5" fmla="val 14009"/>
              <a:gd name="adj6" fmla="val -169231"/>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dirty="0">
                <a:latin typeface="+mn-lt"/>
              </a:rPr>
              <a:t>Luer Tip</a:t>
            </a:r>
          </a:p>
        </p:txBody>
      </p:sp>
      <p:sp>
        <p:nvSpPr>
          <p:cNvPr id="7173" name="AutoShape 5">
            <a:extLst>
              <a:ext uri="{FF2B5EF4-FFF2-40B4-BE49-F238E27FC236}">
                <a16:creationId xmlns:a16="http://schemas.microsoft.com/office/drawing/2014/main" id="{CB2572F5-0B37-487C-AA5B-838D38321B15}"/>
              </a:ext>
            </a:extLst>
          </p:cNvPr>
          <p:cNvSpPr>
            <a:spLocks/>
          </p:cNvSpPr>
          <p:nvPr/>
        </p:nvSpPr>
        <p:spPr bwMode="auto">
          <a:xfrm>
            <a:off x="2085853" y="5289504"/>
            <a:ext cx="2254202" cy="338554"/>
          </a:xfrm>
          <a:prstGeom prst="accentCallout2">
            <a:avLst>
              <a:gd name="adj1" fmla="val 13690"/>
              <a:gd name="adj2" fmla="val 103449"/>
              <a:gd name="adj3" fmla="val 13690"/>
              <a:gd name="adj4" fmla="val 129597"/>
              <a:gd name="adj5" fmla="val 9884"/>
              <a:gd name="adj6" fmla="val 156681"/>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dirty="0">
                <a:latin typeface="+mn-lt"/>
              </a:rPr>
              <a:t>Luer Lock Tip</a:t>
            </a:r>
          </a:p>
        </p:txBody>
      </p:sp>
      <p:sp>
        <p:nvSpPr>
          <p:cNvPr id="7174" name="AutoShape 6">
            <a:extLst>
              <a:ext uri="{FF2B5EF4-FFF2-40B4-BE49-F238E27FC236}">
                <a16:creationId xmlns:a16="http://schemas.microsoft.com/office/drawing/2014/main" id="{14FF8B8C-72C3-489E-B4BB-769081EE0EB5}"/>
              </a:ext>
            </a:extLst>
          </p:cNvPr>
          <p:cNvSpPr>
            <a:spLocks/>
          </p:cNvSpPr>
          <p:nvPr/>
        </p:nvSpPr>
        <p:spPr bwMode="auto">
          <a:xfrm>
            <a:off x="7790351" y="4279106"/>
            <a:ext cx="2895600" cy="338554"/>
          </a:xfrm>
          <a:prstGeom prst="accentCallout2">
            <a:avLst>
              <a:gd name="adj1" fmla="val 13690"/>
              <a:gd name="adj2" fmla="val -7292"/>
              <a:gd name="adj3" fmla="val 57042"/>
              <a:gd name="adj4" fmla="val -42361"/>
              <a:gd name="adj5" fmla="val 93236"/>
              <a:gd name="adj6" fmla="val -58458"/>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dirty="0">
                <a:latin typeface="+mn-lt"/>
              </a:rPr>
              <a:t>Barrel (contains heparin)</a:t>
            </a:r>
          </a:p>
        </p:txBody>
      </p:sp>
      <p:sp>
        <p:nvSpPr>
          <p:cNvPr id="7175" name="AutoShape 7">
            <a:extLst>
              <a:ext uri="{FF2B5EF4-FFF2-40B4-BE49-F238E27FC236}">
                <a16:creationId xmlns:a16="http://schemas.microsoft.com/office/drawing/2014/main" id="{E348BBBE-5FCA-4CD9-88B8-D4F2A8039CAE}"/>
              </a:ext>
            </a:extLst>
          </p:cNvPr>
          <p:cNvSpPr>
            <a:spLocks/>
          </p:cNvSpPr>
          <p:nvPr/>
        </p:nvSpPr>
        <p:spPr bwMode="auto">
          <a:xfrm>
            <a:off x="2286000" y="4191001"/>
            <a:ext cx="1690688" cy="338554"/>
          </a:xfrm>
          <a:prstGeom prst="accentCallout2">
            <a:avLst>
              <a:gd name="adj1" fmla="val 13690"/>
              <a:gd name="adj2" fmla="val 104509"/>
              <a:gd name="adj3" fmla="val 13690"/>
              <a:gd name="adj4" fmla="val 161690"/>
              <a:gd name="adj5" fmla="val -64829"/>
              <a:gd name="adj6" fmla="val 221032"/>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dirty="0">
                <a:latin typeface="+mn-lt"/>
              </a:rPr>
              <a:t>Filter (CMC) </a:t>
            </a:r>
          </a:p>
        </p:txBody>
      </p:sp>
      <p:sp>
        <p:nvSpPr>
          <p:cNvPr id="7176" name="AutoShape 8">
            <a:extLst>
              <a:ext uri="{FF2B5EF4-FFF2-40B4-BE49-F238E27FC236}">
                <a16:creationId xmlns:a16="http://schemas.microsoft.com/office/drawing/2014/main" id="{0052864A-3F2B-4B8E-9DDB-0E0EDDE07BEC}"/>
              </a:ext>
            </a:extLst>
          </p:cNvPr>
          <p:cNvSpPr>
            <a:spLocks/>
          </p:cNvSpPr>
          <p:nvPr/>
        </p:nvSpPr>
        <p:spPr bwMode="auto">
          <a:xfrm>
            <a:off x="7696200" y="3276600"/>
            <a:ext cx="1676400" cy="338554"/>
          </a:xfrm>
          <a:prstGeom prst="accentCallout2">
            <a:avLst>
              <a:gd name="adj1" fmla="val 13690"/>
              <a:gd name="adj2" fmla="val -5912"/>
              <a:gd name="adj3" fmla="val 13690"/>
              <a:gd name="adj4" fmla="val -44583"/>
              <a:gd name="adj5" fmla="val 42968"/>
              <a:gd name="adj6" fmla="val -84852"/>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dirty="0">
                <a:latin typeface="+mn-lt"/>
              </a:rPr>
              <a:t>Plunger Tip</a:t>
            </a:r>
          </a:p>
        </p:txBody>
      </p:sp>
      <p:sp>
        <p:nvSpPr>
          <p:cNvPr id="7177" name="Line 11">
            <a:extLst>
              <a:ext uri="{FF2B5EF4-FFF2-40B4-BE49-F238E27FC236}">
                <a16:creationId xmlns:a16="http://schemas.microsoft.com/office/drawing/2014/main" id="{0891144A-E593-4F9A-A792-F777006F120D}"/>
              </a:ext>
            </a:extLst>
          </p:cNvPr>
          <p:cNvSpPr>
            <a:spLocks noChangeShapeType="1"/>
          </p:cNvSpPr>
          <p:nvPr/>
        </p:nvSpPr>
        <p:spPr bwMode="auto">
          <a:xfrm>
            <a:off x="5418138" y="2882900"/>
            <a:ext cx="0" cy="1117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78" name="Line 12">
            <a:extLst>
              <a:ext uri="{FF2B5EF4-FFF2-40B4-BE49-F238E27FC236}">
                <a16:creationId xmlns:a16="http://schemas.microsoft.com/office/drawing/2014/main" id="{B80537BE-296D-41B2-B656-C7DF80A24442}"/>
              </a:ext>
            </a:extLst>
          </p:cNvPr>
          <p:cNvSpPr>
            <a:spLocks noChangeShapeType="1"/>
          </p:cNvSpPr>
          <p:nvPr/>
        </p:nvSpPr>
        <p:spPr bwMode="auto">
          <a:xfrm flipH="1" flipV="1">
            <a:off x="5257800" y="2759076"/>
            <a:ext cx="160338"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79" name="Line 13">
            <a:extLst>
              <a:ext uri="{FF2B5EF4-FFF2-40B4-BE49-F238E27FC236}">
                <a16:creationId xmlns:a16="http://schemas.microsoft.com/office/drawing/2014/main" id="{96372C97-68C2-4F40-A13E-D2FCE3D591CA}"/>
              </a:ext>
            </a:extLst>
          </p:cNvPr>
          <p:cNvSpPr>
            <a:spLocks noChangeShapeType="1"/>
          </p:cNvSpPr>
          <p:nvPr/>
        </p:nvSpPr>
        <p:spPr bwMode="auto">
          <a:xfrm flipH="1">
            <a:off x="5257800" y="4000501"/>
            <a:ext cx="160338"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80" name="Line 14">
            <a:extLst>
              <a:ext uri="{FF2B5EF4-FFF2-40B4-BE49-F238E27FC236}">
                <a16:creationId xmlns:a16="http://schemas.microsoft.com/office/drawing/2014/main" id="{1D9855ED-313C-49F8-91E8-7D7CBB730E76}"/>
              </a:ext>
            </a:extLst>
          </p:cNvPr>
          <p:cNvSpPr>
            <a:spLocks noChangeShapeType="1"/>
          </p:cNvSpPr>
          <p:nvPr/>
        </p:nvSpPr>
        <p:spPr bwMode="auto">
          <a:xfrm>
            <a:off x="5257800" y="2759075"/>
            <a:ext cx="1600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81" name="Line 15">
            <a:extLst>
              <a:ext uri="{FF2B5EF4-FFF2-40B4-BE49-F238E27FC236}">
                <a16:creationId xmlns:a16="http://schemas.microsoft.com/office/drawing/2014/main" id="{0F28B0F6-9064-45FD-91ED-B84AAFC91C5E}"/>
              </a:ext>
            </a:extLst>
          </p:cNvPr>
          <p:cNvSpPr>
            <a:spLocks noChangeShapeType="1"/>
          </p:cNvSpPr>
          <p:nvPr/>
        </p:nvSpPr>
        <p:spPr bwMode="auto">
          <a:xfrm flipH="1">
            <a:off x="6697664" y="2759076"/>
            <a:ext cx="160337"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82" name="Line 16">
            <a:extLst>
              <a:ext uri="{FF2B5EF4-FFF2-40B4-BE49-F238E27FC236}">
                <a16:creationId xmlns:a16="http://schemas.microsoft.com/office/drawing/2014/main" id="{D181960A-D839-4675-B960-D8367D0A32AE}"/>
              </a:ext>
            </a:extLst>
          </p:cNvPr>
          <p:cNvSpPr>
            <a:spLocks noChangeShapeType="1"/>
          </p:cNvSpPr>
          <p:nvPr/>
        </p:nvSpPr>
        <p:spPr bwMode="auto">
          <a:xfrm>
            <a:off x="6697663" y="2882900"/>
            <a:ext cx="0" cy="1117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83" name="Line 17">
            <a:extLst>
              <a:ext uri="{FF2B5EF4-FFF2-40B4-BE49-F238E27FC236}">
                <a16:creationId xmlns:a16="http://schemas.microsoft.com/office/drawing/2014/main" id="{D4531AD1-3C6A-4DEF-8AEA-25074ADA59E5}"/>
              </a:ext>
            </a:extLst>
          </p:cNvPr>
          <p:cNvSpPr>
            <a:spLocks noChangeShapeType="1"/>
          </p:cNvSpPr>
          <p:nvPr/>
        </p:nvSpPr>
        <p:spPr bwMode="auto">
          <a:xfrm>
            <a:off x="5257800" y="4124325"/>
            <a:ext cx="1600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84" name="Line 18">
            <a:extLst>
              <a:ext uri="{FF2B5EF4-FFF2-40B4-BE49-F238E27FC236}">
                <a16:creationId xmlns:a16="http://schemas.microsoft.com/office/drawing/2014/main" id="{DEC0F93B-4D1D-44A2-821D-84B42F5196D2}"/>
              </a:ext>
            </a:extLst>
          </p:cNvPr>
          <p:cNvSpPr>
            <a:spLocks noChangeShapeType="1"/>
          </p:cNvSpPr>
          <p:nvPr/>
        </p:nvSpPr>
        <p:spPr bwMode="auto">
          <a:xfrm>
            <a:off x="6697664" y="4000501"/>
            <a:ext cx="160337"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85" name="Line 19">
            <a:extLst>
              <a:ext uri="{FF2B5EF4-FFF2-40B4-BE49-F238E27FC236}">
                <a16:creationId xmlns:a16="http://schemas.microsoft.com/office/drawing/2014/main" id="{0BB80A7B-864A-46E3-A2F1-1FEDD3E29692}"/>
              </a:ext>
            </a:extLst>
          </p:cNvPr>
          <p:cNvSpPr>
            <a:spLocks noChangeShapeType="1"/>
          </p:cNvSpPr>
          <p:nvPr/>
        </p:nvSpPr>
        <p:spPr bwMode="auto">
          <a:xfrm flipV="1">
            <a:off x="5418139" y="4000501"/>
            <a:ext cx="160337"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86" name="Line 20">
            <a:extLst>
              <a:ext uri="{FF2B5EF4-FFF2-40B4-BE49-F238E27FC236}">
                <a16:creationId xmlns:a16="http://schemas.microsoft.com/office/drawing/2014/main" id="{1A629617-8CC4-4F57-BD52-A9A7060CAC36}"/>
              </a:ext>
            </a:extLst>
          </p:cNvPr>
          <p:cNvSpPr>
            <a:spLocks noChangeShapeType="1"/>
          </p:cNvSpPr>
          <p:nvPr/>
        </p:nvSpPr>
        <p:spPr bwMode="auto">
          <a:xfrm flipH="1" flipV="1">
            <a:off x="6537325" y="4000501"/>
            <a:ext cx="160338"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87" name="Line 21">
            <a:extLst>
              <a:ext uri="{FF2B5EF4-FFF2-40B4-BE49-F238E27FC236}">
                <a16:creationId xmlns:a16="http://schemas.microsoft.com/office/drawing/2014/main" id="{F5401B58-E61A-42AD-BC68-038CC6868CAC}"/>
              </a:ext>
            </a:extLst>
          </p:cNvPr>
          <p:cNvSpPr>
            <a:spLocks noChangeShapeType="1"/>
          </p:cNvSpPr>
          <p:nvPr/>
        </p:nvSpPr>
        <p:spPr bwMode="auto">
          <a:xfrm flipV="1">
            <a:off x="5737225" y="4000501"/>
            <a:ext cx="0" cy="1238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88" name="Line 22">
            <a:extLst>
              <a:ext uri="{FF2B5EF4-FFF2-40B4-BE49-F238E27FC236}">
                <a16:creationId xmlns:a16="http://schemas.microsoft.com/office/drawing/2014/main" id="{56405337-31AC-4CC7-83E5-88C194317DE5}"/>
              </a:ext>
            </a:extLst>
          </p:cNvPr>
          <p:cNvSpPr>
            <a:spLocks noChangeShapeType="1"/>
          </p:cNvSpPr>
          <p:nvPr/>
        </p:nvSpPr>
        <p:spPr bwMode="auto">
          <a:xfrm flipV="1">
            <a:off x="6378575" y="4000501"/>
            <a:ext cx="0" cy="1238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89" name="Line 23">
            <a:extLst>
              <a:ext uri="{FF2B5EF4-FFF2-40B4-BE49-F238E27FC236}">
                <a16:creationId xmlns:a16="http://schemas.microsoft.com/office/drawing/2014/main" id="{70D76C0B-EE57-40AC-9C6B-99BA775DD6FB}"/>
              </a:ext>
            </a:extLst>
          </p:cNvPr>
          <p:cNvSpPr>
            <a:spLocks noChangeShapeType="1"/>
          </p:cNvSpPr>
          <p:nvPr/>
        </p:nvSpPr>
        <p:spPr bwMode="auto">
          <a:xfrm>
            <a:off x="5737225" y="4000500"/>
            <a:ext cx="16033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90" name="Line 24">
            <a:extLst>
              <a:ext uri="{FF2B5EF4-FFF2-40B4-BE49-F238E27FC236}">
                <a16:creationId xmlns:a16="http://schemas.microsoft.com/office/drawing/2014/main" id="{6BBB4F74-F09E-4F40-A188-8E4AFE8F1272}"/>
              </a:ext>
            </a:extLst>
          </p:cNvPr>
          <p:cNvSpPr>
            <a:spLocks noChangeShapeType="1"/>
          </p:cNvSpPr>
          <p:nvPr/>
        </p:nvSpPr>
        <p:spPr bwMode="auto">
          <a:xfrm flipH="1">
            <a:off x="6218239" y="4000500"/>
            <a:ext cx="160337"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91" name="Line 25">
            <a:extLst>
              <a:ext uri="{FF2B5EF4-FFF2-40B4-BE49-F238E27FC236}">
                <a16:creationId xmlns:a16="http://schemas.microsoft.com/office/drawing/2014/main" id="{36B18573-CFE1-48F7-AC1E-2892EE7732CE}"/>
              </a:ext>
            </a:extLst>
          </p:cNvPr>
          <p:cNvSpPr>
            <a:spLocks noChangeShapeType="1"/>
          </p:cNvSpPr>
          <p:nvPr/>
        </p:nvSpPr>
        <p:spPr bwMode="auto">
          <a:xfrm flipV="1">
            <a:off x="5897563" y="3751264"/>
            <a:ext cx="0" cy="24923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92" name="Line 26">
            <a:extLst>
              <a:ext uri="{FF2B5EF4-FFF2-40B4-BE49-F238E27FC236}">
                <a16:creationId xmlns:a16="http://schemas.microsoft.com/office/drawing/2014/main" id="{17525679-E42F-48FC-B509-2C4C6C1848CA}"/>
              </a:ext>
            </a:extLst>
          </p:cNvPr>
          <p:cNvSpPr>
            <a:spLocks noChangeShapeType="1"/>
          </p:cNvSpPr>
          <p:nvPr/>
        </p:nvSpPr>
        <p:spPr bwMode="auto">
          <a:xfrm flipV="1">
            <a:off x="6218238" y="3751264"/>
            <a:ext cx="0" cy="24923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93" name="Line 27">
            <a:extLst>
              <a:ext uri="{FF2B5EF4-FFF2-40B4-BE49-F238E27FC236}">
                <a16:creationId xmlns:a16="http://schemas.microsoft.com/office/drawing/2014/main" id="{FC85AA06-1B92-4D9E-88B7-5FB5A3D53E5E}"/>
              </a:ext>
            </a:extLst>
          </p:cNvPr>
          <p:cNvSpPr>
            <a:spLocks noChangeShapeType="1"/>
          </p:cNvSpPr>
          <p:nvPr/>
        </p:nvSpPr>
        <p:spPr bwMode="auto">
          <a:xfrm>
            <a:off x="5897564" y="3751263"/>
            <a:ext cx="320675"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94" name="Line 28">
            <a:extLst>
              <a:ext uri="{FF2B5EF4-FFF2-40B4-BE49-F238E27FC236}">
                <a16:creationId xmlns:a16="http://schemas.microsoft.com/office/drawing/2014/main" id="{F6A0A5BC-0671-4D11-8E2A-BEF609902A16}"/>
              </a:ext>
            </a:extLst>
          </p:cNvPr>
          <p:cNvSpPr>
            <a:spLocks noChangeShapeType="1"/>
          </p:cNvSpPr>
          <p:nvPr/>
        </p:nvSpPr>
        <p:spPr bwMode="auto">
          <a:xfrm flipV="1">
            <a:off x="5715000" y="4124326"/>
            <a:ext cx="103188"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95" name="Line 29">
            <a:extLst>
              <a:ext uri="{FF2B5EF4-FFF2-40B4-BE49-F238E27FC236}">
                <a16:creationId xmlns:a16="http://schemas.microsoft.com/office/drawing/2014/main" id="{B0B83FD7-9D72-44D1-9E12-07FF02EFA2E5}"/>
              </a:ext>
            </a:extLst>
          </p:cNvPr>
          <p:cNvSpPr>
            <a:spLocks noChangeShapeType="1"/>
          </p:cNvSpPr>
          <p:nvPr/>
        </p:nvSpPr>
        <p:spPr bwMode="auto">
          <a:xfrm flipH="1">
            <a:off x="6378575" y="4000500"/>
            <a:ext cx="1587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96" name="Line 30">
            <a:extLst>
              <a:ext uri="{FF2B5EF4-FFF2-40B4-BE49-F238E27FC236}">
                <a16:creationId xmlns:a16="http://schemas.microsoft.com/office/drawing/2014/main" id="{5F5FBED8-EABE-4376-88B2-1238327260A6}"/>
              </a:ext>
            </a:extLst>
          </p:cNvPr>
          <p:cNvSpPr>
            <a:spLocks noChangeShapeType="1"/>
          </p:cNvSpPr>
          <p:nvPr/>
        </p:nvSpPr>
        <p:spPr bwMode="auto">
          <a:xfrm>
            <a:off x="5897563" y="2759076"/>
            <a:ext cx="0"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97" name="Line 31">
            <a:extLst>
              <a:ext uri="{FF2B5EF4-FFF2-40B4-BE49-F238E27FC236}">
                <a16:creationId xmlns:a16="http://schemas.microsoft.com/office/drawing/2014/main" id="{24E4EF6F-BE2B-4F21-962E-704329D91961}"/>
              </a:ext>
            </a:extLst>
          </p:cNvPr>
          <p:cNvSpPr>
            <a:spLocks noChangeShapeType="1"/>
          </p:cNvSpPr>
          <p:nvPr/>
        </p:nvSpPr>
        <p:spPr bwMode="auto">
          <a:xfrm>
            <a:off x="6218238" y="2759076"/>
            <a:ext cx="0"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98" name="Line 32">
            <a:extLst>
              <a:ext uri="{FF2B5EF4-FFF2-40B4-BE49-F238E27FC236}">
                <a16:creationId xmlns:a16="http://schemas.microsoft.com/office/drawing/2014/main" id="{F36C41F2-849D-4827-AAEE-9982CBE7D09B}"/>
              </a:ext>
            </a:extLst>
          </p:cNvPr>
          <p:cNvSpPr>
            <a:spLocks noChangeShapeType="1"/>
          </p:cNvSpPr>
          <p:nvPr/>
        </p:nvSpPr>
        <p:spPr bwMode="auto">
          <a:xfrm>
            <a:off x="6218239" y="2882900"/>
            <a:ext cx="31908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199" name="Line 33">
            <a:extLst>
              <a:ext uri="{FF2B5EF4-FFF2-40B4-BE49-F238E27FC236}">
                <a16:creationId xmlns:a16="http://schemas.microsoft.com/office/drawing/2014/main" id="{F44B29E7-93F1-43A1-A841-A126B415C562}"/>
              </a:ext>
            </a:extLst>
          </p:cNvPr>
          <p:cNvSpPr>
            <a:spLocks noChangeShapeType="1"/>
          </p:cNvSpPr>
          <p:nvPr/>
        </p:nvSpPr>
        <p:spPr bwMode="auto">
          <a:xfrm flipH="1">
            <a:off x="5578475" y="2882900"/>
            <a:ext cx="3190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00" name="Line 34">
            <a:extLst>
              <a:ext uri="{FF2B5EF4-FFF2-40B4-BE49-F238E27FC236}">
                <a16:creationId xmlns:a16="http://schemas.microsoft.com/office/drawing/2014/main" id="{9AE6390C-DD03-4DBA-89B9-C0F594B9C552}"/>
              </a:ext>
            </a:extLst>
          </p:cNvPr>
          <p:cNvSpPr>
            <a:spLocks noChangeShapeType="1"/>
          </p:cNvSpPr>
          <p:nvPr/>
        </p:nvSpPr>
        <p:spPr bwMode="auto">
          <a:xfrm>
            <a:off x="5578475" y="2882900"/>
            <a:ext cx="319088" cy="496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01" name="Line 35">
            <a:extLst>
              <a:ext uri="{FF2B5EF4-FFF2-40B4-BE49-F238E27FC236}">
                <a16:creationId xmlns:a16="http://schemas.microsoft.com/office/drawing/2014/main" id="{97E40073-7B2E-4AE8-8B20-F18083469736}"/>
              </a:ext>
            </a:extLst>
          </p:cNvPr>
          <p:cNvSpPr>
            <a:spLocks noChangeShapeType="1"/>
          </p:cNvSpPr>
          <p:nvPr/>
        </p:nvSpPr>
        <p:spPr bwMode="auto">
          <a:xfrm flipH="1">
            <a:off x="6218239" y="2882900"/>
            <a:ext cx="319087" cy="496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02" name="Line 36">
            <a:extLst>
              <a:ext uri="{FF2B5EF4-FFF2-40B4-BE49-F238E27FC236}">
                <a16:creationId xmlns:a16="http://schemas.microsoft.com/office/drawing/2014/main" id="{FA521C18-18CF-4C2E-AB4D-C50F001BCDD0}"/>
              </a:ext>
            </a:extLst>
          </p:cNvPr>
          <p:cNvSpPr>
            <a:spLocks noChangeShapeType="1"/>
          </p:cNvSpPr>
          <p:nvPr/>
        </p:nvSpPr>
        <p:spPr bwMode="auto">
          <a:xfrm>
            <a:off x="6218238" y="3379789"/>
            <a:ext cx="0" cy="3714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03" name="Line 37">
            <a:extLst>
              <a:ext uri="{FF2B5EF4-FFF2-40B4-BE49-F238E27FC236}">
                <a16:creationId xmlns:a16="http://schemas.microsoft.com/office/drawing/2014/main" id="{059EB1E0-3AF3-4D42-82DA-8D13A5AF01B4}"/>
              </a:ext>
            </a:extLst>
          </p:cNvPr>
          <p:cNvSpPr>
            <a:spLocks noChangeShapeType="1"/>
          </p:cNvSpPr>
          <p:nvPr/>
        </p:nvSpPr>
        <p:spPr bwMode="auto">
          <a:xfrm>
            <a:off x="5897563" y="3379789"/>
            <a:ext cx="0" cy="3714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04" name="Line 39">
            <a:extLst>
              <a:ext uri="{FF2B5EF4-FFF2-40B4-BE49-F238E27FC236}">
                <a16:creationId xmlns:a16="http://schemas.microsoft.com/office/drawing/2014/main" id="{ED0943BC-DCC6-493D-83F1-039273546ED4}"/>
              </a:ext>
            </a:extLst>
          </p:cNvPr>
          <p:cNvSpPr>
            <a:spLocks noChangeShapeType="1"/>
          </p:cNvSpPr>
          <p:nvPr/>
        </p:nvSpPr>
        <p:spPr bwMode="auto">
          <a:xfrm>
            <a:off x="5897564" y="4000501"/>
            <a:ext cx="160337" cy="123825"/>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05" name="Line 40">
            <a:extLst>
              <a:ext uri="{FF2B5EF4-FFF2-40B4-BE49-F238E27FC236}">
                <a16:creationId xmlns:a16="http://schemas.microsoft.com/office/drawing/2014/main" id="{EE58481C-8D60-47A3-83C5-1E3EC7A710BF}"/>
              </a:ext>
            </a:extLst>
          </p:cNvPr>
          <p:cNvSpPr>
            <a:spLocks noChangeShapeType="1"/>
          </p:cNvSpPr>
          <p:nvPr/>
        </p:nvSpPr>
        <p:spPr bwMode="auto">
          <a:xfrm>
            <a:off x="5914862" y="3785935"/>
            <a:ext cx="481012" cy="373062"/>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06" name="Line 41">
            <a:extLst>
              <a:ext uri="{FF2B5EF4-FFF2-40B4-BE49-F238E27FC236}">
                <a16:creationId xmlns:a16="http://schemas.microsoft.com/office/drawing/2014/main" id="{EAA29F80-12BB-4A46-AA14-3BF386B69724}"/>
              </a:ext>
            </a:extLst>
          </p:cNvPr>
          <p:cNvSpPr>
            <a:spLocks noChangeShapeType="1"/>
          </p:cNvSpPr>
          <p:nvPr/>
        </p:nvSpPr>
        <p:spPr bwMode="auto">
          <a:xfrm flipH="1">
            <a:off x="6057900" y="4000501"/>
            <a:ext cx="160338" cy="123825"/>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07" name="Line 43">
            <a:extLst>
              <a:ext uri="{FF2B5EF4-FFF2-40B4-BE49-F238E27FC236}">
                <a16:creationId xmlns:a16="http://schemas.microsoft.com/office/drawing/2014/main" id="{86CC6990-FB53-48D5-A4BF-CB0BF3E5B56B}"/>
              </a:ext>
            </a:extLst>
          </p:cNvPr>
          <p:cNvSpPr>
            <a:spLocks noChangeShapeType="1"/>
          </p:cNvSpPr>
          <p:nvPr/>
        </p:nvSpPr>
        <p:spPr bwMode="auto">
          <a:xfrm>
            <a:off x="5257800" y="2362201"/>
            <a:ext cx="0" cy="2233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08" name="Line 44">
            <a:extLst>
              <a:ext uri="{FF2B5EF4-FFF2-40B4-BE49-F238E27FC236}">
                <a16:creationId xmlns:a16="http://schemas.microsoft.com/office/drawing/2014/main" id="{596FFDDB-C574-42C4-B833-62D086A94A26}"/>
              </a:ext>
            </a:extLst>
          </p:cNvPr>
          <p:cNvSpPr>
            <a:spLocks noChangeShapeType="1"/>
          </p:cNvSpPr>
          <p:nvPr/>
        </p:nvSpPr>
        <p:spPr bwMode="auto">
          <a:xfrm flipV="1">
            <a:off x="6858000" y="2362200"/>
            <a:ext cx="0" cy="21097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09" name="Line 45">
            <a:extLst>
              <a:ext uri="{FF2B5EF4-FFF2-40B4-BE49-F238E27FC236}">
                <a16:creationId xmlns:a16="http://schemas.microsoft.com/office/drawing/2014/main" id="{8B585B69-58F6-43C6-825E-C7F4A9C88125}"/>
              </a:ext>
            </a:extLst>
          </p:cNvPr>
          <p:cNvSpPr>
            <a:spLocks noChangeShapeType="1"/>
          </p:cNvSpPr>
          <p:nvPr/>
        </p:nvSpPr>
        <p:spPr bwMode="auto">
          <a:xfrm>
            <a:off x="6865938" y="4510088"/>
            <a:ext cx="0" cy="6207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10" name="Line 46">
            <a:extLst>
              <a:ext uri="{FF2B5EF4-FFF2-40B4-BE49-F238E27FC236}">
                <a16:creationId xmlns:a16="http://schemas.microsoft.com/office/drawing/2014/main" id="{48E59CF7-8AC2-4C73-A41F-40E08A95B72B}"/>
              </a:ext>
            </a:extLst>
          </p:cNvPr>
          <p:cNvSpPr>
            <a:spLocks noChangeShapeType="1"/>
          </p:cNvSpPr>
          <p:nvPr/>
        </p:nvSpPr>
        <p:spPr bwMode="auto">
          <a:xfrm>
            <a:off x="5257800" y="4595814"/>
            <a:ext cx="0" cy="4968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11" name="Line 47">
            <a:extLst>
              <a:ext uri="{FF2B5EF4-FFF2-40B4-BE49-F238E27FC236}">
                <a16:creationId xmlns:a16="http://schemas.microsoft.com/office/drawing/2014/main" id="{5E972920-F8F6-4042-AA26-78C06C931FD1}"/>
              </a:ext>
            </a:extLst>
          </p:cNvPr>
          <p:cNvSpPr>
            <a:spLocks noChangeShapeType="1"/>
          </p:cNvSpPr>
          <p:nvPr/>
        </p:nvSpPr>
        <p:spPr bwMode="auto">
          <a:xfrm>
            <a:off x="5257800" y="5092700"/>
            <a:ext cx="1600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12" name="Line 48">
            <a:extLst>
              <a:ext uri="{FF2B5EF4-FFF2-40B4-BE49-F238E27FC236}">
                <a16:creationId xmlns:a16="http://schemas.microsoft.com/office/drawing/2014/main" id="{76238171-502C-4238-A3D2-A8AE13C361CB}"/>
              </a:ext>
            </a:extLst>
          </p:cNvPr>
          <p:cNvSpPr>
            <a:spLocks noChangeShapeType="1"/>
          </p:cNvSpPr>
          <p:nvPr/>
        </p:nvSpPr>
        <p:spPr bwMode="auto">
          <a:xfrm>
            <a:off x="5578475" y="5092700"/>
            <a:ext cx="0" cy="496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13" name="Line 49">
            <a:extLst>
              <a:ext uri="{FF2B5EF4-FFF2-40B4-BE49-F238E27FC236}">
                <a16:creationId xmlns:a16="http://schemas.microsoft.com/office/drawing/2014/main" id="{1279D163-3E37-4995-AD2B-CED4E0904A7C}"/>
              </a:ext>
            </a:extLst>
          </p:cNvPr>
          <p:cNvSpPr>
            <a:spLocks noChangeShapeType="1"/>
          </p:cNvSpPr>
          <p:nvPr/>
        </p:nvSpPr>
        <p:spPr bwMode="auto">
          <a:xfrm>
            <a:off x="6537325" y="5092700"/>
            <a:ext cx="0" cy="496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14" name="Line 50">
            <a:extLst>
              <a:ext uri="{FF2B5EF4-FFF2-40B4-BE49-F238E27FC236}">
                <a16:creationId xmlns:a16="http://schemas.microsoft.com/office/drawing/2014/main" id="{D2F78CD3-0249-4F01-8B47-FD35899CE8A2}"/>
              </a:ext>
            </a:extLst>
          </p:cNvPr>
          <p:cNvSpPr>
            <a:spLocks noChangeShapeType="1"/>
          </p:cNvSpPr>
          <p:nvPr/>
        </p:nvSpPr>
        <p:spPr bwMode="auto">
          <a:xfrm>
            <a:off x="5578475" y="5589588"/>
            <a:ext cx="958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15" name="Line 51">
            <a:extLst>
              <a:ext uri="{FF2B5EF4-FFF2-40B4-BE49-F238E27FC236}">
                <a16:creationId xmlns:a16="http://schemas.microsoft.com/office/drawing/2014/main" id="{7EFD94DE-0587-493D-A9C0-815F5800E67B}"/>
              </a:ext>
            </a:extLst>
          </p:cNvPr>
          <p:cNvSpPr>
            <a:spLocks noChangeShapeType="1"/>
          </p:cNvSpPr>
          <p:nvPr/>
        </p:nvSpPr>
        <p:spPr bwMode="auto">
          <a:xfrm flipH="1">
            <a:off x="5578475" y="5092700"/>
            <a:ext cx="958850" cy="2476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16" name="Line 52">
            <a:extLst>
              <a:ext uri="{FF2B5EF4-FFF2-40B4-BE49-F238E27FC236}">
                <a16:creationId xmlns:a16="http://schemas.microsoft.com/office/drawing/2014/main" id="{26F4CF6B-2B24-4F91-B7CD-49CCAD23D3A2}"/>
              </a:ext>
            </a:extLst>
          </p:cNvPr>
          <p:cNvSpPr>
            <a:spLocks noChangeShapeType="1"/>
          </p:cNvSpPr>
          <p:nvPr/>
        </p:nvSpPr>
        <p:spPr bwMode="auto">
          <a:xfrm flipH="1">
            <a:off x="5737225" y="5340350"/>
            <a:ext cx="800100" cy="2492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17" name="Line 53">
            <a:extLst>
              <a:ext uri="{FF2B5EF4-FFF2-40B4-BE49-F238E27FC236}">
                <a16:creationId xmlns:a16="http://schemas.microsoft.com/office/drawing/2014/main" id="{44AA27F7-2B1D-4D8C-8ABD-E9DEC0030273}"/>
              </a:ext>
            </a:extLst>
          </p:cNvPr>
          <p:cNvSpPr>
            <a:spLocks noChangeShapeType="1"/>
          </p:cNvSpPr>
          <p:nvPr/>
        </p:nvSpPr>
        <p:spPr bwMode="auto">
          <a:xfrm>
            <a:off x="5897564" y="5837238"/>
            <a:ext cx="3206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18" name="Line 54">
            <a:extLst>
              <a:ext uri="{FF2B5EF4-FFF2-40B4-BE49-F238E27FC236}">
                <a16:creationId xmlns:a16="http://schemas.microsoft.com/office/drawing/2014/main" id="{C3AD9915-CAF1-4842-9848-4090BA84ACE1}"/>
              </a:ext>
            </a:extLst>
          </p:cNvPr>
          <p:cNvSpPr>
            <a:spLocks noChangeShapeType="1"/>
          </p:cNvSpPr>
          <p:nvPr/>
        </p:nvSpPr>
        <p:spPr bwMode="auto">
          <a:xfrm flipV="1">
            <a:off x="5897563" y="5589588"/>
            <a:ext cx="0" cy="2476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19" name="Line 55">
            <a:extLst>
              <a:ext uri="{FF2B5EF4-FFF2-40B4-BE49-F238E27FC236}">
                <a16:creationId xmlns:a16="http://schemas.microsoft.com/office/drawing/2014/main" id="{A8916F82-9AD4-4312-B9C6-C3FB0B1B7FF5}"/>
              </a:ext>
            </a:extLst>
          </p:cNvPr>
          <p:cNvSpPr>
            <a:spLocks noChangeShapeType="1"/>
          </p:cNvSpPr>
          <p:nvPr/>
        </p:nvSpPr>
        <p:spPr bwMode="auto">
          <a:xfrm flipV="1">
            <a:off x="6218238" y="5589588"/>
            <a:ext cx="0" cy="2476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20" name="Line 56">
            <a:extLst>
              <a:ext uri="{FF2B5EF4-FFF2-40B4-BE49-F238E27FC236}">
                <a16:creationId xmlns:a16="http://schemas.microsoft.com/office/drawing/2014/main" id="{A3206001-A05E-418B-BFD1-42A5ABDF779A}"/>
              </a:ext>
            </a:extLst>
          </p:cNvPr>
          <p:cNvSpPr>
            <a:spLocks noChangeShapeType="1"/>
          </p:cNvSpPr>
          <p:nvPr/>
        </p:nvSpPr>
        <p:spPr bwMode="auto">
          <a:xfrm flipV="1">
            <a:off x="6218238" y="5092700"/>
            <a:ext cx="0" cy="496888"/>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21" name="Line 57">
            <a:extLst>
              <a:ext uri="{FF2B5EF4-FFF2-40B4-BE49-F238E27FC236}">
                <a16:creationId xmlns:a16="http://schemas.microsoft.com/office/drawing/2014/main" id="{DA15CDE8-1229-44B3-9B0C-9BB880486F84}"/>
              </a:ext>
            </a:extLst>
          </p:cNvPr>
          <p:cNvSpPr>
            <a:spLocks noChangeShapeType="1"/>
          </p:cNvSpPr>
          <p:nvPr/>
        </p:nvSpPr>
        <p:spPr bwMode="auto">
          <a:xfrm flipV="1">
            <a:off x="5897563" y="5092700"/>
            <a:ext cx="0" cy="496888"/>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7222" name="Line 58">
            <a:extLst>
              <a:ext uri="{FF2B5EF4-FFF2-40B4-BE49-F238E27FC236}">
                <a16:creationId xmlns:a16="http://schemas.microsoft.com/office/drawing/2014/main" id="{3F2C5E28-7337-4452-9178-15CEA7BB389A}"/>
              </a:ext>
            </a:extLst>
          </p:cNvPr>
          <p:cNvSpPr>
            <a:spLocks noChangeShapeType="1"/>
          </p:cNvSpPr>
          <p:nvPr/>
        </p:nvSpPr>
        <p:spPr bwMode="auto">
          <a:xfrm>
            <a:off x="5943600" y="2209800"/>
            <a:ext cx="0" cy="7620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p>
        </p:txBody>
      </p:sp>
      <p:sp>
        <p:nvSpPr>
          <p:cNvPr id="7223" name="Line 59">
            <a:extLst>
              <a:ext uri="{FF2B5EF4-FFF2-40B4-BE49-F238E27FC236}">
                <a16:creationId xmlns:a16="http://schemas.microsoft.com/office/drawing/2014/main" id="{A0B9E50A-C7BD-43CD-8818-708319514445}"/>
              </a:ext>
            </a:extLst>
          </p:cNvPr>
          <p:cNvSpPr>
            <a:spLocks noChangeShapeType="1"/>
          </p:cNvSpPr>
          <p:nvPr/>
        </p:nvSpPr>
        <p:spPr bwMode="auto">
          <a:xfrm>
            <a:off x="6096000" y="2209800"/>
            <a:ext cx="0" cy="7620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p>
        </p:txBody>
      </p:sp>
      <p:sp>
        <p:nvSpPr>
          <p:cNvPr id="7224" name="Rectangle 60">
            <a:extLst>
              <a:ext uri="{FF2B5EF4-FFF2-40B4-BE49-F238E27FC236}">
                <a16:creationId xmlns:a16="http://schemas.microsoft.com/office/drawing/2014/main" id="{48D32A77-391C-49FC-BFA0-A4CD0CDDFD75}"/>
              </a:ext>
            </a:extLst>
          </p:cNvPr>
          <p:cNvSpPr>
            <a:spLocks noChangeArrowheads="1"/>
          </p:cNvSpPr>
          <p:nvPr/>
        </p:nvSpPr>
        <p:spPr bwMode="auto">
          <a:xfrm>
            <a:off x="5715000" y="1905000"/>
            <a:ext cx="609600" cy="6858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600" dirty="0">
              <a:latin typeface="+mn-lt"/>
            </a:endParaRPr>
          </a:p>
        </p:txBody>
      </p:sp>
      <p:sp>
        <p:nvSpPr>
          <p:cNvPr id="7225" name="Line 61">
            <a:extLst>
              <a:ext uri="{FF2B5EF4-FFF2-40B4-BE49-F238E27FC236}">
                <a16:creationId xmlns:a16="http://schemas.microsoft.com/office/drawing/2014/main" id="{53554392-5E0E-4579-AF7B-1C968F9FF3F2}"/>
              </a:ext>
            </a:extLst>
          </p:cNvPr>
          <p:cNvSpPr>
            <a:spLocks noChangeShapeType="1"/>
          </p:cNvSpPr>
          <p:nvPr/>
        </p:nvSpPr>
        <p:spPr bwMode="auto">
          <a:xfrm>
            <a:off x="5867400" y="2971800"/>
            <a:ext cx="3048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p>
        </p:txBody>
      </p:sp>
      <p:sp>
        <p:nvSpPr>
          <p:cNvPr id="7226" name="Line 62">
            <a:extLst>
              <a:ext uri="{FF2B5EF4-FFF2-40B4-BE49-F238E27FC236}">
                <a16:creationId xmlns:a16="http://schemas.microsoft.com/office/drawing/2014/main" id="{F3CF46B6-4DEE-4665-A5BD-6BD4AC7518B8}"/>
              </a:ext>
            </a:extLst>
          </p:cNvPr>
          <p:cNvSpPr>
            <a:spLocks noChangeShapeType="1"/>
          </p:cNvSpPr>
          <p:nvPr/>
        </p:nvSpPr>
        <p:spPr bwMode="auto">
          <a:xfrm flipV="1">
            <a:off x="6096000" y="1905000"/>
            <a:ext cx="0" cy="3048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p>
        </p:txBody>
      </p:sp>
      <p:sp>
        <p:nvSpPr>
          <p:cNvPr id="7227" name="Line 63">
            <a:extLst>
              <a:ext uri="{FF2B5EF4-FFF2-40B4-BE49-F238E27FC236}">
                <a16:creationId xmlns:a16="http://schemas.microsoft.com/office/drawing/2014/main" id="{7EA3A9DC-9B40-4DC9-8759-1FD2009CC17E}"/>
              </a:ext>
            </a:extLst>
          </p:cNvPr>
          <p:cNvSpPr>
            <a:spLocks noChangeShapeType="1"/>
          </p:cNvSpPr>
          <p:nvPr/>
        </p:nvSpPr>
        <p:spPr bwMode="auto">
          <a:xfrm flipV="1">
            <a:off x="5943600" y="1905000"/>
            <a:ext cx="0" cy="3048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p>
        </p:txBody>
      </p:sp>
      <p:sp>
        <p:nvSpPr>
          <p:cNvPr id="7228" name="AutoShape 64">
            <a:extLst>
              <a:ext uri="{FF2B5EF4-FFF2-40B4-BE49-F238E27FC236}">
                <a16:creationId xmlns:a16="http://schemas.microsoft.com/office/drawing/2014/main" id="{0BF81D35-A132-4CF7-9E8C-3D0244C478A5}"/>
              </a:ext>
            </a:extLst>
          </p:cNvPr>
          <p:cNvSpPr>
            <a:spLocks/>
          </p:cNvSpPr>
          <p:nvPr/>
        </p:nvSpPr>
        <p:spPr bwMode="auto">
          <a:xfrm>
            <a:off x="7772400" y="2209800"/>
            <a:ext cx="2089150" cy="338554"/>
          </a:xfrm>
          <a:prstGeom prst="accentCallout2">
            <a:avLst>
              <a:gd name="adj1" fmla="val 18750"/>
              <a:gd name="adj2" fmla="val -8333"/>
              <a:gd name="adj3" fmla="val 18750"/>
              <a:gd name="adj4" fmla="val -84028"/>
              <a:gd name="adj5" fmla="val 20912"/>
              <a:gd name="adj6" fmla="val -74444"/>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dirty="0">
                <a:latin typeface="+mn-lt"/>
              </a:rPr>
              <a:t>Rod (Aspiration)</a:t>
            </a:r>
          </a:p>
        </p:txBody>
      </p:sp>
      <p:sp>
        <p:nvSpPr>
          <p:cNvPr id="4" name="TextBox 2">
            <a:extLst>
              <a:ext uri="{FF2B5EF4-FFF2-40B4-BE49-F238E27FC236}">
                <a16:creationId xmlns:a16="http://schemas.microsoft.com/office/drawing/2014/main" id="{63425877-D119-B635-6486-4B1B59EDE29F}"/>
              </a:ext>
            </a:extLst>
          </p:cNvPr>
          <p:cNvSpPr txBox="1"/>
          <p:nvPr/>
        </p:nvSpPr>
        <p:spPr>
          <a:xfrm>
            <a:off x="8077416" y="6163746"/>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419578-D83F-4075-8044-DFBC8B21B2BA}"/>
              </a:ext>
            </a:extLst>
          </p:cNvPr>
          <p:cNvSpPr>
            <a:spLocks noGrp="1"/>
          </p:cNvSpPr>
          <p:nvPr>
            <p:ph type="sldNum" sz="quarter" idx="4"/>
          </p:nvPr>
        </p:nvSpPr>
        <p:spPr/>
        <p:txBody>
          <a:bodyPr/>
          <a:lstStyle/>
          <a:p>
            <a:fld id="{D57F1E4F-1CFF-5643-939E-217C01CDF565}" type="slidenum">
              <a:rPr lang="en-US" smtClean="0"/>
              <a:pPr/>
              <a:t>23</a:t>
            </a:fld>
            <a:endParaRPr lang="en-US" dirty="0"/>
          </a:p>
        </p:txBody>
      </p:sp>
      <p:sp>
        <p:nvSpPr>
          <p:cNvPr id="3" name="Title 2">
            <a:extLst>
              <a:ext uri="{FF2B5EF4-FFF2-40B4-BE49-F238E27FC236}">
                <a16:creationId xmlns:a16="http://schemas.microsoft.com/office/drawing/2014/main" id="{7EAFED2B-F7CF-C97A-5EA3-D72830566C1A}"/>
              </a:ext>
            </a:extLst>
          </p:cNvPr>
          <p:cNvSpPr>
            <a:spLocks noGrp="1"/>
          </p:cNvSpPr>
          <p:nvPr>
            <p:ph type="title"/>
          </p:nvPr>
        </p:nvSpPr>
        <p:spPr/>
        <p:txBody>
          <a:bodyPr/>
          <a:lstStyle/>
          <a:p>
            <a:r>
              <a:rPr lang="en-US" dirty="0"/>
              <a:t>Integrated Plunger Venting Syringe</a:t>
            </a:r>
          </a:p>
        </p:txBody>
      </p:sp>
      <p:sp>
        <p:nvSpPr>
          <p:cNvPr id="16388" name="Line 4">
            <a:extLst>
              <a:ext uri="{FF2B5EF4-FFF2-40B4-BE49-F238E27FC236}">
                <a16:creationId xmlns:a16="http://schemas.microsoft.com/office/drawing/2014/main" id="{55C4D2ED-1AD8-4398-9542-39BC5401AB74}"/>
              </a:ext>
            </a:extLst>
          </p:cNvPr>
          <p:cNvSpPr>
            <a:spLocks noChangeShapeType="1"/>
          </p:cNvSpPr>
          <p:nvPr/>
        </p:nvSpPr>
        <p:spPr bwMode="auto">
          <a:xfrm>
            <a:off x="5267104" y="2726373"/>
            <a:ext cx="0" cy="1141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89" name="Line 5">
            <a:extLst>
              <a:ext uri="{FF2B5EF4-FFF2-40B4-BE49-F238E27FC236}">
                <a16:creationId xmlns:a16="http://schemas.microsoft.com/office/drawing/2014/main" id="{D6FE6A7F-C26F-44C3-84BB-F5A69B070E91}"/>
              </a:ext>
            </a:extLst>
          </p:cNvPr>
          <p:cNvSpPr>
            <a:spLocks noChangeShapeType="1"/>
          </p:cNvSpPr>
          <p:nvPr/>
        </p:nvSpPr>
        <p:spPr bwMode="auto">
          <a:xfrm flipH="1" flipV="1">
            <a:off x="5130580" y="2599373"/>
            <a:ext cx="136525" cy="127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90" name="Line 6">
            <a:extLst>
              <a:ext uri="{FF2B5EF4-FFF2-40B4-BE49-F238E27FC236}">
                <a16:creationId xmlns:a16="http://schemas.microsoft.com/office/drawing/2014/main" id="{EFB5DD90-E210-427A-838F-4F99BCF6CC34}"/>
              </a:ext>
            </a:extLst>
          </p:cNvPr>
          <p:cNvSpPr>
            <a:spLocks noChangeShapeType="1"/>
          </p:cNvSpPr>
          <p:nvPr/>
        </p:nvSpPr>
        <p:spPr bwMode="auto">
          <a:xfrm flipH="1">
            <a:off x="5130580" y="3867785"/>
            <a:ext cx="136525" cy="127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91" name="Line 7">
            <a:extLst>
              <a:ext uri="{FF2B5EF4-FFF2-40B4-BE49-F238E27FC236}">
                <a16:creationId xmlns:a16="http://schemas.microsoft.com/office/drawing/2014/main" id="{6D2EF8B4-FA50-494B-992F-A72A65378268}"/>
              </a:ext>
            </a:extLst>
          </p:cNvPr>
          <p:cNvSpPr>
            <a:spLocks noChangeShapeType="1"/>
          </p:cNvSpPr>
          <p:nvPr/>
        </p:nvSpPr>
        <p:spPr bwMode="auto">
          <a:xfrm>
            <a:off x="5130579" y="2599373"/>
            <a:ext cx="1371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92" name="Line 8">
            <a:extLst>
              <a:ext uri="{FF2B5EF4-FFF2-40B4-BE49-F238E27FC236}">
                <a16:creationId xmlns:a16="http://schemas.microsoft.com/office/drawing/2014/main" id="{04E15D63-1FE2-4443-BDA8-B299B117DAF9}"/>
              </a:ext>
            </a:extLst>
          </p:cNvPr>
          <p:cNvSpPr>
            <a:spLocks noChangeShapeType="1"/>
          </p:cNvSpPr>
          <p:nvPr/>
        </p:nvSpPr>
        <p:spPr bwMode="auto">
          <a:xfrm flipH="1">
            <a:off x="6365655" y="2599373"/>
            <a:ext cx="136525" cy="127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93" name="Line 9">
            <a:extLst>
              <a:ext uri="{FF2B5EF4-FFF2-40B4-BE49-F238E27FC236}">
                <a16:creationId xmlns:a16="http://schemas.microsoft.com/office/drawing/2014/main" id="{E1E8F662-DB3C-4157-9AB3-419E28B62B2B}"/>
              </a:ext>
            </a:extLst>
          </p:cNvPr>
          <p:cNvSpPr>
            <a:spLocks noChangeShapeType="1"/>
          </p:cNvSpPr>
          <p:nvPr/>
        </p:nvSpPr>
        <p:spPr bwMode="auto">
          <a:xfrm>
            <a:off x="6365654" y="2726373"/>
            <a:ext cx="0" cy="1141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94" name="Line 10">
            <a:extLst>
              <a:ext uri="{FF2B5EF4-FFF2-40B4-BE49-F238E27FC236}">
                <a16:creationId xmlns:a16="http://schemas.microsoft.com/office/drawing/2014/main" id="{90F9D8DC-653A-496F-8746-20847A3FCAC7}"/>
              </a:ext>
            </a:extLst>
          </p:cNvPr>
          <p:cNvSpPr>
            <a:spLocks noChangeShapeType="1"/>
          </p:cNvSpPr>
          <p:nvPr/>
        </p:nvSpPr>
        <p:spPr bwMode="auto">
          <a:xfrm>
            <a:off x="5130579" y="3994785"/>
            <a:ext cx="1371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95" name="Line 11">
            <a:extLst>
              <a:ext uri="{FF2B5EF4-FFF2-40B4-BE49-F238E27FC236}">
                <a16:creationId xmlns:a16="http://schemas.microsoft.com/office/drawing/2014/main" id="{7E4EFA8D-0AAD-4EEF-A5CD-28838524B7C2}"/>
              </a:ext>
            </a:extLst>
          </p:cNvPr>
          <p:cNvSpPr>
            <a:spLocks noChangeShapeType="1"/>
          </p:cNvSpPr>
          <p:nvPr/>
        </p:nvSpPr>
        <p:spPr bwMode="auto">
          <a:xfrm>
            <a:off x="6365655" y="3867785"/>
            <a:ext cx="136525" cy="127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96" name="Line 12">
            <a:extLst>
              <a:ext uri="{FF2B5EF4-FFF2-40B4-BE49-F238E27FC236}">
                <a16:creationId xmlns:a16="http://schemas.microsoft.com/office/drawing/2014/main" id="{F8236091-63C3-4B12-8182-4DDCC222A090}"/>
              </a:ext>
            </a:extLst>
          </p:cNvPr>
          <p:cNvSpPr>
            <a:spLocks noChangeShapeType="1"/>
          </p:cNvSpPr>
          <p:nvPr/>
        </p:nvSpPr>
        <p:spPr bwMode="auto">
          <a:xfrm flipV="1">
            <a:off x="5267105" y="3867785"/>
            <a:ext cx="138113" cy="127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97" name="Line 13">
            <a:extLst>
              <a:ext uri="{FF2B5EF4-FFF2-40B4-BE49-F238E27FC236}">
                <a16:creationId xmlns:a16="http://schemas.microsoft.com/office/drawing/2014/main" id="{C0D691DE-8BFF-40D6-AB94-AAFDFCCF720C}"/>
              </a:ext>
            </a:extLst>
          </p:cNvPr>
          <p:cNvSpPr>
            <a:spLocks noChangeShapeType="1"/>
          </p:cNvSpPr>
          <p:nvPr/>
        </p:nvSpPr>
        <p:spPr bwMode="auto">
          <a:xfrm flipH="1" flipV="1">
            <a:off x="6227542" y="3867785"/>
            <a:ext cx="138112" cy="127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98" name="Line 14">
            <a:extLst>
              <a:ext uri="{FF2B5EF4-FFF2-40B4-BE49-F238E27FC236}">
                <a16:creationId xmlns:a16="http://schemas.microsoft.com/office/drawing/2014/main" id="{2FA59BB1-D951-4719-A1C1-61D63D07CDB0}"/>
              </a:ext>
            </a:extLst>
          </p:cNvPr>
          <p:cNvSpPr>
            <a:spLocks noChangeShapeType="1"/>
          </p:cNvSpPr>
          <p:nvPr/>
        </p:nvSpPr>
        <p:spPr bwMode="auto">
          <a:xfrm flipV="1">
            <a:off x="5541742" y="3867785"/>
            <a:ext cx="0" cy="1270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399" name="Line 15">
            <a:extLst>
              <a:ext uri="{FF2B5EF4-FFF2-40B4-BE49-F238E27FC236}">
                <a16:creationId xmlns:a16="http://schemas.microsoft.com/office/drawing/2014/main" id="{04DD5065-8483-4C1F-9111-DD1556228EE7}"/>
              </a:ext>
            </a:extLst>
          </p:cNvPr>
          <p:cNvSpPr>
            <a:spLocks noChangeShapeType="1"/>
          </p:cNvSpPr>
          <p:nvPr/>
        </p:nvSpPr>
        <p:spPr bwMode="auto">
          <a:xfrm flipV="1">
            <a:off x="6091017" y="3867785"/>
            <a:ext cx="0" cy="1270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00" name="Line 16">
            <a:extLst>
              <a:ext uri="{FF2B5EF4-FFF2-40B4-BE49-F238E27FC236}">
                <a16:creationId xmlns:a16="http://schemas.microsoft.com/office/drawing/2014/main" id="{A8361676-DF7C-4B69-AA9D-53E8CB9A7D6F}"/>
              </a:ext>
            </a:extLst>
          </p:cNvPr>
          <p:cNvSpPr>
            <a:spLocks noChangeShapeType="1"/>
          </p:cNvSpPr>
          <p:nvPr/>
        </p:nvSpPr>
        <p:spPr bwMode="auto">
          <a:xfrm>
            <a:off x="5541742" y="3867785"/>
            <a:ext cx="13811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01" name="Line 17">
            <a:extLst>
              <a:ext uri="{FF2B5EF4-FFF2-40B4-BE49-F238E27FC236}">
                <a16:creationId xmlns:a16="http://schemas.microsoft.com/office/drawing/2014/main" id="{7CB59D69-279F-4BE3-86A4-32282C382C65}"/>
              </a:ext>
            </a:extLst>
          </p:cNvPr>
          <p:cNvSpPr>
            <a:spLocks noChangeShapeType="1"/>
          </p:cNvSpPr>
          <p:nvPr/>
        </p:nvSpPr>
        <p:spPr bwMode="auto">
          <a:xfrm flipH="1">
            <a:off x="5952905" y="3867785"/>
            <a:ext cx="138113"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02" name="Line 18">
            <a:extLst>
              <a:ext uri="{FF2B5EF4-FFF2-40B4-BE49-F238E27FC236}">
                <a16:creationId xmlns:a16="http://schemas.microsoft.com/office/drawing/2014/main" id="{0B1B3F96-1766-4445-8070-C39D241A92B5}"/>
              </a:ext>
            </a:extLst>
          </p:cNvPr>
          <p:cNvSpPr>
            <a:spLocks noChangeShapeType="1"/>
          </p:cNvSpPr>
          <p:nvPr/>
        </p:nvSpPr>
        <p:spPr bwMode="auto">
          <a:xfrm flipV="1">
            <a:off x="5679854" y="3613785"/>
            <a:ext cx="0" cy="2540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03" name="Line 19">
            <a:extLst>
              <a:ext uri="{FF2B5EF4-FFF2-40B4-BE49-F238E27FC236}">
                <a16:creationId xmlns:a16="http://schemas.microsoft.com/office/drawing/2014/main" id="{1334B5F9-F1C8-4FBB-8AD2-C2ED409E86E4}"/>
              </a:ext>
            </a:extLst>
          </p:cNvPr>
          <p:cNvSpPr>
            <a:spLocks noChangeShapeType="1"/>
          </p:cNvSpPr>
          <p:nvPr/>
        </p:nvSpPr>
        <p:spPr bwMode="auto">
          <a:xfrm flipV="1">
            <a:off x="5952904" y="3613785"/>
            <a:ext cx="0" cy="2540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04" name="Line 20">
            <a:extLst>
              <a:ext uri="{FF2B5EF4-FFF2-40B4-BE49-F238E27FC236}">
                <a16:creationId xmlns:a16="http://schemas.microsoft.com/office/drawing/2014/main" id="{95BD76F2-F6FA-4D90-8283-CD902C75B835}"/>
              </a:ext>
            </a:extLst>
          </p:cNvPr>
          <p:cNvSpPr>
            <a:spLocks noChangeShapeType="1"/>
          </p:cNvSpPr>
          <p:nvPr/>
        </p:nvSpPr>
        <p:spPr bwMode="auto">
          <a:xfrm>
            <a:off x="5679854" y="3613785"/>
            <a:ext cx="27305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05" name="Line 21">
            <a:extLst>
              <a:ext uri="{FF2B5EF4-FFF2-40B4-BE49-F238E27FC236}">
                <a16:creationId xmlns:a16="http://schemas.microsoft.com/office/drawing/2014/main" id="{0E52626F-7FCE-4D05-AE37-0BFA3907751A}"/>
              </a:ext>
            </a:extLst>
          </p:cNvPr>
          <p:cNvSpPr>
            <a:spLocks noChangeShapeType="1"/>
          </p:cNvSpPr>
          <p:nvPr/>
        </p:nvSpPr>
        <p:spPr bwMode="auto">
          <a:xfrm>
            <a:off x="5405218" y="3867785"/>
            <a:ext cx="136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06" name="Line 22">
            <a:extLst>
              <a:ext uri="{FF2B5EF4-FFF2-40B4-BE49-F238E27FC236}">
                <a16:creationId xmlns:a16="http://schemas.microsoft.com/office/drawing/2014/main" id="{587A348A-D0DB-47B6-A999-719AA92716EB}"/>
              </a:ext>
            </a:extLst>
          </p:cNvPr>
          <p:cNvSpPr>
            <a:spLocks noChangeShapeType="1"/>
          </p:cNvSpPr>
          <p:nvPr/>
        </p:nvSpPr>
        <p:spPr bwMode="auto">
          <a:xfrm flipH="1">
            <a:off x="6091018" y="3867785"/>
            <a:ext cx="136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07" name="Line 23">
            <a:extLst>
              <a:ext uri="{FF2B5EF4-FFF2-40B4-BE49-F238E27FC236}">
                <a16:creationId xmlns:a16="http://schemas.microsoft.com/office/drawing/2014/main" id="{47BC49F5-5700-42E9-9599-F61729D0966B}"/>
              </a:ext>
            </a:extLst>
          </p:cNvPr>
          <p:cNvSpPr>
            <a:spLocks noChangeShapeType="1"/>
          </p:cNvSpPr>
          <p:nvPr/>
        </p:nvSpPr>
        <p:spPr bwMode="auto">
          <a:xfrm>
            <a:off x="5679854" y="2599373"/>
            <a:ext cx="0" cy="127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08" name="Line 24">
            <a:extLst>
              <a:ext uri="{FF2B5EF4-FFF2-40B4-BE49-F238E27FC236}">
                <a16:creationId xmlns:a16="http://schemas.microsoft.com/office/drawing/2014/main" id="{4506DDE1-754E-45A6-B090-D284C0475F2E}"/>
              </a:ext>
            </a:extLst>
          </p:cNvPr>
          <p:cNvSpPr>
            <a:spLocks noChangeShapeType="1"/>
          </p:cNvSpPr>
          <p:nvPr/>
        </p:nvSpPr>
        <p:spPr bwMode="auto">
          <a:xfrm>
            <a:off x="5952904" y="2599373"/>
            <a:ext cx="0" cy="127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09" name="Line 25">
            <a:extLst>
              <a:ext uri="{FF2B5EF4-FFF2-40B4-BE49-F238E27FC236}">
                <a16:creationId xmlns:a16="http://schemas.microsoft.com/office/drawing/2014/main" id="{B328189D-7256-4C95-B4D6-BF1AD7B460C9}"/>
              </a:ext>
            </a:extLst>
          </p:cNvPr>
          <p:cNvSpPr>
            <a:spLocks noChangeShapeType="1"/>
          </p:cNvSpPr>
          <p:nvPr/>
        </p:nvSpPr>
        <p:spPr bwMode="auto">
          <a:xfrm>
            <a:off x="5952904" y="2726373"/>
            <a:ext cx="27463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10" name="Line 26">
            <a:extLst>
              <a:ext uri="{FF2B5EF4-FFF2-40B4-BE49-F238E27FC236}">
                <a16:creationId xmlns:a16="http://schemas.microsoft.com/office/drawing/2014/main" id="{8D037CCB-3B20-4F13-93E4-01090E069FE4}"/>
              </a:ext>
            </a:extLst>
          </p:cNvPr>
          <p:cNvSpPr>
            <a:spLocks noChangeShapeType="1"/>
          </p:cNvSpPr>
          <p:nvPr/>
        </p:nvSpPr>
        <p:spPr bwMode="auto">
          <a:xfrm flipH="1">
            <a:off x="5405218" y="2726373"/>
            <a:ext cx="274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11" name="Line 27">
            <a:extLst>
              <a:ext uri="{FF2B5EF4-FFF2-40B4-BE49-F238E27FC236}">
                <a16:creationId xmlns:a16="http://schemas.microsoft.com/office/drawing/2014/main" id="{FC287431-3A80-44F6-853A-81C06BC821E3}"/>
              </a:ext>
            </a:extLst>
          </p:cNvPr>
          <p:cNvSpPr>
            <a:spLocks noChangeShapeType="1"/>
          </p:cNvSpPr>
          <p:nvPr/>
        </p:nvSpPr>
        <p:spPr bwMode="auto">
          <a:xfrm>
            <a:off x="5405218" y="2726373"/>
            <a:ext cx="274637" cy="508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12" name="Line 28">
            <a:extLst>
              <a:ext uri="{FF2B5EF4-FFF2-40B4-BE49-F238E27FC236}">
                <a16:creationId xmlns:a16="http://schemas.microsoft.com/office/drawing/2014/main" id="{13DF9DF8-7973-4BBF-9E17-543A7B344D73}"/>
              </a:ext>
            </a:extLst>
          </p:cNvPr>
          <p:cNvSpPr>
            <a:spLocks noChangeShapeType="1"/>
          </p:cNvSpPr>
          <p:nvPr/>
        </p:nvSpPr>
        <p:spPr bwMode="auto">
          <a:xfrm flipH="1">
            <a:off x="5952904" y="2726373"/>
            <a:ext cx="274638" cy="508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13" name="Line 29">
            <a:extLst>
              <a:ext uri="{FF2B5EF4-FFF2-40B4-BE49-F238E27FC236}">
                <a16:creationId xmlns:a16="http://schemas.microsoft.com/office/drawing/2014/main" id="{FB6A1046-BB1D-49BE-BCC9-0628A14E477C}"/>
              </a:ext>
            </a:extLst>
          </p:cNvPr>
          <p:cNvSpPr>
            <a:spLocks noChangeShapeType="1"/>
          </p:cNvSpPr>
          <p:nvPr/>
        </p:nvSpPr>
        <p:spPr bwMode="auto">
          <a:xfrm>
            <a:off x="5952904" y="3234373"/>
            <a:ext cx="0" cy="379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14" name="Line 30">
            <a:extLst>
              <a:ext uri="{FF2B5EF4-FFF2-40B4-BE49-F238E27FC236}">
                <a16:creationId xmlns:a16="http://schemas.microsoft.com/office/drawing/2014/main" id="{2C4CCC76-8C82-4ACB-BE2E-9691C4553B08}"/>
              </a:ext>
            </a:extLst>
          </p:cNvPr>
          <p:cNvSpPr>
            <a:spLocks noChangeShapeType="1"/>
          </p:cNvSpPr>
          <p:nvPr/>
        </p:nvSpPr>
        <p:spPr bwMode="auto">
          <a:xfrm>
            <a:off x="5679854" y="3234373"/>
            <a:ext cx="0" cy="379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15" name="Line 32">
            <a:extLst>
              <a:ext uri="{FF2B5EF4-FFF2-40B4-BE49-F238E27FC236}">
                <a16:creationId xmlns:a16="http://schemas.microsoft.com/office/drawing/2014/main" id="{3FA600ED-F7FE-46EB-81AC-98D168517471}"/>
              </a:ext>
            </a:extLst>
          </p:cNvPr>
          <p:cNvSpPr>
            <a:spLocks noChangeShapeType="1"/>
          </p:cNvSpPr>
          <p:nvPr/>
        </p:nvSpPr>
        <p:spPr bwMode="auto">
          <a:xfrm>
            <a:off x="5679855" y="3867785"/>
            <a:ext cx="136525" cy="12700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16" name="Line 33">
            <a:extLst>
              <a:ext uri="{FF2B5EF4-FFF2-40B4-BE49-F238E27FC236}">
                <a16:creationId xmlns:a16="http://schemas.microsoft.com/office/drawing/2014/main" id="{F0CB8625-F91C-4EB2-BA8D-28DF58100B52}"/>
              </a:ext>
            </a:extLst>
          </p:cNvPr>
          <p:cNvSpPr>
            <a:spLocks noChangeShapeType="1"/>
          </p:cNvSpPr>
          <p:nvPr/>
        </p:nvSpPr>
        <p:spPr bwMode="auto">
          <a:xfrm>
            <a:off x="5679855" y="3613785"/>
            <a:ext cx="411163" cy="38100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17" name="Line 34">
            <a:extLst>
              <a:ext uri="{FF2B5EF4-FFF2-40B4-BE49-F238E27FC236}">
                <a16:creationId xmlns:a16="http://schemas.microsoft.com/office/drawing/2014/main" id="{7C15976F-12F9-4156-B54C-FCF14D3B1E51}"/>
              </a:ext>
            </a:extLst>
          </p:cNvPr>
          <p:cNvSpPr>
            <a:spLocks noChangeShapeType="1"/>
          </p:cNvSpPr>
          <p:nvPr/>
        </p:nvSpPr>
        <p:spPr bwMode="auto">
          <a:xfrm flipH="1">
            <a:off x="5816380" y="3867785"/>
            <a:ext cx="136525" cy="12700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18" name="Line 35">
            <a:extLst>
              <a:ext uri="{FF2B5EF4-FFF2-40B4-BE49-F238E27FC236}">
                <a16:creationId xmlns:a16="http://schemas.microsoft.com/office/drawing/2014/main" id="{E0846740-5017-4C88-8876-D7B089CEE145}"/>
              </a:ext>
            </a:extLst>
          </p:cNvPr>
          <p:cNvSpPr>
            <a:spLocks noChangeShapeType="1"/>
          </p:cNvSpPr>
          <p:nvPr/>
        </p:nvSpPr>
        <p:spPr bwMode="auto">
          <a:xfrm flipH="1">
            <a:off x="5541742" y="3613785"/>
            <a:ext cx="411162" cy="38100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19" name="AutoShape 36">
            <a:extLst>
              <a:ext uri="{FF2B5EF4-FFF2-40B4-BE49-F238E27FC236}">
                <a16:creationId xmlns:a16="http://schemas.microsoft.com/office/drawing/2014/main" id="{A570887B-D713-4EA6-A375-5ECE5AFB3083}"/>
              </a:ext>
            </a:extLst>
          </p:cNvPr>
          <p:cNvSpPr>
            <a:spLocks noChangeArrowheads="1"/>
          </p:cNvSpPr>
          <p:nvPr/>
        </p:nvSpPr>
        <p:spPr bwMode="auto">
          <a:xfrm>
            <a:off x="5405218" y="3970973"/>
            <a:ext cx="822325" cy="887412"/>
          </a:xfrm>
          <a:prstGeom prst="upArrowCallout">
            <a:avLst>
              <a:gd name="adj1" fmla="val 25000"/>
              <a:gd name="adj2" fmla="val 25000"/>
              <a:gd name="adj3" fmla="val 17986"/>
              <a:gd name="adj4" fmla="val 66667"/>
            </a:avLst>
          </a:prstGeom>
          <a:solidFill>
            <a:srgbClr val="00CCFF"/>
          </a:solidFill>
          <a:ln w="9525">
            <a:solidFill>
              <a:srgbClr val="000000"/>
            </a:solidFill>
            <a:miter lim="800000"/>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t>  AIR</a:t>
            </a:r>
          </a:p>
          <a:p>
            <a:pPr eaLnBrk="1" hangingPunct="1">
              <a:spcBef>
                <a:spcPct val="0"/>
              </a:spcBef>
              <a:buFontTx/>
              <a:buNone/>
            </a:pPr>
            <a:endParaRPr lang="en-US" altLang="en-US" sz="1000" dirty="0"/>
          </a:p>
        </p:txBody>
      </p:sp>
      <p:sp>
        <p:nvSpPr>
          <p:cNvPr id="499749" name="AutoShape 37">
            <a:extLst>
              <a:ext uri="{FF2B5EF4-FFF2-40B4-BE49-F238E27FC236}">
                <a16:creationId xmlns:a16="http://schemas.microsoft.com/office/drawing/2014/main" id="{0E1E9812-741C-43B4-8B9F-249BD2E39CE1}"/>
              </a:ext>
            </a:extLst>
          </p:cNvPr>
          <p:cNvSpPr>
            <a:spLocks noChangeArrowheads="1"/>
          </p:cNvSpPr>
          <p:nvPr/>
        </p:nvSpPr>
        <p:spPr bwMode="auto">
          <a:xfrm flipH="1">
            <a:off x="5663979" y="2575561"/>
            <a:ext cx="273050" cy="379413"/>
          </a:xfrm>
          <a:prstGeom prst="upArrow">
            <a:avLst>
              <a:gd name="adj1" fmla="val 50000"/>
              <a:gd name="adj2" fmla="val 34738"/>
            </a:avLst>
          </a:prstGeom>
          <a:solidFill>
            <a:srgbClr val="00CCFF"/>
          </a:solidFill>
          <a:ln w="9525">
            <a:solidFill>
              <a:srgbClr val="000000"/>
            </a:solidFill>
            <a:miter lim="800000"/>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800" dirty="0"/>
          </a:p>
        </p:txBody>
      </p:sp>
      <p:sp>
        <p:nvSpPr>
          <p:cNvPr id="16421" name="Line 38">
            <a:extLst>
              <a:ext uri="{FF2B5EF4-FFF2-40B4-BE49-F238E27FC236}">
                <a16:creationId xmlns:a16="http://schemas.microsoft.com/office/drawing/2014/main" id="{1743216B-8973-4B11-93BB-F9D188F47891}"/>
              </a:ext>
            </a:extLst>
          </p:cNvPr>
          <p:cNvSpPr>
            <a:spLocks noChangeShapeType="1"/>
          </p:cNvSpPr>
          <p:nvPr/>
        </p:nvSpPr>
        <p:spPr bwMode="auto">
          <a:xfrm>
            <a:off x="5130579" y="2194561"/>
            <a:ext cx="0" cy="2282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22" name="Line 39">
            <a:extLst>
              <a:ext uri="{FF2B5EF4-FFF2-40B4-BE49-F238E27FC236}">
                <a16:creationId xmlns:a16="http://schemas.microsoft.com/office/drawing/2014/main" id="{4DEF360A-594A-41B6-82F6-0D9AA5D69469}"/>
              </a:ext>
            </a:extLst>
          </p:cNvPr>
          <p:cNvSpPr>
            <a:spLocks noChangeShapeType="1"/>
          </p:cNvSpPr>
          <p:nvPr/>
        </p:nvSpPr>
        <p:spPr bwMode="auto">
          <a:xfrm flipV="1">
            <a:off x="6502179" y="2194561"/>
            <a:ext cx="0" cy="2155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23" name="Line 40">
            <a:extLst>
              <a:ext uri="{FF2B5EF4-FFF2-40B4-BE49-F238E27FC236}">
                <a16:creationId xmlns:a16="http://schemas.microsoft.com/office/drawing/2014/main" id="{FC3F55BF-FDBE-4FBA-BDFC-59587263C4DD}"/>
              </a:ext>
            </a:extLst>
          </p:cNvPr>
          <p:cNvSpPr>
            <a:spLocks noChangeShapeType="1"/>
          </p:cNvSpPr>
          <p:nvPr/>
        </p:nvSpPr>
        <p:spPr bwMode="auto">
          <a:xfrm>
            <a:off x="6502179" y="4350385"/>
            <a:ext cx="0" cy="635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24" name="Line 41">
            <a:extLst>
              <a:ext uri="{FF2B5EF4-FFF2-40B4-BE49-F238E27FC236}">
                <a16:creationId xmlns:a16="http://schemas.microsoft.com/office/drawing/2014/main" id="{129FD046-F520-40F9-A55E-BB86A334F278}"/>
              </a:ext>
            </a:extLst>
          </p:cNvPr>
          <p:cNvSpPr>
            <a:spLocks noChangeShapeType="1"/>
          </p:cNvSpPr>
          <p:nvPr/>
        </p:nvSpPr>
        <p:spPr bwMode="auto">
          <a:xfrm>
            <a:off x="5130579" y="4477385"/>
            <a:ext cx="0" cy="508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25" name="Line 42">
            <a:extLst>
              <a:ext uri="{FF2B5EF4-FFF2-40B4-BE49-F238E27FC236}">
                <a16:creationId xmlns:a16="http://schemas.microsoft.com/office/drawing/2014/main" id="{44A7790A-1CBA-42D6-B4D1-6E06E7DBAC06}"/>
              </a:ext>
            </a:extLst>
          </p:cNvPr>
          <p:cNvSpPr>
            <a:spLocks noChangeShapeType="1"/>
          </p:cNvSpPr>
          <p:nvPr/>
        </p:nvSpPr>
        <p:spPr bwMode="auto">
          <a:xfrm>
            <a:off x="5130579" y="4985385"/>
            <a:ext cx="1371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26" name="Line 43">
            <a:extLst>
              <a:ext uri="{FF2B5EF4-FFF2-40B4-BE49-F238E27FC236}">
                <a16:creationId xmlns:a16="http://schemas.microsoft.com/office/drawing/2014/main" id="{193387FB-A44F-4C63-9130-305FE08374A4}"/>
              </a:ext>
            </a:extLst>
          </p:cNvPr>
          <p:cNvSpPr>
            <a:spLocks noChangeShapeType="1"/>
          </p:cNvSpPr>
          <p:nvPr/>
        </p:nvSpPr>
        <p:spPr bwMode="auto">
          <a:xfrm>
            <a:off x="5405217" y="4985386"/>
            <a:ext cx="0" cy="506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27" name="Line 44">
            <a:extLst>
              <a:ext uri="{FF2B5EF4-FFF2-40B4-BE49-F238E27FC236}">
                <a16:creationId xmlns:a16="http://schemas.microsoft.com/office/drawing/2014/main" id="{F09A09C4-8B75-4C2E-A77D-FC68CA835F21}"/>
              </a:ext>
            </a:extLst>
          </p:cNvPr>
          <p:cNvSpPr>
            <a:spLocks noChangeShapeType="1"/>
          </p:cNvSpPr>
          <p:nvPr/>
        </p:nvSpPr>
        <p:spPr bwMode="auto">
          <a:xfrm>
            <a:off x="6227542" y="4985386"/>
            <a:ext cx="0" cy="506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28" name="Line 45">
            <a:extLst>
              <a:ext uri="{FF2B5EF4-FFF2-40B4-BE49-F238E27FC236}">
                <a16:creationId xmlns:a16="http://schemas.microsoft.com/office/drawing/2014/main" id="{D81D9744-5DF2-43B7-A7E2-38C33A317B55}"/>
              </a:ext>
            </a:extLst>
          </p:cNvPr>
          <p:cNvSpPr>
            <a:spLocks noChangeShapeType="1"/>
          </p:cNvSpPr>
          <p:nvPr/>
        </p:nvSpPr>
        <p:spPr bwMode="auto">
          <a:xfrm>
            <a:off x="5405218" y="5491798"/>
            <a:ext cx="822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29" name="Line 46">
            <a:extLst>
              <a:ext uri="{FF2B5EF4-FFF2-40B4-BE49-F238E27FC236}">
                <a16:creationId xmlns:a16="http://schemas.microsoft.com/office/drawing/2014/main" id="{30D3519E-6483-4305-8210-3D0133DD0EE6}"/>
              </a:ext>
            </a:extLst>
          </p:cNvPr>
          <p:cNvSpPr>
            <a:spLocks noChangeShapeType="1"/>
          </p:cNvSpPr>
          <p:nvPr/>
        </p:nvSpPr>
        <p:spPr bwMode="auto">
          <a:xfrm flipH="1">
            <a:off x="5405218" y="4985386"/>
            <a:ext cx="822325" cy="252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30" name="Line 47">
            <a:extLst>
              <a:ext uri="{FF2B5EF4-FFF2-40B4-BE49-F238E27FC236}">
                <a16:creationId xmlns:a16="http://schemas.microsoft.com/office/drawing/2014/main" id="{10204851-4F9E-4546-B3B4-AB310C9E82C0}"/>
              </a:ext>
            </a:extLst>
          </p:cNvPr>
          <p:cNvSpPr>
            <a:spLocks noChangeShapeType="1"/>
          </p:cNvSpPr>
          <p:nvPr/>
        </p:nvSpPr>
        <p:spPr bwMode="auto">
          <a:xfrm flipH="1">
            <a:off x="5541742" y="5237798"/>
            <a:ext cx="685800" cy="254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31" name="Line 48">
            <a:extLst>
              <a:ext uri="{FF2B5EF4-FFF2-40B4-BE49-F238E27FC236}">
                <a16:creationId xmlns:a16="http://schemas.microsoft.com/office/drawing/2014/main" id="{5D1A7255-926E-4E45-844A-076DD642D3B1}"/>
              </a:ext>
            </a:extLst>
          </p:cNvPr>
          <p:cNvSpPr>
            <a:spLocks noChangeShapeType="1"/>
          </p:cNvSpPr>
          <p:nvPr/>
        </p:nvSpPr>
        <p:spPr bwMode="auto">
          <a:xfrm>
            <a:off x="5679854" y="5745798"/>
            <a:ext cx="2730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32" name="Line 49">
            <a:extLst>
              <a:ext uri="{FF2B5EF4-FFF2-40B4-BE49-F238E27FC236}">
                <a16:creationId xmlns:a16="http://schemas.microsoft.com/office/drawing/2014/main" id="{9DE2A9AD-16E6-4028-A8DC-F44E7B2B6337}"/>
              </a:ext>
            </a:extLst>
          </p:cNvPr>
          <p:cNvSpPr>
            <a:spLocks noChangeShapeType="1"/>
          </p:cNvSpPr>
          <p:nvPr/>
        </p:nvSpPr>
        <p:spPr bwMode="auto">
          <a:xfrm flipV="1">
            <a:off x="5679854" y="5491798"/>
            <a:ext cx="0" cy="254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33" name="Line 50">
            <a:extLst>
              <a:ext uri="{FF2B5EF4-FFF2-40B4-BE49-F238E27FC236}">
                <a16:creationId xmlns:a16="http://schemas.microsoft.com/office/drawing/2014/main" id="{7421FDA7-358F-4620-A802-9EF6147EB6C5}"/>
              </a:ext>
            </a:extLst>
          </p:cNvPr>
          <p:cNvSpPr>
            <a:spLocks noChangeShapeType="1"/>
          </p:cNvSpPr>
          <p:nvPr/>
        </p:nvSpPr>
        <p:spPr bwMode="auto">
          <a:xfrm flipV="1">
            <a:off x="5952904" y="5491798"/>
            <a:ext cx="0" cy="254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34" name="Line 51">
            <a:extLst>
              <a:ext uri="{FF2B5EF4-FFF2-40B4-BE49-F238E27FC236}">
                <a16:creationId xmlns:a16="http://schemas.microsoft.com/office/drawing/2014/main" id="{0C122D5A-4CE6-477C-B885-AEB0E9F22BC5}"/>
              </a:ext>
            </a:extLst>
          </p:cNvPr>
          <p:cNvSpPr>
            <a:spLocks noChangeShapeType="1"/>
          </p:cNvSpPr>
          <p:nvPr/>
        </p:nvSpPr>
        <p:spPr bwMode="auto">
          <a:xfrm flipV="1">
            <a:off x="5952904" y="4985386"/>
            <a:ext cx="0" cy="506413"/>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435" name="Line 52">
            <a:extLst>
              <a:ext uri="{FF2B5EF4-FFF2-40B4-BE49-F238E27FC236}">
                <a16:creationId xmlns:a16="http://schemas.microsoft.com/office/drawing/2014/main" id="{8619990A-B7DD-47FB-BBD0-BAC7C41E998B}"/>
              </a:ext>
            </a:extLst>
          </p:cNvPr>
          <p:cNvSpPr>
            <a:spLocks noChangeShapeType="1"/>
          </p:cNvSpPr>
          <p:nvPr/>
        </p:nvSpPr>
        <p:spPr bwMode="auto">
          <a:xfrm flipV="1">
            <a:off x="5679854" y="4985386"/>
            <a:ext cx="0" cy="506413"/>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9765" name="Rectangle 53">
            <a:extLst>
              <a:ext uri="{FF2B5EF4-FFF2-40B4-BE49-F238E27FC236}">
                <a16:creationId xmlns:a16="http://schemas.microsoft.com/office/drawing/2014/main" id="{D829F72A-C06B-45C2-B063-741443E195EA}"/>
              </a:ext>
            </a:extLst>
          </p:cNvPr>
          <p:cNvSpPr>
            <a:spLocks noChangeArrowheads="1"/>
          </p:cNvSpPr>
          <p:nvPr/>
        </p:nvSpPr>
        <p:spPr bwMode="auto">
          <a:xfrm>
            <a:off x="5672074" y="4990474"/>
            <a:ext cx="304800" cy="755315"/>
          </a:xfrm>
          <a:prstGeom prst="rect">
            <a:avLst/>
          </a:prstGeom>
          <a:solidFill>
            <a:srgbClr val="FF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800" dirty="0"/>
          </a:p>
        </p:txBody>
      </p:sp>
      <p:sp>
        <p:nvSpPr>
          <p:cNvPr id="499766" name="Rectangle 54">
            <a:extLst>
              <a:ext uri="{FF2B5EF4-FFF2-40B4-BE49-F238E27FC236}">
                <a16:creationId xmlns:a16="http://schemas.microsoft.com/office/drawing/2014/main" id="{68902036-8F51-478D-BFB9-8E44329DDC4A}"/>
              </a:ext>
            </a:extLst>
          </p:cNvPr>
          <p:cNvSpPr>
            <a:spLocks noChangeArrowheads="1"/>
          </p:cNvSpPr>
          <p:nvPr/>
        </p:nvSpPr>
        <p:spPr bwMode="auto">
          <a:xfrm>
            <a:off x="5138359" y="3997330"/>
            <a:ext cx="1371600" cy="990600"/>
          </a:xfrm>
          <a:prstGeom prst="rect">
            <a:avLst/>
          </a:prstGeom>
          <a:solidFill>
            <a:srgbClr val="FF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800" dirty="0"/>
          </a:p>
        </p:txBody>
      </p:sp>
      <p:sp>
        <p:nvSpPr>
          <p:cNvPr id="499767" name="AutoShape 55">
            <a:extLst>
              <a:ext uri="{FF2B5EF4-FFF2-40B4-BE49-F238E27FC236}">
                <a16:creationId xmlns:a16="http://schemas.microsoft.com/office/drawing/2014/main" id="{80CB139E-EBCF-46F1-AF0D-EB4CC2C3BCCB}"/>
              </a:ext>
            </a:extLst>
          </p:cNvPr>
          <p:cNvSpPr>
            <a:spLocks noChangeArrowheads="1"/>
          </p:cNvSpPr>
          <p:nvPr/>
        </p:nvSpPr>
        <p:spPr bwMode="auto">
          <a:xfrm flipH="1">
            <a:off x="5663979" y="2118361"/>
            <a:ext cx="273050" cy="379413"/>
          </a:xfrm>
          <a:prstGeom prst="upArrow">
            <a:avLst>
              <a:gd name="adj1" fmla="val 50000"/>
              <a:gd name="adj2" fmla="val 34738"/>
            </a:avLst>
          </a:prstGeom>
          <a:solidFill>
            <a:srgbClr val="00CCFF"/>
          </a:solidFill>
          <a:ln w="9525">
            <a:solidFill>
              <a:srgbClr val="000000"/>
            </a:solidFill>
            <a:miter lim="800000"/>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800" dirty="0"/>
          </a:p>
        </p:txBody>
      </p:sp>
      <p:sp>
        <p:nvSpPr>
          <p:cNvPr id="499768" name="AutoShape 56">
            <a:extLst>
              <a:ext uri="{FF2B5EF4-FFF2-40B4-BE49-F238E27FC236}">
                <a16:creationId xmlns:a16="http://schemas.microsoft.com/office/drawing/2014/main" id="{15A76887-1D31-46C0-BCDB-563FFCF64E43}"/>
              </a:ext>
            </a:extLst>
          </p:cNvPr>
          <p:cNvSpPr>
            <a:spLocks noChangeArrowheads="1"/>
          </p:cNvSpPr>
          <p:nvPr/>
        </p:nvSpPr>
        <p:spPr bwMode="auto">
          <a:xfrm flipH="1">
            <a:off x="5663979" y="3261361"/>
            <a:ext cx="273050" cy="379413"/>
          </a:xfrm>
          <a:prstGeom prst="upArrow">
            <a:avLst>
              <a:gd name="adj1" fmla="val 50000"/>
              <a:gd name="adj2" fmla="val 34738"/>
            </a:avLst>
          </a:prstGeom>
          <a:solidFill>
            <a:srgbClr val="00CCFF"/>
          </a:solidFill>
          <a:ln w="9525">
            <a:solidFill>
              <a:srgbClr val="000000"/>
            </a:solidFill>
            <a:miter lim="800000"/>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800" dirty="0"/>
          </a:p>
        </p:txBody>
      </p:sp>
      <p:sp>
        <p:nvSpPr>
          <p:cNvPr id="499769" name="Rectangle 57">
            <a:extLst>
              <a:ext uri="{FF2B5EF4-FFF2-40B4-BE49-F238E27FC236}">
                <a16:creationId xmlns:a16="http://schemas.microsoft.com/office/drawing/2014/main" id="{761E08C2-53EF-4078-9C71-09815E4966D3}"/>
              </a:ext>
            </a:extLst>
          </p:cNvPr>
          <p:cNvSpPr>
            <a:spLocks noChangeArrowheads="1"/>
          </p:cNvSpPr>
          <p:nvPr/>
        </p:nvSpPr>
        <p:spPr bwMode="auto">
          <a:xfrm>
            <a:off x="5695729" y="3642360"/>
            <a:ext cx="228600" cy="381000"/>
          </a:xfrm>
          <a:prstGeom prst="rect">
            <a:avLst/>
          </a:prstGeom>
          <a:solidFill>
            <a:srgbClr val="80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800" dirty="0"/>
          </a:p>
        </p:txBody>
      </p:sp>
      <p:sp>
        <p:nvSpPr>
          <p:cNvPr id="499770" name="Rectangle 58">
            <a:extLst>
              <a:ext uri="{FF2B5EF4-FFF2-40B4-BE49-F238E27FC236}">
                <a16:creationId xmlns:a16="http://schemas.microsoft.com/office/drawing/2014/main" id="{09115A89-D8EB-4453-94BF-E797E8ECC6E0}"/>
              </a:ext>
            </a:extLst>
          </p:cNvPr>
          <p:cNvSpPr>
            <a:spLocks noChangeArrowheads="1"/>
          </p:cNvSpPr>
          <p:nvPr/>
        </p:nvSpPr>
        <p:spPr bwMode="auto">
          <a:xfrm>
            <a:off x="5543329" y="3870960"/>
            <a:ext cx="533400" cy="152400"/>
          </a:xfrm>
          <a:prstGeom prst="rect">
            <a:avLst/>
          </a:prstGeom>
          <a:solidFill>
            <a:srgbClr val="80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800" dirty="0"/>
          </a:p>
        </p:txBody>
      </p:sp>
      <p:sp>
        <p:nvSpPr>
          <p:cNvPr id="499771" name="AutoShape 59">
            <a:extLst>
              <a:ext uri="{FF2B5EF4-FFF2-40B4-BE49-F238E27FC236}">
                <a16:creationId xmlns:a16="http://schemas.microsoft.com/office/drawing/2014/main" id="{A2FBB743-3789-405B-B506-FFBA40F28DF8}"/>
              </a:ext>
            </a:extLst>
          </p:cNvPr>
          <p:cNvSpPr>
            <a:spLocks/>
          </p:cNvSpPr>
          <p:nvPr/>
        </p:nvSpPr>
        <p:spPr bwMode="auto">
          <a:xfrm>
            <a:off x="7492780" y="3642361"/>
            <a:ext cx="2765425" cy="923330"/>
          </a:xfrm>
          <a:prstGeom prst="accentCallout2">
            <a:avLst>
              <a:gd name="adj1" fmla="val 7301"/>
              <a:gd name="adj2" fmla="val -2755"/>
              <a:gd name="adj3" fmla="val 7301"/>
              <a:gd name="adj4" fmla="val -30310"/>
              <a:gd name="adj5" fmla="val 73227"/>
              <a:gd name="adj6" fmla="val -58898"/>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800" dirty="0">
                <a:latin typeface="+mn-lt"/>
              </a:rPr>
              <a:t>Blood fills the barrel forcing air through the plunger and out</a:t>
            </a:r>
          </a:p>
        </p:txBody>
      </p:sp>
      <p:sp>
        <p:nvSpPr>
          <p:cNvPr id="499772" name="AutoShape 60">
            <a:extLst>
              <a:ext uri="{FF2B5EF4-FFF2-40B4-BE49-F238E27FC236}">
                <a16:creationId xmlns:a16="http://schemas.microsoft.com/office/drawing/2014/main" id="{E7C76E4E-11DC-4E4A-894D-040002FC22B5}"/>
              </a:ext>
            </a:extLst>
          </p:cNvPr>
          <p:cNvSpPr>
            <a:spLocks/>
          </p:cNvSpPr>
          <p:nvPr/>
        </p:nvSpPr>
        <p:spPr bwMode="auto">
          <a:xfrm>
            <a:off x="1625379" y="3640774"/>
            <a:ext cx="2590800" cy="923330"/>
          </a:xfrm>
          <a:prstGeom prst="accentCallout2">
            <a:avLst>
              <a:gd name="adj1" fmla="val 9523"/>
              <a:gd name="adj2" fmla="val 102940"/>
              <a:gd name="adj3" fmla="val 9523"/>
              <a:gd name="adj4" fmla="val 130884"/>
              <a:gd name="adj5" fmla="val 24602"/>
              <a:gd name="adj6" fmla="val 159806"/>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mn-lt"/>
              </a:rPr>
              <a:t>The filter becomes engorged with blood and seals</a:t>
            </a:r>
          </a:p>
        </p:txBody>
      </p:sp>
      <p:sp>
        <p:nvSpPr>
          <p:cNvPr id="62" name="TextBox 61">
            <a:extLst>
              <a:ext uri="{FF2B5EF4-FFF2-40B4-BE49-F238E27FC236}">
                <a16:creationId xmlns:a16="http://schemas.microsoft.com/office/drawing/2014/main" id="{5FEC10FD-D416-1916-3FB9-D044932065A8}"/>
              </a:ext>
            </a:extLst>
          </p:cNvPr>
          <p:cNvSpPr txBox="1"/>
          <p:nvPr/>
        </p:nvSpPr>
        <p:spPr>
          <a:xfrm>
            <a:off x="3631967" y="1234958"/>
            <a:ext cx="4615692" cy="369332"/>
          </a:xfrm>
          <a:prstGeom prst="rect">
            <a:avLst/>
          </a:prstGeom>
          <a:noFill/>
        </p:spPr>
        <p:txBody>
          <a:bodyPr wrap="square">
            <a:spAutoFit/>
          </a:bodyPr>
          <a:lstStyle/>
          <a:p>
            <a:r>
              <a:rPr lang="en-US" altLang="en-US" dirty="0"/>
              <a:t>Blood fills the barrel until it hits the plunger </a:t>
            </a:r>
            <a:endParaRPr lang="en-US" dirty="0"/>
          </a:p>
        </p:txBody>
      </p:sp>
      <p:cxnSp>
        <p:nvCxnSpPr>
          <p:cNvPr id="4" name="Straight Connector 3">
            <a:extLst>
              <a:ext uri="{FF2B5EF4-FFF2-40B4-BE49-F238E27FC236}">
                <a16:creationId xmlns:a16="http://schemas.microsoft.com/office/drawing/2014/main" id="{EDB6A830-59D9-52AA-3238-74F44F1D033F}"/>
              </a:ext>
            </a:extLst>
          </p:cNvPr>
          <p:cNvCxnSpPr/>
          <p:nvPr/>
        </p:nvCxnSpPr>
        <p:spPr>
          <a:xfrm>
            <a:off x="5816380" y="5745798"/>
            <a:ext cx="0" cy="6923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05FA316-08DE-CB28-3DF6-E7910A603272}"/>
              </a:ext>
            </a:extLst>
          </p:cNvPr>
          <p:cNvCxnSpPr/>
          <p:nvPr/>
        </p:nvCxnSpPr>
        <p:spPr>
          <a:xfrm>
            <a:off x="5816380" y="5745794"/>
            <a:ext cx="0" cy="6923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2">
            <a:extLst>
              <a:ext uri="{FF2B5EF4-FFF2-40B4-BE49-F238E27FC236}">
                <a16:creationId xmlns:a16="http://schemas.microsoft.com/office/drawing/2014/main" id="{63425877-D119-B635-6486-4B1B59EDE29F}"/>
              </a:ext>
            </a:extLst>
          </p:cNvPr>
          <p:cNvSpPr txBox="1"/>
          <p:nvPr/>
        </p:nvSpPr>
        <p:spPr>
          <a:xfrm>
            <a:off x="8608637" y="6091989"/>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4" fill="hold" grpId="0" nodeType="clickEffect">
                                  <p:stCondLst>
                                    <p:cond delay="0"/>
                                  </p:stCondLst>
                                  <p:childTnLst>
                                    <p:set>
                                      <p:cBhvr>
                                        <p:cTn id="12" dur="1" fill="hold">
                                          <p:stCondLst>
                                            <p:cond delay="0"/>
                                          </p:stCondLst>
                                        </p:cTn>
                                        <p:tgtEl>
                                          <p:spTgt spid="499765"/>
                                        </p:tgtEl>
                                        <p:attrNameLst>
                                          <p:attrName>style.visibility</p:attrName>
                                        </p:attrNameLst>
                                      </p:cBhvr>
                                      <p:to>
                                        <p:strVal val="visible"/>
                                      </p:to>
                                    </p:set>
                                    <p:anim calcmode="lin" valueType="num">
                                      <p:cBhvr>
                                        <p:cTn id="13" dur="500" fill="hold"/>
                                        <p:tgtEl>
                                          <p:spTgt spid="499765"/>
                                        </p:tgtEl>
                                        <p:attrNameLst>
                                          <p:attrName>ppt_x</p:attrName>
                                        </p:attrNameLst>
                                      </p:cBhvr>
                                      <p:tavLst>
                                        <p:tav tm="0">
                                          <p:val>
                                            <p:strVal val="#ppt_x"/>
                                          </p:val>
                                        </p:tav>
                                        <p:tav tm="100000">
                                          <p:val>
                                            <p:strVal val="#ppt_x"/>
                                          </p:val>
                                        </p:tav>
                                      </p:tavLst>
                                    </p:anim>
                                    <p:anim calcmode="lin" valueType="num">
                                      <p:cBhvr>
                                        <p:cTn id="14" dur="500" fill="hold"/>
                                        <p:tgtEl>
                                          <p:spTgt spid="499765"/>
                                        </p:tgtEl>
                                        <p:attrNameLst>
                                          <p:attrName>ppt_y</p:attrName>
                                        </p:attrNameLst>
                                      </p:cBhvr>
                                      <p:tavLst>
                                        <p:tav tm="0">
                                          <p:val>
                                            <p:strVal val="#ppt_y+#ppt_h/2"/>
                                          </p:val>
                                        </p:tav>
                                        <p:tav tm="100000">
                                          <p:val>
                                            <p:strVal val="#ppt_y"/>
                                          </p:val>
                                        </p:tav>
                                      </p:tavLst>
                                    </p:anim>
                                    <p:anim calcmode="lin" valueType="num">
                                      <p:cBhvr>
                                        <p:cTn id="15" dur="500" fill="hold"/>
                                        <p:tgtEl>
                                          <p:spTgt spid="499765"/>
                                        </p:tgtEl>
                                        <p:attrNameLst>
                                          <p:attrName>ppt_w</p:attrName>
                                        </p:attrNameLst>
                                      </p:cBhvr>
                                      <p:tavLst>
                                        <p:tav tm="0">
                                          <p:val>
                                            <p:strVal val="#ppt_w"/>
                                          </p:val>
                                        </p:tav>
                                        <p:tav tm="100000">
                                          <p:val>
                                            <p:strVal val="#ppt_w"/>
                                          </p:val>
                                        </p:tav>
                                      </p:tavLst>
                                    </p:anim>
                                    <p:anim calcmode="lin" valueType="num">
                                      <p:cBhvr>
                                        <p:cTn id="16" dur="500" fill="hold"/>
                                        <p:tgtEl>
                                          <p:spTgt spid="499765"/>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4" fill="hold" grpId="0" nodeType="clickEffect">
                                  <p:stCondLst>
                                    <p:cond delay="0"/>
                                  </p:stCondLst>
                                  <p:childTnLst>
                                    <p:set>
                                      <p:cBhvr>
                                        <p:cTn id="20" dur="1" fill="hold">
                                          <p:stCondLst>
                                            <p:cond delay="0"/>
                                          </p:stCondLst>
                                        </p:cTn>
                                        <p:tgtEl>
                                          <p:spTgt spid="499766"/>
                                        </p:tgtEl>
                                        <p:attrNameLst>
                                          <p:attrName>style.visibility</p:attrName>
                                        </p:attrNameLst>
                                      </p:cBhvr>
                                      <p:to>
                                        <p:strVal val="visible"/>
                                      </p:to>
                                    </p:set>
                                    <p:anim calcmode="lin" valueType="num">
                                      <p:cBhvr>
                                        <p:cTn id="21" dur="500" fill="hold"/>
                                        <p:tgtEl>
                                          <p:spTgt spid="499766"/>
                                        </p:tgtEl>
                                        <p:attrNameLst>
                                          <p:attrName>ppt_x</p:attrName>
                                        </p:attrNameLst>
                                      </p:cBhvr>
                                      <p:tavLst>
                                        <p:tav tm="0">
                                          <p:val>
                                            <p:strVal val="#ppt_x"/>
                                          </p:val>
                                        </p:tav>
                                        <p:tav tm="100000">
                                          <p:val>
                                            <p:strVal val="#ppt_x"/>
                                          </p:val>
                                        </p:tav>
                                      </p:tavLst>
                                    </p:anim>
                                    <p:anim calcmode="lin" valueType="num">
                                      <p:cBhvr>
                                        <p:cTn id="22" dur="500" fill="hold"/>
                                        <p:tgtEl>
                                          <p:spTgt spid="499766"/>
                                        </p:tgtEl>
                                        <p:attrNameLst>
                                          <p:attrName>ppt_y</p:attrName>
                                        </p:attrNameLst>
                                      </p:cBhvr>
                                      <p:tavLst>
                                        <p:tav tm="0">
                                          <p:val>
                                            <p:strVal val="#ppt_y+#ppt_h/2"/>
                                          </p:val>
                                        </p:tav>
                                        <p:tav tm="100000">
                                          <p:val>
                                            <p:strVal val="#ppt_y"/>
                                          </p:val>
                                        </p:tav>
                                      </p:tavLst>
                                    </p:anim>
                                    <p:anim calcmode="lin" valueType="num">
                                      <p:cBhvr>
                                        <p:cTn id="23" dur="500" fill="hold"/>
                                        <p:tgtEl>
                                          <p:spTgt spid="499766"/>
                                        </p:tgtEl>
                                        <p:attrNameLst>
                                          <p:attrName>ppt_w</p:attrName>
                                        </p:attrNameLst>
                                      </p:cBhvr>
                                      <p:tavLst>
                                        <p:tav tm="0">
                                          <p:val>
                                            <p:strVal val="#ppt_w"/>
                                          </p:val>
                                        </p:tav>
                                        <p:tav tm="100000">
                                          <p:val>
                                            <p:strVal val="#ppt_w"/>
                                          </p:val>
                                        </p:tav>
                                      </p:tavLst>
                                    </p:anim>
                                    <p:anim calcmode="lin" valueType="num">
                                      <p:cBhvr>
                                        <p:cTn id="24" dur="500" fill="hold"/>
                                        <p:tgtEl>
                                          <p:spTgt spid="499766"/>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99771"/>
                                        </p:tgtEl>
                                        <p:attrNameLst>
                                          <p:attrName>style.visibility</p:attrName>
                                        </p:attrNameLst>
                                      </p:cBhvr>
                                      <p:to>
                                        <p:strVal val="visible"/>
                                      </p:to>
                                    </p:set>
                                    <p:anim calcmode="lin" valueType="num">
                                      <p:cBhvr additive="base">
                                        <p:cTn id="29" dur="500" fill="hold"/>
                                        <p:tgtEl>
                                          <p:spTgt spid="499771"/>
                                        </p:tgtEl>
                                        <p:attrNameLst>
                                          <p:attrName>ppt_x</p:attrName>
                                        </p:attrNameLst>
                                      </p:cBhvr>
                                      <p:tavLst>
                                        <p:tav tm="0">
                                          <p:val>
                                            <p:strVal val="1+#ppt_w/2"/>
                                          </p:val>
                                        </p:tav>
                                        <p:tav tm="100000">
                                          <p:val>
                                            <p:strVal val="#ppt_x"/>
                                          </p:val>
                                        </p:tav>
                                      </p:tavLst>
                                    </p:anim>
                                    <p:anim calcmode="lin" valueType="num">
                                      <p:cBhvr additive="base">
                                        <p:cTn id="30" dur="500" fill="hold"/>
                                        <p:tgtEl>
                                          <p:spTgt spid="499771"/>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499768"/>
                                        </p:tgtEl>
                                        <p:attrNameLst>
                                          <p:attrName>style.visibility</p:attrName>
                                        </p:attrNameLst>
                                      </p:cBhvr>
                                      <p:to>
                                        <p:strVal val="visible"/>
                                      </p:to>
                                    </p:set>
                                    <p:anim calcmode="lin" valueType="num">
                                      <p:cBhvr>
                                        <p:cTn id="35" dur="500" fill="hold"/>
                                        <p:tgtEl>
                                          <p:spTgt spid="499768"/>
                                        </p:tgtEl>
                                        <p:attrNameLst>
                                          <p:attrName>ppt_x</p:attrName>
                                        </p:attrNameLst>
                                      </p:cBhvr>
                                      <p:tavLst>
                                        <p:tav tm="0">
                                          <p:val>
                                            <p:strVal val="#ppt_x"/>
                                          </p:val>
                                        </p:tav>
                                        <p:tav tm="100000">
                                          <p:val>
                                            <p:strVal val="#ppt_x"/>
                                          </p:val>
                                        </p:tav>
                                      </p:tavLst>
                                    </p:anim>
                                    <p:anim calcmode="lin" valueType="num">
                                      <p:cBhvr>
                                        <p:cTn id="36" dur="500" fill="hold"/>
                                        <p:tgtEl>
                                          <p:spTgt spid="499768"/>
                                        </p:tgtEl>
                                        <p:attrNameLst>
                                          <p:attrName>ppt_y</p:attrName>
                                        </p:attrNameLst>
                                      </p:cBhvr>
                                      <p:tavLst>
                                        <p:tav tm="0">
                                          <p:val>
                                            <p:strVal val="#ppt_y+#ppt_h/2"/>
                                          </p:val>
                                        </p:tav>
                                        <p:tav tm="100000">
                                          <p:val>
                                            <p:strVal val="#ppt_y"/>
                                          </p:val>
                                        </p:tav>
                                      </p:tavLst>
                                    </p:anim>
                                    <p:anim calcmode="lin" valueType="num">
                                      <p:cBhvr>
                                        <p:cTn id="37" dur="500" fill="hold"/>
                                        <p:tgtEl>
                                          <p:spTgt spid="499768"/>
                                        </p:tgtEl>
                                        <p:attrNameLst>
                                          <p:attrName>ppt_w</p:attrName>
                                        </p:attrNameLst>
                                      </p:cBhvr>
                                      <p:tavLst>
                                        <p:tav tm="0">
                                          <p:val>
                                            <p:strVal val="#ppt_w"/>
                                          </p:val>
                                        </p:tav>
                                        <p:tav tm="100000">
                                          <p:val>
                                            <p:strVal val="#ppt_w"/>
                                          </p:val>
                                        </p:tav>
                                      </p:tavLst>
                                    </p:anim>
                                    <p:anim calcmode="lin" valueType="num">
                                      <p:cBhvr>
                                        <p:cTn id="38" dur="500" fill="hold"/>
                                        <p:tgtEl>
                                          <p:spTgt spid="499768"/>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499749"/>
                                        </p:tgtEl>
                                        <p:attrNameLst>
                                          <p:attrName>style.visibility</p:attrName>
                                        </p:attrNameLst>
                                      </p:cBhvr>
                                      <p:to>
                                        <p:strVal val="visible"/>
                                      </p:to>
                                    </p:set>
                                    <p:anim calcmode="lin" valueType="num">
                                      <p:cBhvr>
                                        <p:cTn id="43" dur="500" fill="hold"/>
                                        <p:tgtEl>
                                          <p:spTgt spid="499749"/>
                                        </p:tgtEl>
                                        <p:attrNameLst>
                                          <p:attrName>ppt_x</p:attrName>
                                        </p:attrNameLst>
                                      </p:cBhvr>
                                      <p:tavLst>
                                        <p:tav tm="0">
                                          <p:val>
                                            <p:strVal val="#ppt_x"/>
                                          </p:val>
                                        </p:tav>
                                        <p:tav tm="100000">
                                          <p:val>
                                            <p:strVal val="#ppt_x"/>
                                          </p:val>
                                        </p:tav>
                                      </p:tavLst>
                                    </p:anim>
                                    <p:anim calcmode="lin" valueType="num">
                                      <p:cBhvr>
                                        <p:cTn id="44" dur="500" fill="hold"/>
                                        <p:tgtEl>
                                          <p:spTgt spid="499749"/>
                                        </p:tgtEl>
                                        <p:attrNameLst>
                                          <p:attrName>ppt_y</p:attrName>
                                        </p:attrNameLst>
                                      </p:cBhvr>
                                      <p:tavLst>
                                        <p:tav tm="0">
                                          <p:val>
                                            <p:strVal val="#ppt_y+#ppt_h/2"/>
                                          </p:val>
                                        </p:tav>
                                        <p:tav tm="100000">
                                          <p:val>
                                            <p:strVal val="#ppt_y"/>
                                          </p:val>
                                        </p:tav>
                                      </p:tavLst>
                                    </p:anim>
                                    <p:anim calcmode="lin" valueType="num">
                                      <p:cBhvr>
                                        <p:cTn id="45" dur="500" fill="hold"/>
                                        <p:tgtEl>
                                          <p:spTgt spid="499749"/>
                                        </p:tgtEl>
                                        <p:attrNameLst>
                                          <p:attrName>ppt_w</p:attrName>
                                        </p:attrNameLst>
                                      </p:cBhvr>
                                      <p:tavLst>
                                        <p:tav tm="0">
                                          <p:val>
                                            <p:strVal val="#ppt_w"/>
                                          </p:val>
                                        </p:tav>
                                        <p:tav tm="100000">
                                          <p:val>
                                            <p:strVal val="#ppt_w"/>
                                          </p:val>
                                        </p:tav>
                                      </p:tavLst>
                                    </p:anim>
                                    <p:anim calcmode="lin" valueType="num">
                                      <p:cBhvr>
                                        <p:cTn id="46" dur="500" fill="hold"/>
                                        <p:tgtEl>
                                          <p:spTgt spid="499749"/>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499767"/>
                                        </p:tgtEl>
                                        <p:attrNameLst>
                                          <p:attrName>style.visibility</p:attrName>
                                        </p:attrNameLst>
                                      </p:cBhvr>
                                      <p:to>
                                        <p:strVal val="visible"/>
                                      </p:to>
                                    </p:set>
                                    <p:anim calcmode="lin" valueType="num">
                                      <p:cBhvr>
                                        <p:cTn id="51" dur="500" fill="hold"/>
                                        <p:tgtEl>
                                          <p:spTgt spid="499767"/>
                                        </p:tgtEl>
                                        <p:attrNameLst>
                                          <p:attrName>ppt_x</p:attrName>
                                        </p:attrNameLst>
                                      </p:cBhvr>
                                      <p:tavLst>
                                        <p:tav tm="0">
                                          <p:val>
                                            <p:strVal val="#ppt_x"/>
                                          </p:val>
                                        </p:tav>
                                        <p:tav tm="100000">
                                          <p:val>
                                            <p:strVal val="#ppt_x"/>
                                          </p:val>
                                        </p:tav>
                                      </p:tavLst>
                                    </p:anim>
                                    <p:anim calcmode="lin" valueType="num">
                                      <p:cBhvr>
                                        <p:cTn id="52" dur="500" fill="hold"/>
                                        <p:tgtEl>
                                          <p:spTgt spid="499767"/>
                                        </p:tgtEl>
                                        <p:attrNameLst>
                                          <p:attrName>ppt_y</p:attrName>
                                        </p:attrNameLst>
                                      </p:cBhvr>
                                      <p:tavLst>
                                        <p:tav tm="0">
                                          <p:val>
                                            <p:strVal val="#ppt_y+#ppt_h/2"/>
                                          </p:val>
                                        </p:tav>
                                        <p:tav tm="100000">
                                          <p:val>
                                            <p:strVal val="#ppt_y"/>
                                          </p:val>
                                        </p:tav>
                                      </p:tavLst>
                                    </p:anim>
                                    <p:anim calcmode="lin" valueType="num">
                                      <p:cBhvr>
                                        <p:cTn id="53" dur="500" fill="hold"/>
                                        <p:tgtEl>
                                          <p:spTgt spid="499767"/>
                                        </p:tgtEl>
                                        <p:attrNameLst>
                                          <p:attrName>ppt_w</p:attrName>
                                        </p:attrNameLst>
                                      </p:cBhvr>
                                      <p:tavLst>
                                        <p:tav tm="0">
                                          <p:val>
                                            <p:strVal val="#ppt_w"/>
                                          </p:val>
                                        </p:tav>
                                        <p:tav tm="100000">
                                          <p:val>
                                            <p:strVal val="#ppt_w"/>
                                          </p:val>
                                        </p:tav>
                                      </p:tavLst>
                                    </p:anim>
                                    <p:anim calcmode="lin" valueType="num">
                                      <p:cBhvr>
                                        <p:cTn id="54" dur="500" fill="hold"/>
                                        <p:tgtEl>
                                          <p:spTgt spid="499767"/>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4" fill="hold" grpId="0" nodeType="clickEffect">
                                  <p:stCondLst>
                                    <p:cond delay="0"/>
                                  </p:stCondLst>
                                  <p:childTnLst>
                                    <p:set>
                                      <p:cBhvr>
                                        <p:cTn id="58" dur="1" fill="hold">
                                          <p:stCondLst>
                                            <p:cond delay="0"/>
                                          </p:stCondLst>
                                        </p:cTn>
                                        <p:tgtEl>
                                          <p:spTgt spid="499770"/>
                                        </p:tgtEl>
                                        <p:attrNameLst>
                                          <p:attrName>style.visibility</p:attrName>
                                        </p:attrNameLst>
                                      </p:cBhvr>
                                      <p:to>
                                        <p:strVal val="visible"/>
                                      </p:to>
                                    </p:set>
                                    <p:anim calcmode="lin" valueType="num">
                                      <p:cBhvr>
                                        <p:cTn id="59" dur="500" fill="hold"/>
                                        <p:tgtEl>
                                          <p:spTgt spid="499770"/>
                                        </p:tgtEl>
                                        <p:attrNameLst>
                                          <p:attrName>ppt_x</p:attrName>
                                        </p:attrNameLst>
                                      </p:cBhvr>
                                      <p:tavLst>
                                        <p:tav tm="0">
                                          <p:val>
                                            <p:strVal val="#ppt_x"/>
                                          </p:val>
                                        </p:tav>
                                        <p:tav tm="100000">
                                          <p:val>
                                            <p:strVal val="#ppt_x"/>
                                          </p:val>
                                        </p:tav>
                                      </p:tavLst>
                                    </p:anim>
                                    <p:anim calcmode="lin" valueType="num">
                                      <p:cBhvr>
                                        <p:cTn id="60" dur="500" fill="hold"/>
                                        <p:tgtEl>
                                          <p:spTgt spid="499770"/>
                                        </p:tgtEl>
                                        <p:attrNameLst>
                                          <p:attrName>ppt_y</p:attrName>
                                        </p:attrNameLst>
                                      </p:cBhvr>
                                      <p:tavLst>
                                        <p:tav tm="0">
                                          <p:val>
                                            <p:strVal val="#ppt_y+#ppt_h/2"/>
                                          </p:val>
                                        </p:tav>
                                        <p:tav tm="100000">
                                          <p:val>
                                            <p:strVal val="#ppt_y"/>
                                          </p:val>
                                        </p:tav>
                                      </p:tavLst>
                                    </p:anim>
                                    <p:anim calcmode="lin" valueType="num">
                                      <p:cBhvr>
                                        <p:cTn id="61" dur="500" fill="hold"/>
                                        <p:tgtEl>
                                          <p:spTgt spid="499770"/>
                                        </p:tgtEl>
                                        <p:attrNameLst>
                                          <p:attrName>ppt_w</p:attrName>
                                        </p:attrNameLst>
                                      </p:cBhvr>
                                      <p:tavLst>
                                        <p:tav tm="0">
                                          <p:val>
                                            <p:strVal val="#ppt_w"/>
                                          </p:val>
                                        </p:tav>
                                        <p:tav tm="100000">
                                          <p:val>
                                            <p:strVal val="#ppt_w"/>
                                          </p:val>
                                        </p:tav>
                                      </p:tavLst>
                                    </p:anim>
                                    <p:anim calcmode="lin" valueType="num">
                                      <p:cBhvr>
                                        <p:cTn id="62" dur="500" fill="hold"/>
                                        <p:tgtEl>
                                          <p:spTgt spid="499770"/>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4" fill="hold" grpId="0" nodeType="clickEffect">
                                  <p:stCondLst>
                                    <p:cond delay="0"/>
                                  </p:stCondLst>
                                  <p:childTnLst>
                                    <p:set>
                                      <p:cBhvr>
                                        <p:cTn id="66" dur="1" fill="hold">
                                          <p:stCondLst>
                                            <p:cond delay="0"/>
                                          </p:stCondLst>
                                        </p:cTn>
                                        <p:tgtEl>
                                          <p:spTgt spid="499769"/>
                                        </p:tgtEl>
                                        <p:attrNameLst>
                                          <p:attrName>style.visibility</p:attrName>
                                        </p:attrNameLst>
                                      </p:cBhvr>
                                      <p:to>
                                        <p:strVal val="visible"/>
                                      </p:to>
                                    </p:set>
                                    <p:anim calcmode="lin" valueType="num">
                                      <p:cBhvr>
                                        <p:cTn id="67" dur="500" fill="hold"/>
                                        <p:tgtEl>
                                          <p:spTgt spid="499769"/>
                                        </p:tgtEl>
                                        <p:attrNameLst>
                                          <p:attrName>ppt_x</p:attrName>
                                        </p:attrNameLst>
                                      </p:cBhvr>
                                      <p:tavLst>
                                        <p:tav tm="0">
                                          <p:val>
                                            <p:strVal val="#ppt_x"/>
                                          </p:val>
                                        </p:tav>
                                        <p:tav tm="100000">
                                          <p:val>
                                            <p:strVal val="#ppt_x"/>
                                          </p:val>
                                        </p:tav>
                                      </p:tavLst>
                                    </p:anim>
                                    <p:anim calcmode="lin" valueType="num">
                                      <p:cBhvr>
                                        <p:cTn id="68" dur="500" fill="hold"/>
                                        <p:tgtEl>
                                          <p:spTgt spid="499769"/>
                                        </p:tgtEl>
                                        <p:attrNameLst>
                                          <p:attrName>ppt_y</p:attrName>
                                        </p:attrNameLst>
                                      </p:cBhvr>
                                      <p:tavLst>
                                        <p:tav tm="0">
                                          <p:val>
                                            <p:strVal val="#ppt_y+#ppt_h/2"/>
                                          </p:val>
                                        </p:tav>
                                        <p:tav tm="100000">
                                          <p:val>
                                            <p:strVal val="#ppt_y"/>
                                          </p:val>
                                        </p:tav>
                                      </p:tavLst>
                                    </p:anim>
                                    <p:anim calcmode="lin" valueType="num">
                                      <p:cBhvr>
                                        <p:cTn id="69" dur="500" fill="hold"/>
                                        <p:tgtEl>
                                          <p:spTgt spid="499769"/>
                                        </p:tgtEl>
                                        <p:attrNameLst>
                                          <p:attrName>ppt_w</p:attrName>
                                        </p:attrNameLst>
                                      </p:cBhvr>
                                      <p:tavLst>
                                        <p:tav tm="0">
                                          <p:val>
                                            <p:strVal val="#ppt_w"/>
                                          </p:val>
                                        </p:tav>
                                        <p:tav tm="100000">
                                          <p:val>
                                            <p:strVal val="#ppt_w"/>
                                          </p:val>
                                        </p:tav>
                                      </p:tavLst>
                                    </p:anim>
                                    <p:anim calcmode="lin" valueType="num">
                                      <p:cBhvr>
                                        <p:cTn id="70" dur="500" fill="hold"/>
                                        <p:tgtEl>
                                          <p:spTgt spid="499769"/>
                                        </p:tgtEl>
                                        <p:attrNameLst>
                                          <p:attrName>ppt_h</p:attrName>
                                        </p:attrNameLst>
                                      </p:cBhvr>
                                      <p:tavLst>
                                        <p:tav tm="0">
                                          <p:val>
                                            <p:fltVal val="0"/>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499772"/>
                                        </p:tgtEl>
                                        <p:attrNameLst>
                                          <p:attrName>style.visibility</p:attrName>
                                        </p:attrNameLst>
                                      </p:cBhvr>
                                      <p:to>
                                        <p:strVal val="visible"/>
                                      </p:to>
                                    </p:set>
                                    <p:anim calcmode="lin" valueType="num">
                                      <p:cBhvr additive="base">
                                        <p:cTn id="75" dur="500" fill="hold"/>
                                        <p:tgtEl>
                                          <p:spTgt spid="499772"/>
                                        </p:tgtEl>
                                        <p:attrNameLst>
                                          <p:attrName>ppt_x</p:attrName>
                                        </p:attrNameLst>
                                      </p:cBhvr>
                                      <p:tavLst>
                                        <p:tav tm="0">
                                          <p:val>
                                            <p:strVal val="0-#ppt_w/2"/>
                                          </p:val>
                                        </p:tav>
                                        <p:tav tm="100000">
                                          <p:val>
                                            <p:strVal val="#ppt_x"/>
                                          </p:val>
                                        </p:tav>
                                      </p:tavLst>
                                    </p:anim>
                                    <p:anim calcmode="lin" valueType="num">
                                      <p:cBhvr additive="base">
                                        <p:cTn id="76" dur="500" fill="hold"/>
                                        <p:tgtEl>
                                          <p:spTgt spid="4997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49" grpId="0" animBg="1"/>
      <p:bldP spid="499765" grpId="0" animBg="1"/>
      <p:bldP spid="499766" grpId="0" animBg="1"/>
      <p:bldP spid="499767" grpId="0" animBg="1"/>
      <p:bldP spid="499768" grpId="0" animBg="1"/>
      <p:bldP spid="499769" grpId="0" animBg="1"/>
      <p:bldP spid="499770" grpId="0" animBg="1"/>
      <p:bldP spid="499771" grpId="0" animBg="1" autoUpdateAnimBg="0"/>
      <p:bldP spid="499772"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58E899-EDE8-61C1-E4C4-C7B168CD37A9}"/>
              </a:ext>
            </a:extLst>
          </p:cNvPr>
          <p:cNvSpPr>
            <a:spLocks noGrp="1"/>
          </p:cNvSpPr>
          <p:nvPr>
            <p:ph idx="1"/>
          </p:nvPr>
        </p:nvSpPr>
        <p:spPr/>
        <p:txBody>
          <a:bodyPr/>
          <a:lstStyle/>
          <a:p>
            <a:pPr marL="342900" indent="-342900">
              <a:buFont typeface="Arial" panose="020B0604020202020204" pitchFamily="34" charset="0"/>
              <a:buChar char="•"/>
            </a:pPr>
            <a:r>
              <a:rPr lang="en-US" dirty="0"/>
              <a:t>Integrated plunger venting design</a:t>
            </a:r>
          </a:p>
          <a:p>
            <a:pPr marL="342900" indent="-342900">
              <a:buFont typeface="Arial" panose="020B0604020202020204" pitchFamily="34" charset="0"/>
              <a:buChar char="•"/>
            </a:pPr>
            <a:r>
              <a:rPr lang="en-US" b="1" dirty="0"/>
              <a:t>Dry balanced Lithium-Zinc heparin</a:t>
            </a:r>
          </a:p>
          <a:p>
            <a:pPr marL="342900" indent="-342900">
              <a:buFont typeface="Arial" panose="020B0604020202020204" pitchFamily="34" charset="0"/>
              <a:buChar char="•"/>
            </a:pPr>
            <a:r>
              <a:rPr lang="en-US" dirty="0"/>
              <a:t>Thin-walled needle technology</a:t>
            </a:r>
          </a:p>
          <a:p>
            <a:pPr marL="342900" indent="-342900">
              <a:buFont typeface="Arial" panose="020B0604020202020204" pitchFamily="34" charset="0"/>
              <a:buChar char="•"/>
            </a:pPr>
            <a:r>
              <a:rPr lang="en-US" dirty="0"/>
              <a:t>Sharps protection device</a:t>
            </a:r>
          </a:p>
        </p:txBody>
      </p:sp>
      <p:sp>
        <p:nvSpPr>
          <p:cNvPr id="3" name="Slide Number Placeholder 2">
            <a:extLst>
              <a:ext uri="{FF2B5EF4-FFF2-40B4-BE49-F238E27FC236}">
                <a16:creationId xmlns:a16="http://schemas.microsoft.com/office/drawing/2014/main" id="{36EADE91-80A4-4BD7-612F-378542478562}"/>
              </a:ext>
            </a:extLst>
          </p:cNvPr>
          <p:cNvSpPr>
            <a:spLocks noGrp="1"/>
          </p:cNvSpPr>
          <p:nvPr>
            <p:ph type="sldNum" sz="quarter" idx="4"/>
          </p:nvPr>
        </p:nvSpPr>
        <p:spPr/>
        <p:txBody>
          <a:bodyPr/>
          <a:lstStyle/>
          <a:p>
            <a:fld id="{065D75E3-62B6-C44A-8295-14DF27978E1A}" type="slidenum">
              <a:rPr lang="en-US" smtClean="0"/>
              <a:pPr/>
              <a:t>24</a:t>
            </a:fld>
            <a:endParaRPr lang="en-US" dirty="0"/>
          </a:p>
        </p:txBody>
      </p:sp>
      <p:sp>
        <p:nvSpPr>
          <p:cNvPr id="4" name="Title 3">
            <a:extLst>
              <a:ext uri="{FF2B5EF4-FFF2-40B4-BE49-F238E27FC236}">
                <a16:creationId xmlns:a16="http://schemas.microsoft.com/office/drawing/2014/main" id="{D745FEEF-AC0D-ADA2-A4D5-F93B05B47B26}"/>
              </a:ext>
            </a:extLst>
          </p:cNvPr>
          <p:cNvSpPr>
            <a:spLocks noGrp="1"/>
          </p:cNvSpPr>
          <p:nvPr>
            <p:ph type="title"/>
          </p:nvPr>
        </p:nvSpPr>
        <p:spPr/>
        <p:txBody>
          <a:bodyPr/>
          <a:lstStyle/>
          <a:p>
            <a:r>
              <a:rPr lang="en-US" dirty="0"/>
              <a:t>Features and Benefits</a:t>
            </a:r>
          </a:p>
        </p:txBody>
      </p:sp>
      <p:sp>
        <p:nvSpPr>
          <p:cNvPr id="5" name="TextBox 2">
            <a:extLst>
              <a:ext uri="{FF2B5EF4-FFF2-40B4-BE49-F238E27FC236}">
                <a16:creationId xmlns:a16="http://schemas.microsoft.com/office/drawing/2014/main" id="{63425877-D119-B635-6486-4B1B59EDE29F}"/>
              </a:ext>
            </a:extLst>
          </p:cNvPr>
          <p:cNvSpPr txBox="1"/>
          <p:nvPr/>
        </p:nvSpPr>
        <p:spPr>
          <a:xfrm>
            <a:off x="8297092" y="6201842"/>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584121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9861C-5786-F49E-C885-E5B906193BAE}"/>
              </a:ext>
            </a:extLst>
          </p:cNvPr>
          <p:cNvSpPr>
            <a:spLocks noGrp="1"/>
          </p:cNvSpPr>
          <p:nvPr>
            <p:ph idx="1"/>
          </p:nvPr>
        </p:nvSpPr>
        <p:spPr>
          <a:xfrm>
            <a:off x="561975" y="1400175"/>
            <a:ext cx="6432241" cy="4737153"/>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effectLst/>
                <a:uLnTx/>
                <a:uFillTx/>
                <a:latin typeface="+mn-lt"/>
                <a:ea typeface="+mn-ea"/>
                <a:cs typeface="+mn-cs"/>
              </a:rPr>
              <a:t>Heparin is an </a:t>
            </a:r>
            <a:r>
              <a:rPr kumimoji="0" lang="en-US" altLang="en-US" sz="1600" b="0" i="1" u="none" strike="noStrike" kern="1200" cap="none" spc="0" normalizeH="0" baseline="0" noProof="0" dirty="0">
                <a:ln>
                  <a:noFill/>
                </a:ln>
                <a:effectLst/>
                <a:uLnTx/>
                <a:uFillTx/>
                <a:latin typeface="+mn-lt"/>
                <a:ea typeface="+mn-ea"/>
                <a:cs typeface="+mn-cs"/>
              </a:rPr>
              <a:t>anticoagulant</a:t>
            </a:r>
            <a:r>
              <a:rPr kumimoji="0" lang="en-US" altLang="en-US" sz="1600" b="0" i="0" u="none" strike="noStrike" kern="1200" cap="none" spc="0" normalizeH="0" baseline="0" noProof="0" dirty="0">
                <a:ln>
                  <a:noFill/>
                </a:ln>
                <a:effectLst/>
                <a:uLnTx/>
                <a:uFillTx/>
                <a:latin typeface="+mn-lt"/>
                <a:ea typeface="+mn-ea"/>
                <a:cs typeface="+mn-cs"/>
              </a:rPr>
              <a:t>:  Used to keep the blood sample viable for (clot free) analysis.</a:t>
            </a:r>
            <a:endParaRPr kumimoji="0" lang="en-US" sz="1600" b="0" i="0" u="none" strike="noStrike" kern="1200" cap="none" spc="0" normalizeH="0" baseline="0" noProof="0" dirty="0">
              <a:ln>
                <a:noFill/>
              </a:ln>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Liquid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Mixes Easily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Potential to dilute sample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Crystalline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Heparin is in the form of large crystals like sugar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Does not mix easily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Lyophilized (freeze-dried) pellet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The pelletized version is freeze-dried matrix</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Susceptible to rehydration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Does not mix easily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highlight>
                  <a:srgbClr val="FFFF00"/>
                </a:highlight>
                <a:uLnTx/>
                <a:uFillTx/>
                <a:latin typeface="+mn-lt"/>
                <a:ea typeface="+mn-ea"/>
                <a:cs typeface="+mn-cs"/>
              </a:rPr>
              <a:t>Powdered (AirLife)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Crystalline + freeze-dried = powdered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Smaller pieces = more surface area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latin typeface="+mn-lt"/>
                <a:ea typeface="+mn-ea"/>
                <a:cs typeface="+mn-cs"/>
              </a:rPr>
              <a:t>Easily mixes with blood to prevent clotting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latin typeface="+mn-lt"/>
                <a:ea typeface="+mn-ea"/>
                <a:cs typeface="+mn-cs"/>
              </a:rPr>
              <a:t>Removes potential risk of dilution</a:t>
            </a:r>
          </a:p>
        </p:txBody>
      </p:sp>
      <p:sp>
        <p:nvSpPr>
          <p:cNvPr id="3" name="Slide Number Placeholder 2">
            <a:extLst>
              <a:ext uri="{FF2B5EF4-FFF2-40B4-BE49-F238E27FC236}">
                <a16:creationId xmlns:a16="http://schemas.microsoft.com/office/drawing/2014/main" id="{F85EE6C1-35F9-B2D1-DF7F-CB72330770EF}"/>
              </a:ext>
            </a:extLst>
          </p:cNvPr>
          <p:cNvSpPr>
            <a:spLocks noGrp="1"/>
          </p:cNvSpPr>
          <p:nvPr>
            <p:ph type="sldNum" sz="quarter" idx="4"/>
          </p:nvPr>
        </p:nvSpPr>
        <p:spPr/>
        <p:txBody>
          <a:bodyPr/>
          <a:lstStyle/>
          <a:p>
            <a:fld id="{065D75E3-62B6-C44A-8295-14DF27978E1A}" type="slidenum">
              <a:rPr lang="en-US" smtClean="0"/>
              <a:pPr/>
              <a:t>25</a:t>
            </a:fld>
            <a:endParaRPr lang="en-US" dirty="0"/>
          </a:p>
        </p:txBody>
      </p:sp>
      <p:sp>
        <p:nvSpPr>
          <p:cNvPr id="4" name="Title 3">
            <a:extLst>
              <a:ext uri="{FF2B5EF4-FFF2-40B4-BE49-F238E27FC236}">
                <a16:creationId xmlns:a16="http://schemas.microsoft.com/office/drawing/2014/main" id="{30731E38-B233-A520-74F4-94AB78666645}"/>
              </a:ext>
            </a:extLst>
          </p:cNvPr>
          <p:cNvSpPr>
            <a:spLocks noGrp="1"/>
          </p:cNvSpPr>
          <p:nvPr>
            <p:ph type="title"/>
          </p:nvPr>
        </p:nvSpPr>
        <p:spPr/>
        <p:txBody>
          <a:bodyPr/>
          <a:lstStyle/>
          <a:p>
            <a:r>
              <a:rPr lang="en-US" dirty="0"/>
              <a:t>Heparin – Liquid vs. Dry</a:t>
            </a:r>
          </a:p>
        </p:txBody>
      </p:sp>
      <p:pic>
        <p:nvPicPr>
          <p:cNvPr id="5" name="Picture 4" descr="A picture containing indoor&#10;&#10;Description automatically generated">
            <a:extLst>
              <a:ext uri="{FF2B5EF4-FFF2-40B4-BE49-F238E27FC236}">
                <a16:creationId xmlns:a16="http://schemas.microsoft.com/office/drawing/2014/main" id="{9396776A-2C38-8919-82A9-E6D2168C9A1E}"/>
              </a:ext>
            </a:extLst>
          </p:cNvPr>
          <p:cNvPicPr>
            <a:picLocks noChangeAspect="1"/>
          </p:cNvPicPr>
          <p:nvPr/>
        </p:nvPicPr>
        <p:blipFill rotWithShape="1">
          <a:blip r:embed="rId2"/>
          <a:srcRect l="7244" t="12912" r="7750" b="12807"/>
          <a:stretch/>
        </p:blipFill>
        <p:spPr>
          <a:xfrm>
            <a:off x="7152320" y="1442494"/>
            <a:ext cx="4484203" cy="2612485"/>
          </a:xfrm>
          <a:prstGeom prst="rect">
            <a:avLst/>
          </a:prstGeom>
        </p:spPr>
      </p:pic>
      <p:pic>
        <p:nvPicPr>
          <p:cNvPr id="6" name="Picture 5">
            <a:extLst>
              <a:ext uri="{FF2B5EF4-FFF2-40B4-BE49-F238E27FC236}">
                <a16:creationId xmlns:a16="http://schemas.microsoft.com/office/drawing/2014/main" id="{3E90E53D-E35E-C9D2-D146-F47081C6046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94217" y="3989341"/>
            <a:ext cx="2029583" cy="2116691"/>
          </a:xfrm>
          <a:prstGeom prst="rect">
            <a:avLst/>
          </a:prstGeom>
        </p:spPr>
      </p:pic>
      <p:pic>
        <p:nvPicPr>
          <p:cNvPr id="7" name="Picture 6">
            <a:extLst>
              <a:ext uri="{FF2B5EF4-FFF2-40B4-BE49-F238E27FC236}">
                <a16:creationId xmlns:a16="http://schemas.microsoft.com/office/drawing/2014/main" id="{A6EB7338-118D-201A-9D7B-46EBC0593D4A}"/>
              </a:ext>
            </a:extLst>
          </p:cNvPr>
          <p:cNvPicPr>
            <a:picLocks noChangeAspect="1"/>
          </p:cNvPicPr>
          <p:nvPr/>
        </p:nvPicPr>
        <p:blipFill>
          <a:blip r:embed="rId4"/>
          <a:stretch>
            <a:fillRect/>
          </a:stretch>
        </p:blipFill>
        <p:spPr>
          <a:xfrm>
            <a:off x="9124527" y="3877646"/>
            <a:ext cx="2365453" cy="2560542"/>
          </a:xfrm>
          <a:prstGeom prst="rect">
            <a:avLst/>
          </a:prstGeom>
        </p:spPr>
      </p:pic>
      <p:cxnSp>
        <p:nvCxnSpPr>
          <p:cNvPr id="8" name="Straight Arrow Connector 7">
            <a:extLst>
              <a:ext uri="{FF2B5EF4-FFF2-40B4-BE49-F238E27FC236}">
                <a16:creationId xmlns:a16="http://schemas.microsoft.com/office/drawing/2014/main" id="{C2D6497B-9BB9-1D8E-D68D-CACBC05AC024}"/>
              </a:ext>
            </a:extLst>
          </p:cNvPr>
          <p:cNvCxnSpPr/>
          <p:nvPr/>
        </p:nvCxnSpPr>
        <p:spPr>
          <a:xfrm>
            <a:off x="8887626" y="5157917"/>
            <a:ext cx="803305" cy="183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2">
            <a:extLst>
              <a:ext uri="{FF2B5EF4-FFF2-40B4-BE49-F238E27FC236}">
                <a16:creationId xmlns:a16="http://schemas.microsoft.com/office/drawing/2014/main" id="{63425877-D119-B635-6486-4B1B59EDE29F}"/>
              </a:ext>
            </a:extLst>
          </p:cNvPr>
          <p:cNvSpPr txBox="1"/>
          <p:nvPr/>
        </p:nvSpPr>
        <p:spPr>
          <a:xfrm>
            <a:off x="6457238"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603493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B5DDD8-D251-6B3C-A8D5-31079C60B90E}"/>
              </a:ext>
            </a:extLst>
          </p:cNvPr>
          <p:cNvSpPr>
            <a:spLocks noGrp="1"/>
          </p:cNvSpPr>
          <p:nvPr>
            <p:ph idx="1"/>
          </p:nvPr>
        </p:nvSpPr>
        <p:spPr/>
        <p:txBody>
          <a:bodyPr/>
          <a:lstStyle/>
          <a:p>
            <a:pPr marL="342900" indent="-342900">
              <a:buFont typeface="Arial" panose="020B0604020202020204" pitchFamily="34" charset="0"/>
              <a:buChar char="•"/>
            </a:pPr>
            <a:r>
              <a:rPr lang="en-US" dirty="0"/>
              <a:t>Conventional lithium heparin skews calcium results</a:t>
            </a:r>
          </a:p>
          <a:p>
            <a:pPr marL="342900" indent="-342900">
              <a:buFont typeface="Arial" panose="020B0604020202020204" pitchFamily="34" charset="0"/>
              <a:buChar char="•"/>
            </a:pPr>
            <a:r>
              <a:rPr lang="en-US" dirty="0"/>
              <a:t>Competitors – Reduce the amount of lithium heparin</a:t>
            </a:r>
          </a:p>
          <a:p>
            <a:pPr marL="1028700" lvl="1" indent="-342900"/>
            <a:r>
              <a:rPr lang="en-US" sz="2000" dirty="0"/>
              <a:t>Reduced side effects</a:t>
            </a:r>
          </a:p>
          <a:p>
            <a:pPr marL="1028700" lvl="1" indent="-342900"/>
            <a:r>
              <a:rPr lang="en-US" sz="2000" dirty="0"/>
              <a:t>May not eliminate clotting</a:t>
            </a:r>
          </a:p>
          <a:p>
            <a:pPr marL="342900" indent="-342900">
              <a:buFont typeface="Arial" panose="020B0604020202020204" pitchFamily="34" charset="0"/>
              <a:buChar char="•"/>
            </a:pPr>
            <a:r>
              <a:rPr lang="en-US" dirty="0"/>
              <a:t>Balanced blended Lithium Zinc heparin truly balances the electrolytes</a:t>
            </a:r>
          </a:p>
          <a:p>
            <a:pPr marL="1028700" lvl="1" indent="-342900"/>
            <a:r>
              <a:rPr lang="en-US" sz="2000" dirty="0"/>
              <a:t>Zinc (Zn) binds with Lithium (Li)</a:t>
            </a:r>
          </a:p>
          <a:p>
            <a:pPr marL="1028700" lvl="1" indent="-342900"/>
            <a:r>
              <a:rPr lang="en-US" sz="2000" dirty="0"/>
              <a:t>Stops Lithium from binding with Calcium in the blood (CA++)</a:t>
            </a:r>
          </a:p>
          <a:p>
            <a:pPr marL="1028700" lvl="1" indent="-342900"/>
            <a:r>
              <a:rPr lang="en-US" sz="2000" dirty="0"/>
              <a:t>Blended at a 1:1 ratio, regardless of the electrolyte reading the result is balanced</a:t>
            </a:r>
          </a:p>
          <a:p>
            <a:pPr marL="1028700" lvl="1" indent="-342900"/>
            <a:r>
              <a:rPr lang="en-US" sz="2000" dirty="0"/>
              <a:t>Allows for one needle to draw for any analysis</a:t>
            </a:r>
          </a:p>
        </p:txBody>
      </p:sp>
      <p:sp>
        <p:nvSpPr>
          <p:cNvPr id="3" name="Slide Number Placeholder 2">
            <a:extLst>
              <a:ext uri="{FF2B5EF4-FFF2-40B4-BE49-F238E27FC236}">
                <a16:creationId xmlns:a16="http://schemas.microsoft.com/office/drawing/2014/main" id="{CAB111A3-6788-86AB-8309-A4E9BCA4EF05}"/>
              </a:ext>
            </a:extLst>
          </p:cNvPr>
          <p:cNvSpPr>
            <a:spLocks noGrp="1"/>
          </p:cNvSpPr>
          <p:nvPr>
            <p:ph type="sldNum" sz="quarter" idx="4"/>
          </p:nvPr>
        </p:nvSpPr>
        <p:spPr/>
        <p:txBody>
          <a:bodyPr/>
          <a:lstStyle/>
          <a:p>
            <a:fld id="{065D75E3-62B6-C44A-8295-14DF27978E1A}" type="slidenum">
              <a:rPr lang="en-US" smtClean="0"/>
              <a:pPr/>
              <a:t>26</a:t>
            </a:fld>
            <a:endParaRPr lang="en-US" dirty="0"/>
          </a:p>
        </p:txBody>
      </p:sp>
      <p:sp>
        <p:nvSpPr>
          <p:cNvPr id="4" name="Title 3">
            <a:extLst>
              <a:ext uri="{FF2B5EF4-FFF2-40B4-BE49-F238E27FC236}">
                <a16:creationId xmlns:a16="http://schemas.microsoft.com/office/drawing/2014/main" id="{ECE1884E-DB4B-E2A6-144D-7E6123078F52}"/>
              </a:ext>
            </a:extLst>
          </p:cNvPr>
          <p:cNvSpPr>
            <a:spLocks noGrp="1"/>
          </p:cNvSpPr>
          <p:nvPr>
            <p:ph type="title"/>
          </p:nvPr>
        </p:nvSpPr>
        <p:spPr/>
        <p:txBody>
          <a:bodyPr/>
          <a:lstStyle/>
          <a:p>
            <a:r>
              <a:rPr lang="en-US" dirty="0"/>
              <a:t>Heparin – Blended Li:Zn Formulation</a:t>
            </a:r>
          </a:p>
        </p:txBody>
      </p:sp>
      <p:sp>
        <p:nvSpPr>
          <p:cNvPr id="5" name="TextBox 2">
            <a:extLst>
              <a:ext uri="{FF2B5EF4-FFF2-40B4-BE49-F238E27FC236}">
                <a16:creationId xmlns:a16="http://schemas.microsoft.com/office/drawing/2014/main" id="{63425877-D119-B635-6486-4B1B59EDE29F}"/>
              </a:ext>
            </a:extLst>
          </p:cNvPr>
          <p:cNvSpPr txBox="1"/>
          <p:nvPr/>
        </p:nvSpPr>
        <p:spPr>
          <a:xfrm>
            <a:off x="8608637" y="6356518"/>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673483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835B5B-8931-E543-4045-027686A3D428}"/>
              </a:ext>
            </a:extLst>
          </p:cNvPr>
          <p:cNvSpPr>
            <a:spLocks noGrp="1"/>
          </p:cNvSpPr>
          <p:nvPr>
            <p:ph type="sldNum" sz="quarter" idx="4"/>
          </p:nvPr>
        </p:nvSpPr>
        <p:spPr/>
        <p:txBody>
          <a:bodyPr/>
          <a:lstStyle/>
          <a:p>
            <a:fld id="{94E0494F-D9D9-4FE9-B19B-AC7F2920D1CD}" type="slidenum">
              <a:rPr lang="en-US" smtClean="0"/>
              <a:pPr/>
              <a:t>27</a:t>
            </a:fld>
            <a:endParaRPr lang="en-US" dirty="0"/>
          </a:p>
        </p:txBody>
      </p:sp>
      <p:sp>
        <p:nvSpPr>
          <p:cNvPr id="14" name="Title 13">
            <a:extLst>
              <a:ext uri="{FF2B5EF4-FFF2-40B4-BE49-F238E27FC236}">
                <a16:creationId xmlns:a16="http://schemas.microsoft.com/office/drawing/2014/main" id="{6DD31202-4686-D33D-D430-26AC6A0367C2}"/>
              </a:ext>
            </a:extLst>
          </p:cNvPr>
          <p:cNvSpPr>
            <a:spLocks noGrp="1"/>
          </p:cNvSpPr>
          <p:nvPr>
            <p:ph type="title"/>
          </p:nvPr>
        </p:nvSpPr>
        <p:spPr/>
        <p:txBody>
          <a:bodyPr>
            <a:normAutofit/>
          </a:bodyPr>
          <a:lstStyle/>
          <a:p>
            <a:r>
              <a:rPr lang="en-US" dirty="0"/>
              <a:t>Lithium Zinc Heparin – Calcium Measurement</a:t>
            </a:r>
          </a:p>
        </p:txBody>
      </p:sp>
      <p:pic>
        <p:nvPicPr>
          <p:cNvPr id="4" name="Picture 3" descr="A screenshot of a computer&#10;&#10;Description automatically generated with low confidence">
            <a:extLst>
              <a:ext uri="{FF2B5EF4-FFF2-40B4-BE49-F238E27FC236}">
                <a16:creationId xmlns:a16="http://schemas.microsoft.com/office/drawing/2014/main" id="{7630576E-6E18-7826-C013-CAFC3978E436}"/>
              </a:ext>
            </a:extLst>
          </p:cNvPr>
          <p:cNvPicPr>
            <a:picLocks noChangeAspect="1"/>
          </p:cNvPicPr>
          <p:nvPr/>
        </p:nvPicPr>
        <p:blipFill rotWithShape="1">
          <a:blip r:embed="rId2">
            <a:extLst>
              <a:ext uri="{28A0092B-C50C-407E-A947-70E740481C1C}">
                <a14:useLocalDpi xmlns:a14="http://schemas.microsoft.com/office/drawing/2010/main"/>
              </a:ext>
            </a:extLst>
          </a:blip>
          <a:srcRect r="2990" b="5218"/>
          <a:stretch/>
        </p:blipFill>
        <p:spPr>
          <a:xfrm>
            <a:off x="5118332" y="1362104"/>
            <a:ext cx="6414415" cy="3759942"/>
          </a:xfrm>
          <a:prstGeom prst="rect">
            <a:avLst/>
          </a:prstGeom>
        </p:spPr>
      </p:pic>
      <p:sp>
        <p:nvSpPr>
          <p:cNvPr id="6" name="TextBox 5">
            <a:extLst>
              <a:ext uri="{FF2B5EF4-FFF2-40B4-BE49-F238E27FC236}">
                <a16:creationId xmlns:a16="http://schemas.microsoft.com/office/drawing/2014/main" id="{197143CC-C0A6-A7D3-9FCA-F523FBE3CE18}"/>
              </a:ext>
            </a:extLst>
          </p:cNvPr>
          <p:cNvSpPr txBox="1"/>
          <p:nvPr/>
        </p:nvSpPr>
        <p:spPr>
          <a:xfrm>
            <a:off x="5320136" y="5244931"/>
            <a:ext cx="6696858" cy="646331"/>
          </a:xfrm>
          <a:prstGeom prst="rect">
            <a:avLst/>
          </a:prstGeom>
          <a:noFill/>
        </p:spPr>
        <p:txBody>
          <a:bodyPr wrap="square">
            <a:spAutoFit/>
          </a:bodyPr>
          <a:lstStyle/>
          <a:p>
            <a:pPr marL="0" indent="0">
              <a:buNone/>
            </a:pPr>
            <a:r>
              <a:rPr lang="en-US" sz="1200" b="0" i="0" dirty="0">
                <a:solidFill>
                  <a:srgbClr val="212121"/>
                </a:solidFill>
                <a:effectLst/>
                <a:latin typeface="BlinkMacSystemFont"/>
              </a:rPr>
              <a:t>Toffaletti J, Ernst P, Hunt P, Abrams B. Dry electrolyte-balanced heparinized syringes evaluated for determining ionized calcium and other electrolytes in whole blood. </a:t>
            </a:r>
            <a:br>
              <a:rPr lang="en-US" sz="1200" b="0" i="0" dirty="0">
                <a:solidFill>
                  <a:srgbClr val="212121"/>
                </a:solidFill>
                <a:effectLst/>
                <a:latin typeface="BlinkMacSystemFont"/>
              </a:rPr>
            </a:br>
            <a:r>
              <a:rPr lang="en-US" sz="1200" b="0" i="0" dirty="0">
                <a:solidFill>
                  <a:srgbClr val="212121"/>
                </a:solidFill>
                <a:effectLst/>
                <a:latin typeface="BlinkMacSystemFont"/>
              </a:rPr>
              <a:t>Clin Chem. 1991 Oct;37(10 Pt 1):1730-3. PMID: 1914173.</a:t>
            </a:r>
            <a:endParaRPr lang="en-US" sz="1200" dirty="0"/>
          </a:p>
        </p:txBody>
      </p:sp>
      <p:graphicFrame>
        <p:nvGraphicFramePr>
          <p:cNvPr id="7" name="Table 9">
            <a:extLst>
              <a:ext uri="{FF2B5EF4-FFF2-40B4-BE49-F238E27FC236}">
                <a16:creationId xmlns:a16="http://schemas.microsoft.com/office/drawing/2014/main" id="{BA66173B-94B1-CCD5-B44C-E6329B91C66D}"/>
              </a:ext>
            </a:extLst>
          </p:cNvPr>
          <p:cNvGraphicFramePr>
            <a:graphicFrameLocks/>
          </p:cNvGraphicFramePr>
          <p:nvPr/>
        </p:nvGraphicFramePr>
        <p:xfrm>
          <a:off x="454025" y="1948333"/>
          <a:ext cx="4280345" cy="3824935"/>
        </p:xfrm>
        <a:graphic>
          <a:graphicData uri="http://schemas.openxmlformats.org/drawingml/2006/table">
            <a:tbl>
              <a:tblPr firstRow="1" bandRow="1">
                <a:tableStyleId>{7E9639D4-E3E2-4D34-9284-5A2195B3D0D7}</a:tableStyleId>
              </a:tblPr>
              <a:tblGrid>
                <a:gridCol w="1353746">
                  <a:extLst>
                    <a:ext uri="{9D8B030D-6E8A-4147-A177-3AD203B41FA5}">
                      <a16:colId xmlns:a16="http://schemas.microsoft.com/office/drawing/2014/main" val="2240672051"/>
                    </a:ext>
                  </a:extLst>
                </a:gridCol>
                <a:gridCol w="1414068">
                  <a:extLst>
                    <a:ext uri="{9D8B030D-6E8A-4147-A177-3AD203B41FA5}">
                      <a16:colId xmlns:a16="http://schemas.microsoft.com/office/drawing/2014/main" val="3802935279"/>
                    </a:ext>
                  </a:extLst>
                </a:gridCol>
                <a:gridCol w="1512531">
                  <a:extLst>
                    <a:ext uri="{9D8B030D-6E8A-4147-A177-3AD203B41FA5}">
                      <a16:colId xmlns:a16="http://schemas.microsoft.com/office/drawing/2014/main" val="1284104610"/>
                    </a:ext>
                  </a:extLst>
                </a:gridCol>
              </a:tblGrid>
              <a:tr h="574009">
                <a:tc>
                  <a:txBody>
                    <a:bodyPr/>
                    <a:lstStyle/>
                    <a:p>
                      <a:endParaRPr lang="en-US" sz="1400" baseline="0" dirty="0"/>
                    </a:p>
                  </a:txBody>
                  <a:tcPr/>
                </a:tc>
                <a:tc>
                  <a:txBody>
                    <a:bodyPr/>
                    <a:lstStyle/>
                    <a:p>
                      <a:r>
                        <a:rPr lang="en-US" sz="1400" baseline="0" dirty="0"/>
                        <a:t>Calcium Measurement</a:t>
                      </a:r>
                    </a:p>
                  </a:txBody>
                  <a:tcPr/>
                </a:tc>
                <a:tc>
                  <a:txBody>
                    <a:bodyPr/>
                    <a:lstStyle/>
                    <a:p>
                      <a:r>
                        <a:rPr lang="en-US" sz="1400" baseline="0" dirty="0"/>
                        <a:t>Other Measurements</a:t>
                      </a:r>
                    </a:p>
                  </a:txBody>
                  <a:tcPr/>
                </a:tc>
                <a:extLst>
                  <a:ext uri="{0D108BD9-81ED-4DB2-BD59-A6C34878D82A}">
                    <a16:rowId xmlns:a16="http://schemas.microsoft.com/office/drawing/2014/main" val="1920471922"/>
                  </a:ext>
                </a:extLst>
              </a:tr>
              <a:tr h="1083642">
                <a:tc>
                  <a:txBody>
                    <a:bodyPr/>
                    <a:lstStyle/>
                    <a:p>
                      <a:r>
                        <a:rPr lang="en-US" baseline="0" dirty="0"/>
                        <a:t>Lithium Heparin</a:t>
                      </a:r>
                    </a:p>
                  </a:txBody>
                  <a:tcPr anchor="ctr"/>
                </a:tc>
                <a:tc>
                  <a:txBody>
                    <a:bodyPr/>
                    <a:lstStyle/>
                    <a:p>
                      <a:endParaRPr lang="en-US" baseline="0" dirty="0"/>
                    </a:p>
                  </a:txBody>
                  <a:tcPr/>
                </a:tc>
                <a:tc>
                  <a:txBody>
                    <a:bodyPr/>
                    <a:lstStyle/>
                    <a:p>
                      <a:endParaRPr lang="en-US" baseline="0" dirty="0"/>
                    </a:p>
                  </a:txBody>
                  <a:tcPr/>
                </a:tc>
                <a:extLst>
                  <a:ext uri="{0D108BD9-81ED-4DB2-BD59-A6C34878D82A}">
                    <a16:rowId xmlns:a16="http://schemas.microsoft.com/office/drawing/2014/main" val="1543444678"/>
                  </a:ext>
                </a:extLst>
              </a:tr>
              <a:tr h="1083642">
                <a:tc>
                  <a:txBody>
                    <a:bodyPr/>
                    <a:lstStyle/>
                    <a:p>
                      <a:r>
                        <a:rPr lang="en-US" baseline="0" dirty="0"/>
                        <a:t>Zinc Heparin</a:t>
                      </a:r>
                    </a:p>
                  </a:txBody>
                  <a:tcPr anchor="ctr"/>
                </a:tc>
                <a:tc>
                  <a:txBody>
                    <a:bodyPr/>
                    <a:lstStyle/>
                    <a:p>
                      <a:endParaRPr lang="en-US" baseline="0" dirty="0"/>
                    </a:p>
                  </a:txBody>
                  <a:tcPr/>
                </a:tc>
                <a:tc>
                  <a:txBody>
                    <a:bodyPr/>
                    <a:lstStyle/>
                    <a:p>
                      <a:endParaRPr lang="en-US" baseline="0" dirty="0"/>
                    </a:p>
                  </a:txBody>
                  <a:tcPr/>
                </a:tc>
                <a:extLst>
                  <a:ext uri="{0D108BD9-81ED-4DB2-BD59-A6C34878D82A}">
                    <a16:rowId xmlns:a16="http://schemas.microsoft.com/office/drawing/2014/main" val="2369891078"/>
                  </a:ext>
                </a:extLst>
              </a:tr>
              <a:tr h="1083642">
                <a:tc>
                  <a:txBody>
                    <a:bodyPr/>
                    <a:lstStyle/>
                    <a:p>
                      <a:r>
                        <a:rPr lang="en-US" baseline="0" dirty="0"/>
                        <a:t>1:1 Blend </a:t>
                      </a:r>
                      <a:br>
                        <a:rPr lang="en-US" baseline="0" dirty="0"/>
                      </a:br>
                      <a:r>
                        <a:rPr lang="en-US" baseline="0" dirty="0"/>
                        <a:t>Li ZN Heparin</a:t>
                      </a:r>
                    </a:p>
                  </a:txBody>
                  <a:tcPr anchor="ctr"/>
                </a:tc>
                <a:tc>
                  <a:txBody>
                    <a:bodyPr/>
                    <a:lstStyle/>
                    <a:p>
                      <a:endParaRPr lang="en-US" baseline="0" dirty="0"/>
                    </a:p>
                  </a:txBody>
                  <a:tcPr/>
                </a:tc>
                <a:tc>
                  <a:txBody>
                    <a:bodyPr/>
                    <a:lstStyle/>
                    <a:p>
                      <a:endParaRPr lang="en-US" baseline="0" dirty="0"/>
                    </a:p>
                  </a:txBody>
                  <a:tcPr/>
                </a:tc>
                <a:extLst>
                  <a:ext uri="{0D108BD9-81ED-4DB2-BD59-A6C34878D82A}">
                    <a16:rowId xmlns:a16="http://schemas.microsoft.com/office/drawing/2014/main" val="70272234"/>
                  </a:ext>
                </a:extLst>
              </a:tr>
            </a:tbl>
          </a:graphicData>
        </a:graphic>
      </p:graphicFrame>
      <p:sp>
        <p:nvSpPr>
          <p:cNvPr id="8" name="Arrow: Down 7">
            <a:extLst>
              <a:ext uri="{FF2B5EF4-FFF2-40B4-BE49-F238E27FC236}">
                <a16:creationId xmlns:a16="http://schemas.microsoft.com/office/drawing/2014/main" id="{1502A480-9A92-5601-06AC-42B80BB3175B}"/>
              </a:ext>
            </a:extLst>
          </p:cNvPr>
          <p:cNvSpPr/>
          <p:nvPr/>
        </p:nvSpPr>
        <p:spPr>
          <a:xfrm>
            <a:off x="2191077" y="2871055"/>
            <a:ext cx="367553" cy="74204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Down 8">
            <a:extLst>
              <a:ext uri="{FF2B5EF4-FFF2-40B4-BE49-F238E27FC236}">
                <a16:creationId xmlns:a16="http://schemas.microsoft.com/office/drawing/2014/main" id="{FCF540D3-ACBB-AD82-A826-917546FA5251}"/>
              </a:ext>
            </a:extLst>
          </p:cNvPr>
          <p:cNvSpPr/>
          <p:nvPr/>
        </p:nvSpPr>
        <p:spPr>
          <a:xfrm rot="10800000">
            <a:off x="2191077" y="3865511"/>
            <a:ext cx="367553" cy="74204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Equals 9">
            <a:extLst>
              <a:ext uri="{FF2B5EF4-FFF2-40B4-BE49-F238E27FC236}">
                <a16:creationId xmlns:a16="http://schemas.microsoft.com/office/drawing/2014/main" id="{A4ABE7E8-62B0-FF95-A7DC-32FF09F8F876}"/>
              </a:ext>
            </a:extLst>
          </p:cNvPr>
          <p:cNvSpPr/>
          <p:nvPr/>
        </p:nvSpPr>
        <p:spPr>
          <a:xfrm>
            <a:off x="1917653" y="4754706"/>
            <a:ext cx="914400" cy="914400"/>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Equals 10">
            <a:extLst>
              <a:ext uri="{FF2B5EF4-FFF2-40B4-BE49-F238E27FC236}">
                <a16:creationId xmlns:a16="http://schemas.microsoft.com/office/drawing/2014/main" id="{1C8D1E97-70BB-ABAD-DC85-21D903218BD3}"/>
              </a:ext>
            </a:extLst>
          </p:cNvPr>
          <p:cNvSpPr/>
          <p:nvPr/>
        </p:nvSpPr>
        <p:spPr>
          <a:xfrm>
            <a:off x="3381282" y="2784875"/>
            <a:ext cx="914400" cy="914400"/>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2" name="Equals 11">
            <a:extLst>
              <a:ext uri="{FF2B5EF4-FFF2-40B4-BE49-F238E27FC236}">
                <a16:creationId xmlns:a16="http://schemas.microsoft.com/office/drawing/2014/main" id="{53F272D1-709A-51FA-1212-1FD462975ED7}"/>
              </a:ext>
            </a:extLst>
          </p:cNvPr>
          <p:cNvSpPr/>
          <p:nvPr/>
        </p:nvSpPr>
        <p:spPr>
          <a:xfrm>
            <a:off x="3381281" y="3699275"/>
            <a:ext cx="914400" cy="914400"/>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3" name="Equals 12">
            <a:extLst>
              <a:ext uri="{FF2B5EF4-FFF2-40B4-BE49-F238E27FC236}">
                <a16:creationId xmlns:a16="http://schemas.microsoft.com/office/drawing/2014/main" id="{76477E25-52F0-F13F-896E-74DD03F29CFB}"/>
              </a:ext>
            </a:extLst>
          </p:cNvPr>
          <p:cNvSpPr/>
          <p:nvPr/>
        </p:nvSpPr>
        <p:spPr>
          <a:xfrm>
            <a:off x="3361336" y="4754706"/>
            <a:ext cx="914400" cy="914400"/>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5" name="TextBox 14">
            <a:extLst>
              <a:ext uri="{FF2B5EF4-FFF2-40B4-BE49-F238E27FC236}">
                <a16:creationId xmlns:a16="http://schemas.microsoft.com/office/drawing/2014/main" id="{FB2E7868-8124-6FB3-BB7C-8E6C81736AC4}"/>
              </a:ext>
            </a:extLst>
          </p:cNvPr>
          <p:cNvSpPr txBox="1"/>
          <p:nvPr/>
        </p:nvSpPr>
        <p:spPr>
          <a:xfrm>
            <a:off x="454025" y="1262644"/>
            <a:ext cx="4280346" cy="646331"/>
          </a:xfrm>
          <a:prstGeom prst="rect">
            <a:avLst/>
          </a:prstGeom>
          <a:noFill/>
        </p:spPr>
        <p:txBody>
          <a:bodyPr wrap="square">
            <a:spAutoFit/>
          </a:bodyPr>
          <a:lstStyle/>
          <a:p>
            <a:pPr algn="ctr"/>
            <a:r>
              <a:rPr lang="en-US" sz="1800" b="1" dirty="0"/>
              <a:t>Heparin Effects Compared to the </a:t>
            </a:r>
          </a:p>
          <a:p>
            <a:pPr algn="ctr"/>
            <a:r>
              <a:rPr lang="en-US" sz="1800" b="1" dirty="0"/>
              <a:t>Baseline Value</a:t>
            </a:r>
          </a:p>
        </p:txBody>
      </p:sp>
      <p:sp>
        <p:nvSpPr>
          <p:cNvPr id="2" name="TextBox 2">
            <a:extLst>
              <a:ext uri="{FF2B5EF4-FFF2-40B4-BE49-F238E27FC236}">
                <a16:creationId xmlns:a16="http://schemas.microsoft.com/office/drawing/2014/main" id="{63425877-D119-B635-6486-4B1B59EDE29F}"/>
              </a:ext>
            </a:extLst>
          </p:cNvPr>
          <p:cNvSpPr txBox="1"/>
          <p:nvPr/>
        </p:nvSpPr>
        <p:spPr>
          <a:xfrm>
            <a:off x="7870372"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1904988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58E899-EDE8-61C1-E4C4-C7B168CD37A9}"/>
              </a:ext>
            </a:extLst>
          </p:cNvPr>
          <p:cNvSpPr>
            <a:spLocks noGrp="1"/>
          </p:cNvSpPr>
          <p:nvPr>
            <p:ph idx="1"/>
          </p:nvPr>
        </p:nvSpPr>
        <p:spPr/>
        <p:txBody>
          <a:bodyPr/>
          <a:lstStyle/>
          <a:p>
            <a:pPr marL="342900" indent="-342900">
              <a:buFont typeface="Arial" panose="020B0604020202020204" pitchFamily="34" charset="0"/>
              <a:buChar char="•"/>
            </a:pPr>
            <a:r>
              <a:rPr lang="en-US" dirty="0"/>
              <a:t>Integrated plunger venting design</a:t>
            </a:r>
          </a:p>
          <a:p>
            <a:pPr marL="342900" indent="-342900">
              <a:buFont typeface="Arial" panose="020B0604020202020204" pitchFamily="34" charset="0"/>
              <a:buChar char="•"/>
            </a:pPr>
            <a:r>
              <a:rPr lang="en-US" dirty="0"/>
              <a:t>Dry balanced Lithium-Zinc heparin</a:t>
            </a:r>
          </a:p>
          <a:p>
            <a:pPr marL="342900" indent="-342900">
              <a:buFont typeface="Arial" panose="020B0604020202020204" pitchFamily="34" charset="0"/>
              <a:buChar char="•"/>
            </a:pPr>
            <a:r>
              <a:rPr lang="en-US" b="1" dirty="0"/>
              <a:t>Thin-walled needle technology</a:t>
            </a:r>
          </a:p>
          <a:p>
            <a:pPr marL="342900" indent="-342900">
              <a:buFont typeface="Arial" panose="020B0604020202020204" pitchFamily="34" charset="0"/>
              <a:buChar char="•"/>
            </a:pPr>
            <a:r>
              <a:rPr lang="en-US" dirty="0"/>
              <a:t>Sharps protection device</a:t>
            </a:r>
          </a:p>
        </p:txBody>
      </p:sp>
      <p:sp>
        <p:nvSpPr>
          <p:cNvPr id="3" name="Slide Number Placeholder 2">
            <a:extLst>
              <a:ext uri="{FF2B5EF4-FFF2-40B4-BE49-F238E27FC236}">
                <a16:creationId xmlns:a16="http://schemas.microsoft.com/office/drawing/2014/main" id="{36EADE91-80A4-4BD7-612F-378542478562}"/>
              </a:ext>
            </a:extLst>
          </p:cNvPr>
          <p:cNvSpPr>
            <a:spLocks noGrp="1"/>
          </p:cNvSpPr>
          <p:nvPr>
            <p:ph type="sldNum" sz="quarter" idx="4"/>
          </p:nvPr>
        </p:nvSpPr>
        <p:spPr/>
        <p:txBody>
          <a:bodyPr/>
          <a:lstStyle/>
          <a:p>
            <a:fld id="{065D75E3-62B6-C44A-8295-14DF27978E1A}" type="slidenum">
              <a:rPr lang="en-US" smtClean="0"/>
              <a:pPr/>
              <a:t>28</a:t>
            </a:fld>
            <a:endParaRPr lang="en-US" dirty="0"/>
          </a:p>
        </p:txBody>
      </p:sp>
      <p:sp>
        <p:nvSpPr>
          <p:cNvPr id="4" name="Title 3">
            <a:extLst>
              <a:ext uri="{FF2B5EF4-FFF2-40B4-BE49-F238E27FC236}">
                <a16:creationId xmlns:a16="http://schemas.microsoft.com/office/drawing/2014/main" id="{D745FEEF-AC0D-ADA2-A4D5-F93B05B47B26}"/>
              </a:ext>
            </a:extLst>
          </p:cNvPr>
          <p:cNvSpPr>
            <a:spLocks noGrp="1"/>
          </p:cNvSpPr>
          <p:nvPr>
            <p:ph type="title"/>
          </p:nvPr>
        </p:nvSpPr>
        <p:spPr/>
        <p:txBody>
          <a:bodyPr/>
          <a:lstStyle/>
          <a:p>
            <a:r>
              <a:rPr lang="en-US" dirty="0"/>
              <a:t>Features and Benefits</a:t>
            </a:r>
          </a:p>
        </p:txBody>
      </p:sp>
      <p:sp>
        <p:nvSpPr>
          <p:cNvPr id="5" name="TextBox 2">
            <a:extLst>
              <a:ext uri="{FF2B5EF4-FFF2-40B4-BE49-F238E27FC236}">
                <a16:creationId xmlns:a16="http://schemas.microsoft.com/office/drawing/2014/main" id="{63425877-D119-B635-6486-4B1B59EDE29F}"/>
              </a:ext>
            </a:extLst>
          </p:cNvPr>
          <p:cNvSpPr txBox="1"/>
          <p:nvPr/>
        </p:nvSpPr>
        <p:spPr>
          <a:xfrm>
            <a:off x="8131629" y="6162922"/>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537719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47724D-AC96-6AF1-CCCC-16F497396B6E}"/>
              </a:ext>
            </a:extLst>
          </p:cNvPr>
          <p:cNvSpPr>
            <a:spLocks noGrp="1"/>
          </p:cNvSpPr>
          <p:nvPr>
            <p:ph idx="1"/>
          </p:nvPr>
        </p:nvSpPr>
        <p:spPr>
          <a:xfrm>
            <a:off x="561976" y="1400175"/>
            <a:ext cx="6142138" cy="4737153"/>
          </a:xfrm>
        </p:spPr>
        <p:txBody>
          <a:bodyPr/>
          <a:lstStyle/>
          <a:p>
            <a:r>
              <a:rPr lang="en-US" dirty="0"/>
              <a:t>There is a large measure of clinician preference for a sharp, easy-to-use needle</a:t>
            </a:r>
          </a:p>
          <a:p>
            <a:endParaRPr lang="en-US" dirty="0"/>
          </a:p>
          <a:p>
            <a:r>
              <a:rPr lang="en-US" dirty="0"/>
              <a:t>The needle offers thin-wall technology with the following features:</a:t>
            </a:r>
          </a:p>
          <a:p>
            <a:pPr marL="342900" indent="-342900">
              <a:buFont typeface="Arial" panose="020B0604020202020204" pitchFamily="34" charset="0"/>
              <a:buChar char="•"/>
            </a:pPr>
            <a:r>
              <a:rPr lang="en-US" sz="2000" dirty="0"/>
              <a:t>Sharp “A” bevel</a:t>
            </a:r>
          </a:p>
          <a:p>
            <a:pPr marL="342900" indent="-342900">
              <a:buFont typeface="Arial" panose="020B0604020202020204" pitchFamily="34" charset="0"/>
              <a:buChar char="•"/>
            </a:pPr>
            <a:r>
              <a:rPr lang="en-US" sz="2000" dirty="0"/>
              <a:t>Electronically honed surface for a finer, smoother cutting edge</a:t>
            </a:r>
          </a:p>
        </p:txBody>
      </p:sp>
      <p:sp>
        <p:nvSpPr>
          <p:cNvPr id="3" name="Slide Number Placeholder 2">
            <a:extLst>
              <a:ext uri="{FF2B5EF4-FFF2-40B4-BE49-F238E27FC236}">
                <a16:creationId xmlns:a16="http://schemas.microsoft.com/office/drawing/2014/main" id="{06A5D338-A07B-2431-9C9F-60FE02921A11}"/>
              </a:ext>
            </a:extLst>
          </p:cNvPr>
          <p:cNvSpPr>
            <a:spLocks noGrp="1"/>
          </p:cNvSpPr>
          <p:nvPr>
            <p:ph type="sldNum" sz="quarter" idx="4"/>
          </p:nvPr>
        </p:nvSpPr>
        <p:spPr/>
        <p:txBody>
          <a:bodyPr/>
          <a:lstStyle/>
          <a:p>
            <a:fld id="{065D75E3-62B6-C44A-8295-14DF27978E1A}" type="slidenum">
              <a:rPr lang="en-US" smtClean="0"/>
              <a:pPr/>
              <a:t>29</a:t>
            </a:fld>
            <a:endParaRPr lang="en-US" dirty="0"/>
          </a:p>
        </p:txBody>
      </p:sp>
      <p:sp>
        <p:nvSpPr>
          <p:cNvPr id="4" name="Title 3">
            <a:extLst>
              <a:ext uri="{FF2B5EF4-FFF2-40B4-BE49-F238E27FC236}">
                <a16:creationId xmlns:a16="http://schemas.microsoft.com/office/drawing/2014/main" id="{65060B22-2CA6-098C-9F33-300B10A85AF9}"/>
              </a:ext>
            </a:extLst>
          </p:cNvPr>
          <p:cNvSpPr>
            <a:spLocks noGrp="1"/>
          </p:cNvSpPr>
          <p:nvPr>
            <p:ph type="title"/>
          </p:nvPr>
        </p:nvSpPr>
        <p:spPr/>
        <p:txBody>
          <a:bodyPr/>
          <a:lstStyle/>
          <a:p>
            <a:r>
              <a:rPr lang="en-US" dirty="0"/>
              <a:t>Thin-walled Needle</a:t>
            </a:r>
          </a:p>
        </p:txBody>
      </p:sp>
      <p:pic>
        <p:nvPicPr>
          <p:cNvPr id="5" name="Picture Placeholder 7" descr="A picture containing person, needle&#10;&#10;Description automatically generated">
            <a:extLst>
              <a:ext uri="{FF2B5EF4-FFF2-40B4-BE49-F238E27FC236}">
                <a16:creationId xmlns:a16="http://schemas.microsoft.com/office/drawing/2014/main" id="{E7B26BFF-59B3-B748-133C-BB03FE77F7C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220528" y="1182609"/>
            <a:ext cx="4765111" cy="4954719"/>
          </a:xfrm>
          <a:prstGeom prst="rect">
            <a:avLst/>
          </a:prstGeom>
        </p:spPr>
      </p:pic>
      <p:sp>
        <p:nvSpPr>
          <p:cNvPr id="6" name="TextBox 2">
            <a:extLst>
              <a:ext uri="{FF2B5EF4-FFF2-40B4-BE49-F238E27FC236}">
                <a16:creationId xmlns:a16="http://schemas.microsoft.com/office/drawing/2014/main" id="{63425877-D119-B635-6486-4B1B59EDE29F}"/>
              </a:ext>
            </a:extLst>
          </p:cNvPr>
          <p:cNvSpPr txBox="1"/>
          <p:nvPr/>
        </p:nvSpPr>
        <p:spPr>
          <a:xfrm>
            <a:off x="8027125"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40929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87B967-8116-8D07-B582-76EC026D51E2}"/>
              </a:ext>
            </a:extLst>
          </p:cNvPr>
          <p:cNvSpPr>
            <a:spLocks noGrp="1"/>
          </p:cNvSpPr>
          <p:nvPr>
            <p:ph type="sldNum" sz="quarter" idx="4"/>
          </p:nvPr>
        </p:nvSpPr>
        <p:spPr/>
        <p:txBody>
          <a:bodyPr/>
          <a:lstStyle/>
          <a:p>
            <a:fld id="{065D75E3-62B6-C44A-8295-14DF27978E1A}" type="slidenum">
              <a:rPr lang="en-US" smtClean="0"/>
              <a:pPr/>
              <a:t>3</a:t>
            </a:fld>
            <a:endParaRPr lang="en-US" dirty="0"/>
          </a:p>
        </p:txBody>
      </p:sp>
      <p:sp>
        <p:nvSpPr>
          <p:cNvPr id="4" name="Title 3">
            <a:extLst>
              <a:ext uri="{FF2B5EF4-FFF2-40B4-BE49-F238E27FC236}">
                <a16:creationId xmlns:a16="http://schemas.microsoft.com/office/drawing/2014/main" id="{735D7D4F-E152-E159-BCCF-97691FC56995}"/>
              </a:ext>
            </a:extLst>
          </p:cNvPr>
          <p:cNvSpPr>
            <a:spLocks noGrp="1"/>
          </p:cNvSpPr>
          <p:nvPr>
            <p:ph type="title"/>
          </p:nvPr>
        </p:nvSpPr>
        <p:spPr>
          <a:xfrm>
            <a:off x="7533861" y="5406111"/>
            <a:ext cx="4107050" cy="680363"/>
          </a:xfrm>
        </p:spPr>
        <p:txBody>
          <a:bodyPr/>
          <a:lstStyle/>
          <a:p>
            <a:r>
              <a:rPr lang="en-US" dirty="0"/>
              <a:t>Clinical Review</a:t>
            </a:r>
          </a:p>
        </p:txBody>
      </p:sp>
      <p:pic>
        <p:nvPicPr>
          <p:cNvPr id="6" name="Picture 5" descr="Close-up of a hand holding a syringe&#10;&#10;Description automatically generated">
            <a:extLst>
              <a:ext uri="{FF2B5EF4-FFF2-40B4-BE49-F238E27FC236}">
                <a16:creationId xmlns:a16="http://schemas.microsoft.com/office/drawing/2014/main" id="{CAC9C5D8-E6B6-5847-DCC9-23514AB89A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7031" y="2051963"/>
            <a:ext cx="6051767" cy="4034511"/>
          </a:xfrm>
          <a:prstGeom prst="rect">
            <a:avLst/>
          </a:prstGeom>
        </p:spPr>
      </p:pic>
      <p:sp>
        <p:nvSpPr>
          <p:cNvPr id="3" name="TextBox 2">
            <a:extLst>
              <a:ext uri="{FF2B5EF4-FFF2-40B4-BE49-F238E27FC236}">
                <a16:creationId xmlns:a16="http://schemas.microsoft.com/office/drawing/2014/main" id="{63425877-D119-B635-6486-4B1B59EDE29F}"/>
              </a:ext>
            </a:extLst>
          </p:cNvPr>
          <p:cNvSpPr txBox="1"/>
          <p:nvPr/>
        </p:nvSpPr>
        <p:spPr>
          <a:xfrm>
            <a:off x="8375468"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1947363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57AE0E-20ED-E343-9E32-3BF6E5BC03C3}"/>
              </a:ext>
            </a:extLst>
          </p:cNvPr>
          <p:cNvSpPr>
            <a:spLocks noGrp="1"/>
          </p:cNvSpPr>
          <p:nvPr>
            <p:ph idx="1"/>
          </p:nvPr>
        </p:nvSpPr>
        <p:spPr/>
        <p:txBody>
          <a:bodyPr/>
          <a:lstStyle/>
          <a:p>
            <a:r>
              <a:rPr lang="en-US" dirty="0"/>
              <a:t>Same inner diameter: Maintains flow characteristics and fill time as </a:t>
            </a:r>
            <a:br>
              <a:rPr lang="en-US" dirty="0"/>
            </a:br>
            <a:r>
              <a:rPr lang="en-US" dirty="0"/>
              <a:t>standard needles</a:t>
            </a:r>
          </a:p>
          <a:p>
            <a:r>
              <a:rPr lang="en-US" dirty="0"/>
              <a:t>Smaller outer diameter: Smaller puncture, without sacrificing sampler performance</a:t>
            </a:r>
          </a:p>
        </p:txBody>
      </p:sp>
      <p:sp>
        <p:nvSpPr>
          <p:cNvPr id="4" name="Slide Number Placeholder 3">
            <a:extLst>
              <a:ext uri="{FF2B5EF4-FFF2-40B4-BE49-F238E27FC236}">
                <a16:creationId xmlns:a16="http://schemas.microsoft.com/office/drawing/2014/main" id="{2E7C433D-A4F6-644A-B838-64F2C4D6738A}"/>
              </a:ext>
            </a:extLst>
          </p:cNvPr>
          <p:cNvSpPr>
            <a:spLocks noGrp="1"/>
          </p:cNvSpPr>
          <p:nvPr>
            <p:ph type="sldNum" sz="quarter" idx="4"/>
          </p:nvPr>
        </p:nvSpPr>
        <p:spPr/>
        <p:txBody>
          <a:bodyPr/>
          <a:lstStyle/>
          <a:p>
            <a:fld id="{94E0494F-D9D9-4FE9-B19B-AC7F2920D1CD}" type="slidenum">
              <a:rPr lang="en-US" smtClean="0"/>
              <a:pPr/>
              <a:t>30</a:t>
            </a:fld>
            <a:endParaRPr lang="en-US" dirty="0"/>
          </a:p>
        </p:txBody>
      </p:sp>
      <p:sp>
        <p:nvSpPr>
          <p:cNvPr id="5" name="Title 4">
            <a:extLst>
              <a:ext uri="{FF2B5EF4-FFF2-40B4-BE49-F238E27FC236}">
                <a16:creationId xmlns:a16="http://schemas.microsoft.com/office/drawing/2014/main" id="{D0550BBE-4F11-4E30-B751-2B297026A1AD}"/>
              </a:ext>
            </a:extLst>
          </p:cNvPr>
          <p:cNvSpPr>
            <a:spLocks noGrp="1"/>
          </p:cNvSpPr>
          <p:nvPr>
            <p:ph type="title"/>
          </p:nvPr>
        </p:nvSpPr>
        <p:spPr/>
        <p:txBody>
          <a:bodyPr/>
          <a:lstStyle/>
          <a:p>
            <a:r>
              <a:rPr lang="en-US" dirty="0"/>
              <a:t>Why thin-wall technology?</a:t>
            </a:r>
          </a:p>
        </p:txBody>
      </p:sp>
      <p:pic>
        <p:nvPicPr>
          <p:cNvPr id="19" name="Picture 18" descr="Shape, circle&#10;&#10;Description automatically generated">
            <a:extLst>
              <a:ext uri="{FF2B5EF4-FFF2-40B4-BE49-F238E27FC236}">
                <a16:creationId xmlns:a16="http://schemas.microsoft.com/office/drawing/2014/main" id="{97230D36-C2CF-4661-9A12-BBAF52C23B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09268" y="3496733"/>
            <a:ext cx="2921546" cy="2923477"/>
          </a:xfrm>
          <a:prstGeom prst="rect">
            <a:avLst/>
          </a:prstGeom>
        </p:spPr>
      </p:pic>
      <p:pic>
        <p:nvPicPr>
          <p:cNvPr id="21" name="Picture 20" descr="Shape, circle&#10;&#10;Description automatically generated">
            <a:extLst>
              <a:ext uri="{FF2B5EF4-FFF2-40B4-BE49-F238E27FC236}">
                <a16:creationId xmlns:a16="http://schemas.microsoft.com/office/drawing/2014/main" id="{1FE2DCA5-462D-47DC-A8FA-A006401EEA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9268" y="3495548"/>
            <a:ext cx="2921546" cy="2923477"/>
          </a:xfrm>
          <a:prstGeom prst="rect">
            <a:avLst/>
          </a:prstGeom>
        </p:spPr>
      </p:pic>
      <p:sp>
        <p:nvSpPr>
          <p:cNvPr id="23" name="Text Placeholder 8">
            <a:extLst>
              <a:ext uri="{FF2B5EF4-FFF2-40B4-BE49-F238E27FC236}">
                <a16:creationId xmlns:a16="http://schemas.microsoft.com/office/drawing/2014/main" id="{4892F3C9-9CD9-4734-9E25-A1F136FCDEA3}"/>
              </a:ext>
            </a:extLst>
          </p:cNvPr>
          <p:cNvSpPr txBox="1">
            <a:spLocks/>
          </p:cNvSpPr>
          <p:nvPr/>
        </p:nvSpPr>
        <p:spPr>
          <a:xfrm>
            <a:off x="3367400" y="3840981"/>
            <a:ext cx="1657589" cy="32644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Standard Wall</a:t>
            </a:r>
          </a:p>
        </p:txBody>
      </p:sp>
      <p:sp>
        <p:nvSpPr>
          <p:cNvPr id="25" name="Text Placeholder 8">
            <a:extLst>
              <a:ext uri="{FF2B5EF4-FFF2-40B4-BE49-F238E27FC236}">
                <a16:creationId xmlns:a16="http://schemas.microsoft.com/office/drawing/2014/main" id="{CB616957-A06F-4A0B-A09B-8378AA5AC8AD}"/>
              </a:ext>
            </a:extLst>
          </p:cNvPr>
          <p:cNvSpPr txBox="1">
            <a:spLocks/>
          </p:cNvSpPr>
          <p:nvPr/>
        </p:nvSpPr>
        <p:spPr>
          <a:xfrm>
            <a:off x="7315093" y="3840981"/>
            <a:ext cx="1657589" cy="32644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C61E5D"/>
                </a:solidFill>
              </a:rPr>
              <a:t>Thin Wall</a:t>
            </a:r>
          </a:p>
        </p:txBody>
      </p:sp>
      <p:grpSp>
        <p:nvGrpSpPr>
          <p:cNvPr id="51" name="Group 50">
            <a:extLst>
              <a:ext uri="{FF2B5EF4-FFF2-40B4-BE49-F238E27FC236}">
                <a16:creationId xmlns:a16="http://schemas.microsoft.com/office/drawing/2014/main" id="{72E24EAD-81AC-4C8B-9762-BD8A4D6EEC88}"/>
              </a:ext>
            </a:extLst>
          </p:cNvPr>
          <p:cNvGrpSpPr/>
          <p:nvPr/>
        </p:nvGrpSpPr>
        <p:grpSpPr>
          <a:xfrm>
            <a:off x="7267388" y="4464488"/>
            <a:ext cx="2518208" cy="326442"/>
            <a:chOff x="7267388" y="4464488"/>
            <a:chExt cx="2518208" cy="326442"/>
          </a:xfrm>
        </p:grpSpPr>
        <p:sp>
          <p:nvSpPr>
            <p:cNvPr id="22" name="Text Placeholder 4">
              <a:extLst>
                <a:ext uri="{FF2B5EF4-FFF2-40B4-BE49-F238E27FC236}">
                  <a16:creationId xmlns:a16="http://schemas.microsoft.com/office/drawing/2014/main" id="{3FD03224-A3E4-4891-9100-4DB18F723306}"/>
                </a:ext>
              </a:extLst>
            </p:cNvPr>
            <p:cNvSpPr txBox="1">
              <a:spLocks/>
            </p:cNvSpPr>
            <p:nvPr/>
          </p:nvSpPr>
          <p:spPr>
            <a:xfrm>
              <a:off x="8379467" y="4464488"/>
              <a:ext cx="1406129" cy="326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Same ID</a:t>
              </a:r>
            </a:p>
          </p:txBody>
        </p:sp>
        <p:cxnSp>
          <p:nvCxnSpPr>
            <p:cNvPr id="47" name="Straight Connector 46">
              <a:extLst>
                <a:ext uri="{FF2B5EF4-FFF2-40B4-BE49-F238E27FC236}">
                  <a16:creationId xmlns:a16="http://schemas.microsoft.com/office/drawing/2014/main" id="{1CE15D33-989F-4739-8025-11F2A18E455E}"/>
                </a:ext>
              </a:extLst>
            </p:cNvPr>
            <p:cNvCxnSpPr>
              <a:cxnSpLocks/>
            </p:cNvCxnSpPr>
            <p:nvPr/>
          </p:nvCxnSpPr>
          <p:spPr>
            <a:xfrm flipH="1">
              <a:off x="7267388" y="4627709"/>
              <a:ext cx="985072" cy="0"/>
            </a:xfrm>
            <a:prstGeom prst="line">
              <a:avLst/>
            </a:prstGeom>
          </p:spPr>
          <p:style>
            <a:lnRef idx="3">
              <a:schemeClr val="dk1"/>
            </a:lnRef>
            <a:fillRef idx="0">
              <a:schemeClr val="dk1"/>
            </a:fillRef>
            <a:effectRef idx="2">
              <a:schemeClr val="dk1"/>
            </a:effectRef>
            <a:fontRef idx="minor">
              <a:schemeClr val="tx1"/>
            </a:fontRef>
          </p:style>
        </p:cxnSp>
      </p:grpSp>
      <p:grpSp>
        <p:nvGrpSpPr>
          <p:cNvPr id="52" name="Group 51">
            <a:extLst>
              <a:ext uri="{FF2B5EF4-FFF2-40B4-BE49-F238E27FC236}">
                <a16:creationId xmlns:a16="http://schemas.microsoft.com/office/drawing/2014/main" id="{768DF8FC-4AC7-4491-90B6-204655BD5C82}"/>
              </a:ext>
            </a:extLst>
          </p:cNvPr>
          <p:cNvGrpSpPr/>
          <p:nvPr/>
        </p:nvGrpSpPr>
        <p:grpSpPr>
          <a:xfrm>
            <a:off x="7500471" y="4941255"/>
            <a:ext cx="3447175" cy="489663"/>
            <a:chOff x="7500471" y="4941255"/>
            <a:chExt cx="3447175" cy="489663"/>
          </a:xfrm>
        </p:grpSpPr>
        <p:sp>
          <p:nvSpPr>
            <p:cNvPr id="24" name="Text Placeholder 4">
              <a:extLst>
                <a:ext uri="{FF2B5EF4-FFF2-40B4-BE49-F238E27FC236}">
                  <a16:creationId xmlns:a16="http://schemas.microsoft.com/office/drawing/2014/main" id="{C010D03C-8F35-4B1F-97E3-6EABA67F3B07}"/>
                </a:ext>
              </a:extLst>
            </p:cNvPr>
            <p:cNvSpPr txBox="1">
              <a:spLocks/>
            </p:cNvSpPr>
            <p:nvPr/>
          </p:nvSpPr>
          <p:spPr>
            <a:xfrm>
              <a:off x="8379467" y="4941255"/>
              <a:ext cx="2568179" cy="4896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Smaller OD</a:t>
              </a:r>
            </a:p>
          </p:txBody>
        </p:sp>
        <p:cxnSp>
          <p:nvCxnSpPr>
            <p:cNvPr id="48" name="Straight Connector 47">
              <a:extLst>
                <a:ext uri="{FF2B5EF4-FFF2-40B4-BE49-F238E27FC236}">
                  <a16:creationId xmlns:a16="http://schemas.microsoft.com/office/drawing/2014/main" id="{E1469EA0-4F28-44FB-BBB1-131B92E3AFDA}"/>
                </a:ext>
              </a:extLst>
            </p:cNvPr>
            <p:cNvCxnSpPr>
              <a:cxnSpLocks/>
            </p:cNvCxnSpPr>
            <p:nvPr/>
          </p:nvCxnSpPr>
          <p:spPr>
            <a:xfrm flipH="1">
              <a:off x="7500471" y="5100149"/>
              <a:ext cx="751989" cy="0"/>
            </a:xfrm>
            <a:prstGeom prst="line">
              <a:avLst/>
            </a:prstGeom>
          </p:spPr>
          <p:style>
            <a:lnRef idx="3">
              <a:schemeClr val="dk1"/>
            </a:lnRef>
            <a:fillRef idx="0">
              <a:schemeClr val="dk1"/>
            </a:fillRef>
            <a:effectRef idx="2">
              <a:schemeClr val="dk1"/>
            </a:effectRef>
            <a:fontRef idx="minor">
              <a:schemeClr val="tx1"/>
            </a:fontRef>
          </p:style>
        </p:cxnSp>
      </p:grpSp>
      <p:sp>
        <p:nvSpPr>
          <p:cNvPr id="3" name="TextBox 2">
            <a:extLst>
              <a:ext uri="{FF2B5EF4-FFF2-40B4-BE49-F238E27FC236}">
                <a16:creationId xmlns:a16="http://schemas.microsoft.com/office/drawing/2014/main" id="{63425877-D119-B635-6486-4B1B59EDE29F}"/>
              </a:ext>
            </a:extLst>
          </p:cNvPr>
          <p:cNvSpPr txBox="1"/>
          <p:nvPr/>
        </p:nvSpPr>
        <p:spPr>
          <a:xfrm>
            <a:off x="8252460" y="6234359"/>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52816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1C33E5-A340-0E4C-E4D2-5E74EF2DD69F}"/>
              </a:ext>
            </a:extLst>
          </p:cNvPr>
          <p:cNvSpPr>
            <a:spLocks noGrp="1"/>
          </p:cNvSpPr>
          <p:nvPr>
            <p:ph type="sldNum" sz="quarter" idx="4"/>
          </p:nvPr>
        </p:nvSpPr>
        <p:spPr/>
        <p:txBody>
          <a:bodyPr/>
          <a:lstStyle/>
          <a:p>
            <a:fld id="{94E0494F-D9D9-4FE9-B19B-AC7F2920D1CD}" type="slidenum">
              <a:rPr lang="en-US" smtClean="0"/>
              <a:pPr/>
              <a:t>31</a:t>
            </a:fld>
            <a:endParaRPr lang="en-US" dirty="0"/>
          </a:p>
        </p:txBody>
      </p:sp>
      <p:sp>
        <p:nvSpPr>
          <p:cNvPr id="4" name="Title 3">
            <a:extLst>
              <a:ext uri="{FF2B5EF4-FFF2-40B4-BE49-F238E27FC236}">
                <a16:creationId xmlns:a16="http://schemas.microsoft.com/office/drawing/2014/main" id="{0B98162E-598C-C4D6-5C77-84F30D621E92}"/>
              </a:ext>
            </a:extLst>
          </p:cNvPr>
          <p:cNvSpPr>
            <a:spLocks noGrp="1"/>
          </p:cNvSpPr>
          <p:nvPr>
            <p:ph type="title"/>
          </p:nvPr>
        </p:nvSpPr>
        <p:spPr/>
        <p:txBody>
          <a:bodyPr/>
          <a:lstStyle/>
          <a:p>
            <a:r>
              <a:rPr lang="en-US" dirty="0"/>
              <a:t>AirLife A-bevel</a:t>
            </a:r>
          </a:p>
        </p:txBody>
      </p:sp>
      <p:sp>
        <p:nvSpPr>
          <p:cNvPr id="5" name="TextBox 4">
            <a:extLst>
              <a:ext uri="{FF2B5EF4-FFF2-40B4-BE49-F238E27FC236}">
                <a16:creationId xmlns:a16="http://schemas.microsoft.com/office/drawing/2014/main" id="{1EBD01E8-838B-1F67-1CC2-6FFC96E776AD}"/>
              </a:ext>
            </a:extLst>
          </p:cNvPr>
          <p:cNvSpPr txBox="1"/>
          <p:nvPr/>
        </p:nvSpPr>
        <p:spPr>
          <a:xfrm>
            <a:off x="615544" y="1431611"/>
            <a:ext cx="6221339" cy="4784900"/>
          </a:xfrm>
          <a:prstGeom prst="rect">
            <a:avLst/>
          </a:prstGeom>
          <a:noFill/>
        </p:spPr>
        <p:txBody>
          <a:bodyPr wrap="square">
            <a:spAutoFit/>
          </a:bodyPr>
          <a:lstStyle/>
          <a:p>
            <a:r>
              <a:rPr lang="en-US" altLang="en-US" sz="1400" dirty="0">
                <a:solidFill>
                  <a:schemeClr val="tx1"/>
                </a:solidFill>
                <a:latin typeface="+mn-lt"/>
              </a:rPr>
              <a:t>A-Bevel (slicer)</a:t>
            </a:r>
          </a:p>
          <a:p>
            <a:pPr lvl="1"/>
            <a:r>
              <a:rPr lang="en-US" altLang="en-US" sz="1400" dirty="0">
                <a:solidFill>
                  <a:schemeClr val="tx1"/>
                </a:solidFill>
                <a:latin typeface="+mn-lt"/>
              </a:rPr>
              <a:t>Benefit: Less patient discomfort</a:t>
            </a:r>
          </a:p>
          <a:p>
            <a:pPr marL="1371600" lvl="2" indent="-457200">
              <a:buFont typeface="Arial" panose="020B0604020202020204" pitchFamily="34" charset="0"/>
              <a:buChar char="•"/>
            </a:pPr>
            <a:r>
              <a:rPr lang="en-US" altLang="en-US" sz="1400" dirty="0">
                <a:solidFill>
                  <a:schemeClr val="tx1"/>
                </a:solidFill>
                <a:latin typeface="+mn-lt"/>
              </a:rPr>
              <a:t>Designed for tissue penetration</a:t>
            </a:r>
          </a:p>
          <a:p>
            <a:pPr marL="1371600" lvl="2" indent="-457200">
              <a:buFont typeface="Arial" panose="020B0604020202020204" pitchFamily="34" charset="0"/>
              <a:buChar char="•"/>
            </a:pPr>
            <a:r>
              <a:rPr lang="en-US" altLang="en-US" sz="1400" dirty="0">
                <a:solidFill>
                  <a:schemeClr val="tx1"/>
                </a:solidFill>
                <a:latin typeface="+mn-lt"/>
              </a:rPr>
              <a:t>Less chance for patient “pull back”</a:t>
            </a:r>
          </a:p>
          <a:p>
            <a:pPr lvl="1"/>
            <a:endParaRPr lang="en-US" altLang="en-US" sz="1400" dirty="0">
              <a:solidFill>
                <a:schemeClr val="tx1"/>
              </a:solidFill>
              <a:latin typeface="+mn-lt"/>
            </a:endParaRPr>
          </a:p>
          <a:p>
            <a:r>
              <a:rPr lang="en-US" altLang="en-US" sz="1400" dirty="0">
                <a:solidFill>
                  <a:schemeClr val="tx1"/>
                </a:solidFill>
                <a:latin typeface="+mn-lt"/>
              </a:rPr>
              <a:t>B-Bevel (puncture)</a:t>
            </a:r>
          </a:p>
          <a:p>
            <a:pPr lvl="1"/>
            <a:r>
              <a:rPr lang="en-US" altLang="en-US" sz="1400" dirty="0">
                <a:solidFill>
                  <a:schemeClr val="tx1"/>
                </a:solidFill>
                <a:latin typeface="+mn-lt"/>
              </a:rPr>
              <a:t>Benefit: Less “tissue coring”</a:t>
            </a:r>
          </a:p>
          <a:p>
            <a:pPr marL="1371600" lvl="2" indent="-457200">
              <a:buFont typeface="Arial" panose="020B0604020202020204" pitchFamily="34" charset="0"/>
              <a:buChar char="•"/>
            </a:pPr>
            <a:r>
              <a:rPr lang="en-US" altLang="en-US" sz="1400" dirty="0">
                <a:solidFill>
                  <a:schemeClr val="tx1"/>
                </a:solidFill>
                <a:latin typeface="+mn-lt"/>
              </a:rPr>
              <a:t>Less clotting</a:t>
            </a:r>
          </a:p>
          <a:p>
            <a:pPr marL="1371600" lvl="2" indent="-457200">
              <a:buFont typeface="Arial" panose="020B0604020202020204" pitchFamily="34" charset="0"/>
              <a:buChar char="•"/>
            </a:pPr>
            <a:r>
              <a:rPr lang="en-US" altLang="en-US" sz="1400" dirty="0">
                <a:solidFill>
                  <a:schemeClr val="tx1"/>
                </a:solidFill>
                <a:latin typeface="+mn-lt"/>
              </a:rPr>
              <a:t>Less scar tissue</a:t>
            </a:r>
          </a:p>
          <a:p>
            <a:pPr marL="1371600" lvl="2" indent="-457200">
              <a:buFont typeface="Arial" panose="020B0604020202020204" pitchFamily="34" charset="0"/>
              <a:buChar char="•"/>
            </a:pPr>
            <a:r>
              <a:rPr lang="en-US" altLang="en-US" sz="1400" dirty="0">
                <a:solidFill>
                  <a:schemeClr val="tx1"/>
                </a:solidFill>
                <a:latin typeface="+mn-lt"/>
              </a:rPr>
              <a:t>Easier to stop bleeding</a:t>
            </a:r>
          </a:p>
          <a:p>
            <a:pPr marL="1371600" lvl="2" indent="-457200">
              <a:buFont typeface="Arial" panose="020B0604020202020204" pitchFamily="34" charset="0"/>
              <a:buChar char="•"/>
            </a:pPr>
            <a:endParaRPr lang="en-US" altLang="en-US" sz="1400" dirty="0"/>
          </a:p>
          <a:p>
            <a:r>
              <a:rPr lang="en-US" altLang="en-US" sz="1400" dirty="0"/>
              <a:t>AB-Bevel</a:t>
            </a:r>
          </a:p>
          <a:p>
            <a:pPr marL="1371600" marR="0" lvl="2" indent="-457200" fontAlgn="auto">
              <a:lnSpc>
                <a:spcPct val="90000"/>
              </a:lnSpc>
              <a:spcBef>
                <a:spcPts val="1000"/>
              </a:spcBef>
              <a:spcAft>
                <a:spcPts val="0"/>
              </a:spcAft>
              <a:buClrTx/>
              <a:buSzTx/>
              <a:buFont typeface="Arial" panose="020B0604020202020204" pitchFamily="34" charset="0"/>
              <a:buChar char="•"/>
              <a:tabLst/>
              <a:defRPr/>
            </a:pPr>
            <a:r>
              <a:rPr lang="en-US" sz="1400" dirty="0"/>
              <a:t>22G x 1.5” – Largest size; Generally reserved for femoral sticks</a:t>
            </a:r>
          </a:p>
          <a:p>
            <a:pPr marL="1371600" marR="0" lvl="2" indent="-457200" fontAlgn="auto">
              <a:lnSpc>
                <a:spcPct val="90000"/>
              </a:lnSpc>
              <a:spcBef>
                <a:spcPts val="1000"/>
              </a:spcBef>
              <a:spcAft>
                <a:spcPts val="0"/>
              </a:spcAft>
              <a:buClrTx/>
              <a:buSzTx/>
              <a:buFont typeface="Arial" panose="020B0604020202020204" pitchFamily="34" charset="0"/>
              <a:buChar char="•"/>
              <a:tabLst/>
              <a:defRPr/>
            </a:pPr>
            <a:r>
              <a:rPr lang="en-US" sz="1400" dirty="0"/>
              <a:t>22G x 1” – Provider preference; Commonly used on bigger arteries</a:t>
            </a:r>
          </a:p>
          <a:p>
            <a:pPr marL="1371600" marR="0" lvl="2" indent="-457200" fontAlgn="auto">
              <a:lnSpc>
                <a:spcPct val="90000"/>
              </a:lnSpc>
              <a:spcBef>
                <a:spcPts val="1000"/>
              </a:spcBef>
              <a:spcAft>
                <a:spcPts val="0"/>
              </a:spcAft>
              <a:buClrTx/>
              <a:buSzTx/>
              <a:buFont typeface="Arial" panose="020B0604020202020204" pitchFamily="34" charset="0"/>
              <a:buChar char="•"/>
              <a:tabLst/>
              <a:defRPr/>
            </a:pPr>
            <a:r>
              <a:rPr lang="en-US" sz="1400" dirty="0"/>
              <a:t>23G x 1” – Generally considered to be standard</a:t>
            </a:r>
          </a:p>
          <a:p>
            <a:pPr marL="1371600" marR="0" lvl="2" indent="-457200" fontAlgn="auto">
              <a:lnSpc>
                <a:spcPct val="90000"/>
              </a:lnSpc>
              <a:spcBef>
                <a:spcPts val="1000"/>
              </a:spcBef>
              <a:spcAft>
                <a:spcPts val="0"/>
              </a:spcAft>
              <a:buClrTx/>
              <a:buSzTx/>
              <a:buFont typeface="Arial" panose="020B0604020202020204" pitchFamily="34" charset="0"/>
              <a:buChar char="•"/>
              <a:tabLst/>
              <a:defRPr/>
            </a:pPr>
            <a:r>
              <a:rPr lang="en-US" sz="1400" dirty="0"/>
              <a:t>25G x 5/8” – Used on neonates and others with abnormally small arteries</a:t>
            </a:r>
          </a:p>
          <a:p>
            <a:pPr marL="1371600" lvl="2" indent="-457200">
              <a:buFont typeface="Arial" panose="020B0604020202020204" pitchFamily="34" charset="0"/>
              <a:buChar char="•"/>
            </a:pPr>
            <a:endParaRPr lang="en-US" altLang="en-US" sz="1400" dirty="0"/>
          </a:p>
          <a:p>
            <a:endParaRPr lang="en-US" altLang="en-US" sz="1400" dirty="0">
              <a:solidFill>
                <a:schemeClr val="tx1"/>
              </a:solidFill>
              <a:latin typeface="+mn-lt"/>
            </a:endParaRPr>
          </a:p>
        </p:txBody>
      </p:sp>
      <p:grpSp>
        <p:nvGrpSpPr>
          <p:cNvPr id="6" name="Group 52">
            <a:extLst>
              <a:ext uri="{FF2B5EF4-FFF2-40B4-BE49-F238E27FC236}">
                <a16:creationId xmlns:a16="http://schemas.microsoft.com/office/drawing/2014/main" id="{34EB755B-16EC-6B51-3A11-0FF162905549}"/>
              </a:ext>
            </a:extLst>
          </p:cNvPr>
          <p:cNvGrpSpPr>
            <a:grpSpLocks/>
          </p:cNvGrpSpPr>
          <p:nvPr/>
        </p:nvGrpSpPr>
        <p:grpSpPr bwMode="auto">
          <a:xfrm>
            <a:off x="7466289" y="1431611"/>
            <a:ext cx="3257550" cy="393700"/>
            <a:chOff x="576" y="1896"/>
            <a:chExt cx="2052" cy="248"/>
          </a:xfrm>
        </p:grpSpPr>
        <p:sp>
          <p:nvSpPr>
            <p:cNvPr id="7" name="Line 5">
              <a:extLst>
                <a:ext uri="{FF2B5EF4-FFF2-40B4-BE49-F238E27FC236}">
                  <a16:creationId xmlns:a16="http://schemas.microsoft.com/office/drawing/2014/main" id="{D167B09D-2BA9-3482-545B-909DF6CBC2F3}"/>
                </a:ext>
              </a:extLst>
            </p:cNvPr>
            <p:cNvSpPr>
              <a:spLocks noChangeShapeType="1"/>
            </p:cNvSpPr>
            <p:nvPr/>
          </p:nvSpPr>
          <p:spPr bwMode="auto">
            <a:xfrm>
              <a:off x="576" y="1896"/>
              <a:ext cx="1079" cy="0"/>
            </a:xfrm>
            <a:prstGeom prst="line">
              <a:avLst/>
            </a:prstGeom>
            <a:noFill/>
            <a:ln w="381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6">
              <a:extLst>
                <a:ext uri="{FF2B5EF4-FFF2-40B4-BE49-F238E27FC236}">
                  <a16:creationId xmlns:a16="http://schemas.microsoft.com/office/drawing/2014/main" id="{8D0F83E9-AF51-27A2-857F-B1160E98D43D}"/>
                </a:ext>
              </a:extLst>
            </p:cNvPr>
            <p:cNvSpPr>
              <a:spLocks noChangeShapeType="1"/>
            </p:cNvSpPr>
            <p:nvPr/>
          </p:nvSpPr>
          <p:spPr bwMode="auto">
            <a:xfrm>
              <a:off x="1649" y="1896"/>
              <a:ext cx="979" cy="248"/>
            </a:xfrm>
            <a:prstGeom prst="line">
              <a:avLst/>
            </a:prstGeom>
            <a:noFill/>
            <a:ln w="381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 name="Line 7">
              <a:extLst>
                <a:ext uri="{FF2B5EF4-FFF2-40B4-BE49-F238E27FC236}">
                  <a16:creationId xmlns:a16="http://schemas.microsoft.com/office/drawing/2014/main" id="{3651C4C6-F326-ADAB-B74E-8BFF2A248607}"/>
                </a:ext>
              </a:extLst>
            </p:cNvPr>
            <p:cNvSpPr>
              <a:spLocks noChangeShapeType="1"/>
            </p:cNvSpPr>
            <p:nvPr/>
          </p:nvSpPr>
          <p:spPr bwMode="auto">
            <a:xfrm flipH="1">
              <a:off x="576" y="2144"/>
              <a:ext cx="2049" cy="0"/>
            </a:xfrm>
            <a:prstGeom prst="line">
              <a:avLst/>
            </a:prstGeom>
            <a:noFill/>
            <a:ln w="381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Line 17">
              <a:extLst>
                <a:ext uri="{FF2B5EF4-FFF2-40B4-BE49-F238E27FC236}">
                  <a16:creationId xmlns:a16="http://schemas.microsoft.com/office/drawing/2014/main" id="{C284DC23-B7C4-0C1D-8D58-63529D0E7536}"/>
                </a:ext>
              </a:extLst>
            </p:cNvPr>
            <p:cNvSpPr>
              <a:spLocks noChangeShapeType="1"/>
            </p:cNvSpPr>
            <p:nvPr/>
          </p:nvSpPr>
          <p:spPr bwMode="auto">
            <a:xfrm>
              <a:off x="576" y="1896"/>
              <a:ext cx="0" cy="248"/>
            </a:xfrm>
            <a:prstGeom prst="line">
              <a:avLst/>
            </a:prstGeom>
            <a:noFill/>
            <a:ln w="381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 name="Line 33">
              <a:extLst>
                <a:ext uri="{FF2B5EF4-FFF2-40B4-BE49-F238E27FC236}">
                  <a16:creationId xmlns:a16="http://schemas.microsoft.com/office/drawing/2014/main" id="{04D3777B-7103-BE7E-516D-65469DE85704}"/>
                </a:ext>
              </a:extLst>
            </p:cNvPr>
            <p:cNvSpPr>
              <a:spLocks noChangeShapeType="1"/>
            </p:cNvSpPr>
            <p:nvPr/>
          </p:nvSpPr>
          <p:spPr bwMode="auto">
            <a:xfrm>
              <a:off x="576" y="1938"/>
              <a:ext cx="1248" cy="0"/>
            </a:xfrm>
            <a:prstGeom prst="line">
              <a:avLst/>
            </a:prstGeom>
            <a:noFill/>
            <a:ln w="9525">
              <a:solidFill>
                <a:srgbClr val="C0C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Line 36">
              <a:extLst>
                <a:ext uri="{FF2B5EF4-FFF2-40B4-BE49-F238E27FC236}">
                  <a16:creationId xmlns:a16="http://schemas.microsoft.com/office/drawing/2014/main" id="{F616C032-4175-76FB-CF17-72AC7BA8CE93}"/>
                </a:ext>
              </a:extLst>
            </p:cNvPr>
            <p:cNvSpPr>
              <a:spLocks noChangeShapeType="1"/>
            </p:cNvSpPr>
            <p:nvPr/>
          </p:nvSpPr>
          <p:spPr bwMode="auto">
            <a:xfrm>
              <a:off x="576" y="2100"/>
              <a:ext cx="1872" cy="0"/>
            </a:xfrm>
            <a:prstGeom prst="line">
              <a:avLst/>
            </a:prstGeom>
            <a:noFill/>
            <a:ln w="9525">
              <a:solidFill>
                <a:srgbClr val="C0C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14" name="TextBox 13">
            <a:extLst>
              <a:ext uri="{FF2B5EF4-FFF2-40B4-BE49-F238E27FC236}">
                <a16:creationId xmlns:a16="http://schemas.microsoft.com/office/drawing/2014/main" id="{5D36CAD7-F6E9-BF9F-8D36-46345F1EE3FE}"/>
              </a:ext>
            </a:extLst>
          </p:cNvPr>
          <p:cNvSpPr txBox="1"/>
          <p:nvPr/>
        </p:nvSpPr>
        <p:spPr>
          <a:xfrm>
            <a:off x="7594083" y="1937825"/>
            <a:ext cx="2619374" cy="382607"/>
          </a:xfrm>
          <a:prstGeom prst="rect">
            <a:avLst/>
          </a:prstGeom>
          <a:noFill/>
        </p:spPr>
        <p:txBody>
          <a:bodyPr wrap="square">
            <a:spAutoFit/>
          </a:bodyPr>
          <a:lstStyle/>
          <a:p>
            <a:pPr algn="ctr" eaLnBrk="1" hangingPunct="1">
              <a:spcBef>
                <a:spcPct val="50000"/>
              </a:spcBef>
              <a:buFontTx/>
              <a:buNone/>
            </a:pPr>
            <a:r>
              <a:rPr lang="en-US" altLang="en-US" sz="1800" b="1" dirty="0"/>
              <a:t>A-Bevel (Slicer)</a:t>
            </a:r>
          </a:p>
        </p:txBody>
      </p:sp>
      <p:grpSp>
        <p:nvGrpSpPr>
          <p:cNvPr id="15" name="Group 53">
            <a:extLst>
              <a:ext uri="{FF2B5EF4-FFF2-40B4-BE49-F238E27FC236}">
                <a16:creationId xmlns:a16="http://schemas.microsoft.com/office/drawing/2014/main" id="{370E7F2A-B35A-B88E-9E84-A1165B383B53}"/>
              </a:ext>
            </a:extLst>
          </p:cNvPr>
          <p:cNvGrpSpPr>
            <a:grpSpLocks/>
          </p:cNvGrpSpPr>
          <p:nvPr/>
        </p:nvGrpSpPr>
        <p:grpSpPr bwMode="auto">
          <a:xfrm>
            <a:off x="7463907" y="3099013"/>
            <a:ext cx="3262313" cy="407987"/>
            <a:chOff x="570" y="2507"/>
            <a:chExt cx="2055" cy="257"/>
          </a:xfrm>
        </p:grpSpPr>
        <p:sp>
          <p:nvSpPr>
            <p:cNvPr id="16" name="Line 20">
              <a:extLst>
                <a:ext uri="{FF2B5EF4-FFF2-40B4-BE49-F238E27FC236}">
                  <a16:creationId xmlns:a16="http://schemas.microsoft.com/office/drawing/2014/main" id="{D5B8A538-0593-A1ED-CC00-6F3E67D51C37}"/>
                </a:ext>
              </a:extLst>
            </p:cNvPr>
            <p:cNvSpPr>
              <a:spLocks noChangeShapeType="1"/>
            </p:cNvSpPr>
            <p:nvPr/>
          </p:nvSpPr>
          <p:spPr bwMode="auto">
            <a:xfrm>
              <a:off x="576" y="2516"/>
              <a:ext cx="1726" cy="0"/>
            </a:xfrm>
            <a:prstGeom prst="line">
              <a:avLst/>
            </a:prstGeom>
            <a:noFill/>
            <a:ln w="381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21">
              <a:extLst>
                <a:ext uri="{FF2B5EF4-FFF2-40B4-BE49-F238E27FC236}">
                  <a16:creationId xmlns:a16="http://schemas.microsoft.com/office/drawing/2014/main" id="{A8A78954-919E-649E-1EAC-6BBF824A6EC5}"/>
                </a:ext>
              </a:extLst>
            </p:cNvPr>
            <p:cNvSpPr>
              <a:spLocks noChangeShapeType="1"/>
            </p:cNvSpPr>
            <p:nvPr/>
          </p:nvSpPr>
          <p:spPr bwMode="auto">
            <a:xfrm>
              <a:off x="2293" y="2507"/>
              <a:ext cx="323" cy="253"/>
            </a:xfrm>
            <a:prstGeom prst="line">
              <a:avLst/>
            </a:prstGeom>
            <a:noFill/>
            <a:ln w="381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22">
              <a:extLst>
                <a:ext uri="{FF2B5EF4-FFF2-40B4-BE49-F238E27FC236}">
                  <a16:creationId xmlns:a16="http://schemas.microsoft.com/office/drawing/2014/main" id="{9870B9DA-79EC-FF13-1196-244DBF8AF0B1}"/>
                </a:ext>
              </a:extLst>
            </p:cNvPr>
            <p:cNvSpPr>
              <a:spLocks noChangeShapeType="1"/>
            </p:cNvSpPr>
            <p:nvPr/>
          </p:nvSpPr>
          <p:spPr bwMode="auto">
            <a:xfrm flipH="1">
              <a:off x="576" y="2764"/>
              <a:ext cx="2049" cy="0"/>
            </a:xfrm>
            <a:prstGeom prst="line">
              <a:avLst/>
            </a:prstGeom>
            <a:noFill/>
            <a:ln w="381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Line 23">
              <a:extLst>
                <a:ext uri="{FF2B5EF4-FFF2-40B4-BE49-F238E27FC236}">
                  <a16:creationId xmlns:a16="http://schemas.microsoft.com/office/drawing/2014/main" id="{B560B344-A0B7-555A-BA66-B422CAC1D474}"/>
                </a:ext>
              </a:extLst>
            </p:cNvPr>
            <p:cNvSpPr>
              <a:spLocks noChangeShapeType="1"/>
            </p:cNvSpPr>
            <p:nvPr/>
          </p:nvSpPr>
          <p:spPr bwMode="auto">
            <a:xfrm>
              <a:off x="576" y="2516"/>
              <a:ext cx="0" cy="248"/>
            </a:xfrm>
            <a:prstGeom prst="line">
              <a:avLst/>
            </a:prstGeom>
            <a:noFill/>
            <a:ln w="381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 name="Line 41">
              <a:extLst>
                <a:ext uri="{FF2B5EF4-FFF2-40B4-BE49-F238E27FC236}">
                  <a16:creationId xmlns:a16="http://schemas.microsoft.com/office/drawing/2014/main" id="{75F4B3BF-20A7-2A10-D92E-7D6A77E6EBFF}"/>
                </a:ext>
              </a:extLst>
            </p:cNvPr>
            <p:cNvSpPr>
              <a:spLocks noChangeShapeType="1"/>
            </p:cNvSpPr>
            <p:nvPr/>
          </p:nvSpPr>
          <p:spPr bwMode="auto">
            <a:xfrm>
              <a:off x="570" y="2558"/>
              <a:ext cx="1732" cy="0"/>
            </a:xfrm>
            <a:prstGeom prst="line">
              <a:avLst/>
            </a:prstGeom>
            <a:noFill/>
            <a:ln w="9525">
              <a:solidFill>
                <a:srgbClr val="C0C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 name="Line 42">
              <a:extLst>
                <a:ext uri="{FF2B5EF4-FFF2-40B4-BE49-F238E27FC236}">
                  <a16:creationId xmlns:a16="http://schemas.microsoft.com/office/drawing/2014/main" id="{73698F2C-13D5-9756-2069-4BB1E189C20F}"/>
                </a:ext>
              </a:extLst>
            </p:cNvPr>
            <p:cNvSpPr>
              <a:spLocks noChangeShapeType="1"/>
            </p:cNvSpPr>
            <p:nvPr/>
          </p:nvSpPr>
          <p:spPr bwMode="auto">
            <a:xfrm>
              <a:off x="570" y="2720"/>
              <a:ext cx="1974" cy="0"/>
            </a:xfrm>
            <a:prstGeom prst="line">
              <a:avLst/>
            </a:prstGeom>
            <a:noFill/>
            <a:ln w="9525">
              <a:solidFill>
                <a:srgbClr val="C0C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23" name="TextBox 22">
            <a:extLst>
              <a:ext uri="{FF2B5EF4-FFF2-40B4-BE49-F238E27FC236}">
                <a16:creationId xmlns:a16="http://schemas.microsoft.com/office/drawing/2014/main" id="{6AC2AA4E-A404-D74F-C438-6E2F4CD2D2E0}"/>
              </a:ext>
            </a:extLst>
          </p:cNvPr>
          <p:cNvSpPr txBox="1"/>
          <p:nvPr/>
        </p:nvSpPr>
        <p:spPr>
          <a:xfrm>
            <a:off x="7509152" y="3785347"/>
            <a:ext cx="3193256" cy="369332"/>
          </a:xfrm>
          <a:prstGeom prst="rect">
            <a:avLst/>
          </a:prstGeom>
          <a:noFill/>
        </p:spPr>
        <p:txBody>
          <a:bodyPr wrap="square">
            <a:spAutoFit/>
          </a:bodyPr>
          <a:lstStyle/>
          <a:p>
            <a:pPr algn="ctr" eaLnBrk="1" hangingPunct="1">
              <a:spcBef>
                <a:spcPct val="50000"/>
              </a:spcBef>
              <a:buFontTx/>
              <a:buNone/>
            </a:pPr>
            <a:r>
              <a:rPr lang="en-US" altLang="en-US" sz="1800" dirty="0"/>
              <a:t>B-Bevel (Puncturer)</a:t>
            </a:r>
          </a:p>
        </p:txBody>
      </p:sp>
      <p:grpSp>
        <p:nvGrpSpPr>
          <p:cNvPr id="24" name="Group 54">
            <a:extLst>
              <a:ext uri="{FF2B5EF4-FFF2-40B4-BE49-F238E27FC236}">
                <a16:creationId xmlns:a16="http://schemas.microsoft.com/office/drawing/2014/main" id="{5294A219-61B6-9050-119F-4081E342E495}"/>
              </a:ext>
            </a:extLst>
          </p:cNvPr>
          <p:cNvGrpSpPr>
            <a:grpSpLocks/>
          </p:cNvGrpSpPr>
          <p:nvPr/>
        </p:nvGrpSpPr>
        <p:grpSpPr bwMode="auto">
          <a:xfrm>
            <a:off x="7528202" y="4743636"/>
            <a:ext cx="3265488" cy="393700"/>
            <a:chOff x="570" y="3139"/>
            <a:chExt cx="2057" cy="248"/>
          </a:xfrm>
        </p:grpSpPr>
        <p:sp>
          <p:nvSpPr>
            <p:cNvPr id="25" name="Line 26">
              <a:extLst>
                <a:ext uri="{FF2B5EF4-FFF2-40B4-BE49-F238E27FC236}">
                  <a16:creationId xmlns:a16="http://schemas.microsoft.com/office/drawing/2014/main" id="{1151572B-6BED-EE7C-2AC6-60512E7B2A3E}"/>
                </a:ext>
              </a:extLst>
            </p:cNvPr>
            <p:cNvSpPr>
              <a:spLocks noChangeShapeType="1"/>
            </p:cNvSpPr>
            <p:nvPr/>
          </p:nvSpPr>
          <p:spPr bwMode="auto">
            <a:xfrm>
              <a:off x="576" y="3139"/>
              <a:ext cx="1079" cy="0"/>
            </a:xfrm>
            <a:prstGeom prst="line">
              <a:avLst/>
            </a:prstGeom>
            <a:noFill/>
            <a:ln w="381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 name="Line 28">
              <a:extLst>
                <a:ext uri="{FF2B5EF4-FFF2-40B4-BE49-F238E27FC236}">
                  <a16:creationId xmlns:a16="http://schemas.microsoft.com/office/drawing/2014/main" id="{16F5B8A4-24A5-A7F2-3D62-1F131B8FE1DA}"/>
                </a:ext>
              </a:extLst>
            </p:cNvPr>
            <p:cNvSpPr>
              <a:spLocks noChangeShapeType="1"/>
            </p:cNvSpPr>
            <p:nvPr/>
          </p:nvSpPr>
          <p:spPr bwMode="auto">
            <a:xfrm flipH="1">
              <a:off x="576" y="3387"/>
              <a:ext cx="2049" cy="0"/>
            </a:xfrm>
            <a:prstGeom prst="line">
              <a:avLst/>
            </a:prstGeom>
            <a:noFill/>
            <a:ln w="381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7" name="Line 29">
              <a:extLst>
                <a:ext uri="{FF2B5EF4-FFF2-40B4-BE49-F238E27FC236}">
                  <a16:creationId xmlns:a16="http://schemas.microsoft.com/office/drawing/2014/main" id="{F03EDAC8-527E-A968-B66D-76CB0D5F84B5}"/>
                </a:ext>
              </a:extLst>
            </p:cNvPr>
            <p:cNvSpPr>
              <a:spLocks noChangeShapeType="1"/>
            </p:cNvSpPr>
            <p:nvPr/>
          </p:nvSpPr>
          <p:spPr bwMode="auto">
            <a:xfrm>
              <a:off x="576" y="3139"/>
              <a:ext cx="0" cy="248"/>
            </a:xfrm>
            <a:prstGeom prst="line">
              <a:avLst/>
            </a:prstGeom>
            <a:noFill/>
            <a:ln w="381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 name="Line 30">
              <a:extLst>
                <a:ext uri="{FF2B5EF4-FFF2-40B4-BE49-F238E27FC236}">
                  <a16:creationId xmlns:a16="http://schemas.microsoft.com/office/drawing/2014/main" id="{B7393BD8-C3DA-2403-26CA-F08C2E0A6E63}"/>
                </a:ext>
              </a:extLst>
            </p:cNvPr>
            <p:cNvSpPr>
              <a:spLocks noChangeShapeType="1"/>
            </p:cNvSpPr>
            <p:nvPr/>
          </p:nvSpPr>
          <p:spPr bwMode="auto">
            <a:xfrm>
              <a:off x="2448" y="3264"/>
              <a:ext cx="179" cy="121"/>
            </a:xfrm>
            <a:prstGeom prst="line">
              <a:avLst/>
            </a:prstGeom>
            <a:noFill/>
            <a:ln w="381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 name="Line 31">
              <a:extLst>
                <a:ext uri="{FF2B5EF4-FFF2-40B4-BE49-F238E27FC236}">
                  <a16:creationId xmlns:a16="http://schemas.microsoft.com/office/drawing/2014/main" id="{800475D0-1004-C580-D741-9298A8EFE625}"/>
                </a:ext>
              </a:extLst>
            </p:cNvPr>
            <p:cNvSpPr>
              <a:spLocks noChangeShapeType="1"/>
            </p:cNvSpPr>
            <p:nvPr/>
          </p:nvSpPr>
          <p:spPr bwMode="auto">
            <a:xfrm>
              <a:off x="1649" y="3139"/>
              <a:ext cx="799" cy="125"/>
            </a:xfrm>
            <a:prstGeom prst="line">
              <a:avLst/>
            </a:prstGeom>
            <a:noFill/>
            <a:ln w="381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 name="Line 47">
              <a:extLst>
                <a:ext uri="{FF2B5EF4-FFF2-40B4-BE49-F238E27FC236}">
                  <a16:creationId xmlns:a16="http://schemas.microsoft.com/office/drawing/2014/main" id="{58342F4F-F493-94EE-DB1C-77CA49A65D92}"/>
                </a:ext>
              </a:extLst>
            </p:cNvPr>
            <p:cNvSpPr>
              <a:spLocks noChangeShapeType="1"/>
            </p:cNvSpPr>
            <p:nvPr/>
          </p:nvSpPr>
          <p:spPr bwMode="auto">
            <a:xfrm>
              <a:off x="570" y="3181"/>
              <a:ext cx="1248" cy="0"/>
            </a:xfrm>
            <a:prstGeom prst="line">
              <a:avLst/>
            </a:prstGeom>
            <a:noFill/>
            <a:ln w="9525">
              <a:solidFill>
                <a:srgbClr val="C0C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 name="Line 48">
              <a:extLst>
                <a:ext uri="{FF2B5EF4-FFF2-40B4-BE49-F238E27FC236}">
                  <a16:creationId xmlns:a16="http://schemas.microsoft.com/office/drawing/2014/main" id="{4E3A6320-021E-2446-704A-5BF248CA49CF}"/>
                </a:ext>
              </a:extLst>
            </p:cNvPr>
            <p:cNvSpPr>
              <a:spLocks noChangeShapeType="1"/>
            </p:cNvSpPr>
            <p:nvPr/>
          </p:nvSpPr>
          <p:spPr bwMode="auto">
            <a:xfrm>
              <a:off x="570" y="3343"/>
              <a:ext cx="1974" cy="0"/>
            </a:xfrm>
            <a:prstGeom prst="line">
              <a:avLst/>
            </a:prstGeom>
            <a:noFill/>
            <a:ln w="9525">
              <a:solidFill>
                <a:srgbClr val="C0C0C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33" name="TextBox 32">
            <a:extLst>
              <a:ext uri="{FF2B5EF4-FFF2-40B4-BE49-F238E27FC236}">
                <a16:creationId xmlns:a16="http://schemas.microsoft.com/office/drawing/2014/main" id="{E5D900F1-D51F-33EA-47DA-4522EE9B9FE0}"/>
              </a:ext>
            </a:extLst>
          </p:cNvPr>
          <p:cNvSpPr txBox="1"/>
          <p:nvPr/>
        </p:nvSpPr>
        <p:spPr>
          <a:xfrm>
            <a:off x="7528202" y="5216195"/>
            <a:ext cx="2737321" cy="369330"/>
          </a:xfrm>
          <a:prstGeom prst="rect">
            <a:avLst/>
          </a:prstGeom>
          <a:noFill/>
        </p:spPr>
        <p:txBody>
          <a:bodyPr wrap="square">
            <a:spAutoFit/>
          </a:bodyPr>
          <a:lstStyle/>
          <a:p>
            <a:pPr algn="ctr" eaLnBrk="1" hangingPunct="1">
              <a:spcBef>
                <a:spcPct val="0"/>
              </a:spcBef>
              <a:buFontTx/>
              <a:buNone/>
            </a:pPr>
            <a:r>
              <a:rPr lang="en-US" altLang="en-US" sz="1800" dirty="0"/>
              <a:t>AB-Bevel </a:t>
            </a:r>
          </a:p>
        </p:txBody>
      </p:sp>
      <p:sp>
        <p:nvSpPr>
          <p:cNvPr id="2" name="TextBox 2">
            <a:extLst>
              <a:ext uri="{FF2B5EF4-FFF2-40B4-BE49-F238E27FC236}">
                <a16:creationId xmlns:a16="http://schemas.microsoft.com/office/drawing/2014/main" id="{63425877-D119-B635-6486-4B1B59EDE29F}"/>
              </a:ext>
            </a:extLst>
          </p:cNvPr>
          <p:cNvSpPr txBox="1"/>
          <p:nvPr/>
        </p:nvSpPr>
        <p:spPr>
          <a:xfrm>
            <a:off x="8173589" y="6326429"/>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17346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58E899-EDE8-61C1-E4C4-C7B168CD37A9}"/>
              </a:ext>
            </a:extLst>
          </p:cNvPr>
          <p:cNvSpPr>
            <a:spLocks noGrp="1"/>
          </p:cNvSpPr>
          <p:nvPr>
            <p:ph idx="1"/>
          </p:nvPr>
        </p:nvSpPr>
        <p:spPr/>
        <p:txBody>
          <a:bodyPr/>
          <a:lstStyle/>
          <a:p>
            <a:pPr marL="342900" indent="-342900">
              <a:buFont typeface="Arial" panose="020B0604020202020204" pitchFamily="34" charset="0"/>
              <a:buChar char="•"/>
            </a:pPr>
            <a:r>
              <a:rPr lang="en-US" dirty="0"/>
              <a:t>Integrated plunger venting design</a:t>
            </a:r>
          </a:p>
          <a:p>
            <a:pPr marL="342900" indent="-342900">
              <a:buFont typeface="Arial" panose="020B0604020202020204" pitchFamily="34" charset="0"/>
              <a:buChar char="•"/>
            </a:pPr>
            <a:r>
              <a:rPr lang="en-US" dirty="0"/>
              <a:t>Dry balanced Lithium-Zinc heparin</a:t>
            </a:r>
          </a:p>
          <a:p>
            <a:pPr marL="342900" indent="-342900">
              <a:buFont typeface="Arial" panose="020B0604020202020204" pitchFamily="34" charset="0"/>
              <a:buChar char="•"/>
            </a:pPr>
            <a:r>
              <a:rPr lang="en-US" dirty="0"/>
              <a:t>Thin-walled needle technology</a:t>
            </a:r>
          </a:p>
          <a:p>
            <a:pPr marL="342900" indent="-342900">
              <a:buFont typeface="Arial" panose="020B0604020202020204" pitchFamily="34" charset="0"/>
              <a:buChar char="•"/>
            </a:pPr>
            <a:r>
              <a:rPr lang="en-US" b="1" dirty="0"/>
              <a:t>Sharps protection device</a:t>
            </a:r>
          </a:p>
        </p:txBody>
      </p:sp>
      <p:sp>
        <p:nvSpPr>
          <p:cNvPr id="3" name="Slide Number Placeholder 2">
            <a:extLst>
              <a:ext uri="{FF2B5EF4-FFF2-40B4-BE49-F238E27FC236}">
                <a16:creationId xmlns:a16="http://schemas.microsoft.com/office/drawing/2014/main" id="{36EADE91-80A4-4BD7-612F-378542478562}"/>
              </a:ext>
            </a:extLst>
          </p:cNvPr>
          <p:cNvSpPr>
            <a:spLocks noGrp="1"/>
          </p:cNvSpPr>
          <p:nvPr>
            <p:ph type="sldNum" sz="quarter" idx="4"/>
          </p:nvPr>
        </p:nvSpPr>
        <p:spPr/>
        <p:txBody>
          <a:bodyPr/>
          <a:lstStyle/>
          <a:p>
            <a:fld id="{065D75E3-62B6-C44A-8295-14DF27978E1A}" type="slidenum">
              <a:rPr lang="en-US" smtClean="0"/>
              <a:pPr/>
              <a:t>32</a:t>
            </a:fld>
            <a:endParaRPr lang="en-US" dirty="0"/>
          </a:p>
        </p:txBody>
      </p:sp>
      <p:sp>
        <p:nvSpPr>
          <p:cNvPr id="4" name="Title 3">
            <a:extLst>
              <a:ext uri="{FF2B5EF4-FFF2-40B4-BE49-F238E27FC236}">
                <a16:creationId xmlns:a16="http://schemas.microsoft.com/office/drawing/2014/main" id="{D745FEEF-AC0D-ADA2-A4D5-F93B05B47B26}"/>
              </a:ext>
            </a:extLst>
          </p:cNvPr>
          <p:cNvSpPr>
            <a:spLocks noGrp="1"/>
          </p:cNvSpPr>
          <p:nvPr>
            <p:ph type="title"/>
          </p:nvPr>
        </p:nvSpPr>
        <p:spPr/>
        <p:txBody>
          <a:bodyPr/>
          <a:lstStyle/>
          <a:p>
            <a:r>
              <a:rPr lang="en-US" dirty="0"/>
              <a:t>Features and Benefits</a:t>
            </a:r>
          </a:p>
        </p:txBody>
      </p:sp>
      <p:sp>
        <p:nvSpPr>
          <p:cNvPr id="5" name="TextBox 2">
            <a:extLst>
              <a:ext uri="{FF2B5EF4-FFF2-40B4-BE49-F238E27FC236}">
                <a16:creationId xmlns:a16="http://schemas.microsoft.com/office/drawing/2014/main" id="{63425877-D119-B635-6486-4B1B59EDE29F}"/>
              </a:ext>
            </a:extLst>
          </p:cNvPr>
          <p:cNvSpPr txBox="1"/>
          <p:nvPr/>
        </p:nvSpPr>
        <p:spPr>
          <a:xfrm>
            <a:off x="7844246"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3194955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FCFE2-F36C-F0FC-5A03-AA57168C0A7C}"/>
              </a:ext>
            </a:extLst>
          </p:cNvPr>
          <p:cNvSpPr>
            <a:spLocks noGrp="1"/>
          </p:cNvSpPr>
          <p:nvPr>
            <p:ph type="sldNum" sz="quarter" idx="4"/>
          </p:nvPr>
        </p:nvSpPr>
        <p:spPr/>
        <p:txBody>
          <a:bodyPr/>
          <a:lstStyle/>
          <a:p>
            <a:fld id="{94E0494F-D9D9-4FE9-B19B-AC7F2920D1CD}" type="slidenum">
              <a:rPr lang="en-US" smtClean="0"/>
              <a:pPr/>
              <a:t>33</a:t>
            </a:fld>
            <a:endParaRPr lang="en-US" dirty="0"/>
          </a:p>
        </p:txBody>
      </p:sp>
      <p:sp>
        <p:nvSpPr>
          <p:cNvPr id="4" name="Title 3">
            <a:extLst>
              <a:ext uri="{FF2B5EF4-FFF2-40B4-BE49-F238E27FC236}">
                <a16:creationId xmlns:a16="http://schemas.microsoft.com/office/drawing/2014/main" id="{09B0C361-8885-A86D-BEC8-4F1599519090}"/>
              </a:ext>
            </a:extLst>
          </p:cNvPr>
          <p:cNvSpPr>
            <a:spLocks noGrp="1"/>
          </p:cNvSpPr>
          <p:nvPr>
            <p:ph type="title"/>
          </p:nvPr>
        </p:nvSpPr>
        <p:spPr/>
        <p:txBody>
          <a:bodyPr/>
          <a:lstStyle/>
          <a:p>
            <a:r>
              <a:rPr lang="en-US" dirty="0"/>
              <a:t>Current Regulatory Climate</a:t>
            </a:r>
          </a:p>
        </p:txBody>
      </p:sp>
      <p:sp>
        <p:nvSpPr>
          <p:cNvPr id="7" name="TextBox 6">
            <a:extLst>
              <a:ext uri="{FF2B5EF4-FFF2-40B4-BE49-F238E27FC236}">
                <a16:creationId xmlns:a16="http://schemas.microsoft.com/office/drawing/2014/main" id="{487F41CA-9194-45EC-D778-6644A3180F00}"/>
              </a:ext>
            </a:extLst>
          </p:cNvPr>
          <p:cNvSpPr txBox="1"/>
          <p:nvPr/>
        </p:nvSpPr>
        <p:spPr>
          <a:xfrm>
            <a:off x="522219" y="1564130"/>
            <a:ext cx="4683170" cy="334040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ea typeface="+mn-ea"/>
                <a:cs typeface="+mn-cs"/>
              </a:rPr>
              <a:t>OSHA’s Revised Bloodborne Pathogen Standard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ea typeface="+mn-ea"/>
                <a:cs typeface="+mn-cs"/>
              </a:rPr>
              <a:t>FDA/OSHA-Recommended “Desirable Design Features”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“Needle protection device should be an integral part of the needle and not an accessory”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The safety feature is fixed and provides a barrier between the hands and the needle after use</a:t>
            </a:r>
          </a:p>
        </p:txBody>
      </p:sp>
      <p:graphicFrame>
        <p:nvGraphicFramePr>
          <p:cNvPr id="8" name="Table 9">
            <a:extLst>
              <a:ext uri="{FF2B5EF4-FFF2-40B4-BE49-F238E27FC236}">
                <a16:creationId xmlns:a16="http://schemas.microsoft.com/office/drawing/2014/main" id="{4CEDFF40-9DEB-5173-8DC7-55620FFEE1DF}"/>
              </a:ext>
            </a:extLst>
          </p:cNvPr>
          <p:cNvGraphicFramePr>
            <a:graphicFrameLocks/>
          </p:cNvGraphicFramePr>
          <p:nvPr>
            <p:extLst>
              <p:ext uri="{D42A27DB-BD31-4B8C-83A1-F6EECF244321}">
                <p14:modId xmlns:p14="http://schemas.microsoft.com/office/powerpoint/2010/main" val="3227056396"/>
              </p:ext>
            </p:extLst>
          </p:nvPr>
        </p:nvGraphicFramePr>
        <p:xfrm>
          <a:off x="5435125" y="1475828"/>
          <a:ext cx="6366617" cy="4147671"/>
        </p:xfrm>
        <a:graphic>
          <a:graphicData uri="http://schemas.openxmlformats.org/drawingml/2006/table">
            <a:tbl>
              <a:tblPr firstRow="1" bandRow="1">
                <a:tableStyleId>{7E9639D4-E3E2-4D34-9284-5A2195B3D0D7}</a:tableStyleId>
              </a:tblPr>
              <a:tblGrid>
                <a:gridCol w="1857773">
                  <a:extLst>
                    <a:ext uri="{9D8B030D-6E8A-4147-A177-3AD203B41FA5}">
                      <a16:colId xmlns:a16="http://schemas.microsoft.com/office/drawing/2014/main" val="2240672051"/>
                    </a:ext>
                  </a:extLst>
                </a:gridCol>
                <a:gridCol w="4508844">
                  <a:extLst>
                    <a:ext uri="{9D8B030D-6E8A-4147-A177-3AD203B41FA5}">
                      <a16:colId xmlns:a16="http://schemas.microsoft.com/office/drawing/2014/main" val="3802935279"/>
                    </a:ext>
                  </a:extLst>
                </a:gridCol>
              </a:tblGrid>
              <a:tr h="321056">
                <a:tc>
                  <a:txBody>
                    <a:bodyPr/>
                    <a:lstStyle/>
                    <a:p>
                      <a:r>
                        <a:rPr lang="en-US" sz="1400" dirty="0"/>
                        <a:t>Type of Feature</a:t>
                      </a:r>
                    </a:p>
                  </a:txBody>
                  <a:tcPr/>
                </a:tc>
                <a:tc>
                  <a:txBody>
                    <a:bodyPr/>
                    <a:lstStyle/>
                    <a:p>
                      <a:r>
                        <a:rPr lang="en-US" sz="1400" dirty="0"/>
                        <a:t>Recommendation</a:t>
                      </a:r>
                    </a:p>
                  </a:txBody>
                  <a:tcPr/>
                </a:tc>
                <a:extLst>
                  <a:ext uri="{0D108BD9-81ED-4DB2-BD59-A6C34878D82A}">
                    <a16:rowId xmlns:a16="http://schemas.microsoft.com/office/drawing/2014/main" val="1920471922"/>
                  </a:ext>
                </a:extLst>
              </a:tr>
              <a:tr h="453256">
                <a:tc>
                  <a:txBody>
                    <a:bodyPr/>
                    <a:lstStyle/>
                    <a:p>
                      <a:r>
                        <a:rPr lang="en-US" sz="1200" dirty="0"/>
                        <a:t>All</a:t>
                      </a:r>
                    </a:p>
                  </a:txBody>
                  <a:tcPr anchor="ctr"/>
                </a:tc>
                <a:tc>
                  <a:txBody>
                    <a:bodyPr/>
                    <a:lstStyle/>
                    <a:p>
                      <a:r>
                        <a:rPr lang="en-US" sz="1200" dirty="0"/>
                        <a:t>The user should be able to easily tell whether the sharps injury prevention feature is activated</a:t>
                      </a:r>
                    </a:p>
                  </a:txBody>
                  <a:tcPr/>
                </a:tc>
                <a:extLst>
                  <a:ext uri="{0D108BD9-81ED-4DB2-BD59-A6C34878D82A}">
                    <a16:rowId xmlns:a16="http://schemas.microsoft.com/office/drawing/2014/main" val="1543444678"/>
                  </a:ext>
                </a:extLst>
              </a:tr>
              <a:tr h="453256">
                <a:tc>
                  <a:txBody>
                    <a:bodyPr/>
                    <a:lstStyle/>
                    <a:p>
                      <a:r>
                        <a:rPr lang="en-US" sz="1200" dirty="0"/>
                        <a:t>All</a:t>
                      </a:r>
                    </a:p>
                  </a:txBody>
                  <a:tcPr anchor="ctr"/>
                </a:tc>
                <a:tc>
                  <a:txBody>
                    <a:bodyPr/>
                    <a:lstStyle/>
                    <a:p>
                      <a:r>
                        <a:rPr lang="en-US" sz="1200" dirty="0"/>
                        <a:t>Once activated, the sharps injury prevention feature cannot be deactivated and should remain protective through disposal.</a:t>
                      </a:r>
                    </a:p>
                  </a:txBody>
                  <a:tcPr/>
                </a:tc>
                <a:extLst>
                  <a:ext uri="{0D108BD9-81ED-4DB2-BD59-A6C34878D82A}">
                    <a16:rowId xmlns:a16="http://schemas.microsoft.com/office/drawing/2014/main" val="2369891078"/>
                  </a:ext>
                </a:extLst>
              </a:tr>
              <a:tr h="717655">
                <a:tc>
                  <a:txBody>
                    <a:bodyPr/>
                    <a:lstStyle/>
                    <a:p>
                      <a:r>
                        <a:rPr lang="en-US" sz="1200" dirty="0"/>
                        <a:t>Activate </a:t>
                      </a:r>
                    </a:p>
                    <a:p>
                      <a:r>
                        <a:rPr lang="en-US" sz="1200" dirty="0"/>
                        <a:t>(i.e., feature requires activation by the user)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should be possible to activate the feature with a single-handled technique, allowing the user’s hands to remain behind the exposed sharp.</a:t>
                      </a:r>
                    </a:p>
                  </a:txBody>
                  <a:tcPr/>
                </a:tc>
                <a:extLst>
                  <a:ext uri="{0D108BD9-81ED-4DB2-BD59-A6C34878D82A}">
                    <a16:rowId xmlns:a16="http://schemas.microsoft.com/office/drawing/2014/main" val="70272234"/>
                  </a:ext>
                </a:extLst>
              </a:tr>
              <a:tr h="453256">
                <a:tc>
                  <a:txBody>
                    <a:bodyPr/>
                    <a:lstStyle/>
                    <a:p>
                      <a:r>
                        <a:rPr lang="en-US" sz="1200" dirty="0"/>
                        <a:t>Needle Shield</a:t>
                      </a:r>
                    </a:p>
                  </a:txBody>
                  <a:tcPr anchor="ctr"/>
                </a:tc>
                <a:tc>
                  <a:txBody>
                    <a:bodyPr/>
                    <a:lstStyle/>
                    <a:p>
                      <a:r>
                        <a:rPr lang="en-US" sz="1200" dirty="0"/>
                        <a:t>The shield should completely enclose the needle and prevent finger access when activated.</a:t>
                      </a:r>
                    </a:p>
                  </a:txBody>
                  <a:tcPr/>
                </a:tc>
                <a:extLst>
                  <a:ext uri="{0D108BD9-81ED-4DB2-BD59-A6C34878D82A}">
                    <a16:rowId xmlns:a16="http://schemas.microsoft.com/office/drawing/2014/main" val="2869013256"/>
                  </a:ext>
                </a:extLst>
              </a:tr>
              <a:tr h="321056">
                <a:tc>
                  <a:txBody>
                    <a:bodyPr/>
                    <a:lstStyle/>
                    <a:p>
                      <a:r>
                        <a:rPr lang="en-US" sz="1200" dirty="0"/>
                        <a:t>Retractable Sharp</a:t>
                      </a:r>
                    </a:p>
                  </a:txBody>
                  <a:tcPr anchor="ctr"/>
                </a:tc>
                <a:tc>
                  <a:txBody>
                    <a:bodyPr/>
                    <a:lstStyle/>
                    <a:p>
                      <a:r>
                        <a:rPr lang="en-US" sz="1200" dirty="0"/>
                        <a:t>The sharp should be fully retracted within the housing of the device. </a:t>
                      </a:r>
                    </a:p>
                  </a:txBody>
                  <a:tcPr/>
                </a:tc>
                <a:extLst>
                  <a:ext uri="{0D108BD9-81ED-4DB2-BD59-A6C34878D82A}">
                    <a16:rowId xmlns:a16="http://schemas.microsoft.com/office/drawing/2014/main" val="712156582"/>
                  </a:ext>
                </a:extLst>
              </a:tr>
              <a:tr h="453256">
                <a:tc>
                  <a:txBody>
                    <a:bodyPr/>
                    <a:lstStyle/>
                    <a:p>
                      <a:r>
                        <a:rPr lang="en-US" sz="1200" dirty="0"/>
                        <a:t>Fixed Recessed Needle</a:t>
                      </a:r>
                    </a:p>
                  </a:txBody>
                  <a:tcPr anchor="ctr"/>
                </a:tc>
                <a:tc>
                  <a:txBody>
                    <a:bodyPr/>
                    <a:lstStyle/>
                    <a:p>
                      <a:r>
                        <a:rPr lang="en-US" sz="1200" dirty="0"/>
                        <a:t>The housing should extend beyond, i.e., fully cover the sharp and prevent finger access.</a:t>
                      </a:r>
                    </a:p>
                  </a:txBody>
                  <a:tcPr/>
                </a:tc>
                <a:extLst>
                  <a:ext uri="{0D108BD9-81ED-4DB2-BD59-A6C34878D82A}">
                    <a16:rowId xmlns:a16="http://schemas.microsoft.com/office/drawing/2014/main" val="2545461120"/>
                  </a:ext>
                </a:extLst>
              </a:tr>
              <a:tr h="717655">
                <a:tc>
                  <a:txBody>
                    <a:bodyPr/>
                    <a:lstStyle/>
                    <a:p>
                      <a:r>
                        <a:rPr lang="en-US" sz="1200" dirty="0"/>
                        <a:t>Colored Feature or Component</a:t>
                      </a:r>
                    </a:p>
                  </a:txBody>
                  <a:tcPr anchor="ctr"/>
                </a:tc>
                <a:tc>
                  <a:txBody>
                    <a:bodyPr/>
                    <a:lstStyle/>
                    <a:p>
                      <a:r>
                        <a:rPr lang="en-US" sz="1200" dirty="0"/>
                        <a:t>The use of color should achieve a specific purpose, </a:t>
                      </a:r>
                    </a:p>
                    <a:p>
                      <a:r>
                        <a:rPr lang="en-US" sz="1200" dirty="0"/>
                        <a:t>(e.g., differentiate device models or sizes) and conform with user conventions, (e.g. orange hubs and needle covers for insulin syringes). </a:t>
                      </a:r>
                    </a:p>
                  </a:txBody>
                  <a:tcPr/>
                </a:tc>
                <a:extLst>
                  <a:ext uri="{0D108BD9-81ED-4DB2-BD59-A6C34878D82A}">
                    <a16:rowId xmlns:a16="http://schemas.microsoft.com/office/drawing/2014/main" val="2030960528"/>
                  </a:ext>
                </a:extLst>
              </a:tr>
            </a:tbl>
          </a:graphicData>
        </a:graphic>
      </p:graphicFrame>
      <p:sp>
        <p:nvSpPr>
          <p:cNvPr id="9" name="TextBox 8">
            <a:extLst>
              <a:ext uri="{FF2B5EF4-FFF2-40B4-BE49-F238E27FC236}">
                <a16:creationId xmlns:a16="http://schemas.microsoft.com/office/drawing/2014/main" id="{B14715C4-2E4B-10B0-AD86-4A95CB479DC4}"/>
              </a:ext>
            </a:extLst>
          </p:cNvPr>
          <p:cNvSpPr txBox="1"/>
          <p:nvPr/>
        </p:nvSpPr>
        <p:spPr>
          <a:xfrm>
            <a:off x="5435125" y="1151812"/>
            <a:ext cx="6366617" cy="307777"/>
          </a:xfrm>
          <a:prstGeom prst="rect">
            <a:avLst/>
          </a:prstGeom>
          <a:noFill/>
        </p:spPr>
        <p:txBody>
          <a:bodyPr wrap="square" rtlCol="0">
            <a:spAutoFit/>
          </a:bodyPr>
          <a:lstStyle/>
          <a:p>
            <a:pPr algn="ctr"/>
            <a:r>
              <a:rPr lang="en-US" sz="1400" b="1" dirty="0"/>
              <a:t>Design Recommendations for Sharps Injury Prevention Features</a:t>
            </a:r>
          </a:p>
        </p:txBody>
      </p:sp>
      <p:sp>
        <p:nvSpPr>
          <p:cNvPr id="2" name="TextBox 2">
            <a:extLst>
              <a:ext uri="{FF2B5EF4-FFF2-40B4-BE49-F238E27FC236}">
                <a16:creationId xmlns:a16="http://schemas.microsoft.com/office/drawing/2014/main" id="{63425877-D119-B635-6486-4B1B59EDE29F}"/>
              </a:ext>
            </a:extLst>
          </p:cNvPr>
          <p:cNvSpPr txBox="1"/>
          <p:nvPr/>
        </p:nvSpPr>
        <p:spPr>
          <a:xfrm>
            <a:off x="8193289"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1011070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B4314C-B1DE-A4CD-A13D-4343B79364A1}"/>
              </a:ext>
            </a:extLst>
          </p:cNvPr>
          <p:cNvSpPr>
            <a:spLocks noGrp="1"/>
          </p:cNvSpPr>
          <p:nvPr>
            <p:ph type="sldNum" sz="quarter" idx="4"/>
          </p:nvPr>
        </p:nvSpPr>
        <p:spPr/>
        <p:txBody>
          <a:bodyPr/>
          <a:lstStyle/>
          <a:p>
            <a:fld id="{94E0494F-D9D9-4FE9-B19B-AC7F2920D1CD}" type="slidenum">
              <a:rPr lang="en-US" smtClean="0"/>
              <a:pPr/>
              <a:t>34</a:t>
            </a:fld>
            <a:endParaRPr lang="en-US" dirty="0"/>
          </a:p>
        </p:txBody>
      </p:sp>
      <p:sp>
        <p:nvSpPr>
          <p:cNvPr id="7" name="Title 6">
            <a:extLst>
              <a:ext uri="{FF2B5EF4-FFF2-40B4-BE49-F238E27FC236}">
                <a16:creationId xmlns:a16="http://schemas.microsoft.com/office/drawing/2014/main" id="{0C4901DA-11B7-AA56-7820-685918F0AD10}"/>
              </a:ext>
            </a:extLst>
          </p:cNvPr>
          <p:cNvSpPr>
            <a:spLocks noGrp="1"/>
          </p:cNvSpPr>
          <p:nvPr>
            <p:ph type="title"/>
          </p:nvPr>
        </p:nvSpPr>
        <p:spPr/>
        <p:txBody>
          <a:bodyPr/>
          <a:lstStyle/>
          <a:p>
            <a:r>
              <a:rPr lang="en-US" dirty="0"/>
              <a:t>SafetyTip™ Sharps Protection Device</a:t>
            </a:r>
          </a:p>
        </p:txBody>
      </p:sp>
      <p:sp>
        <p:nvSpPr>
          <p:cNvPr id="5" name="TextBox 4">
            <a:extLst>
              <a:ext uri="{FF2B5EF4-FFF2-40B4-BE49-F238E27FC236}">
                <a16:creationId xmlns:a16="http://schemas.microsoft.com/office/drawing/2014/main" id="{C84765FD-F8C8-FF44-B9F6-46C7D68511F4}"/>
              </a:ext>
            </a:extLst>
          </p:cNvPr>
          <p:cNvSpPr txBox="1"/>
          <p:nvPr/>
        </p:nvSpPr>
        <p:spPr>
          <a:xfrm>
            <a:off x="494284" y="1452785"/>
            <a:ext cx="7487863" cy="224676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t>Two-point locking mechanism with 2 audible clicks</a:t>
            </a:r>
          </a:p>
          <a:p>
            <a:pPr marL="285750" indent="-285750">
              <a:spcAft>
                <a:spcPts val="600"/>
              </a:spcAft>
              <a:buFont typeface="Arial" panose="020B0604020202020204" pitchFamily="34" charset="0"/>
              <a:buChar char="•"/>
            </a:pPr>
            <a:r>
              <a:rPr lang="en-US" sz="2400" dirty="0"/>
              <a:t>SafetyTip out of provider field of view</a:t>
            </a:r>
          </a:p>
          <a:p>
            <a:pPr marL="285750" indent="-285750">
              <a:spcAft>
                <a:spcPts val="600"/>
              </a:spcAft>
              <a:buFont typeface="Arial" panose="020B0604020202020204" pitchFamily="34" charset="0"/>
              <a:buChar char="•"/>
            </a:pPr>
            <a:r>
              <a:rPr lang="en-US" sz="2400" dirty="0"/>
              <a:t>SafetyTip always aligned with A-bevel up</a:t>
            </a:r>
          </a:p>
          <a:p>
            <a:pPr marL="285750" indent="-285750">
              <a:spcAft>
                <a:spcPts val="600"/>
              </a:spcAft>
              <a:buFont typeface="Arial" panose="020B0604020202020204" pitchFamily="34" charset="0"/>
              <a:buChar char="•"/>
            </a:pPr>
            <a:r>
              <a:rPr lang="en-US" sz="2400" dirty="0"/>
              <a:t>Easy to use one-handed</a:t>
            </a:r>
          </a:p>
          <a:p>
            <a:pPr marL="285750" indent="-285750">
              <a:buFont typeface="Arial" panose="020B0604020202020204" pitchFamily="34" charset="0"/>
              <a:buChar char="•"/>
            </a:pPr>
            <a:endParaRPr lang="en-US" sz="2400" dirty="0"/>
          </a:p>
        </p:txBody>
      </p:sp>
      <p:sp>
        <p:nvSpPr>
          <p:cNvPr id="14" name="TextBox 13">
            <a:extLst>
              <a:ext uri="{FF2B5EF4-FFF2-40B4-BE49-F238E27FC236}">
                <a16:creationId xmlns:a16="http://schemas.microsoft.com/office/drawing/2014/main" id="{91383B88-1A47-E6DC-0145-3B5DE3E5D2E7}"/>
              </a:ext>
            </a:extLst>
          </p:cNvPr>
          <p:cNvSpPr txBox="1"/>
          <p:nvPr/>
        </p:nvSpPr>
        <p:spPr>
          <a:xfrm rot="10800000" flipV="1">
            <a:off x="9794178" y="4266658"/>
            <a:ext cx="638695" cy="369332"/>
          </a:xfrm>
          <a:prstGeom prst="rect">
            <a:avLst/>
          </a:prstGeom>
          <a:noFill/>
        </p:spPr>
        <p:txBody>
          <a:bodyPr wrap="square">
            <a:spAutoFit/>
          </a:bodyPr>
          <a:lstStyle/>
          <a:p>
            <a:r>
              <a:rPr lang="en-US" dirty="0">
                <a:solidFill>
                  <a:schemeClr val="tx1">
                    <a:lumMod val="65000"/>
                    <a:lumOff val="35000"/>
                  </a:schemeClr>
                </a:solidFill>
              </a:rPr>
              <a:t>23G</a:t>
            </a:r>
          </a:p>
        </p:txBody>
      </p:sp>
      <p:sp>
        <p:nvSpPr>
          <p:cNvPr id="16" name="TextBox 15">
            <a:extLst>
              <a:ext uri="{FF2B5EF4-FFF2-40B4-BE49-F238E27FC236}">
                <a16:creationId xmlns:a16="http://schemas.microsoft.com/office/drawing/2014/main" id="{086548AF-9BEA-FCD7-4926-FD894ED1B9F7}"/>
              </a:ext>
            </a:extLst>
          </p:cNvPr>
          <p:cNvSpPr txBox="1"/>
          <p:nvPr/>
        </p:nvSpPr>
        <p:spPr>
          <a:xfrm>
            <a:off x="10627404" y="4266659"/>
            <a:ext cx="666944" cy="369332"/>
          </a:xfrm>
          <a:prstGeom prst="rect">
            <a:avLst/>
          </a:prstGeom>
          <a:noFill/>
        </p:spPr>
        <p:txBody>
          <a:bodyPr wrap="square">
            <a:spAutoFit/>
          </a:bodyPr>
          <a:lstStyle/>
          <a:p>
            <a:r>
              <a:rPr lang="en-US" dirty="0">
                <a:solidFill>
                  <a:schemeClr val="tx1">
                    <a:lumMod val="65000"/>
                    <a:lumOff val="35000"/>
                  </a:schemeClr>
                </a:solidFill>
              </a:rPr>
              <a:t>25G</a:t>
            </a:r>
          </a:p>
        </p:txBody>
      </p:sp>
      <p:pic>
        <p:nvPicPr>
          <p:cNvPr id="19" name="Picture 18">
            <a:extLst>
              <a:ext uri="{FF2B5EF4-FFF2-40B4-BE49-F238E27FC236}">
                <a16:creationId xmlns:a16="http://schemas.microsoft.com/office/drawing/2014/main" id="{EBD7D684-ADBB-FB36-442A-764C0DD56380}"/>
              </a:ext>
            </a:extLst>
          </p:cNvPr>
          <p:cNvPicPr>
            <a:picLocks noChangeAspect="1"/>
          </p:cNvPicPr>
          <p:nvPr/>
        </p:nvPicPr>
        <p:blipFill rotWithShape="1">
          <a:blip r:embed="rId2"/>
          <a:srcRect r="65290"/>
          <a:stretch/>
        </p:blipFill>
        <p:spPr>
          <a:xfrm>
            <a:off x="9670670" y="1255188"/>
            <a:ext cx="885710" cy="3033812"/>
          </a:xfrm>
          <a:prstGeom prst="rect">
            <a:avLst/>
          </a:prstGeom>
        </p:spPr>
      </p:pic>
      <p:pic>
        <p:nvPicPr>
          <p:cNvPr id="23" name="Picture 22">
            <a:extLst>
              <a:ext uri="{FF2B5EF4-FFF2-40B4-BE49-F238E27FC236}">
                <a16:creationId xmlns:a16="http://schemas.microsoft.com/office/drawing/2014/main" id="{25750FD2-C85B-3899-F6AE-4BD5E2103A69}"/>
              </a:ext>
            </a:extLst>
          </p:cNvPr>
          <p:cNvPicPr>
            <a:picLocks noChangeAspect="1"/>
          </p:cNvPicPr>
          <p:nvPr/>
        </p:nvPicPr>
        <p:blipFill>
          <a:blip r:embed="rId3"/>
          <a:stretch>
            <a:fillRect/>
          </a:stretch>
        </p:blipFill>
        <p:spPr>
          <a:xfrm>
            <a:off x="8821267" y="5125081"/>
            <a:ext cx="2819644" cy="784928"/>
          </a:xfrm>
          <a:prstGeom prst="rect">
            <a:avLst/>
          </a:prstGeom>
        </p:spPr>
      </p:pic>
      <p:sp>
        <p:nvSpPr>
          <p:cNvPr id="4" name="TextBox 3">
            <a:extLst>
              <a:ext uri="{FF2B5EF4-FFF2-40B4-BE49-F238E27FC236}">
                <a16:creationId xmlns:a16="http://schemas.microsoft.com/office/drawing/2014/main" id="{A5553C9B-E613-683E-AC5C-72E56880A249}"/>
              </a:ext>
            </a:extLst>
          </p:cNvPr>
          <p:cNvSpPr txBox="1"/>
          <p:nvPr/>
        </p:nvSpPr>
        <p:spPr>
          <a:xfrm rot="10800000" flipV="1">
            <a:off x="9003664" y="4266658"/>
            <a:ext cx="666944" cy="369332"/>
          </a:xfrm>
          <a:prstGeom prst="rect">
            <a:avLst/>
          </a:prstGeom>
          <a:noFill/>
        </p:spPr>
        <p:txBody>
          <a:bodyPr wrap="square">
            <a:spAutoFit/>
          </a:bodyPr>
          <a:lstStyle/>
          <a:p>
            <a:r>
              <a:rPr lang="en-US" dirty="0">
                <a:solidFill>
                  <a:schemeClr val="tx1">
                    <a:lumMod val="65000"/>
                    <a:lumOff val="35000"/>
                  </a:schemeClr>
                </a:solidFill>
              </a:rPr>
              <a:t>22G</a:t>
            </a:r>
          </a:p>
        </p:txBody>
      </p:sp>
      <p:pic>
        <p:nvPicPr>
          <p:cNvPr id="11" name="Picture 10">
            <a:extLst>
              <a:ext uri="{FF2B5EF4-FFF2-40B4-BE49-F238E27FC236}">
                <a16:creationId xmlns:a16="http://schemas.microsoft.com/office/drawing/2014/main" id="{19AB1689-914F-3882-1013-FABDC1C98B6C}"/>
              </a:ext>
            </a:extLst>
          </p:cNvPr>
          <p:cNvPicPr>
            <a:picLocks noChangeAspect="1"/>
          </p:cNvPicPr>
          <p:nvPr/>
        </p:nvPicPr>
        <p:blipFill>
          <a:blip r:embed="rId4"/>
          <a:stretch>
            <a:fillRect/>
          </a:stretch>
        </p:blipFill>
        <p:spPr>
          <a:xfrm>
            <a:off x="435076" y="4668528"/>
            <a:ext cx="1829055" cy="1019317"/>
          </a:xfrm>
          <a:prstGeom prst="rect">
            <a:avLst/>
          </a:prstGeom>
        </p:spPr>
      </p:pic>
      <p:pic>
        <p:nvPicPr>
          <p:cNvPr id="13" name="Picture 12">
            <a:extLst>
              <a:ext uri="{FF2B5EF4-FFF2-40B4-BE49-F238E27FC236}">
                <a16:creationId xmlns:a16="http://schemas.microsoft.com/office/drawing/2014/main" id="{4F74D99F-6804-8906-3F5F-487B518B9551}"/>
              </a:ext>
            </a:extLst>
          </p:cNvPr>
          <p:cNvPicPr>
            <a:picLocks noChangeAspect="1"/>
          </p:cNvPicPr>
          <p:nvPr/>
        </p:nvPicPr>
        <p:blipFill>
          <a:blip r:embed="rId5"/>
          <a:stretch>
            <a:fillRect/>
          </a:stretch>
        </p:blipFill>
        <p:spPr>
          <a:xfrm>
            <a:off x="2372778" y="4703755"/>
            <a:ext cx="2065508" cy="984090"/>
          </a:xfrm>
          <a:prstGeom prst="rect">
            <a:avLst/>
          </a:prstGeom>
        </p:spPr>
      </p:pic>
      <p:pic>
        <p:nvPicPr>
          <p:cNvPr id="17" name="Picture 16">
            <a:extLst>
              <a:ext uri="{FF2B5EF4-FFF2-40B4-BE49-F238E27FC236}">
                <a16:creationId xmlns:a16="http://schemas.microsoft.com/office/drawing/2014/main" id="{0C039624-A917-B438-7611-378C23C342EA}"/>
              </a:ext>
            </a:extLst>
          </p:cNvPr>
          <p:cNvPicPr>
            <a:picLocks noChangeAspect="1"/>
          </p:cNvPicPr>
          <p:nvPr/>
        </p:nvPicPr>
        <p:blipFill>
          <a:blip r:embed="rId6"/>
          <a:stretch>
            <a:fillRect/>
          </a:stretch>
        </p:blipFill>
        <p:spPr>
          <a:xfrm>
            <a:off x="4657925" y="4648196"/>
            <a:ext cx="1826338" cy="1074876"/>
          </a:xfrm>
          <a:prstGeom prst="rect">
            <a:avLst/>
          </a:prstGeom>
        </p:spPr>
      </p:pic>
      <p:pic>
        <p:nvPicPr>
          <p:cNvPr id="20" name="Picture 19">
            <a:extLst>
              <a:ext uri="{FF2B5EF4-FFF2-40B4-BE49-F238E27FC236}">
                <a16:creationId xmlns:a16="http://schemas.microsoft.com/office/drawing/2014/main" id="{9FFA79BC-FBC7-470C-F43D-9070A1610DFB}"/>
              </a:ext>
            </a:extLst>
          </p:cNvPr>
          <p:cNvPicPr>
            <a:picLocks noChangeAspect="1"/>
          </p:cNvPicPr>
          <p:nvPr/>
        </p:nvPicPr>
        <p:blipFill>
          <a:blip r:embed="rId7"/>
          <a:stretch>
            <a:fillRect/>
          </a:stretch>
        </p:blipFill>
        <p:spPr>
          <a:xfrm>
            <a:off x="6620907" y="4716159"/>
            <a:ext cx="1848108" cy="971686"/>
          </a:xfrm>
          <a:prstGeom prst="rect">
            <a:avLst/>
          </a:prstGeom>
        </p:spPr>
      </p:pic>
      <p:pic>
        <p:nvPicPr>
          <p:cNvPr id="6" name="Picture 5" descr="A close up of a train&#10;&#10;Description automatically generated">
            <a:extLst>
              <a:ext uri="{FF2B5EF4-FFF2-40B4-BE49-F238E27FC236}">
                <a16:creationId xmlns:a16="http://schemas.microsoft.com/office/drawing/2014/main" id="{FB190204-574E-AD9B-517F-A01287AD3E0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5400000">
            <a:off x="9531069" y="2570950"/>
            <a:ext cx="2859614" cy="576485"/>
          </a:xfrm>
          <a:prstGeom prst="rect">
            <a:avLst/>
          </a:prstGeom>
        </p:spPr>
      </p:pic>
      <p:pic>
        <p:nvPicPr>
          <p:cNvPr id="9" name="Picture 8">
            <a:extLst>
              <a:ext uri="{FF2B5EF4-FFF2-40B4-BE49-F238E27FC236}">
                <a16:creationId xmlns:a16="http://schemas.microsoft.com/office/drawing/2014/main" id="{DC8EA423-D0AB-7854-A014-7741A648B34C}"/>
              </a:ext>
            </a:extLst>
          </p:cNvPr>
          <p:cNvPicPr>
            <a:picLocks noChangeAspect="1"/>
          </p:cNvPicPr>
          <p:nvPr/>
        </p:nvPicPr>
        <p:blipFill>
          <a:blip r:embed="rId9"/>
          <a:stretch>
            <a:fillRect/>
          </a:stretch>
        </p:blipFill>
        <p:spPr>
          <a:xfrm rot="5400000">
            <a:off x="9646499" y="-263317"/>
            <a:ext cx="764734" cy="2017907"/>
          </a:xfrm>
          <a:prstGeom prst="rect">
            <a:avLst/>
          </a:prstGeom>
        </p:spPr>
      </p:pic>
      <p:sp>
        <p:nvSpPr>
          <p:cNvPr id="2" name="TextBox 2">
            <a:extLst>
              <a:ext uri="{FF2B5EF4-FFF2-40B4-BE49-F238E27FC236}">
                <a16:creationId xmlns:a16="http://schemas.microsoft.com/office/drawing/2014/main" id="{63425877-D119-B635-6486-4B1B59EDE29F}"/>
              </a:ext>
            </a:extLst>
          </p:cNvPr>
          <p:cNvSpPr txBox="1"/>
          <p:nvPr/>
        </p:nvSpPr>
        <p:spPr>
          <a:xfrm>
            <a:off x="8469015" y="6360302"/>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pic>
        <p:nvPicPr>
          <p:cNvPr id="8" name="Picture 7">
            <a:extLst>
              <a:ext uri="{FF2B5EF4-FFF2-40B4-BE49-F238E27FC236}">
                <a16:creationId xmlns:a16="http://schemas.microsoft.com/office/drawing/2014/main" id="{EFA78317-7F1F-0FC6-3EAD-006AA9BBE0DA}"/>
              </a:ext>
            </a:extLst>
          </p:cNvPr>
          <p:cNvPicPr>
            <a:picLocks noChangeAspect="1"/>
          </p:cNvPicPr>
          <p:nvPr/>
        </p:nvPicPr>
        <p:blipFill rotWithShape="1">
          <a:blip r:embed="rId2"/>
          <a:srcRect l="38003" r="36208"/>
          <a:stretch/>
        </p:blipFill>
        <p:spPr>
          <a:xfrm>
            <a:off x="9008102" y="1255188"/>
            <a:ext cx="658069" cy="3033812"/>
          </a:xfrm>
          <a:prstGeom prst="rect">
            <a:avLst/>
          </a:prstGeom>
        </p:spPr>
      </p:pic>
    </p:spTree>
    <p:extLst>
      <p:ext uri="{BB962C8B-B14F-4D97-AF65-F5344CB8AC3E}">
        <p14:creationId xmlns:p14="http://schemas.microsoft.com/office/powerpoint/2010/main" val="1112991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54B0DD-C7C3-196E-8E9E-8C77802351BF}"/>
              </a:ext>
            </a:extLst>
          </p:cNvPr>
          <p:cNvSpPr>
            <a:spLocks noGrp="1"/>
          </p:cNvSpPr>
          <p:nvPr>
            <p:ph type="sldNum" sz="quarter" idx="4"/>
          </p:nvPr>
        </p:nvSpPr>
        <p:spPr/>
        <p:txBody>
          <a:bodyPr/>
          <a:lstStyle/>
          <a:p>
            <a:fld id="{065D75E3-62B6-C44A-8295-14DF27978E1A}" type="slidenum">
              <a:rPr lang="en-US" smtClean="0"/>
              <a:pPr/>
              <a:t>35</a:t>
            </a:fld>
            <a:endParaRPr lang="en-US" dirty="0"/>
          </a:p>
        </p:txBody>
      </p:sp>
      <p:sp>
        <p:nvSpPr>
          <p:cNvPr id="4" name="Title 3">
            <a:extLst>
              <a:ext uri="{FF2B5EF4-FFF2-40B4-BE49-F238E27FC236}">
                <a16:creationId xmlns:a16="http://schemas.microsoft.com/office/drawing/2014/main" id="{41479D4F-AF2E-9483-6D2D-AA06D59C3959}"/>
              </a:ext>
            </a:extLst>
          </p:cNvPr>
          <p:cNvSpPr>
            <a:spLocks noGrp="1"/>
          </p:cNvSpPr>
          <p:nvPr>
            <p:ph type="title"/>
          </p:nvPr>
        </p:nvSpPr>
        <p:spPr/>
        <p:txBody>
          <a:bodyPr/>
          <a:lstStyle/>
          <a:p>
            <a:r>
              <a:rPr lang="en-US" dirty="0"/>
              <a:t>Regard ABG Portfolio</a:t>
            </a:r>
          </a:p>
        </p:txBody>
      </p:sp>
      <p:pic>
        <p:nvPicPr>
          <p:cNvPr id="5" name="Picture 4">
            <a:extLst>
              <a:ext uri="{FF2B5EF4-FFF2-40B4-BE49-F238E27FC236}">
                <a16:creationId xmlns:a16="http://schemas.microsoft.com/office/drawing/2014/main" id="{CB1A8C85-5D97-AF9E-570D-94CA03DBA758}"/>
              </a:ext>
            </a:extLst>
          </p:cNvPr>
          <p:cNvPicPr>
            <a:picLocks noChangeAspect="1"/>
          </p:cNvPicPr>
          <p:nvPr/>
        </p:nvPicPr>
        <p:blipFill>
          <a:blip r:embed="rId2"/>
          <a:stretch>
            <a:fillRect/>
          </a:stretch>
        </p:blipFill>
        <p:spPr>
          <a:xfrm>
            <a:off x="3717295" y="1376040"/>
            <a:ext cx="3546156" cy="4627943"/>
          </a:xfrm>
          <a:prstGeom prst="rect">
            <a:avLst/>
          </a:prstGeom>
        </p:spPr>
      </p:pic>
      <p:sp>
        <p:nvSpPr>
          <p:cNvPr id="2" name="TextBox 2">
            <a:extLst>
              <a:ext uri="{FF2B5EF4-FFF2-40B4-BE49-F238E27FC236}">
                <a16:creationId xmlns:a16="http://schemas.microsoft.com/office/drawing/2014/main" id="{63425877-D119-B635-6486-4B1B59EDE29F}"/>
              </a:ext>
            </a:extLst>
          </p:cNvPr>
          <p:cNvSpPr txBox="1"/>
          <p:nvPr/>
        </p:nvSpPr>
        <p:spPr>
          <a:xfrm>
            <a:off x="8608637"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3503163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415696-F5DE-47F7-B4E7-1C040FFA6A99}"/>
              </a:ext>
            </a:extLst>
          </p:cNvPr>
          <p:cNvSpPr>
            <a:spLocks noGrp="1"/>
          </p:cNvSpPr>
          <p:nvPr>
            <p:ph idx="1"/>
          </p:nvPr>
        </p:nvSpPr>
        <p:spPr>
          <a:xfrm>
            <a:off x="319597" y="1400175"/>
            <a:ext cx="5202488" cy="4737153"/>
          </a:xfrm>
        </p:spPr>
        <p:txBody>
          <a:bodyPr/>
          <a:lstStyle/>
          <a:p>
            <a:pPr marL="342900" indent="-342900">
              <a:buFont typeface="Arial" panose="020B0604020202020204" pitchFamily="34" charset="0"/>
              <a:buChar char="•"/>
            </a:pPr>
            <a:r>
              <a:rPr lang="en-US" dirty="0"/>
              <a:t>All accounts are ranked by HealthTrust/AirLife priority</a:t>
            </a:r>
          </a:p>
          <a:p>
            <a:pPr marL="342900" indent="-342900">
              <a:buFont typeface="Arial" panose="020B0604020202020204" pitchFamily="34" charset="0"/>
              <a:buChar char="•"/>
            </a:pPr>
            <a:r>
              <a:rPr lang="en-US" dirty="0"/>
              <a:t>Cross reference for ABG SKUs</a:t>
            </a:r>
          </a:p>
        </p:txBody>
      </p:sp>
      <p:sp>
        <p:nvSpPr>
          <p:cNvPr id="3" name="Slide Number Placeholder 2">
            <a:extLst>
              <a:ext uri="{FF2B5EF4-FFF2-40B4-BE49-F238E27FC236}">
                <a16:creationId xmlns:a16="http://schemas.microsoft.com/office/drawing/2014/main" id="{515346A4-D432-F1B8-1CA2-84C14D865568}"/>
              </a:ext>
            </a:extLst>
          </p:cNvPr>
          <p:cNvSpPr>
            <a:spLocks noGrp="1"/>
          </p:cNvSpPr>
          <p:nvPr>
            <p:ph type="sldNum" sz="quarter" idx="4"/>
          </p:nvPr>
        </p:nvSpPr>
        <p:spPr/>
        <p:txBody>
          <a:bodyPr/>
          <a:lstStyle/>
          <a:p>
            <a:fld id="{065D75E3-62B6-C44A-8295-14DF27978E1A}" type="slidenum">
              <a:rPr lang="en-US" smtClean="0"/>
              <a:pPr/>
              <a:t>36</a:t>
            </a:fld>
            <a:endParaRPr lang="en-US" dirty="0"/>
          </a:p>
        </p:txBody>
      </p:sp>
      <p:sp>
        <p:nvSpPr>
          <p:cNvPr id="4" name="Title 3">
            <a:extLst>
              <a:ext uri="{FF2B5EF4-FFF2-40B4-BE49-F238E27FC236}">
                <a16:creationId xmlns:a16="http://schemas.microsoft.com/office/drawing/2014/main" id="{8DAE5997-AD75-6F03-DE25-26BB4CB64938}"/>
              </a:ext>
            </a:extLst>
          </p:cNvPr>
          <p:cNvSpPr>
            <a:spLocks noGrp="1"/>
          </p:cNvSpPr>
          <p:nvPr>
            <p:ph type="title"/>
          </p:nvPr>
        </p:nvSpPr>
        <p:spPr/>
        <p:txBody>
          <a:bodyPr/>
          <a:lstStyle/>
          <a:p>
            <a:r>
              <a:rPr lang="en-US" dirty="0"/>
              <a:t>Regard ABG Portfolio</a:t>
            </a:r>
          </a:p>
        </p:txBody>
      </p:sp>
      <p:graphicFrame>
        <p:nvGraphicFramePr>
          <p:cNvPr id="7" name="Table 6">
            <a:extLst>
              <a:ext uri="{FF2B5EF4-FFF2-40B4-BE49-F238E27FC236}">
                <a16:creationId xmlns:a16="http://schemas.microsoft.com/office/drawing/2014/main" id="{F5DD13EA-A42D-4824-7935-14969D4A4437}"/>
              </a:ext>
            </a:extLst>
          </p:cNvPr>
          <p:cNvGraphicFramePr>
            <a:graphicFrameLocks noGrp="1"/>
          </p:cNvGraphicFramePr>
          <p:nvPr>
            <p:extLst>
              <p:ext uri="{D42A27DB-BD31-4B8C-83A1-F6EECF244321}">
                <p14:modId xmlns:p14="http://schemas.microsoft.com/office/powerpoint/2010/main" val="4034671604"/>
              </p:ext>
            </p:extLst>
          </p:nvPr>
        </p:nvGraphicFramePr>
        <p:xfrm>
          <a:off x="5381966" y="1229431"/>
          <a:ext cx="6695963" cy="4821574"/>
        </p:xfrm>
        <a:graphic>
          <a:graphicData uri="http://schemas.openxmlformats.org/drawingml/2006/table">
            <a:tbl>
              <a:tblPr/>
              <a:tblGrid>
                <a:gridCol w="3504582">
                  <a:extLst>
                    <a:ext uri="{9D8B030D-6E8A-4147-A177-3AD203B41FA5}">
                      <a16:colId xmlns:a16="http://schemas.microsoft.com/office/drawing/2014/main" val="2629139529"/>
                    </a:ext>
                  </a:extLst>
                </a:gridCol>
                <a:gridCol w="719091">
                  <a:extLst>
                    <a:ext uri="{9D8B030D-6E8A-4147-A177-3AD203B41FA5}">
                      <a16:colId xmlns:a16="http://schemas.microsoft.com/office/drawing/2014/main" val="1110445528"/>
                    </a:ext>
                  </a:extLst>
                </a:gridCol>
                <a:gridCol w="550415">
                  <a:extLst>
                    <a:ext uri="{9D8B030D-6E8A-4147-A177-3AD203B41FA5}">
                      <a16:colId xmlns:a16="http://schemas.microsoft.com/office/drawing/2014/main" val="2392541289"/>
                    </a:ext>
                  </a:extLst>
                </a:gridCol>
                <a:gridCol w="1244506">
                  <a:extLst>
                    <a:ext uri="{9D8B030D-6E8A-4147-A177-3AD203B41FA5}">
                      <a16:colId xmlns:a16="http://schemas.microsoft.com/office/drawing/2014/main" val="3511192800"/>
                    </a:ext>
                  </a:extLst>
                </a:gridCol>
                <a:gridCol w="677369">
                  <a:extLst>
                    <a:ext uri="{9D8B030D-6E8A-4147-A177-3AD203B41FA5}">
                      <a16:colId xmlns:a16="http://schemas.microsoft.com/office/drawing/2014/main" val="70149476"/>
                    </a:ext>
                  </a:extLst>
                </a:gridCol>
              </a:tblGrid>
              <a:tr h="142023">
                <a:tc>
                  <a:txBody>
                    <a:bodyPr/>
                    <a:lstStyle/>
                    <a:p>
                      <a:pPr algn="l" fontAlgn="b"/>
                      <a:endParaRPr lang="en-US" sz="900" b="1" i="0" u="none" strike="noStrike" dirty="0">
                        <a:solidFill>
                          <a:srgbClr val="000000"/>
                        </a:solidFill>
                        <a:effectLst/>
                        <a:latin typeface="Calibri" panose="020F0502020204030204" pitchFamily="34" charset="0"/>
                      </a:endParaRPr>
                    </a:p>
                  </a:txBody>
                  <a:tcPr marL="6172" marR="6172" marT="6172" marB="0" anchor="b">
                    <a:lnL>
                      <a:noFill/>
                    </a:lnL>
                    <a:lnR w="1270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en-US" sz="900" b="1" i="0" u="none" strike="noStrike" dirty="0">
                          <a:solidFill>
                            <a:srgbClr val="000000"/>
                          </a:solidFill>
                          <a:effectLst/>
                          <a:latin typeface="Calibri" panose="020F0502020204030204" pitchFamily="34" charset="0"/>
                        </a:rPr>
                        <a:t>Submitted HealthTrust Cross</a:t>
                      </a:r>
                    </a:p>
                  </a:txBody>
                  <a:tcPr marL="6172" marR="6172" marT="61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79557588"/>
                  </a:ext>
                </a:extLst>
              </a:tr>
              <a:tr h="279419">
                <a:tc>
                  <a:txBody>
                    <a:bodyPr/>
                    <a:lstStyle/>
                    <a:p>
                      <a:pPr algn="ctr" fontAlgn="ctr"/>
                      <a:r>
                        <a:rPr lang="en-US" sz="900" b="1" i="0" u="none" strike="noStrike" dirty="0">
                          <a:solidFill>
                            <a:srgbClr val="000000"/>
                          </a:solidFill>
                          <a:effectLst/>
                          <a:latin typeface="Calibri" panose="020F0502020204030204" pitchFamily="34" charset="0"/>
                        </a:rPr>
                        <a:t>Product Description</a:t>
                      </a:r>
                    </a:p>
                  </a:txBody>
                  <a:tcPr marL="6172" marR="6172" marT="6172"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Calibri" panose="020F0502020204030204" pitchFamily="34" charset="0"/>
                        </a:rPr>
                        <a:t>Smiths</a:t>
                      </a:r>
                    </a:p>
                  </a:txBody>
                  <a:tcPr marL="6172" marR="6172" marT="6172"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Calibri" panose="020F0502020204030204" pitchFamily="34" charset="0"/>
                        </a:rPr>
                        <a:t>Westmed</a:t>
                      </a:r>
                    </a:p>
                  </a:txBody>
                  <a:tcPr marL="6172" marR="6172" marT="617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Calibri" panose="020F0502020204030204" pitchFamily="34" charset="0"/>
                        </a:rPr>
                        <a:t>Regard Catalog #</a:t>
                      </a:r>
                    </a:p>
                  </a:txBody>
                  <a:tcPr marL="6172" marR="6172" marT="617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Calibri" panose="020F0502020204030204" pitchFamily="34" charset="0"/>
                        </a:rPr>
                        <a:t>Regard Reorder #</a:t>
                      </a:r>
                    </a:p>
                  </a:txBody>
                  <a:tcPr marL="6172" marR="6172" marT="6172"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3067741"/>
                  </a:ext>
                </a:extLst>
              </a:tr>
              <a:tr h="277929">
                <a:tc>
                  <a:txBody>
                    <a:bodyPr/>
                    <a:lstStyle/>
                    <a:p>
                      <a:pPr algn="l" fontAlgn="b"/>
                      <a:r>
                        <a:rPr lang="en-US" sz="900" b="0" i="0" u="none" strike="noStrike" dirty="0">
                          <a:solidFill>
                            <a:srgbClr val="000000"/>
                          </a:solidFill>
                          <a:effectLst/>
                          <a:latin typeface="Calibri" panose="020F0502020204030204" pitchFamily="34" charset="0"/>
                        </a:rPr>
                        <a:t>ABG-PROVENT 3ML LI F % 100/CA</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4599P-1</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3373-91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ABGFLKT3CC23G-REG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1364159</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4161004165"/>
                  </a:ext>
                </a:extLst>
              </a:tr>
              <a:tr h="198988">
                <a:tc>
                  <a:txBody>
                    <a:bodyPr/>
                    <a:lstStyle/>
                    <a:p>
                      <a:pPr algn="l" fontAlgn="b"/>
                      <a:r>
                        <a:rPr lang="en-US" sz="900" b="0" i="0" u="none" strike="noStrike" dirty="0">
                          <a:solidFill>
                            <a:srgbClr val="000000"/>
                          </a:solidFill>
                          <a:effectLst/>
                          <a:latin typeface="Calibri" panose="020F0502020204030204" pitchFamily="34" charset="0"/>
                        </a:rPr>
                        <a:t>PRO-VENT PLUS 25GX5/8IN NEEDLE1CC SYR, NP &amp; FILTER-PRO 200/CA</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4619P-2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3105-91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ABG1CC25G-REG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1388651</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346136"/>
                  </a:ext>
                </a:extLst>
              </a:tr>
              <a:tr h="198988">
                <a:tc>
                  <a:txBody>
                    <a:bodyPr/>
                    <a:lstStyle/>
                    <a:p>
                      <a:pPr algn="l" fontAlgn="b"/>
                      <a:r>
                        <a:rPr lang="it-IT" sz="900" b="0" i="0" u="none" strike="noStrike" dirty="0">
                          <a:solidFill>
                            <a:srgbClr val="000000"/>
                          </a:solidFill>
                          <a:effectLst/>
                          <a:latin typeface="Calibri" panose="020F0502020204030204" pitchFamily="34" charset="0"/>
                        </a:rPr>
                        <a:t>ABG-PROVENT 3ML LI M + 200/CA</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4598P-2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3303-91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ABG3CC23G-REG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1391466</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1420876"/>
                  </a:ext>
                </a:extLst>
              </a:tr>
              <a:tr h="277929">
                <a:tc>
                  <a:txBody>
                    <a:bodyPr/>
                    <a:lstStyle/>
                    <a:p>
                      <a:pPr algn="l" fontAlgn="b"/>
                      <a:r>
                        <a:rPr lang="en-US" sz="900" b="0" i="0" u="none" strike="noStrike" dirty="0">
                          <a:solidFill>
                            <a:srgbClr val="000000"/>
                          </a:solidFill>
                          <a:effectLst/>
                          <a:latin typeface="Calibri" panose="020F0502020204030204" pitchFamily="34" charset="0"/>
                        </a:rPr>
                        <a:t>ABG-PROVENT 3ML LI F POINTLOK % 100/CA</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4589P-1</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3373-91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dirty="0">
                          <a:solidFill>
                            <a:srgbClr val="000000"/>
                          </a:solidFill>
                          <a:effectLst/>
                          <a:latin typeface="Calibri" panose="020F0502020204030204" pitchFamily="34" charset="0"/>
                        </a:rPr>
                        <a:t>ABGFLKT3CC23G-REG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1364159</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276755753"/>
                  </a:ext>
                </a:extLst>
              </a:tr>
              <a:tr h="142023">
                <a:tc>
                  <a:txBody>
                    <a:bodyPr/>
                    <a:lstStyle/>
                    <a:p>
                      <a:pPr algn="l" fontAlgn="b"/>
                      <a:r>
                        <a:rPr lang="it-IT" sz="900" b="0" i="0" u="none" strike="noStrike">
                          <a:solidFill>
                            <a:srgbClr val="000000"/>
                          </a:solidFill>
                          <a:effectLst/>
                          <a:latin typeface="Calibri" panose="020F0502020204030204" pitchFamily="34" charset="0"/>
                        </a:rPr>
                        <a:t>ABG-LINEDRAW 3ML LI M % 200/CA</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4042-2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3300-25</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ABGALN3CC-REG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779276</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525215170"/>
                  </a:ext>
                </a:extLst>
              </a:tr>
              <a:tr h="198988">
                <a:tc>
                  <a:txBody>
                    <a:bodyPr/>
                    <a:lstStyle/>
                    <a:p>
                      <a:pPr algn="l" fontAlgn="b"/>
                      <a:r>
                        <a:rPr lang="nb-NO" sz="900" b="0" i="0" u="none" strike="noStrike" dirty="0">
                          <a:solidFill>
                            <a:srgbClr val="000000"/>
                          </a:solidFill>
                          <a:effectLst/>
                          <a:latin typeface="Calibri" panose="020F0502020204030204" pitchFamily="34" charset="0"/>
                        </a:rPr>
                        <a:t>PRO-VENT LUER SLIP NEEDLE 200/CA</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4645P-2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3302-91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ABG3CC22G-REG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1391095</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0850919"/>
                  </a:ext>
                </a:extLst>
              </a:tr>
              <a:tr h="277929">
                <a:tc>
                  <a:txBody>
                    <a:bodyPr/>
                    <a:lstStyle/>
                    <a:p>
                      <a:pPr algn="l" fontAlgn="b"/>
                      <a:r>
                        <a:rPr lang="nn-NO" sz="900" b="0" i="0" u="none" strike="noStrike" dirty="0">
                          <a:solidFill>
                            <a:srgbClr val="000000"/>
                          </a:solidFill>
                          <a:effectLst/>
                          <a:latin typeface="Calibri" panose="020F0502020204030204" pitchFamily="34" charset="0"/>
                        </a:rPr>
                        <a:t>ABG-PULSATOR 3ML LI F % 100/CA</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4084P-1</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3373-91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ABGFLKT3CC23G-REG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1364159</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215216185"/>
                  </a:ext>
                </a:extLst>
              </a:tr>
              <a:tr h="198988">
                <a:tc>
                  <a:txBody>
                    <a:bodyPr/>
                    <a:lstStyle/>
                    <a:p>
                      <a:pPr algn="l" fontAlgn="b"/>
                      <a:r>
                        <a:rPr lang="sv-SE" sz="900" b="0" i="0" u="none" strike="noStrike" dirty="0">
                          <a:solidFill>
                            <a:srgbClr val="000000"/>
                          </a:solidFill>
                          <a:effectLst/>
                          <a:latin typeface="Calibri" panose="020F0502020204030204" pitchFamily="34" charset="0"/>
                        </a:rPr>
                        <a:t>Mod Kit Pulset 3cc Syringe 23g x 1" Crickett 25u BH</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0" i="0" u="none" strike="noStrike" dirty="0">
                          <a:solidFill>
                            <a:srgbClr val="000000"/>
                          </a:solidFill>
                          <a:effectLst/>
                          <a:latin typeface="Calibri" panose="020F0502020204030204" pitchFamily="34" charset="0"/>
                        </a:rPr>
                        <a:t>4698P-2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0" i="0" u="none" strike="noStrike" dirty="0">
                          <a:solidFill>
                            <a:srgbClr val="000000"/>
                          </a:solidFill>
                          <a:effectLst/>
                          <a:latin typeface="Calibri" panose="020F0502020204030204" pitchFamily="34" charset="0"/>
                        </a:rPr>
                        <a:t>3363-91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0" i="0" u="none" strike="noStrike" dirty="0">
                          <a:solidFill>
                            <a:srgbClr val="000000"/>
                          </a:solidFill>
                          <a:effectLst/>
                          <a:latin typeface="Calibri" panose="020F0502020204030204" pitchFamily="34" charset="0"/>
                        </a:rPr>
                        <a:t>ABGKT3CC23G-REG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0" i="0" u="none" strike="noStrike" dirty="0">
                          <a:solidFill>
                            <a:srgbClr val="000000"/>
                          </a:solidFill>
                          <a:effectLst/>
                          <a:latin typeface="Calibri" panose="020F0502020204030204" pitchFamily="34" charset="0"/>
                        </a:rPr>
                        <a:t>1392061</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489373754"/>
                  </a:ext>
                </a:extLst>
              </a:tr>
              <a:tr h="198988">
                <a:tc>
                  <a:txBody>
                    <a:bodyPr/>
                    <a:lstStyle/>
                    <a:p>
                      <a:pPr algn="l" fontAlgn="b"/>
                      <a:r>
                        <a:rPr lang="sv-SE" sz="900" b="0" i="0" u="none" strike="noStrike" dirty="0">
                          <a:solidFill>
                            <a:srgbClr val="000000"/>
                          </a:solidFill>
                          <a:effectLst/>
                          <a:latin typeface="Calibri" panose="020F0502020204030204" pitchFamily="34" charset="0"/>
                        </a:rPr>
                        <a:t>Mod Kit Pulset 3cc Syringe 22g x 1" Crickett 25u BH</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4590P-2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3362-91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ABGKT3CC22G-REG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1391772</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872818"/>
                  </a:ext>
                </a:extLst>
              </a:tr>
              <a:tr h="198988">
                <a:tc>
                  <a:txBody>
                    <a:bodyPr/>
                    <a:lstStyle/>
                    <a:p>
                      <a:pPr algn="l" fontAlgn="b"/>
                      <a:r>
                        <a:rPr lang="en-US" sz="900" b="0" i="0" u="none" strike="noStrike" dirty="0">
                          <a:solidFill>
                            <a:srgbClr val="000000"/>
                          </a:solidFill>
                          <a:effectLst/>
                          <a:latin typeface="Calibri" panose="020F0502020204030204" pitchFamily="34" charset="0"/>
                        </a:rPr>
                        <a:t>Mod Kit Pulset 3cc Syringe 23g x 1" Safety Tip 25u BH</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0" i="0" u="none" strike="noStrike" dirty="0">
                          <a:solidFill>
                            <a:srgbClr val="000000"/>
                          </a:solidFill>
                          <a:effectLst/>
                          <a:latin typeface="Calibri" panose="020F0502020204030204" pitchFamily="34" charset="0"/>
                        </a:rPr>
                        <a:t>4660P-1</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0" i="0" u="none" strike="noStrike" dirty="0">
                          <a:solidFill>
                            <a:srgbClr val="000000"/>
                          </a:solidFill>
                          <a:effectLst/>
                          <a:latin typeface="Calibri" panose="020F0502020204030204" pitchFamily="34" charset="0"/>
                        </a:rPr>
                        <a:t>3363-91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0" i="0" u="none" strike="noStrike" dirty="0">
                          <a:solidFill>
                            <a:srgbClr val="000000"/>
                          </a:solidFill>
                          <a:effectLst/>
                          <a:latin typeface="Calibri" panose="020F0502020204030204" pitchFamily="34" charset="0"/>
                        </a:rPr>
                        <a:t>ABGKT3CC23G-REG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0" i="0" u="none" strike="noStrike" dirty="0">
                          <a:solidFill>
                            <a:srgbClr val="000000"/>
                          </a:solidFill>
                          <a:effectLst/>
                          <a:latin typeface="Calibri" panose="020F0502020204030204" pitchFamily="34" charset="0"/>
                        </a:rPr>
                        <a:t>1392061</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129225584"/>
                  </a:ext>
                </a:extLst>
              </a:tr>
              <a:tr h="198988">
                <a:tc>
                  <a:txBody>
                    <a:bodyPr/>
                    <a:lstStyle/>
                    <a:p>
                      <a:pPr algn="l" fontAlgn="b"/>
                      <a:r>
                        <a:rPr lang="sv-SE" sz="900" b="0" i="0" u="none" strike="noStrike">
                          <a:solidFill>
                            <a:srgbClr val="000000"/>
                          </a:solidFill>
                          <a:effectLst/>
                          <a:latin typeface="Calibri" panose="020F0502020204030204" pitchFamily="34" charset="0"/>
                        </a:rPr>
                        <a:t>Pulset 3cc Syringe 23g x 1" Crickett 25u BH</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4598P-2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3303-91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ABG3CC23G-REG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1391466</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225180"/>
                  </a:ext>
                </a:extLst>
              </a:tr>
              <a:tr h="277929">
                <a:tc>
                  <a:txBody>
                    <a:bodyPr/>
                    <a:lstStyle/>
                    <a:p>
                      <a:pPr algn="l" fontAlgn="b"/>
                      <a:r>
                        <a:rPr lang="en-US" sz="900" b="0" i="0" u="none" strike="noStrike" dirty="0">
                          <a:solidFill>
                            <a:srgbClr val="000000"/>
                          </a:solidFill>
                          <a:effectLst/>
                          <a:latin typeface="Calibri" panose="020F0502020204030204" pitchFamily="34" charset="0"/>
                        </a:rPr>
                        <a:t>Full Kit Pulset 3cc Syringe 23g x 1" Safety Tip 25u BH</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4599P-1</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3373-91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ABGFLKT3CC23G-REG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panose="020F0502020204030204" pitchFamily="34" charset="0"/>
                        </a:rPr>
                        <a:t>1364159</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477546830"/>
                  </a:ext>
                </a:extLst>
              </a:tr>
              <a:tr h="198988">
                <a:tc>
                  <a:txBody>
                    <a:bodyPr/>
                    <a:lstStyle/>
                    <a:p>
                      <a:pPr algn="l" fontAlgn="b"/>
                      <a:r>
                        <a:rPr lang="sv-SE" sz="900" b="0" i="0" u="none" strike="noStrike">
                          <a:solidFill>
                            <a:srgbClr val="000000"/>
                          </a:solidFill>
                          <a:effectLst/>
                          <a:latin typeface="Calibri" panose="020F0502020204030204" pitchFamily="34" charset="0"/>
                        </a:rPr>
                        <a:t>Pulset 1cc Syringe 23g x 1" Crickett 25u BH</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4629P-2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3103-91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ABG1CC23G-REG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1389288</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771217"/>
                  </a:ext>
                </a:extLst>
              </a:tr>
              <a:tr h="198988">
                <a:tc>
                  <a:txBody>
                    <a:bodyPr/>
                    <a:lstStyle/>
                    <a:p>
                      <a:pPr algn="l" fontAlgn="b"/>
                      <a:r>
                        <a:rPr lang="es-ES" sz="900" b="0" i="0" u="none" strike="noStrike" dirty="0">
                          <a:solidFill>
                            <a:srgbClr val="000000"/>
                          </a:solidFill>
                          <a:effectLst/>
                          <a:latin typeface="Calibri" panose="020F0502020204030204" pitchFamily="34" charset="0"/>
                        </a:rPr>
                        <a:t>A-Line 3cc Syringe 25u BH (México)</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4042-2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3300-25</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ABGALN3CC-REG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779276</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821384006"/>
                  </a:ext>
                </a:extLst>
              </a:tr>
              <a:tr h="277929">
                <a:tc>
                  <a:txBody>
                    <a:bodyPr/>
                    <a:lstStyle/>
                    <a:p>
                      <a:pPr algn="l" fontAlgn="b"/>
                      <a:r>
                        <a:rPr lang="en-US" sz="900" b="0" i="0" u="none" strike="noStrike" dirty="0">
                          <a:solidFill>
                            <a:srgbClr val="000000"/>
                          </a:solidFill>
                          <a:effectLst/>
                          <a:latin typeface="Calibri" panose="020F0502020204030204" pitchFamily="34" charset="0"/>
                        </a:rPr>
                        <a:t>A-Line 3cc Syringe Blunt Tip, 25u BH</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4646-2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3300-30</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ABGALN3CCBLNT-REG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1931890</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462183"/>
                  </a:ext>
                </a:extLst>
              </a:tr>
              <a:tr h="198988">
                <a:tc>
                  <a:txBody>
                    <a:bodyPr/>
                    <a:lstStyle/>
                    <a:p>
                      <a:pPr algn="l" fontAlgn="b"/>
                      <a:r>
                        <a:rPr lang="sv-SE" sz="900" b="0" i="0" u="none" strike="noStrike">
                          <a:solidFill>
                            <a:srgbClr val="000000"/>
                          </a:solidFill>
                          <a:effectLst/>
                          <a:latin typeface="Calibri" panose="020F0502020204030204" pitchFamily="34" charset="0"/>
                        </a:rPr>
                        <a:t>Pulset 3cc Syringe Blunt Tip Cannula, 25u BH</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4043-2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3300-31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ABG3CCBLNT-REG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1628482</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873174"/>
                  </a:ext>
                </a:extLst>
              </a:tr>
              <a:tr h="277929">
                <a:tc>
                  <a:txBody>
                    <a:bodyPr/>
                    <a:lstStyle/>
                    <a:p>
                      <a:pPr algn="l" fontAlgn="b"/>
                      <a:r>
                        <a:rPr lang="en-US" sz="900" b="0" i="0" u="none" strike="noStrike" dirty="0">
                          <a:solidFill>
                            <a:srgbClr val="000000"/>
                          </a:solidFill>
                          <a:effectLst/>
                          <a:latin typeface="Calibri" panose="020F0502020204030204" pitchFamily="34" charset="0"/>
                        </a:rPr>
                        <a:t>Full Kit Pulset, 1cc Syringe 25g x 5/8" Safety Tip 25u B</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4640P-1</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3173-91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ABGFLKT1CC25G-REG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1388341</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4594666"/>
                  </a:ext>
                </a:extLst>
              </a:tr>
              <a:tr h="198988">
                <a:tc>
                  <a:txBody>
                    <a:bodyPr/>
                    <a:lstStyle/>
                    <a:p>
                      <a:pPr algn="l" fontAlgn="b"/>
                      <a:r>
                        <a:rPr lang="en-US" sz="900" b="0" i="0" u="none" strike="noStrike" dirty="0">
                          <a:solidFill>
                            <a:srgbClr val="000000"/>
                          </a:solidFill>
                          <a:effectLst/>
                          <a:latin typeface="Calibri" panose="020F0502020204030204" pitchFamily="34" charset="0"/>
                        </a:rPr>
                        <a:t>A-Line, 3cc Non-Vented Syringe, Luer Lock, 25U Balanced Heparin</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4042-2</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3300-25</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ABGALN3CC-REG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900" b="0" i="0" u="none" strike="noStrike" dirty="0">
                          <a:solidFill>
                            <a:srgbClr val="000000"/>
                          </a:solidFill>
                          <a:effectLst/>
                          <a:latin typeface="Calibri" panose="020F0502020204030204" pitchFamily="34" charset="0"/>
                        </a:rPr>
                        <a:t>779276</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886523510"/>
                  </a:ext>
                </a:extLst>
              </a:tr>
              <a:tr h="198988">
                <a:tc>
                  <a:txBody>
                    <a:bodyPr/>
                    <a:lstStyle/>
                    <a:p>
                      <a:pPr algn="l" fontAlgn="b"/>
                      <a:r>
                        <a:rPr lang="en-US" sz="900" b="0" i="0" u="none" strike="noStrike" dirty="0">
                          <a:solidFill>
                            <a:srgbClr val="000000"/>
                          </a:solidFill>
                          <a:effectLst/>
                          <a:latin typeface="Calibri" panose="020F0502020204030204" pitchFamily="34" charset="0"/>
                        </a:rPr>
                        <a:t> </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 </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3101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ABGALN1CCLL-REG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1926516</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6343263"/>
                  </a:ext>
                </a:extLst>
              </a:tr>
              <a:tr h="198988">
                <a:tc>
                  <a:txBody>
                    <a:bodyPr/>
                    <a:lstStyle/>
                    <a:p>
                      <a:pPr algn="l" fontAlgn="b"/>
                      <a:r>
                        <a:rPr lang="en-US" sz="900" b="0" i="0" u="none" strike="noStrike" dirty="0">
                          <a:solidFill>
                            <a:srgbClr val="000000"/>
                          </a:solidFill>
                          <a:effectLst/>
                          <a:latin typeface="Calibri" panose="020F0502020204030204" pitchFamily="34" charset="0"/>
                        </a:rPr>
                        <a:t> </a:t>
                      </a:r>
                    </a:p>
                  </a:txBody>
                  <a:tcPr marL="6172" marR="6172" marT="61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 </a:t>
                      </a:r>
                    </a:p>
                  </a:txBody>
                  <a:tcPr marL="6172" marR="6172" marT="61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3165-91</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ABGKT1CC25G-REG</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2531307</a:t>
                      </a:r>
                    </a:p>
                  </a:txBody>
                  <a:tcPr marL="6172" marR="6172" marT="61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219563"/>
                  </a:ext>
                </a:extLst>
              </a:tr>
            </a:tbl>
          </a:graphicData>
        </a:graphic>
      </p:graphicFrame>
      <p:sp>
        <p:nvSpPr>
          <p:cNvPr id="8" name="TextBox 7">
            <a:extLst>
              <a:ext uri="{FF2B5EF4-FFF2-40B4-BE49-F238E27FC236}">
                <a16:creationId xmlns:a16="http://schemas.microsoft.com/office/drawing/2014/main" id="{3281D033-2702-841F-FF47-20DD59219882}"/>
              </a:ext>
            </a:extLst>
          </p:cNvPr>
          <p:cNvSpPr txBox="1"/>
          <p:nvPr/>
        </p:nvSpPr>
        <p:spPr>
          <a:xfrm>
            <a:off x="9632420" y="1413555"/>
            <a:ext cx="602165" cy="215444"/>
          </a:xfrm>
          <a:prstGeom prst="rect">
            <a:avLst/>
          </a:prstGeom>
          <a:solidFill>
            <a:schemeClr val="bg1"/>
          </a:solidFill>
        </p:spPr>
        <p:txBody>
          <a:bodyPr wrap="square" rtlCol="0">
            <a:spAutoFit/>
          </a:bodyPr>
          <a:lstStyle/>
          <a:p>
            <a:r>
              <a:rPr lang="en-US" sz="800" b="1" dirty="0"/>
              <a:t>AirLife</a:t>
            </a:r>
            <a:endParaRPr lang="en-US" sz="900" b="1" dirty="0"/>
          </a:p>
        </p:txBody>
      </p:sp>
      <p:sp>
        <p:nvSpPr>
          <p:cNvPr id="5" name="TextBox 2">
            <a:extLst>
              <a:ext uri="{FF2B5EF4-FFF2-40B4-BE49-F238E27FC236}">
                <a16:creationId xmlns:a16="http://schemas.microsoft.com/office/drawing/2014/main" id="{63425877-D119-B635-6486-4B1B59EDE29F}"/>
              </a:ext>
            </a:extLst>
          </p:cNvPr>
          <p:cNvSpPr txBox="1"/>
          <p:nvPr/>
        </p:nvSpPr>
        <p:spPr>
          <a:xfrm>
            <a:off x="8540931"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1117243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355AF2-7B04-BB15-D713-0C6715FE4609}"/>
              </a:ext>
            </a:extLst>
          </p:cNvPr>
          <p:cNvSpPr>
            <a:spLocks noGrp="1"/>
          </p:cNvSpPr>
          <p:nvPr>
            <p:ph sz="half" idx="2"/>
          </p:nvPr>
        </p:nvSpPr>
        <p:spPr>
          <a:xfrm>
            <a:off x="602721" y="1342607"/>
            <a:ext cx="5157787" cy="4607684"/>
          </a:xfrm>
        </p:spPr>
        <p:txBody>
          <a:bodyPr>
            <a:normAutofit/>
          </a:bodyPr>
          <a:lstStyle/>
          <a:p>
            <a:pPr marL="0" indent="0">
              <a:buNone/>
            </a:pPr>
            <a:r>
              <a:rPr lang="en-US" sz="1400" b="1" dirty="0">
                <a:solidFill>
                  <a:srgbClr val="1D51A4"/>
                </a:solidFill>
                <a:latin typeface="+mn-lt"/>
                <a:cs typeface="Calibri" panose="020F0502020204030204" pitchFamily="34" charset="0"/>
              </a:rPr>
              <a:t>Thin-walled needle</a:t>
            </a:r>
          </a:p>
          <a:p>
            <a:pPr marL="0" indent="0">
              <a:buNone/>
            </a:pPr>
            <a:r>
              <a:rPr lang="en-US" sz="1200" i="1" dirty="0">
                <a:latin typeface="+mn-lt"/>
                <a:cs typeface="Calibri" panose="020F0502020204030204" pitchFamily="34" charset="0"/>
              </a:rPr>
              <a:t>Objection</a:t>
            </a:r>
          </a:p>
          <a:p>
            <a:r>
              <a:rPr lang="en-US" sz="1100" dirty="0">
                <a:latin typeface="+mn-lt"/>
                <a:cs typeface="Calibri" panose="020F0502020204030204" pitchFamily="34" charset="0"/>
              </a:rPr>
              <a:t>Feels different when performing a stick</a:t>
            </a:r>
          </a:p>
          <a:p>
            <a:r>
              <a:rPr lang="en-US" sz="1100" dirty="0">
                <a:latin typeface="+mn-lt"/>
                <a:cs typeface="Calibri" panose="020F0502020204030204" pitchFamily="34" charset="0"/>
              </a:rPr>
              <a:t>Feels flimsy/cheaply made</a:t>
            </a:r>
          </a:p>
          <a:p>
            <a:pPr marL="0" indent="0">
              <a:buNone/>
            </a:pPr>
            <a:r>
              <a:rPr lang="en-US" sz="1200" i="1" dirty="0">
                <a:latin typeface="+mn-lt"/>
                <a:cs typeface="Calibri" panose="020F0502020204030204" pitchFamily="34" charset="0"/>
              </a:rPr>
              <a:t>Response</a:t>
            </a:r>
          </a:p>
          <a:p>
            <a:r>
              <a:rPr lang="en-US" sz="1100" dirty="0">
                <a:latin typeface="+mn-lt"/>
                <a:cs typeface="Calibri" panose="020F0502020204030204" pitchFamily="34" charset="0"/>
              </a:rPr>
              <a:t>Made from surgical steel which maintains strength while allowing for flex</a:t>
            </a:r>
          </a:p>
          <a:p>
            <a:pPr marL="0" indent="0">
              <a:buNone/>
            </a:pPr>
            <a:endParaRPr lang="en-US" sz="1200" b="1" dirty="0">
              <a:latin typeface="+mn-lt"/>
              <a:cs typeface="Calibri" panose="020F0502020204030204" pitchFamily="34" charset="0"/>
            </a:endParaRPr>
          </a:p>
          <a:p>
            <a:pPr marL="0" indent="0">
              <a:buNone/>
            </a:pPr>
            <a:endParaRPr lang="en-US" sz="1200" b="1" dirty="0">
              <a:latin typeface="+mn-lt"/>
              <a:cs typeface="Calibri" panose="020F0502020204030204" pitchFamily="34" charset="0"/>
            </a:endParaRPr>
          </a:p>
          <a:p>
            <a:pPr marL="0" indent="0">
              <a:buNone/>
            </a:pPr>
            <a:r>
              <a:rPr lang="en-US" sz="1400" b="1" dirty="0">
                <a:solidFill>
                  <a:srgbClr val="1D51A4"/>
                </a:solidFill>
                <a:latin typeface="+mn-lt"/>
                <a:cs typeface="Calibri" panose="020F0502020204030204" pitchFamily="34" charset="0"/>
              </a:rPr>
              <a:t>Sharps protection device</a:t>
            </a:r>
          </a:p>
          <a:p>
            <a:pPr marL="0" indent="0">
              <a:buNone/>
            </a:pPr>
            <a:r>
              <a:rPr lang="en-US" sz="1200" i="1" dirty="0">
                <a:latin typeface="+mn-lt"/>
                <a:cs typeface="Calibri" panose="020F0502020204030204" pitchFamily="34" charset="0"/>
              </a:rPr>
              <a:t>Objection</a:t>
            </a:r>
          </a:p>
          <a:p>
            <a:r>
              <a:rPr lang="en-US" sz="1100" dirty="0">
                <a:latin typeface="+mn-lt"/>
                <a:cs typeface="Calibri" panose="020F0502020204030204" pitchFamily="34" charset="0"/>
              </a:rPr>
              <a:t>It gets in the line of sight when performing a stick</a:t>
            </a:r>
          </a:p>
          <a:p>
            <a:pPr marL="0" indent="0">
              <a:buNone/>
            </a:pPr>
            <a:r>
              <a:rPr lang="en-US" sz="1200" i="1" dirty="0">
                <a:latin typeface="+mn-lt"/>
                <a:cs typeface="Calibri" panose="020F0502020204030204" pitchFamily="34" charset="0"/>
              </a:rPr>
              <a:t>Response</a:t>
            </a:r>
          </a:p>
          <a:p>
            <a:r>
              <a:rPr lang="en-US" sz="1100" dirty="0">
                <a:latin typeface="+mn-lt"/>
                <a:cs typeface="Calibri" panose="020F0502020204030204" pitchFamily="34" charset="0"/>
              </a:rPr>
              <a:t>The SafetyTip™ folds back along the barrel of the syringe and locks in place so it is out of the line </a:t>
            </a:r>
            <a:r>
              <a:rPr lang="en-US" sz="1100">
                <a:latin typeface="+mn-lt"/>
                <a:cs typeface="Calibri" panose="020F0502020204030204" pitchFamily="34" charset="0"/>
              </a:rPr>
              <a:t>of sight </a:t>
            </a:r>
            <a:r>
              <a:rPr lang="en-US" sz="1100" dirty="0">
                <a:latin typeface="+mn-lt"/>
                <a:cs typeface="Calibri" panose="020F0502020204030204" pitchFamily="34" charset="0"/>
              </a:rPr>
              <a:t>when performing the stick</a:t>
            </a:r>
          </a:p>
          <a:p>
            <a:r>
              <a:rPr lang="en-US" sz="1100" dirty="0">
                <a:latin typeface="+mn-lt"/>
                <a:cs typeface="Calibri" panose="020F0502020204030204" pitchFamily="34" charset="0"/>
              </a:rPr>
              <a:t>The SafetyTip™ is positioned with the bevel up so the needle is always in the proper position when performing a stick</a:t>
            </a:r>
          </a:p>
        </p:txBody>
      </p:sp>
      <p:sp>
        <p:nvSpPr>
          <p:cNvPr id="7" name="Content Placeholder 6">
            <a:extLst>
              <a:ext uri="{FF2B5EF4-FFF2-40B4-BE49-F238E27FC236}">
                <a16:creationId xmlns:a16="http://schemas.microsoft.com/office/drawing/2014/main" id="{E37E68F5-1581-14D8-4BFE-DCC3EA83F9E4}"/>
              </a:ext>
            </a:extLst>
          </p:cNvPr>
          <p:cNvSpPr>
            <a:spLocks noGrp="1"/>
          </p:cNvSpPr>
          <p:nvPr>
            <p:ph sz="quarter" idx="4"/>
          </p:nvPr>
        </p:nvSpPr>
        <p:spPr>
          <a:xfrm>
            <a:off x="5935133" y="1342606"/>
            <a:ext cx="5688898" cy="5151863"/>
          </a:xfrm>
        </p:spPr>
        <p:txBody>
          <a:bodyPr>
            <a:noAutofit/>
          </a:bodyPr>
          <a:lstStyle/>
          <a:p>
            <a:pPr marL="0" indent="0">
              <a:buNone/>
            </a:pPr>
            <a:r>
              <a:rPr lang="en-US" sz="1400" b="1" dirty="0">
                <a:solidFill>
                  <a:srgbClr val="1D51A4"/>
                </a:solidFill>
                <a:latin typeface="+mn-lt"/>
                <a:cs typeface="Calibri" panose="020F0502020204030204" pitchFamily="34" charset="0"/>
              </a:rPr>
              <a:t>Lithium-Zinc Heparin</a:t>
            </a:r>
          </a:p>
          <a:p>
            <a:pPr marL="0" indent="0">
              <a:buNone/>
            </a:pPr>
            <a:r>
              <a:rPr lang="en-US" sz="1200" i="1" dirty="0">
                <a:latin typeface="+mn-lt"/>
                <a:cs typeface="Calibri" panose="020F0502020204030204" pitchFamily="34" charset="0"/>
              </a:rPr>
              <a:t>Objection</a:t>
            </a:r>
          </a:p>
          <a:p>
            <a:r>
              <a:rPr lang="en-US" sz="1100" dirty="0">
                <a:latin typeface="+mn-lt"/>
                <a:cs typeface="Calibri" panose="020F0502020204030204" pitchFamily="34" charset="0"/>
              </a:rPr>
              <a:t>Not traditional electrolyte balanced heparin</a:t>
            </a:r>
          </a:p>
          <a:p>
            <a:r>
              <a:rPr lang="en-US" sz="1100" dirty="0">
                <a:latin typeface="+mn-lt"/>
                <a:cs typeface="Calibri" panose="020F0502020204030204" pitchFamily="34" charset="0"/>
              </a:rPr>
              <a:t>“Ours works fine”</a:t>
            </a:r>
          </a:p>
          <a:p>
            <a:pPr marL="0" indent="0">
              <a:buNone/>
            </a:pPr>
            <a:r>
              <a:rPr lang="en-US" sz="1200" i="1" dirty="0">
                <a:latin typeface="+mn-lt"/>
                <a:cs typeface="Calibri" panose="020F0502020204030204" pitchFamily="34" charset="0"/>
              </a:rPr>
              <a:t>Response</a:t>
            </a:r>
          </a:p>
          <a:p>
            <a:r>
              <a:rPr lang="en-US" sz="1100" dirty="0">
                <a:latin typeface="+mn-lt"/>
                <a:cs typeface="Calibri" panose="020F0502020204030204" pitchFamily="34" charset="0"/>
              </a:rPr>
              <a:t>Ours works well also and has been used for over 15 years</a:t>
            </a:r>
          </a:p>
          <a:p>
            <a:r>
              <a:rPr lang="en-US" sz="1100" dirty="0">
                <a:latin typeface="+mn-lt"/>
                <a:cs typeface="Calibri" panose="020F0502020204030204" pitchFamily="34" charset="0"/>
              </a:rPr>
              <a:t>Studies have shown lithium zinc balanced heparin has no clinical significance on ionized calcium levels</a:t>
            </a:r>
          </a:p>
          <a:p>
            <a:r>
              <a:rPr lang="en-US" sz="1100" dirty="0">
                <a:latin typeface="+mn-lt"/>
                <a:cs typeface="Calibri" panose="020F0502020204030204" pitchFamily="34" charset="0"/>
              </a:rPr>
              <a:t>Our dry lyophilized powder allows for variable heparin amount based on blood volume</a:t>
            </a:r>
          </a:p>
          <a:p>
            <a:pPr marL="0" indent="0">
              <a:buNone/>
            </a:pPr>
            <a:endParaRPr lang="en-US" sz="1400" b="1" dirty="0">
              <a:latin typeface="+mn-lt"/>
              <a:cs typeface="Calibri" panose="020F0502020204030204" pitchFamily="34" charset="0"/>
            </a:endParaRPr>
          </a:p>
          <a:p>
            <a:pPr marL="0" indent="0">
              <a:buNone/>
            </a:pPr>
            <a:r>
              <a:rPr lang="en-US" sz="1400" b="1" dirty="0">
                <a:solidFill>
                  <a:srgbClr val="1D51A4"/>
                </a:solidFill>
                <a:latin typeface="+mn-lt"/>
                <a:cs typeface="Calibri" panose="020F0502020204030204" pitchFamily="34" charset="0"/>
              </a:rPr>
              <a:t>Vented Plunger</a:t>
            </a:r>
          </a:p>
          <a:p>
            <a:pPr marL="0" indent="0">
              <a:buNone/>
            </a:pPr>
            <a:r>
              <a:rPr lang="en-US" sz="1200" i="1" dirty="0">
                <a:latin typeface="+mn-lt"/>
                <a:cs typeface="Calibri" panose="020F0502020204030204" pitchFamily="34" charset="0"/>
              </a:rPr>
              <a:t>Objection</a:t>
            </a:r>
          </a:p>
          <a:p>
            <a:r>
              <a:rPr lang="en-US" sz="1100" dirty="0">
                <a:latin typeface="+mn-lt"/>
                <a:cs typeface="Calibri" panose="020F0502020204030204" pitchFamily="34" charset="0"/>
              </a:rPr>
              <a:t>Your kits don’t include the vented tip</a:t>
            </a:r>
          </a:p>
          <a:p>
            <a:pPr marL="0" indent="0">
              <a:buNone/>
            </a:pPr>
            <a:r>
              <a:rPr lang="en-US" sz="1200" i="1" dirty="0">
                <a:latin typeface="+mn-lt"/>
                <a:cs typeface="Calibri" panose="020F0502020204030204" pitchFamily="34" charset="0"/>
              </a:rPr>
              <a:t>Response</a:t>
            </a:r>
          </a:p>
          <a:p>
            <a:r>
              <a:rPr lang="en-US" sz="1100" dirty="0">
                <a:latin typeface="+mn-lt"/>
                <a:cs typeface="Calibri" panose="020F0502020204030204" pitchFamily="34" charset="0"/>
              </a:rPr>
              <a:t>With the vented plunger, there is no need for a secondary device to remove bubbles</a:t>
            </a:r>
          </a:p>
          <a:p>
            <a:r>
              <a:rPr lang="en-US" sz="1100" dirty="0">
                <a:latin typeface="+mn-lt"/>
                <a:cs typeface="Calibri" panose="020F0502020204030204" pitchFamily="34" charset="0"/>
              </a:rPr>
              <a:t>When using a vented cap, pushing blood back through the end of the syringe adds positive pressure to the area, which could result in higher blood spillage when the cap is removed</a:t>
            </a:r>
          </a:p>
        </p:txBody>
      </p:sp>
      <p:sp>
        <p:nvSpPr>
          <p:cNvPr id="4" name="Title 3">
            <a:extLst>
              <a:ext uri="{FF2B5EF4-FFF2-40B4-BE49-F238E27FC236}">
                <a16:creationId xmlns:a16="http://schemas.microsoft.com/office/drawing/2014/main" id="{0722772E-65A7-D48A-0A64-C7AF06A79810}"/>
              </a:ext>
            </a:extLst>
          </p:cNvPr>
          <p:cNvSpPr>
            <a:spLocks noGrp="1"/>
          </p:cNvSpPr>
          <p:nvPr>
            <p:ph type="title"/>
          </p:nvPr>
        </p:nvSpPr>
        <p:spPr/>
        <p:txBody>
          <a:bodyPr/>
          <a:lstStyle/>
          <a:p>
            <a:r>
              <a:rPr lang="en-US" dirty="0"/>
              <a:t>Possible Objections</a:t>
            </a:r>
          </a:p>
        </p:txBody>
      </p:sp>
      <p:sp>
        <p:nvSpPr>
          <p:cNvPr id="3" name="Slide Number Placeholder 2">
            <a:extLst>
              <a:ext uri="{FF2B5EF4-FFF2-40B4-BE49-F238E27FC236}">
                <a16:creationId xmlns:a16="http://schemas.microsoft.com/office/drawing/2014/main" id="{CD048C2B-855A-0897-0BA0-AFC2C143E52C}"/>
              </a:ext>
            </a:extLst>
          </p:cNvPr>
          <p:cNvSpPr>
            <a:spLocks noGrp="1"/>
          </p:cNvSpPr>
          <p:nvPr>
            <p:ph type="sldNum" sz="quarter" idx="4294967295"/>
          </p:nvPr>
        </p:nvSpPr>
        <p:spPr>
          <a:xfrm>
            <a:off x="11361738" y="6443663"/>
            <a:ext cx="830262" cy="282575"/>
          </a:xfrm>
        </p:spPr>
        <p:txBody>
          <a:bodyPr/>
          <a:lstStyle/>
          <a:p>
            <a:fld id="{065D75E3-62B6-C44A-8295-14DF27978E1A}" type="slidenum">
              <a:rPr lang="en-US" smtClean="0"/>
              <a:pPr/>
              <a:t>37</a:t>
            </a:fld>
            <a:endParaRPr lang="en-US" dirty="0"/>
          </a:p>
        </p:txBody>
      </p:sp>
      <p:sp>
        <p:nvSpPr>
          <p:cNvPr id="5" name="TextBox 2">
            <a:extLst>
              <a:ext uri="{FF2B5EF4-FFF2-40B4-BE49-F238E27FC236}">
                <a16:creationId xmlns:a16="http://schemas.microsoft.com/office/drawing/2014/main" id="{63425877-D119-B635-6486-4B1B59EDE29F}"/>
              </a:ext>
            </a:extLst>
          </p:cNvPr>
          <p:cNvSpPr txBox="1"/>
          <p:nvPr/>
        </p:nvSpPr>
        <p:spPr>
          <a:xfrm>
            <a:off x="7824388" y="612513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360273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44066C-46FD-311D-DC29-B5B5879E8816}"/>
              </a:ext>
            </a:extLst>
          </p:cNvPr>
          <p:cNvSpPr>
            <a:spLocks noGrp="1"/>
          </p:cNvSpPr>
          <p:nvPr>
            <p:ph idx="1"/>
          </p:nvPr>
        </p:nvSpPr>
        <p:spPr/>
        <p:txBody>
          <a:bodyPr/>
          <a:lstStyle/>
          <a:p>
            <a:pPr marL="342900" indent="-342900">
              <a:buFont typeface="Arial" panose="020B0604020202020204" pitchFamily="34" charset="0"/>
              <a:buChar char="•"/>
            </a:pPr>
            <a:r>
              <a:rPr lang="en-US" sz="2000" dirty="0">
                <a:latin typeface="+mn-lt"/>
                <a:cs typeface="Calibri" panose="020F0502020204030204" pitchFamily="34" charset="0"/>
              </a:rPr>
              <a:t>Performing a successful stick the first time is based on feel and technique</a:t>
            </a:r>
          </a:p>
          <a:p>
            <a:pPr marL="342900" indent="-342900">
              <a:buFont typeface="Arial" panose="020B0604020202020204" pitchFamily="34" charset="0"/>
              <a:buChar char="•"/>
            </a:pPr>
            <a:r>
              <a:rPr lang="en-US" sz="2000" dirty="0">
                <a:latin typeface="+mn-lt"/>
                <a:cs typeface="Calibri" panose="020F0502020204030204" pitchFamily="34" charset="0"/>
              </a:rPr>
              <a:t>First time success is extremely important due to the discomfort the patient can experience</a:t>
            </a:r>
          </a:p>
          <a:p>
            <a:pPr marL="342900" indent="-342900">
              <a:buFont typeface="Arial" panose="020B0604020202020204" pitchFamily="34" charset="0"/>
              <a:buChar char="•"/>
            </a:pPr>
            <a:r>
              <a:rPr lang="en-US" sz="2000" dirty="0">
                <a:latin typeface="+mn-lt"/>
                <a:cs typeface="Calibri" panose="020F0502020204030204" pitchFamily="34" charset="0"/>
              </a:rPr>
              <a:t>Sell on features and benefits</a:t>
            </a:r>
          </a:p>
          <a:p>
            <a:pPr marL="342900" indent="-342900">
              <a:buFont typeface="Arial" panose="020B0604020202020204" pitchFamily="34" charset="0"/>
              <a:buChar char="•"/>
            </a:pPr>
            <a:r>
              <a:rPr lang="en-US" sz="2000" dirty="0">
                <a:latin typeface="+mn-lt"/>
                <a:cs typeface="Calibri" panose="020F0502020204030204" pitchFamily="34" charset="0"/>
              </a:rPr>
              <a:t>Go after HealthTrust accounts with Regard ABG line and our own contract HPG-5147</a:t>
            </a:r>
          </a:p>
          <a:p>
            <a:endParaRPr lang="en-US" dirty="0"/>
          </a:p>
        </p:txBody>
      </p:sp>
      <p:sp>
        <p:nvSpPr>
          <p:cNvPr id="3" name="Slide Number Placeholder 2">
            <a:extLst>
              <a:ext uri="{FF2B5EF4-FFF2-40B4-BE49-F238E27FC236}">
                <a16:creationId xmlns:a16="http://schemas.microsoft.com/office/drawing/2014/main" id="{1ECEAA4F-CBE8-4700-2FD0-6A43978F022C}"/>
              </a:ext>
            </a:extLst>
          </p:cNvPr>
          <p:cNvSpPr>
            <a:spLocks noGrp="1"/>
          </p:cNvSpPr>
          <p:nvPr>
            <p:ph type="sldNum" sz="quarter" idx="4"/>
          </p:nvPr>
        </p:nvSpPr>
        <p:spPr/>
        <p:txBody>
          <a:bodyPr/>
          <a:lstStyle/>
          <a:p>
            <a:fld id="{065D75E3-62B6-C44A-8295-14DF27978E1A}" type="slidenum">
              <a:rPr lang="en-US" smtClean="0"/>
              <a:pPr/>
              <a:t>38</a:t>
            </a:fld>
            <a:endParaRPr lang="en-US" dirty="0"/>
          </a:p>
        </p:txBody>
      </p:sp>
      <p:sp>
        <p:nvSpPr>
          <p:cNvPr id="4" name="Title 3">
            <a:extLst>
              <a:ext uri="{FF2B5EF4-FFF2-40B4-BE49-F238E27FC236}">
                <a16:creationId xmlns:a16="http://schemas.microsoft.com/office/drawing/2014/main" id="{FA6E2E21-5C11-D0EE-7B34-7A8D8AB63371}"/>
              </a:ext>
            </a:extLst>
          </p:cNvPr>
          <p:cNvSpPr>
            <a:spLocks noGrp="1"/>
          </p:cNvSpPr>
          <p:nvPr>
            <p:ph type="title"/>
          </p:nvPr>
        </p:nvSpPr>
        <p:spPr/>
        <p:txBody>
          <a:bodyPr/>
          <a:lstStyle/>
          <a:p>
            <a:r>
              <a:rPr lang="en-US" dirty="0"/>
              <a:t>What to focus on…</a:t>
            </a:r>
          </a:p>
        </p:txBody>
      </p:sp>
      <p:sp>
        <p:nvSpPr>
          <p:cNvPr id="5" name="TextBox 2">
            <a:extLst>
              <a:ext uri="{FF2B5EF4-FFF2-40B4-BE49-F238E27FC236}">
                <a16:creationId xmlns:a16="http://schemas.microsoft.com/office/drawing/2014/main" id="{63425877-D119-B635-6486-4B1B59EDE29F}"/>
              </a:ext>
            </a:extLst>
          </p:cNvPr>
          <p:cNvSpPr txBox="1"/>
          <p:nvPr/>
        </p:nvSpPr>
        <p:spPr>
          <a:xfrm>
            <a:off x="8420893" y="6214514"/>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178563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87B967-8116-8D07-B582-76EC026D51E2}"/>
              </a:ext>
            </a:extLst>
          </p:cNvPr>
          <p:cNvSpPr>
            <a:spLocks noGrp="1"/>
          </p:cNvSpPr>
          <p:nvPr>
            <p:ph type="sldNum" sz="quarter" idx="4"/>
          </p:nvPr>
        </p:nvSpPr>
        <p:spPr/>
        <p:txBody>
          <a:bodyPr/>
          <a:lstStyle/>
          <a:p>
            <a:fld id="{065D75E3-62B6-C44A-8295-14DF27978E1A}" type="slidenum">
              <a:rPr lang="en-US" smtClean="0"/>
              <a:pPr/>
              <a:t>39</a:t>
            </a:fld>
            <a:endParaRPr lang="en-US" dirty="0"/>
          </a:p>
        </p:txBody>
      </p:sp>
      <p:sp>
        <p:nvSpPr>
          <p:cNvPr id="4" name="Title 3">
            <a:extLst>
              <a:ext uri="{FF2B5EF4-FFF2-40B4-BE49-F238E27FC236}">
                <a16:creationId xmlns:a16="http://schemas.microsoft.com/office/drawing/2014/main" id="{735D7D4F-E152-E159-BCCF-97691FC56995}"/>
              </a:ext>
            </a:extLst>
          </p:cNvPr>
          <p:cNvSpPr>
            <a:spLocks noGrp="1"/>
          </p:cNvSpPr>
          <p:nvPr>
            <p:ph type="title"/>
          </p:nvPr>
        </p:nvSpPr>
        <p:spPr>
          <a:xfrm>
            <a:off x="7533861" y="5406111"/>
            <a:ext cx="4107050" cy="680363"/>
          </a:xfrm>
        </p:spPr>
        <p:txBody>
          <a:bodyPr/>
          <a:lstStyle/>
          <a:p>
            <a:r>
              <a:rPr lang="en-US" dirty="0"/>
              <a:t>Competition</a:t>
            </a:r>
          </a:p>
        </p:txBody>
      </p:sp>
      <p:pic>
        <p:nvPicPr>
          <p:cNvPr id="6" name="Picture 5" descr="Close-up of a hand holding a syringe&#10;&#10;Description automatically generated">
            <a:extLst>
              <a:ext uri="{FF2B5EF4-FFF2-40B4-BE49-F238E27FC236}">
                <a16:creationId xmlns:a16="http://schemas.microsoft.com/office/drawing/2014/main" id="{CAC9C5D8-E6B6-5847-DCC9-23514AB89A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7031" y="2051963"/>
            <a:ext cx="6051767" cy="4034511"/>
          </a:xfrm>
          <a:prstGeom prst="rect">
            <a:avLst/>
          </a:prstGeom>
        </p:spPr>
      </p:pic>
      <p:sp>
        <p:nvSpPr>
          <p:cNvPr id="3" name="TextBox 2">
            <a:extLst>
              <a:ext uri="{FF2B5EF4-FFF2-40B4-BE49-F238E27FC236}">
                <a16:creationId xmlns:a16="http://schemas.microsoft.com/office/drawing/2014/main" id="{63425877-D119-B635-6486-4B1B59EDE29F}"/>
              </a:ext>
            </a:extLst>
          </p:cNvPr>
          <p:cNvSpPr txBox="1"/>
          <p:nvPr/>
        </p:nvSpPr>
        <p:spPr>
          <a:xfrm>
            <a:off x="7879080"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51109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163CC5-FC58-B5E8-F754-6E0D50CF09CB}"/>
              </a:ext>
            </a:extLst>
          </p:cNvPr>
          <p:cNvSpPr>
            <a:spLocks noGrp="1"/>
          </p:cNvSpPr>
          <p:nvPr>
            <p:ph idx="1"/>
          </p:nvPr>
        </p:nvSpPr>
        <p:spPr>
          <a:xfrm>
            <a:off x="561976" y="1164187"/>
            <a:ext cx="7399995" cy="4973141"/>
          </a:xfrm>
        </p:spPr>
        <p:txBody>
          <a:bodyPr/>
          <a:lstStyle/>
          <a:p>
            <a:pPr marL="228600" lvl="1">
              <a:spcBef>
                <a:spcPts val="1000"/>
              </a:spcBef>
            </a:pPr>
            <a:r>
              <a:rPr lang="en-US" altLang="en-US" sz="1800" dirty="0">
                <a:solidFill>
                  <a:schemeClr val="tx1"/>
                </a:solidFill>
                <a:latin typeface="+mn-lt"/>
              </a:rPr>
              <a:t>When a patient’s respiratory or metabolic system is in question, an ABG analysis is typically the first test ordered by the physician.</a:t>
            </a:r>
          </a:p>
          <a:p>
            <a:pPr marL="228600" lvl="1">
              <a:spcBef>
                <a:spcPts val="1000"/>
              </a:spcBef>
            </a:pPr>
            <a:endParaRPr lang="en-US" altLang="en-US" sz="1800" dirty="0">
              <a:solidFill>
                <a:schemeClr val="tx1"/>
              </a:solidFill>
              <a:latin typeface="+mn-lt"/>
            </a:endParaRPr>
          </a:p>
          <a:p>
            <a:pPr marL="228600" lvl="1">
              <a:spcBef>
                <a:spcPts val="1000"/>
              </a:spcBef>
            </a:pPr>
            <a:r>
              <a:rPr lang="en-US" altLang="en-US" sz="1800" dirty="0">
                <a:solidFill>
                  <a:schemeClr val="tx1"/>
                </a:solidFill>
                <a:latin typeface="+mn-lt"/>
              </a:rPr>
              <a:t>Arterial blood reacts quickly to changes in the lungs</a:t>
            </a:r>
          </a:p>
          <a:p>
            <a:pPr marL="228600" lvl="1">
              <a:spcBef>
                <a:spcPts val="1000"/>
              </a:spcBef>
            </a:pPr>
            <a:endParaRPr lang="en-US" altLang="en-US" sz="1800" dirty="0">
              <a:solidFill>
                <a:schemeClr val="tx1"/>
              </a:solidFill>
              <a:latin typeface="+mn-lt"/>
            </a:endParaRPr>
          </a:p>
          <a:p>
            <a:pPr marL="228600" lvl="1">
              <a:spcBef>
                <a:spcPts val="1000"/>
              </a:spcBef>
            </a:pPr>
            <a:r>
              <a:rPr lang="en-US" altLang="en-US" sz="1800" dirty="0">
                <a:solidFill>
                  <a:schemeClr val="tx1"/>
                </a:solidFill>
                <a:latin typeface="+mn-lt"/>
              </a:rPr>
              <a:t>Gives clues about how well the lungs, heart, and kidneys are working</a:t>
            </a:r>
          </a:p>
          <a:p>
            <a:pPr marL="228600" lvl="1">
              <a:spcBef>
                <a:spcPts val="1000"/>
              </a:spcBef>
            </a:pPr>
            <a:endParaRPr lang="en-US" altLang="en-US" sz="1800" dirty="0">
              <a:solidFill>
                <a:schemeClr val="tx1"/>
              </a:solidFill>
              <a:latin typeface="+mn-lt"/>
            </a:endParaRPr>
          </a:p>
          <a:p>
            <a:pPr marL="228600" lvl="1">
              <a:spcBef>
                <a:spcPts val="1000"/>
              </a:spcBef>
            </a:pPr>
            <a:r>
              <a:rPr lang="en-US" altLang="en-US" sz="1800" dirty="0">
                <a:latin typeface="+mn-lt"/>
              </a:rPr>
              <a:t>T</a:t>
            </a:r>
            <a:r>
              <a:rPr lang="en-US" altLang="en-US" sz="1800" dirty="0">
                <a:solidFill>
                  <a:schemeClr val="tx1"/>
                </a:solidFill>
                <a:latin typeface="+mn-lt"/>
              </a:rPr>
              <a:t>o obtain an ABG analysis, blood is drawn from an artery and placed in an analyzer that determines the chemical makeup of the sample</a:t>
            </a:r>
          </a:p>
        </p:txBody>
      </p:sp>
      <p:sp>
        <p:nvSpPr>
          <p:cNvPr id="3" name="Slide Number Placeholder 2">
            <a:extLst>
              <a:ext uri="{FF2B5EF4-FFF2-40B4-BE49-F238E27FC236}">
                <a16:creationId xmlns:a16="http://schemas.microsoft.com/office/drawing/2014/main" id="{34FDE49E-AFFB-F0C4-6198-BEC02F3C58FA}"/>
              </a:ext>
            </a:extLst>
          </p:cNvPr>
          <p:cNvSpPr>
            <a:spLocks noGrp="1"/>
          </p:cNvSpPr>
          <p:nvPr>
            <p:ph type="sldNum" sz="quarter" idx="4"/>
          </p:nvPr>
        </p:nvSpPr>
        <p:spPr/>
        <p:txBody>
          <a:bodyPr/>
          <a:lstStyle/>
          <a:p>
            <a:fld id="{065D75E3-62B6-C44A-8295-14DF27978E1A}" type="slidenum">
              <a:rPr lang="en-US" smtClean="0"/>
              <a:pPr/>
              <a:t>4</a:t>
            </a:fld>
            <a:endParaRPr lang="en-US" dirty="0"/>
          </a:p>
        </p:txBody>
      </p:sp>
      <p:sp>
        <p:nvSpPr>
          <p:cNvPr id="4" name="Title 3">
            <a:extLst>
              <a:ext uri="{FF2B5EF4-FFF2-40B4-BE49-F238E27FC236}">
                <a16:creationId xmlns:a16="http://schemas.microsoft.com/office/drawing/2014/main" id="{DDCC8461-D098-11D2-B1F5-BFA0C388B6FF}"/>
              </a:ext>
            </a:extLst>
          </p:cNvPr>
          <p:cNvSpPr>
            <a:spLocks noGrp="1"/>
          </p:cNvSpPr>
          <p:nvPr>
            <p:ph type="title"/>
          </p:nvPr>
        </p:nvSpPr>
        <p:spPr/>
        <p:txBody>
          <a:bodyPr/>
          <a:lstStyle/>
          <a:p>
            <a:r>
              <a:rPr lang="en-US" dirty="0"/>
              <a:t>What is an ABG?</a:t>
            </a:r>
          </a:p>
        </p:txBody>
      </p:sp>
      <p:pic>
        <p:nvPicPr>
          <p:cNvPr id="5" name="Picture Placeholder 9">
            <a:extLst>
              <a:ext uri="{FF2B5EF4-FFF2-40B4-BE49-F238E27FC236}">
                <a16:creationId xmlns:a16="http://schemas.microsoft.com/office/drawing/2014/main" id="{35916695-51FC-2668-E9DC-5CC4E10DC6C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312480" y="1007673"/>
            <a:ext cx="2230452" cy="2319204"/>
          </a:xfrm>
          <a:prstGeom prst="rect">
            <a:avLst/>
          </a:prstGeom>
          <a:ln w="38100" cap="sq">
            <a:solidFill>
              <a:srgbClr val="1D51A4"/>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B428C72-5564-47D0-77A9-622BA96855FC}"/>
              </a:ext>
            </a:extLst>
          </p:cNvPr>
          <p:cNvPicPr>
            <a:picLocks noChangeAspect="1"/>
          </p:cNvPicPr>
          <p:nvPr/>
        </p:nvPicPr>
        <p:blipFill>
          <a:blip r:embed="rId3"/>
          <a:stretch>
            <a:fillRect/>
          </a:stretch>
        </p:blipFill>
        <p:spPr>
          <a:xfrm>
            <a:off x="8312480" y="3656485"/>
            <a:ext cx="3357301" cy="2434406"/>
          </a:xfrm>
          <a:prstGeom prst="rect">
            <a:avLst/>
          </a:prstGeom>
          <a:ln w="38100" cap="sq">
            <a:solidFill>
              <a:srgbClr val="1D51A4"/>
            </a:solidFill>
            <a:prstDash val="solid"/>
            <a:miter lim="800000"/>
          </a:ln>
          <a:effectLst>
            <a:outerShdw blurRad="50800" dist="38100" dir="2700000" algn="tl" rotWithShape="0">
              <a:srgbClr val="000000">
                <a:alpha val="43000"/>
              </a:srgbClr>
            </a:outerShdw>
          </a:effectLst>
        </p:spPr>
      </p:pic>
      <p:sp>
        <p:nvSpPr>
          <p:cNvPr id="7" name="TextBox 2">
            <a:extLst>
              <a:ext uri="{FF2B5EF4-FFF2-40B4-BE49-F238E27FC236}">
                <a16:creationId xmlns:a16="http://schemas.microsoft.com/office/drawing/2014/main" id="{63425877-D119-B635-6486-4B1B59EDE29F}"/>
              </a:ext>
            </a:extLst>
          </p:cNvPr>
          <p:cNvSpPr txBox="1"/>
          <p:nvPr/>
        </p:nvSpPr>
        <p:spPr>
          <a:xfrm>
            <a:off x="8044543" y="6335138"/>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191296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69B837-B0C9-6B4A-5B74-132FC6EEB284}"/>
              </a:ext>
            </a:extLst>
          </p:cNvPr>
          <p:cNvSpPr>
            <a:spLocks noGrp="1"/>
          </p:cNvSpPr>
          <p:nvPr>
            <p:ph idx="1"/>
          </p:nvPr>
        </p:nvSpPr>
        <p:spPr>
          <a:xfrm>
            <a:off x="561975" y="1400175"/>
            <a:ext cx="3131309" cy="4737153"/>
          </a:xfrm>
        </p:spPr>
        <p:txBody>
          <a:bodyPr/>
          <a:lstStyle/>
          <a:p>
            <a:r>
              <a:rPr lang="en-US" dirty="0"/>
              <a:t>Smith’s/ICU Medical</a:t>
            </a:r>
          </a:p>
          <a:p>
            <a:r>
              <a:rPr lang="en-US" dirty="0"/>
              <a:t>Becton Dickinson</a:t>
            </a:r>
          </a:p>
          <a:p>
            <a:r>
              <a:rPr lang="en-US" dirty="0"/>
              <a:t>AirLife</a:t>
            </a:r>
          </a:p>
          <a:p>
            <a:r>
              <a:rPr lang="en-US" dirty="0"/>
              <a:t>Radiometer</a:t>
            </a:r>
          </a:p>
          <a:p>
            <a:r>
              <a:rPr lang="en-US" dirty="0"/>
              <a:t>Others</a:t>
            </a:r>
          </a:p>
        </p:txBody>
      </p:sp>
      <p:sp>
        <p:nvSpPr>
          <p:cNvPr id="3" name="Slide Number Placeholder 2">
            <a:extLst>
              <a:ext uri="{FF2B5EF4-FFF2-40B4-BE49-F238E27FC236}">
                <a16:creationId xmlns:a16="http://schemas.microsoft.com/office/drawing/2014/main" id="{B2B09FE9-5749-8BC4-D5A6-D79FC18D8B50}"/>
              </a:ext>
            </a:extLst>
          </p:cNvPr>
          <p:cNvSpPr>
            <a:spLocks noGrp="1"/>
          </p:cNvSpPr>
          <p:nvPr>
            <p:ph type="sldNum" sz="quarter" idx="4"/>
          </p:nvPr>
        </p:nvSpPr>
        <p:spPr/>
        <p:txBody>
          <a:bodyPr/>
          <a:lstStyle/>
          <a:p>
            <a:fld id="{065D75E3-62B6-C44A-8295-14DF27978E1A}" type="slidenum">
              <a:rPr lang="en-US" smtClean="0"/>
              <a:pPr/>
              <a:t>40</a:t>
            </a:fld>
            <a:endParaRPr lang="en-US" dirty="0"/>
          </a:p>
        </p:txBody>
      </p:sp>
      <p:sp>
        <p:nvSpPr>
          <p:cNvPr id="4" name="Title 3">
            <a:extLst>
              <a:ext uri="{FF2B5EF4-FFF2-40B4-BE49-F238E27FC236}">
                <a16:creationId xmlns:a16="http://schemas.microsoft.com/office/drawing/2014/main" id="{3937D9E0-CFB4-A916-3EB2-F6568281CA88}"/>
              </a:ext>
            </a:extLst>
          </p:cNvPr>
          <p:cNvSpPr>
            <a:spLocks noGrp="1"/>
          </p:cNvSpPr>
          <p:nvPr>
            <p:ph type="title"/>
          </p:nvPr>
        </p:nvSpPr>
        <p:spPr/>
        <p:txBody>
          <a:bodyPr/>
          <a:lstStyle/>
          <a:p>
            <a:r>
              <a:rPr lang="en-US" dirty="0"/>
              <a:t>Competitors in the Market</a:t>
            </a:r>
          </a:p>
        </p:txBody>
      </p:sp>
      <p:sp>
        <p:nvSpPr>
          <p:cNvPr id="5" name="Content Placeholder 1">
            <a:extLst>
              <a:ext uri="{FF2B5EF4-FFF2-40B4-BE49-F238E27FC236}">
                <a16:creationId xmlns:a16="http://schemas.microsoft.com/office/drawing/2014/main" id="{DF6F528A-3D2E-20A8-922C-F0ED58703843}"/>
              </a:ext>
            </a:extLst>
          </p:cNvPr>
          <p:cNvSpPr txBox="1">
            <a:spLocks/>
          </p:cNvSpPr>
          <p:nvPr/>
        </p:nvSpPr>
        <p:spPr>
          <a:xfrm>
            <a:off x="3774270" y="1397310"/>
            <a:ext cx="3131309" cy="47371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70%</a:t>
            </a:r>
          </a:p>
          <a:p>
            <a:r>
              <a:rPr lang="en-US" dirty="0"/>
              <a:t>15%</a:t>
            </a:r>
          </a:p>
          <a:p>
            <a:r>
              <a:rPr lang="en-US" dirty="0"/>
              <a:t>5%</a:t>
            </a:r>
          </a:p>
          <a:p>
            <a:r>
              <a:rPr lang="en-US" dirty="0"/>
              <a:t>5%</a:t>
            </a:r>
          </a:p>
          <a:p>
            <a:r>
              <a:rPr lang="en-US" dirty="0"/>
              <a:t>5%</a:t>
            </a:r>
          </a:p>
        </p:txBody>
      </p:sp>
      <p:sp>
        <p:nvSpPr>
          <p:cNvPr id="6" name="TextBox 2">
            <a:extLst>
              <a:ext uri="{FF2B5EF4-FFF2-40B4-BE49-F238E27FC236}">
                <a16:creationId xmlns:a16="http://schemas.microsoft.com/office/drawing/2014/main" id="{63425877-D119-B635-6486-4B1B59EDE29F}"/>
              </a:ext>
            </a:extLst>
          </p:cNvPr>
          <p:cNvSpPr txBox="1"/>
          <p:nvPr/>
        </p:nvSpPr>
        <p:spPr>
          <a:xfrm>
            <a:off x="8608637" y="6137328"/>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1347636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41A2EB-FDAE-B55C-FB78-1F8D5EBAF4C9}"/>
              </a:ext>
            </a:extLst>
          </p:cNvPr>
          <p:cNvSpPr>
            <a:spLocks noGrp="1"/>
          </p:cNvSpPr>
          <p:nvPr>
            <p:ph idx="1"/>
          </p:nvPr>
        </p:nvSpPr>
        <p:spPr>
          <a:xfrm>
            <a:off x="561975" y="1400175"/>
            <a:ext cx="10891271" cy="2475989"/>
          </a:xfrm>
        </p:spPr>
        <p:txBody>
          <a:bodyPr/>
          <a:lstStyle/>
          <a:p>
            <a:r>
              <a:rPr lang="en-US" dirty="0"/>
              <a:t>Portex</a:t>
            </a:r>
            <a:r>
              <a:rPr lang="en-US" baseline="30000" dirty="0"/>
              <a:t>®</a:t>
            </a:r>
            <a:r>
              <a:rPr lang="en-US" dirty="0"/>
              <a:t> Anaerobic Pulsator</a:t>
            </a:r>
            <a:r>
              <a:rPr lang="en-US" baseline="30000" dirty="0"/>
              <a:t> ®</a:t>
            </a:r>
            <a:r>
              <a:rPr lang="en-US" dirty="0"/>
              <a:t> Plus – Liquid Sodium Heparin</a:t>
            </a:r>
          </a:p>
          <a:p>
            <a:r>
              <a:rPr lang="en-US" sz="2000" dirty="0"/>
              <a:t>Pulsator Plus syringes, with liquid sodium heparin concentration of 23.5 IU per mL, allowing blood sampling with minimal risk of sample dilution. The syringes use a specially formulated electrolyte-balanced liquid sodium heparin that offsets both binding and dilution factors by chemically pre-adjusting key electrolytes to normal blood levels. This provides consistent and accurate analysis for all parameters tested. The syringes are available with a broad choice of product features.</a:t>
            </a:r>
          </a:p>
        </p:txBody>
      </p:sp>
      <p:sp>
        <p:nvSpPr>
          <p:cNvPr id="3" name="Slide Number Placeholder 2">
            <a:extLst>
              <a:ext uri="{FF2B5EF4-FFF2-40B4-BE49-F238E27FC236}">
                <a16:creationId xmlns:a16="http://schemas.microsoft.com/office/drawing/2014/main" id="{B5435778-0A4C-993C-D84E-9D89BA04400C}"/>
              </a:ext>
            </a:extLst>
          </p:cNvPr>
          <p:cNvSpPr>
            <a:spLocks noGrp="1"/>
          </p:cNvSpPr>
          <p:nvPr>
            <p:ph type="sldNum" sz="quarter" idx="4"/>
          </p:nvPr>
        </p:nvSpPr>
        <p:spPr/>
        <p:txBody>
          <a:bodyPr/>
          <a:lstStyle/>
          <a:p>
            <a:fld id="{065D75E3-62B6-C44A-8295-14DF27978E1A}" type="slidenum">
              <a:rPr lang="en-US" smtClean="0"/>
              <a:pPr/>
              <a:t>41</a:t>
            </a:fld>
            <a:endParaRPr lang="en-US" dirty="0"/>
          </a:p>
        </p:txBody>
      </p:sp>
      <p:sp>
        <p:nvSpPr>
          <p:cNvPr id="4" name="Title 3">
            <a:extLst>
              <a:ext uri="{FF2B5EF4-FFF2-40B4-BE49-F238E27FC236}">
                <a16:creationId xmlns:a16="http://schemas.microsoft.com/office/drawing/2014/main" id="{4AD928AD-0738-4FA5-2EC5-2DF69E0EA80C}"/>
              </a:ext>
            </a:extLst>
          </p:cNvPr>
          <p:cNvSpPr>
            <a:spLocks noGrp="1"/>
          </p:cNvSpPr>
          <p:nvPr>
            <p:ph type="title"/>
          </p:nvPr>
        </p:nvSpPr>
        <p:spPr/>
        <p:txBody>
          <a:bodyPr/>
          <a:lstStyle/>
          <a:p>
            <a:r>
              <a:rPr lang="en-US" dirty="0"/>
              <a:t>Smiths/ICU Medical</a:t>
            </a:r>
          </a:p>
        </p:txBody>
      </p:sp>
      <p:pic>
        <p:nvPicPr>
          <p:cNvPr id="5" name="Picture 4">
            <a:extLst>
              <a:ext uri="{FF2B5EF4-FFF2-40B4-BE49-F238E27FC236}">
                <a16:creationId xmlns:a16="http://schemas.microsoft.com/office/drawing/2014/main" id="{5BE748DC-FB59-1B3B-18D8-005F3C7841A1}"/>
              </a:ext>
            </a:extLst>
          </p:cNvPr>
          <p:cNvPicPr>
            <a:picLocks noChangeAspect="1"/>
          </p:cNvPicPr>
          <p:nvPr/>
        </p:nvPicPr>
        <p:blipFill>
          <a:blip r:embed="rId2"/>
          <a:stretch>
            <a:fillRect/>
          </a:stretch>
        </p:blipFill>
        <p:spPr>
          <a:xfrm>
            <a:off x="263116" y="3621803"/>
            <a:ext cx="2006538" cy="1836022"/>
          </a:xfrm>
          <a:prstGeom prst="rect">
            <a:avLst/>
          </a:prstGeom>
        </p:spPr>
      </p:pic>
      <p:pic>
        <p:nvPicPr>
          <p:cNvPr id="6" name="Picture 4" descr="Needle-ProClosing">
            <a:extLst>
              <a:ext uri="{FF2B5EF4-FFF2-40B4-BE49-F238E27FC236}">
                <a16:creationId xmlns:a16="http://schemas.microsoft.com/office/drawing/2014/main" id="{B0F59402-03E4-0FAE-4FDC-E6F917F779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7255" y="4037811"/>
            <a:ext cx="1691640" cy="142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PointLok">
            <a:extLst>
              <a:ext uri="{FF2B5EF4-FFF2-40B4-BE49-F238E27FC236}">
                <a16:creationId xmlns:a16="http://schemas.microsoft.com/office/drawing/2014/main" id="{B162728A-8A3A-2E6F-60A3-F799E9F30A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36496" y="4067088"/>
            <a:ext cx="1824615" cy="131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46C3D71-162E-22C8-3B2B-4E3B84DFF7F7}"/>
              </a:ext>
            </a:extLst>
          </p:cNvPr>
          <p:cNvSpPr txBox="1"/>
          <p:nvPr/>
        </p:nvSpPr>
        <p:spPr>
          <a:xfrm>
            <a:off x="9191521" y="5566782"/>
            <a:ext cx="1314565" cy="338554"/>
          </a:xfrm>
          <a:prstGeom prst="rect">
            <a:avLst/>
          </a:prstGeom>
          <a:noFill/>
        </p:spPr>
        <p:txBody>
          <a:bodyPr wrap="square">
            <a:spAutoFit/>
          </a:bodyPr>
          <a:lstStyle/>
          <a:p>
            <a:pPr algn="ctr" eaLnBrk="1" hangingPunct="1">
              <a:spcBef>
                <a:spcPct val="50000"/>
              </a:spcBef>
              <a:buFontTx/>
              <a:buNone/>
            </a:pPr>
            <a:r>
              <a:rPr lang="en-US" altLang="en-US" sz="1600" dirty="0"/>
              <a:t>Point-Lok</a:t>
            </a:r>
          </a:p>
        </p:txBody>
      </p:sp>
      <p:sp>
        <p:nvSpPr>
          <p:cNvPr id="9" name="TextBox 8">
            <a:extLst>
              <a:ext uri="{FF2B5EF4-FFF2-40B4-BE49-F238E27FC236}">
                <a16:creationId xmlns:a16="http://schemas.microsoft.com/office/drawing/2014/main" id="{064847FA-565F-5CBC-5928-417EC7F9177A}"/>
              </a:ext>
            </a:extLst>
          </p:cNvPr>
          <p:cNvSpPr txBox="1"/>
          <p:nvPr/>
        </p:nvSpPr>
        <p:spPr>
          <a:xfrm>
            <a:off x="4467003" y="3659858"/>
            <a:ext cx="2139260" cy="338554"/>
          </a:xfrm>
          <a:prstGeom prst="rect">
            <a:avLst/>
          </a:prstGeom>
          <a:noFill/>
        </p:spPr>
        <p:txBody>
          <a:bodyPr wrap="square">
            <a:spAutoFit/>
          </a:bodyPr>
          <a:lstStyle/>
          <a:p>
            <a:pPr algn="ctr" eaLnBrk="1" hangingPunct="1">
              <a:spcBef>
                <a:spcPct val="50000"/>
              </a:spcBef>
              <a:buFontTx/>
              <a:buNone/>
            </a:pPr>
            <a:r>
              <a:rPr lang="en-US" altLang="en-US" sz="1600" dirty="0"/>
              <a:t>Needle-Pro</a:t>
            </a:r>
          </a:p>
        </p:txBody>
      </p:sp>
      <p:sp>
        <p:nvSpPr>
          <p:cNvPr id="10" name="TextBox 2">
            <a:extLst>
              <a:ext uri="{FF2B5EF4-FFF2-40B4-BE49-F238E27FC236}">
                <a16:creationId xmlns:a16="http://schemas.microsoft.com/office/drawing/2014/main" id="{63425877-D119-B635-6486-4B1B59EDE29F}"/>
              </a:ext>
            </a:extLst>
          </p:cNvPr>
          <p:cNvSpPr txBox="1"/>
          <p:nvPr/>
        </p:nvSpPr>
        <p:spPr>
          <a:xfrm>
            <a:off x="7992291"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635407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41A2EB-FDAE-B55C-FB78-1F8D5EBAF4C9}"/>
              </a:ext>
            </a:extLst>
          </p:cNvPr>
          <p:cNvSpPr>
            <a:spLocks noGrp="1"/>
          </p:cNvSpPr>
          <p:nvPr>
            <p:ph idx="1"/>
          </p:nvPr>
        </p:nvSpPr>
        <p:spPr>
          <a:xfrm>
            <a:off x="561975" y="1400175"/>
            <a:ext cx="10891271" cy="2475989"/>
          </a:xfrm>
        </p:spPr>
        <p:txBody>
          <a:bodyPr/>
          <a:lstStyle/>
          <a:p>
            <a:r>
              <a:rPr lang="en-US" dirty="0"/>
              <a:t>Portex</a:t>
            </a:r>
            <a:r>
              <a:rPr lang="en-US" baseline="30000" dirty="0"/>
              <a:t>®</a:t>
            </a:r>
            <a:r>
              <a:rPr lang="en-US" dirty="0"/>
              <a:t> Anaerobic Line Draw – Liquid Sodium Heparin</a:t>
            </a:r>
          </a:p>
          <a:p>
            <a:r>
              <a:rPr lang="en-US" sz="2000" dirty="0"/>
              <a:t>Anaerobic Line Draw aspirating syringes, with a liquid sodium heparin concentration of 23.5 IU per mL, allows for blood sampling directly from an arterial line. The syringes use a specially formulated electrolyte-balanced liquid sodium heparin that offsets both binding and dilution factors by chemically pre-adjusting key electrolytes to normal blood levels. This provides consistent and accurate analysis for all parameters tested.</a:t>
            </a:r>
          </a:p>
        </p:txBody>
      </p:sp>
      <p:sp>
        <p:nvSpPr>
          <p:cNvPr id="3" name="Slide Number Placeholder 2">
            <a:extLst>
              <a:ext uri="{FF2B5EF4-FFF2-40B4-BE49-F238E27FC236}">
                <a16:creationId xmlns:a16="http://schemas.microsoft.com/office/drawing/2014/main" id="{B5435778-0A4C-993C-D84E-9D89BA04400C}"/>
              </a:ext>
            </a:extLst>
          </p:cNvPr>
          <p:cNvSpPr>
            <a:spLocks noGrp="1"/>
          </p:cNvSpPr>
          <p:nvPr>
            <p:ph type="sldNum" sz="quarter" idx="4"/>
          </p:nvPr>
        </p:nvSpPr>
        <p:spPr/>
        <p:txBody>
          <a:bodyPr/>
          <a:lstStyle/>
          <a:p>
            <a:fld id="{065D75E3-62B6-C44A-8295-14DF27978E1A}" type="slidenum">
              <a:rPr lang="en-US" smtClean="0"/>
              <a:pPr/>
              <a:t>42</a:t>
            </a:fld>
            <a:endParaRPr lang="en-US" dirty="0"/>
          </a:p>
        </p:txBody>
      </p:sp>
      <p:sp>
        <p:nvSpPr>
          <p:cNvPr id="4" name="Title 3">
            <a:extLst>
              <a:ext uri="{FF2B5EF4-FFF2-40B4-BE49-F238E27FC236}">
                <a16:creationId xmlns:a16="http://schemas.microsoft.com/office/drawing/2014/main" id="{4AD928AD-0738-4FA5-2EC5-2DF69E0EA80C}"/>
              </a:ext>
            </a:extLst>
          </p:cNvPr>
          <p:cNvSpPr>
            <a:spLocks noGrp="1"/>
          </p:cNvSpPr>
          <p:nvPr>
            <p:ph type="title"/>
          </p:nvPr>
        </p:nvSpPr>
        <p:spPr/>
        <p:txBody>
          <a:bodyPr/>
          <a:lstStyle/>
          <a:p>
            <a:r>
              <a:rPr lang="en-US" dirty="0"/>
              <a:t>Smiths/ICU Medical</a:t>
            </a:r>
          </a:p>
        </p:txBody>
      </p:sp>
      <p:pic>
        <p:nvPicPr>
          <p:cNvPr id="11" name="Picture 10">
            <a:extLst>
              <a:ext uri="{FF2B5EF4-FFF2-40B4-BE49-F238E27FC236}">
                <a16:creationId xmlns:a16="http://schemas.microsoft.com/office/drawing/2014/main" id="{F9F7876B-0132-38B8-8B64-48BD79C8DAF5}"/>
              </a:ext>
            </a:extLst>
          </p:cNvPr>
          <p:cNvPicPr>
            <a:picLocks noChangeAspect="1"/>
          </p:cNvPicPr>
          <p:nvPr/>
        </p:nvPicPr>
        <p:blipFill>
          <a:blip r:embed="rId3"/>
          <a:stretch>
            <a:fillRect/>
          </a:stretch>
        </p:blipFill>
        <p:spPr>
          <a:xfrm>
            <a:off x="4385434" y="3379552"/>
            <a:ext cx="2876951" cy="2819794"/>
          </a:xfrm>
          <a:prstGeom prst="rect">
            <a:avLst/>
          </a:prstGeom>
        </p:spPr>
      </p:pic>
      <p:sp>
        <p:nvSpPr>
          <p:cNvPr id="5" name="TextBox 2">
            <a:extLst>
              <a:ext uri="{FF2B5EF4-FFF2-40B4-BE49-F238E27FC236}">
                <a16:creationId xmlns:a16="http://schemas.microsoft.com/office/drawing/2014/main" id="{63425877-D119-B635-6486-4B1B59EDE29F}"/>
              </a:ext>
            </a:extLst>
          </p:cNvPr>
          <p:cNvSpPr txBox="1"/>
          <p:nvPr/>
        </p:nvSpPr>
        <p:spPr>
          <a:xfrm>
            <a:off x="8488680"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789931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41A2EB-FDAE-B55C-FB78-1F8D5EBAF4C9}"/>
              </a:ext>
            </a:extLst>
          </p:cNvPr>
          <p:cNvSpPr>
            <a:spLocks noGrp="1"/>
          </p:cNvSpPr>
          <p:nvPr>
            <p:ph idx="1"/>
          </p:nvPr>
        </p:nvSpPr>
        <p:spPr>
          <a:xfrm>
            <a:off x="561975" y="1400175"/>
            <a:ext cx="10891271" cy="2475989"/>
          </a:xfrm>
        </p:spPr>
        <p:txBody>
          <a:bodyPr/>
          <a:lstStyle/>
          <a:p>
            <a:r>
              <a:rPr lang="en-US" dirty="0"/>
              <a:t>Portex</a:t>
            </a:r>
            <a:r>
              <a:rPr lang="en-US" baseline="30000" dirty="0"/>
              <a:t>®</a:t>
            </a:r>
            <a:r>
              <a:rPr lang="en-US" dirty="0"/>
              <a:t> Filter-Pro</a:t>
            </a:r>
            <a:r>
              <a:rPr lang="en-US" baseline="30000" dirty="0"/>
              <a:t>® </a:t>
            </a:r>
            <a:r>
              <a:rPr lang="en-US" dirty="0"/>
              <a:t>Air Bubble Removal Device</a:t>
            </a:r>
          </a:p>
          <a:p>
            <a:r>
              <a:rPr lang="en-US" sz="2000" dirty="0"/>
              <a:t>Umbilical Line Draw Plus aspirating syringes, with a lithium heparin concentration of 23.5 IU per mL, allows for blood sampling directly from the umbilical cord or an arterial line. The syringes use an advanced formula of dry lithium heparin that provides consistent and accurate readings. The syringes are packaged in sterile pouches and are ideal for use in Labor and Delivery and NICU environments.</a:t>
            </a:r>
          </a:p>
        </p:txBody>
      </p:sp>
      <p:sp>
        <p:nvSpPr>
          <p:cNvPr id="3" name="Slide Number Placeholder 2">
            <a:extLst>
              <a:ext uri="{FF2B5EF4-FFF2-40B4-BE49-F238E27FC236}">
                <a16:creationId xmlns:a16="http://schemas.microsoft.com/office/drawing/2014/main" id="{B5435778-0A4C-993C-D84E-9D89BA04400C}"/>
              </a:ext>
            </a:extLst>
          </p:cNvPr>
          <p:cNvSpPr>
            <a:spLocks noGrp="1"/>
          </p:cNvSpPr>
          <p:nvPr>
            <p:ph type="sldNum" sz="quarter" idx="4"/>
          </p:nvPr>
        </p:nvSpPr>
        <p:spPr/>
        <p:txBody>
          <a:bodyPr/>
          <a:lstStyle/>
          <a:p>
            <a:fld id="{065D75E3-62B6-C44A-8295-14DF27978E1A}" type="slidenum">
              <a:rPr lang="en-US" smtClean="0"/>
              <a:pPr/>
              <a:t>43</a:t>
            </a:fld>
            <a:endParaRPr lang="en-US" dirty="0"/>
          </a:p>
        </p:txBody>
      </p:sp>
      <p:sp>
        <p:nvSpPr>
          <p:cNvPr id="4" name="Title 3">
            <a:extLst>
              <a:ext uri="{FF2B5EF4-FFF2-40B4-BE49-F238E27FC236}">
                <a16:creationId xmlns:a16="http://schemas.microsoft.com/office/drawing/2014/main" id="{4AD928AD-0738-4FA5-2EC5-2DF69E0EA80C}"/>
              </a:ext>
            </a:extLst>
          </p:cNvPr>
          <p:cNvSpPr>
            <a:spLocks noGrp="1"/>
          </p:cNvSpPr>
          <p:nvPr>
            <p:ph type="title"/>
          </p:nvPr>
        </p:nvSpPr>
        <p:spPr/>
        <p:txBody>
          <a:bodyPr/>
          <a:lstStyle/>
          <a:p>
            <a:r>
              <a:rPr lang="en-US" dirty="0"/>
              <a:t>Smiths/ICU Medical</a:t>
            </a:r>
          </a:p>
        </p:txBody>
      </p:sp>
      <p:sp>
        <p:nvSpPr>
          <p:cNvPr id="5" name="TextBox 2">
            <a:extLst>
              <a:ext uri="{FF2B5EF4-FFF2-40B4-BE49-F238E27FC236}">
                <a16:creationId xmlns:a16="http://schemas.microsoft.com/office/drawing/2014/main" id="{63425877-D119-B635-6486-4B1B59EDE29F}"/>
              </a:ext>
            </a:extLst>
          </p:cNvPr>
          <p:cNvSpPr txBox="1"/>
          <p:nvPr/>
        </p:nvSpPr>
        <p:spPr>
          <a:xfrm>
            <a:off x="8114211" y="6214514"/>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pic>
        <p:nvPicPr>
          <p:cNvPr id="7" name="Picture 6">
            <a:extLst>
              <a:ext uri="{FF2B5EF4-FFF2-40B4-BE49-F238E27FC236}">
                <a16:creationId xmlns:a16="http://schemas.microsoft.com/office/drawing/2014/main" id="{37711E64-6747-768B-229D-8DF84F04406A}"/>
              </a:ext>
            </a:extLst>
          </p:cNvPr>
          <p:cNvPicPr>
            <a:picLocks noChangeAspect="1"/>
          </p:cNvPicPr>
          <p:nvPr/>
        </p:nvPicPr>
        <p:blipFill>
          <a:blip r:embed="rId3"/>
          <a:stretch>
            <a:fillRect/>
          </a:stretch>
        </p:blipFill>
        <p:spPr>
          <a:xfrm>
            <a:off x="4150626" y="3615544"/>
            <a:ext cx="2772162" cy="2343477"/>
          </a:xfrm>
          <a:prstGeom prst="rect">
            <a:avLst/>
          </a:prstGeom>
        </p:spPr>
      </p:pic>
    </p:spTree>
    <p:extLst>
      <p:ext uri="{BB962C8B-B14F-4D97-AF65-F5344CB8AC3E}">
        <p14:creationId xmlns:p14="http://schemas.microsoft.com/office/powerpoint/2010/main" val="3285917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41A2EB-FDAE-B55C-FB78-1F8D5EBAF4C9}"/>
              </a:ext>
            </a:extLst>
          </p:cNvPr>
          <p:cNvSpPr>
            <a:spLocks noGrp="1"/>
          </p:cNvSpPr>
          <p:nvPr>
            <p:ph idx="1"/>
          </p:nvPr>
        </p:nvSpPr>
        <p:spPr>
          <a:xfrm>
            <a:off x="561975" y="1159727"/>
            <a:ext cx="10891271" cy="2671832"/>
          </a:xfrm>
        </p:spPr>
        <p:txBody>
          <a:bodyPr>
            <a:normAutofit/>
          </a:bodyPr>
          <a:lstStyle/>
          <a:p>
            <a:r>
              <a:rPr lang="en-US" b="0" i="0" dirty="0">
                <a:effectLst/>
                <a:latin typeface="+mn-lt"/>
              </a:rPr>
              <a:t>BD Critical Care Collection Syringes can be used to collect blood from a patient’s artery.  All syringes contain spray-dried calcium-balanced lithium heparin that enables the specimen to be analyzed for ABGs and a host of critical care analytes.</a:t>
            </a:r>
          </a:p>
          <a:p>
            <a:endParaRPr lang="en-US" sz="2000" dirty="0">
              <a:latin typeface="+mn-lt"/>
            </a:endParaRPr>
          </a:p>
          <a:p>
            <a:r>
              <a:rPr lang="en-US" sz="1600" b="0" i="0" dirty="0">
                <a:effectLst/>
                <a:latin typeface="+mn-lt"/>
              </a:rPr>
              <a:t>BD A-Line™ syringes are used for blood collection by manual aspiration and are supplied without needles. They are designed to be used for arterial blood collection from an arterial line, and are available in 1 mL and 3 mL slip tip, and 3 mL BD Luer-Lok™ syringes</a:t>
            </a:r>
            <a:endParaRPr lang="en-US" sz="2000" dirty="0">
              <a:latin typeface="+mn-lt"/>
            </a:endParaRPr>
          </a:p>
        </p:txBody>
      </p:sp>
      <p:sp>
        <p:nvSpPr>
          <p:cNvPr id="3" name="Slide Number Placeholder 2">
            <a:extLst>
              <a:ext uri="{FF2B5EF4-FFF2-40B4-BE49-F238E27FC236}">
                <a16:creationId xmlns:a16="http://schemas.microsoft.com/office/drawing/2014/main" id="{B5435778-0A4C-993C-D84E-9D89BA04400C}"/>
              </a:ext>
            </a:extLst>
          </p:cNvPr>
          <p:cNvSpPr>
            <a:spLocks noGrp="1"/>
          </p:cNvSpPr>
          <p:nvPr>
            <p:ph type="sldNum" sz="quarter" idx="4"/>
          </p:nvPr>
        </p:nvSpPr>
        <p:spPr/>
        <p:txBody>
          <a:bodyPr/>
          <a:lstStyle/>
          <a:p>
            <a:fld id="{065D75E3-62B6-C44A-8295-14DF27978E1A}" type="slidenum">
              <a:rPr lang="en-US" smtClean="0"/>
              <a:pPr/>
              <a:t>44</a:t>
            </a:fld>
            <a:endParaRPr lang="en-US" dirty="0"/>
          </a:p>
        </p:txBody>
      </p:sp>
      <p:sp>
        <p:nvSpPr>
          <p:cNvPr id="4" name="Title 3">
            <a:extLst>
              <a:ext uri="{FF2B5EF4-FFF2-40B4-BE49-F238E27FC236}">
                <a16:creationId xmlns:a16="http://schemas.microsoft.com/office/drawing/2014/main" id="{4AD928AD-0738-4FA5-2EC5-2DF69E0EA80C}"/>
              </a:ext>
            </a:extLst>
          </p:cNvPr>
          <p:cNvSpPr>
            <a:spLocks noGrp="1"/>
          </p:cNvSpPr>
          <p:nvPr>
            <p:ph type="title"/>
          </p:nvPr>
        </p:nvSpPr>
        <p:spPr/>
        <p:txBody>
          <a:bodyPr/>
          <a:lstStyle/>
          <a:p>
            <a:r>
              <a:rPr lang="en-US" dirty="0"/>
              <a:t>Becton Dickinson (BD)</a:t>
            </a:r>
          </a:p>
        </p:txBody>
      </p:sp>
      <p:pic>
        <p:nvPicPr>
          <p:cNvPr id="6" name="Picture 5">
            <a:extLst>
              <a:ext uri="{FF2B5EF4-FFF2-40B4-BE49-F238E27FC236}">
                <a16:creationId xmlns:a16="http://schemas.microsoft.com/office/drawing/2014/main" id="{54774732-2A4D-DE5B-2AC7-44E54DB1EEDE}"/>
              </a:ext>
            </a:extLst>
          </p:cNvPr>
          <p:cNvPicPr>
            <a:picLocks noChangeAspect="1"/>
          </p:cNvPicPr>
          <p:nvPr/>
        </p:nvPicPr>
        <p:blipFill>
          <a:blip r:embed="rId3"/>
          <a:stretch>
            <a:fillRect/>
          </a:stretch>
        </p:blipFill>
        <p:spPr>
          <a:xfrm>
            <a:off x="561975" y="4447047"/>
            <a:ext cx="4477375" cy="1381318"/>
          </a:xfrm>
          <a:prstGeom prst="rect">
            <a:avLst/>
          </a:prstGeom>
        </p:spPr>
      </p:pic>
      <p:pic>
        <p:nvPicPr>
          <p:cNvPr id="8" name="Picture 7">
            <a:extLst>
              <a:ext uri="{FF2B5EF4-FFF2-40B4-BE49-F238E27FC236}">
                <a16:creationId xmlns:a16="http://schemas.microsoft.com/office/drawing/2014/main" id="{CDAB68B3-A641-B2D6-1482-99C3F7997129}"/>
              </a:ext>
            </a:extLst>
          </p:cNvPr>
          <p:cNvPicPr>
            <a:picLocks noChangeAspect="1"/>
          </p:cNvPicPr>
          <p:nvPr/>
        </p:nvPicPr>
        <p:blipFill>
          <a:blip r:embed="rId4"/>
          <a:stretch>
            <a:fillRect/>
          </a:stretch>
        </p:blipFill>
        <p:spPr>
          <a:xfrm>
            <a:off x="7449480" y="4264161"/>
            <a:ext cx="2861683" cy="2065271"/>
          </a:xfrm>
          <a:prstGeom prst="rect">
            <a:avLst/>
          </a:prstGeom>
        </p:spPr>
      </p:pic>
      <p:sp>
        <p:nvSpPr>
          <p:cNvPr id="5" name="TextBox 2">
            <a:extLst>
              <a:ext uri="{FF2B5EF4-FFF2-40B4-BE49-F238E27FC236}">
                <a16:creationId xmlns:a16="http://schemas.microsoft.com/office/drawing/2014/main" id="{63425877-D119-B635-6486-4B1B59EDE29F}"/>
              </a:ext>
            </a:extLst>
          </p:cNvPr>
          <p:cNvSpPr txBox="1"/>
          <p:nvPr/>
        </p:nvSpPr>
        <p:spPr>
          <a:xfrm>
            <a:off x="8420893" y="625918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309400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41A2EB-FDAE-B55C-FB78-1F8D5EBAF4C9}"/>
              </a:ext>
            </a:extLst>
          </p:cNvPr>
          <p:cNvSpPr>
            <a:spLocks noGrp="1"/>
          </p:cNvSpPr>
          <p:nvPr>
            <p:ph idx="1"/>
          </p:nvPr>
        </p:nvSpPr>
        <p:spPr>
          <a:xfrm>
            <a:off x="561975" y="1159727"/>
            <a:ext cx="10891271" cy="2671832"/>
          </a:xfrm>
        </p:spPr>
        <p:txBody>
          <a:bodyPr>
            <a:normAutofit/>
          </a:bodyPr>
          <a:lstStyle/>
          <a:p>
            <a:r>
              <a:rPr lang="en-US" sz="2200" dirty="0">
                <a:latin typeface="+mn-lt"/>
              </a:rPr>
              <a:t>BD Preset™ Syringes are available with the BD Eclipse™ safety-engineered needle to minimize the chances of a needlestick injury to the healthcare worker. The safety shield is integrated and is not an accessory to the needle. The needle bevel and safety shield are in alignment, ensuring no extra manipulation. The single-handed technique ensures no change in the collection technique and the double-locking mechanism is both visually and audibly confirmed for the healthcare worker.</a:t>
            </a:r>
          </a:p>
        </p:txBody>
      </p:sp>
      <p:sp>
        <p:nvSpPr>
          <p:cNvPr id="3" name="Slide Number Placeholder 2">
            <a:extLst>
              <a:ext uri="{FF2B5EF4-FFF2-40B4-BE49-F238E27FC236}">
                <a16:creationId xmlns:a16="http://schemas.microsoft.com/office/drawing/2014/main" id="{B5435778-0A4C-993C-D84E-9D89BA04400C}"/>
              </a:ext>
            </a:extLst>
          </p:cNvPr>
          <p:cNvSpPr>
            <a:spLocks noGrp="1"/>
          </p:cNvSpPr>
          <p:nvPr>
            <p:ph type="sldNum" sz="quarter" idx="4"/>
          </p:nvPr>
        </p:nvSpPr>
        <p:spPr/>
        <p:txBody>
          <a:bodyPr/>
          <a:lstStyle/>
          <a:p>
            <a:fld id="{065D75E3-62B6-C44A-8295-14DF27978E1A}" type="slidenum">
              <a:rPr lang="en-US" smtClean="0"/>
              <a:pPr/>
              <a:t>45</a:t>
            </a:fld>
            <a:endParaRPr lang="en-US" dirty="0"/>
          </a:p>
        </p:txBody>
      </p:sp>
      <p:sp>
        <p:nvSpPr>
          <p:cNvPr id="4" name="Title 3">
            <a:extLst>
              <a:ext uri="{FF2B5EF4-FFF2-40B4-BE49-F238E27FC236}">
                <a16:creationId xmlns:a16="http://schemas.microsoft.com/office/drawing/2014/main" id="{4AD928AD-0738-4FA5-2EC5-2DF69E0EA80C}"/>
              </a:ext>
            </a:extLst>
          </p:cNvPr>
          <p:cNvSpPr>
            <a:spLocks noGrp="1"/>
          </p:cNvSpPr>
          <p:nvPr>
            <p:ph type="title"/>
          </p:nvPr>
        </p:nvSpPr>
        <p:spPr/>
        <p:txBody>
          <a:bodyPr/>
          <a:lstStyle/>
          <a:p>
            <a:r>
              <a:rPr lang="en-US" dirty="0"/>
              <a:t>Becton Dickinson (BD)</a:t>
            </a:r>
          </a:p>
        </p:txBody>
      </p:sp>
      <p:pic>
        <p:nvPicPr>
          <p:cNvPr id="7" name="Picture 6">
            <a:extLst>
              <a:ext uri="{FF2B5EF4-FFF2-40B4-BE49-F238E27FC236}">
                <a16:creationId xmlns:a16="http://schemas.microsoft.com/office/drawing/2014/main" id="{B265308B-292B-BCE5-4683-C6A45AA75B9A}"/>
              </a:ext>
            </a:extLst>
          </p:cNvPr>
          <p:cNvPicPr>
            <a:picLocks noChangeAspect="1"/>
          </p:cNvPicPr>
          <p:nvPr/>
        </p:nvPicPr>
        <p:blipFill>
          <a:blip r:embed="rId3"/>
          <a:stretch>
            <a:fillRect/>
          </a:stretch>
        </p:blipFill>
        <p:spPr>
          <a:xfrm>
            <a:off x="3313292" y="3903366"/>
            <a:ext cx="4191585" cy="2286319"/>
          </a:xfrm>
          <a:prstGeom prst="rect">
            <a:avLst/>
          </a:prstGeom>
        </p:spPr>
      </p:pic>
      <p:sp>
        <p:nvSpPr>
          <p:cNvPr id="5" name="TextBox 2">
            <a:extLst>
              <a:ext uri="{FF2B5EF4-FFF2-40B4-BE49-F238E27FC236}">
                <a16:creationId xmlns:a16="http://schemas.microsoft.com/office/drawing/2014/main" id="{63425877-D119-B635-6486-4B1B59EDE29F}"/>
              </a:ext>
            </a:extLst>
          </p:cNvPr>
          <p:cNvSpPr txBox="1"/>
          <p:nvPr/>
        </p:nvSpPr>
        <p:spPr>
          <a:xfrm>
            <a:off x="8420893" y="6189685"/>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3080792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F1FCB0-1382-02AB-6914-C2659C393972}"/>
              </a:ext>
            </a:extLst>
          </p:cNvPr>
          <p:cNvSpPr>
            <a:spLocks noGrp="1"/>
          </p:cNvSpPr>
          <p:nvPr>
            <p:ph type="sldNum" sz="quarter" idx="4"/>
          </p:nvPr>
        </p:nvSpPr>
        <p:spPr/>
        <p:txBody>
          <a:bodyPr/>
          <a:lstStyle/>
          <a:p>
            <a:fld id="{065D75E3-62B6-C44A-8295-14DF27978E1A}" type="slidenum">
              <a:rPr lang="en-US" smtClean="0"/>
              <a:pPr/>
              <a:t>46</a:t>
            </a:fld>
            <a:endParaRPr lang="en-US" dirty="0"/>
          </a:p>
        </p:txBody>
      </p:sp>
      <p:sp>
        <p:nvSpPr>
          <p:cNvPr id="4" name="Title 3">
            <a:extLst>
              <a:ext uri="{FF2B5EF4-FFF2-40B4-BE49-F238E27FC236}">
                <a16:creationId xmlns:a16="http://schemas.microsoft.com/office/drawing/2014/main" id="{6831F047-FABD-8CEA-291E-8A67DCDFF3E5}"/>
              </a:ext>
            </a:extLst>
          </p:cNvPr>
          <p:cNvSpPr>
            <a:spLocks noGrp="1"/>
          </p:cNvSpPr>
          <p:nvPr>
            <p:ph type="title"/>
          </p:nvPr>
        </p:nvSpPr>
        <p:spPr/>
        <p:txBody>
          <a:bodyPr/>
          <a:lstStyle/>
          <a:p>
            <a:r>
              <a:rPr lang="en-US" dirty="0"/>
              <a:t>Radiometer</a:t>
            </a:r>
          </a:p>
        </p:txBody>
      </p:sp>
      <p:sp>
        <p:nvSpPr>
          <p:cNvPr id="5" name="Content Placeholder 4">
            <a:extLst>
              <a:ext uri="{FF2B5EF4-FFF2-40B4-BE49-F238E27FC236}">
                <a16:creationId xmlns:a16="http://schemas.microsoft.com/office/drawing/2014/main" id="{A14AD031-4C3C-63E3-300B-24189102D713}"/>
              </a:ext>
            </a:extLst>
          </p:cNvPr>
          <p:cNvSpPr txBox="1">
            <a:spLocks noGrp="1"/>
          </p:cNvSpPr>
          <p:nvPr>
            <p:ph idx="1"/>
          </p:nvPr>
        </p:nvSpPr>
        <p:spPr>
          <a:xfrm>
            <a:off x="522219" y="1284203"/>
            <a:ext cx="10891838" cy="2312428"/>
          </a:xfrm>
          <a:prstGeom prst="rect">
            <a:avLst/>
          </a:prstGeom>
          <a:noFill/>
        </p:spPr>
        <p:txBody>
          <a:bodyPr wrap="square">
            <a:spAutoFit/>
          </a:bodyPr>
          <a:lstStyle/>
          <a:p>
            <a:r>
              <a:rPr lang="en-US" sz="2000" b="1" i="1" dirty="0">
                <a:solidFill>
                  <a:srgbClr val="000000"/>
                </a:solidFill>
                <a:effectLst/>
                <a:latin typeface="+mn-lt"/>
              </a:rPr>
              <a:t>safe</a:t>
            </a:r>
            <a:r>
              <a:rPr lang="en-US" sz="2000" b="1" i="0" dirty="0">
                <a:solidFill>
                  <a:srgbClr val="000000"/>
                </a:solidFill>
                <a:effectLst/>
                <a:latin typeface="+mn-lt"/>
              </a:rPr>
              <a:t>PICO Aspirator blood gas syringe</a:t>
            </a:r>
          </a:p>
          <a:p>
            <a:endParaRPr lang="en-US" sz="1400" b="0" i="0" dirty="0">
              <a:solidFill>
                <a:srgbClr val="000000"/>
              </a:solidFill>
              <a:effectLst/>
              <a:latin typeface="Verdana" panose="020B0604030504040204" pitchFamily="34" charset="0"/>
            </a:endParaRPr>
          </a:p>
          <a:p>
            <a:r>
              <a:rPr lang="en-US" sz="1400" b="0" i="0" dirty="0">
                <a:solidFill>
                  <a:srgbClr val="000000"/>
                </a:solidFill>
                <a:effectLst/>
                <a:latin typeface="Verdana" panose="020B0604030504040204" pitchFamily="34" charset="0"/>
              </a:rPr>
              <a:t>The </a:t>
            </a:r>
            <a:r>
              <a:rPr lang="en-US" sz="1400" b="0" i="1" dirty="0">
                <a:solidFill>
                  <a:srgbClr val="000000"/>
                </a:solidFill>
                <a:effectLst/>
                <a:latin typeface="Verdana" panose="020B0604030504040204" pitchFamily="34" charset="0"/>
              </a:rPr>
              <a:t>safe</a:t>
            </a:r>
            <a:r>
              <a:rPr lang="en-US" sz="1400" b="0" i="0" dirty="0">
                <a:solidFill>
                  <a:srgbClr val="000000"/>
                </a:solidFill>
                <a:effectLst/>
                <a:latin typeface="Verdana" panose="020B0604030504040204" pitchFamily="34" charset="0"/>
              </a:rPr>
              <a:t>PICO Aspirator has an integrated mixing ball and a recommended fill volume of 1.0 mL. The label clearly shows the amount of blood you need to measure all parameters on Radiometer blood gas analyzers.</a:t>
            </a:r>
          </a:p>
          <a:p>
            <a:r>
              <a:rPr lang="en-US" sz="1400" b="0" i="0" dirty="0">
                <a:solidFill>
                  <a:srgbClr val="000000"/>
                </a:solidFill>
                <a:effectLst/>
                <a:latin typeface="Verdana" panose="020B0604030504040204" pitchFamily="34" charset="0"/>
              </a:rPr>
              <a:t>The pre-barcoded </a:t>
            </a:r>
            <a:r>
              <a:rPr lang="en-US" sz="1400" b="0" i="1" dirty="0">
                <a:solidFill>
                  <a:srgbClr val="000000"/>
                </a:solidFill>
                <a:effectLst/>
                <a:latin typeface="Verdana" panose="020B0604030504040204" pitchFamily="34" charset="0"/>
              </a:rPr>
              <a:t>safe</a:t>
            </a:r>
            <a:r>
              <a:rPr lang="en-US" sz="1400" b="0" i="0" dirty="0">
                <a:solidFill>
                  <a:srgbClr val="000000"/>
                </a:solidFill>
                <a:effectLst/>
                <a:latin typeface="Verdana" panose="020B0604030504040204" pitchFamily="34" charset="0"/>
              </a:rPr>
              <a:t>PICO Aspirator syringe helps ensure correct patient-sample identification every time when using with a Radiometer blood gas analyzer with 1</a:t>
            </a:r>
            <a:r>
              <a:rPr lang="en-US" sz="1400" b="0" i="0" baseline="30000" dirty="0">
                <a:solidFill>
                  <a:srgbClr val="000000"/>
                </a:solidFill>
                <a:effectLst/>
                <a:latin typeface="Verdana" panose="020B0604030504040204" pitchFamily="34" charset="0"/>
              </a:rPr>
              <a:t>st</a:t>
            </a:r>
            <a:r>
              <a:rPr lang="en-US" sz="1400" b="0" i="0" dirty="0">
                <a:solidFill>
                  <a:srgbClr val="000000"/>
                </a:solidFill>
                <a:effectLst/>
                <a:latin typeface="Verdana" panose="020B0604030504040204" pitchFamily="34" charset="0"/>
              </a:rPr>
              <a:t> Automatic.</a:t>
            </a:r>
          </a:p>
          <a:p>
            <a:endParaRPr lang="en-US" altLang="en-US" sz="1200" b="1" dirty="0"/>
          </a:p>
          <a:p>
            <a:endParaRPr lang="en-US" altLang="en-US" sz="1200" b="1" dirty="0"/>
          </a:p>
        </p:txBody>
      </p:sp>
      <p:pic>
        <p:nvPicPr>
          <p:cNvPr id="7" name="Picture 6">
            <a:extLst>
              <a:ext uri="{FF2B5EF4-FFF2-40B4-BE49-F238E27FC236}">
                <a16:creationId xmlns:a16="http://schemas.microsoft.com/office/drawing/2014/main" id="{798F01A8-B099-CA6C-B22F-0F316505441C}"/>
              </a:ext>
            </a:extLst>
          </p:cNvPr>
          <p:cNvPicPr>
            <a:picLocks noChangeAspect="1"/>
          </p:cNvPicPr>
          <p:nvPr/>
        </p:nvPicPr>
        <p:blipFill>
          <a:blip r:embed="rId3"/>
          <a:stretch>
            <a:fillRect/>
          </a:stretch>
        </p:blipFill>
        <p:spPr>
          <a:xfrm>
            <a:off x="3551780" y="4114040"/>
            <a:ext cx="5290394" cy="1368609"/>
          </a:xfrm>
          <a:prstGeom prst="rect">
            <a:avLst/>
          </a:prstGeom>
        </p:spPr>
      </p:pic>
      <p:sp>
        <p:nvSpPr>
          <p:cNvPr id="2" name="TextBox 2">
            <a:extLst>
              <a:ext uri="{FF2B5EF4-FFF2-40B4-BE49-F238E27FC236}">
                <a16:creationId xmlns:a16="http://schemas.microsoft.com/office/drawing/2014/main" id="{63425877-D119-B635-6486-4B1B59EDE29F}"/>
              </a:ext>
            </a:extLst>
          </p:cNvPr>
          <p:cNvSpPr txBox="1"/>
          <p:nvPr/>
        </p:nvSpPr>
        <p:spPr>
          <a:xfrm>
            <a:off x="8193289" y="6245385"/>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679959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F1FCB0-1382-02AB-6914-C2659C393972}"/>
              </a:ext>
            </a:extLst>
          </p:cNvPr>
          <p:cNvSpPr>
            <a:spLocks noGrp="1"/>
          </p:cNvSpPr>
          <p:nvPr>
            <p:ph type="sldNum" sz="quarter" idx="4"/>
          </p:nvPr>
        </p:nvSpPr>
        <p:spPr/>
        <p:txBody>
          <a:bodyPr/>
          <a:lstStyle/>
          <a:p>
            <a:fld id="{065D75E3-62B6-C44A-8295-14DF27978E1A}" type="slidenum">
              <a:rPr lang="en-US" smtClean="0"/>
              <a:pPr/>
              <a:t>47</a:t>
            </a:fld>
            <a:endParaRPr lang="en-US" dirty="0"/>
          </a:p>
        </p:txBody>
      </p:sp>
      <p:sp>
        <p:nvSpPr>
          <p:cNvPr id="4" name="Title 3">
            <a:extLst>
              <a:ext uri="{FF2B5EF4-FFF2-40B4-BE49-F238E27FC236}">
                <a16:creationId xmlns:a16="http://schemas.microsoft.com/office/drawing/2014/main" id="{6831F047-FABD-8CEA-291E-8A67DCDFF3E5}"/>
              </a:ext>
            </a:extLst>
          </p:cNvPr>
          <p:cNvSpPr>
            <a:spLocks noGrp="1"/>
          </p:cNvSpPr>
          <p:nvPr>
            <p:ph type="title"/>
          </p:nvPr>
        </p:nvSpPr>
        <p:spPr/>
        <p:txBody>
          <a:bodyPr/>
          <a:lstStyle/>
          <a:p>
            <a:r>
              <a:rPr lang="en-US" dirty="0"/>
              <a:t>Radiometer</a:t>
            </a:r>
          </a:p>
        </p:txBody>
      </p:sp>
      <p:sp>
        <p:nvSpPr>
          <p:cNvPr id="5" name="Content Placeholder 4">
            <a:extLst>
              <a:ext uri="{FF2B5EF4-FFF2-40B4-BE49-F238E27FC236}">
                <a16:creationId xmlns:a16="http://schemas.microsoft.com/office/drawing/2014/main" id="{A14AD031-4C3C-63E3-300B-24189102D713}"/>
              </a:ext>
            </a:extLst>
          </p:cNvPr>
          <p:cNvSpPr txBox="1">
            <a:spLocks noGrp="1"/>
          </p:cNvSpPr>
          <p:nvPr>
            <p:ph idx="1"/>
          </p:nvPr>
        </p:nvSpPr>
        <p:spPr>
          <a:xfrm>
            <a:off x="482074" y="1145928"/>
            <a:ext cx="10891838" cy="1383969"/>
          </a:xfrm>
          <a:prstGeom prst="rect">
            <a:avLst/>
          </a:prstGeom>
          <a:noFill/>
        </p:spPr>
        <p:txBody>
          <a:bodyPr wrap="square">
            <a:spAutoFit/>
          </a:bodyPr>
          <a:lstStyle/>
          <a:p>
            <a:r>
              <a:rPr lang="en-US" altLang="en-US" sz="2000" b="1" i="1" dirty="0">
                <a:latin typeface="+mn-lt"/>
              </a:rPr>
              <a:t>safe</a:t>
            </a:r>
            <a:r>
              <a:rPr lang="en-US" altLang="en-US" sz="2000" b="1" dirty="0">
                <a:latin typeface="+mn-lt"/>
              </a:rPr>
              <a:t>PICO and PICO 70 self-fill syringe</a:t>
            </a:r>
          </a:p>
          <a:p>
            <a:r>
              <a:rPr lang="en-US" altLang="en-US" sz="1600" dirty="0">
                <a:latin typeface="+mn-lt"/>
              </a:rPr>
              <a:t>Compatible with an A-line catheter stopcock, enabling it to be attached to the arterial catheter/line. The PICO70 self-fill syringe helps you deliver a blood sample with high analytical quality.  It contains Radiometer’s uniquely formulated dry, electrolyte-balanced heparin.  It minimizes risk of clot formation in the sample. The PICO70 self-fill syringe is available with a </a:t>
            </a:r>
            <a:r>
              <a:rPr lang="en-US" altLang="en-US" sz="1600" i="1" dirty="0">
                <a:latin typeface="+mn-lt"/>
              </a:rPr>
              <a:t>safe</a:t>
            </a:r>
            <a:r>
              <a:rPr lang="en-US" altLang="en-US" sz="1600" dirty="0">
                <a:latin typeface="+mn-lt"/>
              </a:rPr>
              <a:t>TIPCAP. The TIPCAP attaches to the syringe to reduce the risk of blood spillage.</a:t>
            </a:r>
            <a:endParaRPr lang="en-US" sz="1600" dirty="0">
              <a:latin typeface="+mn-lt"/>
            </a:endParaRPr>
          </a:p>
        </p:txBody>
      </p:sp>
      <p:pic>
        <p:nvPicPr>
          <p:cNvPr id="9" name="Picture 8">
            <a:extLst>
              <a:ext uri="{FF2B5EF4-FFF2-40B4-BE49-F238E27FC236}">
                <a16:creationId xmlns:a16="http://schemas.microsoft.com/office/drawing/2014/main" id="{59F005BE-2573-DC1F-A6D8-A3BD8EB9B8A4}"/>
              </a:ext>
            </a:extLst>
          </p:cNvPr>
          <p:cNvPicPr>
            <a:picLocks noChangeAspect="1"/>
          </p:cNvPicPr>
          <p:nvPr/>
        </p:nvPicPr>
        <p:blipFill>
          <a:blip r:embed="rId3"/>
          <a:stretch>
            <a:fillRect/>
          </a:stretch>
        </p:blipFill>
        <p:spPr>
          <a:xfrm>
            <a:off x="7814601" y="4662344"/>
            <a:ext cx="3410962" cy="1997173"/>
          </a:xfrm>
          <a:prstGeom prst="rect">
            <a:avLst/>
          </a:prstGeom>
        </p:spPr>
      </p:pic>
      <p:pic>
        <p:nvPicPr>
          <p:cNvPr id="11" name="Picture 10">
            <a:extLst>
              <a:ext uri="{FF2B5EF4-FFF2-40B4-BE49-F238E27FC236}">
                <a16:creationId xmlns:a16="http://schemas.microsoft.com/office/drawing/2014/main" id="{EFA8F841-8435-F238-CBF7-C812648633D8}"/>
              </a:ext>
            </a:extLst>
          </p:cNvPr>
          <p:cNvPicPr>
            <a:picLocks noChangeAspect="1"/>
          </p:cNvPicPr>
          <p:nvPr/>
        </p:nvPicPr>
        <p:blipFill>
          <a:blip r:embed="rId4"/>
          <a:stretch>
            <a:fillRect/>
          </a:stretch>
        </p:blipFill>
        <p:spPr>
          <a:xfrm>
            <a:off x="7971117" y="2847030"/>
            <a:ext cx="3097929" cy="1748981"/>
          </a:xfrm>
          <a:prstGeom prst="rect">
            <a:avLst/>
          </a:prstGeom>
        </p:spPr>
      </p:pic>
      <p:pic>
        <p:nvPicPr>
          <p:cNvPr id="13" name="Picture 12">
            <a:extLst>
              <a:ext uri="{FF2B5EF4-FFF2-40B4-BE49-F238E27FC236}">
                <a16:creationId xmlns:a16="http://schemas.microsoft.com/office/drawing/2014/main" id="{0A6235DE-A06E-0B83-D3B7-14A0A6C88C5D}"/>
              </a:ext>
            </a:extLst>
          </p:cNvPr>
          <p:cNvPicPr>
            <a:picLocks noChangeAspect="1"/>
          </p:cNvPicPr>
          <p:nvPr/>
        </p:nvPicPr>
        <p:blipFill>
          <a:blip r:embed="rId5"/>
          <a:stretch>
            <a:fillRect/>
          </a:stretch>
        </p:blipFill>
        <p:spPr>
          <a:xfrm>
            <a:off x="1449659" y="4545239"/>
            <a:ext cx="4837618" cy="1851268"/>
          </a:xfrm>
          <a:prstGeom prst="rect">
            <a:avLst/>
          </a:prstGeom>
        </p:spPr>
      </p:pic>
      <p:pic>
        <p:nvPicPr>
          <p:cNvPr id="6" name="Picture 5">
            <a:extLst>
              <a:ext uri="{FF2B5EF4-FFF2-40B4-BE49-F238E27FC236}">
                <a16:creationId xmlns:a16="http://schemas.microsoft.com/office/drawing/2014/main" id="{4495A546-3968-AC3E-D1A6-935C61F79F41}"/>
              </a:ext>
            </a:extLst>
          </p:cNvPr>
          <p:cNvPicPr>
            <a:picLocks noChangeAspect="1"/>
          </p:cNvPicPr>
          <p:nvPr/>
        </p:nvPicPr>
        <p:blipFill>
          <a:blip r:embed="rId6"/>
          <a:stretch>
            <a:fillRect/>
          </a:stretch>
        </p:blipFill>
        <p:spPr>
          <a:xfrm>
            <a:off x="522219" y="2724503"/>
            <a:ext cx="5811061" cy="1762371"/>
          </a:xfrm>
          <a:prstGeom prst="rect">
            <a:avLst/>
          </a:prstGeom>
        </p:spPr>
      </p:pic>
      <p:sp>
        <p:nvSpPr>
          <p:cNvPr id="2" name="TextBox 2">
            <a:extLst>
              <a:ext uri="{FF2B5EF4-FFF2-40B4-BE49-F238E27FC236}">
                <a16:creationId xmlns:a16="http://schemas.microsoft.com/office/drawing/2014/main" id="{63425877-D119-B635-6486-4B1B59EDE29F}"/>
              </a:ext>
            </a:extLst>
          </p:cNvPr>
          <p:cNvSpPr txBox="1"/>
          <p:nvPr/>
        </p:nvSpPr>
        <p:spPr>
          <a:xfrm>
            <a:off x="5197675" y="6290185"/>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1273367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EAB371-7F11-046C-84B1-87FEF21917DC}"/>
              </a:ext>
            </a:extLst>
          </p:cNvPr>
          <p:cNvSpPr>
            <a:spLocks noGrp="1"/>
          </p:cNvSpPr>
          <p:nvPr>
            <p:ph sz="half" idx="1"/>
          </p:nvPr>
        </p:nvSpPr>
        <p:spPr>
          <a:xfrm>
            <a:off x="584205" y="1300481"/>
            <a:ext cx="5181600" cy="1126024"/>
          </a:xfrm>
        </p:spPr>
        <p:txBody>
          <a:bodyPr>
            <a:normAutofit fontScale="92500" lnSpcReduction="10000"/>
          </a:bodyPr>
          <a:lstStyle/>
          <a:p>
            <a:pPr marL="0" indent="0" algn="ctr">
              <a:buNone/>
            </a:pPr>
            <a:r>
              <a:rPr lang="en-US" sz="2600" b="1" dirty="0"/>
              <a:t>ABL800 FLEX blood gas analyzer</a:t>
            </a:r>
          </a:p>
          <a:p>
            <a:pPr marL="0" indent="0" algn="ctr">
              <a:buNone/>
            </a:pPr>
            <a:r>
              <a:rPr lang="en-US" sz="1700" dirty="0"/>
              <a:t>Benchtop analyzer for high volume: high throughput, automated sample handling. Up to 3 blood gas samples in one workflow.</a:t>
            </a:r>
          </a:p>
        </p:txBody>
      </p:sp>
      <p:sp>
        <p:nvSpPr>
          <p:cNvPr id="6" name="Content Placeholder 5">
            <a:extLst>
              <a:ext uri="{FF2B5EF4-FFF2-40B4-BE49-F238E27FC236}">
                <a16:creationId xmlns:a16="http://schemas.microsoft.com/office/drawing/2014/main" id="{BB60A17A-6C84-F0C1-58BB-A95DE96962AC}"/>
              </a:ext>
            </a:extLst>
          </p:cNvPr>
          <p:cNvSpPr>
            <a:spLocks noGrp="1"/>
          </p:cNvSpPr>
          <p:nvPr>
            <p:ph sz="half" idx="2"/>
          </p:nvPr>
        </p:nvSpPr>
        <p:spPr>
          <a:xfrm>
            <a:off x="5918205" y="1300480"/>
            <a:ext cx="6142954" cy="1184012"/>
          </a:xfrm>
        </p:spPr>
        <p:txBody>
          <a:bodyPr>
            <a:normAutofit fontScale="85000" lnSpcReduction="10000"/>
          </a:bodyPr>
          <a:lstStyle/>
          <a:p>
            <a:pPr marL="0" indent="0" algn="ctr">
              <a:buNone/>
            </a:pPr>
            <a:r>
              <a:rPr lang="en-US" sz="2800" b="1" dirty="0"/>
              <a:t>ABL90 FLEX PLUS blood gas analyzer</a:t>
            </a:r>
          </a:p>
          <a:p>
            <a:pPr marL="0" indent="0" algn="ctr">
              <a:buNone/>
            </a:pPr>
            <a:r>
              <a:rPr lang="en-US" sz="1900" dirty="0"/>
              <a:t>Compact blood gas analyzer designed for point-of-care testing in the ED, ICU, and NICU. Get results in 35 seconds on 17 parameters on 65 mL of blood.</a:t>
            </a:r>
          </a:p>
        </p:txBody>
      </p:sp>
      <p:sp>
        <p:nvSpPr>
          <p:cNvPr id="3" name="Slide Number Placeholder 2">
            <a:extLst>
              <a:ext uri="{FF2B5EF4-FFF2-40B4-BE49-F238E27FC236}">
                <a16:creationId xmlns:a16="http://schemas.microsoft.com/office/drawing/2014/main" id="{4FAC0BE5-B045-E013-4627-8734327D65DA}"/>
              </a:ext>
            </a:extLst>
          </p:cNvPr>
          <p:cNvSpPr>
            <a:spLocks noGrp="1"/>
          </p:cNvSpPr>
          <p:nvPr>
            <p:ph type="sldNum" sz="quarter" idx="4"/>
          </p:nvPr>
        </p:nvSpPr>
        <p:spPr/>
        <p:txBody>
          <a:bodyPr/>
          <a:lstStyle/>
          <a:p>
            <a:fld id="{065D75E3-62B6-C44A-8295-14DF27978E1A}" type="slidenum">
              <a:rPr lang="en-US" smtClean="0"/>
              <a:pPr/>
              <a:t>48</a:t>
            </a:fld>
            <a:endParaRPr lang="en-US" dirty="0"/>
          </a:p>
        </p:txBody>
      </p:sp>
      <p:sp>
        <p:nvSpPr>
          <p:cNvPr id="4" name="Title 3">
            <a:extLst>
              <a:ext uri="{FF2B5EF4-FFF2-40B4-BE49-F238E27FC236}">
                <a16:creationId xmlns:a16="http://schemas.microsoft.com/office/drawing/2014/main" id="{E220724B-1892-3858-5885-7B49DFAB9092}"/>
              </a:ext>
            </a:extLst>
          </p:cNvPr>
          <p:cNvSpPr>
            <a:spLocks noGrp="1"/>
          </p:cNvSpPr>
          <p:nvPr>
            <p:ph type="title"/>
          </p:nvPr>
        </p:nvSpPr>
        <p:spPr/>
        <p:txBody>
          <a:bodyPr/>
          <a:lstStyle/>
          <a:p>
            <a:r>
              <a:rPr lang="en-US" dirty="0"/>
              <a:t>Radiometer Analyzers</a:t>
            </a:r>
          </a:p>
        </p:txBody>
      </p:sp>
      <p:pic>
        <p:nvPicPr>
          <p:cNvPr id="8" name="Picture 7">
            <a:extLst>
              <a:ext uri="{FF2B5EF4-FFF2-40B4-BE49-F238E27FC236}">
                <a16:creationId xmlns:a16="http://schemas.microsoft.com/office/drawing/2014/main" id="{40921A59-B576-5725-1245-4EF41F7A30FC}"/>
              </a:ext>
            </a:extLst>
          </p:cNvPr>
          <p:cNvPicPr>
            <a:picLocks noChangeAspect="1"/>
          </p:cNvPicPr>
          <p:nvPr/>
        </p:nvPicPr>
        <p:blipFill rotWithShape="1">
          <a:blip r:embed="rId3">
            <a:extLst>
              <a:ext uri="{28A0092B-C50C-407E-A947-70E740481C1C}">
                <a14:useLocalDpi xmlns:a14="http://schemas.microsoft.com/office/drawing/2010/main"/>
              </a:ext>
            </a:extLst>
          </a:blip>
          <a:srcRect l="849" t="1456" r="1149"/>
          <a:stretch/>
        </p:blipFill>
        <p:spPr>
          <a:xfrm>
            <a:off x="659289" y="2618308"/>
            <a:ext cx="5031431" cy="2794906"/>
          </a:xfrm>
          <a:prstGeom prst="rect">
            <a:avLst/>
          </a:prstGeom>
        </p:spPr>
      </p:pic>
      <p:pic>
        <p:nvPicPr>
          <p:cNvPr id="10" name="Picture 9">
            <a:extLst>
              <a:ext uri="{FF2B5EF4-FFF2-40B4-BE49-F238E27FC236}">
                <a16:creationId xmlns:a16="http://schemas.microsoft.com/office/drawing/2014/main" id="{B8DB7441-84BE-9227-797E-3160FEB13BA8}"/>
              </a:ext>
            </a:extLst>
          </p:cNvPr>
          <p:cNvPicPr>
            <a:picLocks noChangeAspect="1"/>
          </p:cNvPicPr>
          <p:nvPr/>
        </p:nvPicPr>
        <p:blipFill rotWithShape="1">
          <a:blip r:embed="rId4">
            <a:extLst>
              <a:ext uri="{28A0092B-C50C-407E-A947-70E740481C1C}">
                <a14:useLocalDpi xmlns:a14="http://schemas.microsoft.com/office/drawing/2010/main"/>
              </a:ext>
            </a:extLst>
          </a:blip>
          <a:srcRect r="944"/>
          <a:stretch/>
        </p:blipFill>
        <p:spPr>
          <a:xfrm>
            <a:off x="6473966" y="2618308"/>
            <a:ext cx="5031431" cy="2838698"/>
          </a:xfrm>
          <a:prstGeom prst="rect">
            <a:avLst/>
          </a:prstGeom>
        </p:spPr>
      </p:pic>
      <p:sp>
        <p:nvSpPr>
          <p:cNvPr id="2" name="TextBox 2">
            <a:extLst>
              <a:ext uri="{FF2B5EF4-FFF2-40B4-BE49-F238E27FC236}">
                <a16:creationId xmlns:a16="http://schemas.microsoft.com/office/drawing/2014/main" id="{63425877-D119-B635-6486-4B1B59EDE29F}"/>
              </a:ext>
            </a:extLst>
          </p:cNvPr>
          <p:cNvSpPr txBox="1"/>
          <p:nvPr/>
        </p:nvSpPr>
        <p:spPr>
          <a:xfrm>
            <a:off x="7879080" y="6079266"/>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04994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06563A-40FF-F3F1-B34F-6E0BC748F2C8}"/>
              </a:ext>
            </a:extLst>
          </p:cNvPr>
          <p:cNvSpPr>
            <a:spLocks noGrp="1"/>
          </p:cNvSpPr>
          <p:nvPr>
            <p:ph type="sldNum" sz="quarter" idx="4"/>
          </p:nvPr>
        </p:nvSpPr>
        <p:spPr/>
        <p:txBody>
          <a:bodyPr/>
          <a:lstStyle/>
          <a:p>
            <a:fld id="{065D75E3-62B6-C44A-8295-14DF27978E1A}" type="slidenum">
              <a:rPr lang="en-US" smtClean="0"/>
              <a:pPr/>
              <a:t>49</a:t>
            </a:fld>
            <a:endParaRPr lang="en-US" dirty="0"/>
          </a:p>
        </p:txBody>
      </p:sp>
      <p:sp>
        <p:nvSpPr>
          <p:cNvPr id="4" name="Title 3">
            <a:extLst>
              <a:ext uri="{FF2B5EF4-FFF2-40B4-BE49-F238E27FC236}">
                <a16:creationId xmlns:a16="http://schemas.microsoft.com/office/drawing/2014/main" id="{D60162BC-6D5F-49D4-AA7F-8B48D0C99A03}"/>
              </a:ext>
            </a:extLst>
          </p:cNvPr>
          <p:cNvSpPr>
            <a:spLocks noGrp="1"/>
          </p:cNvSpPr>
          <p:nvPr>
            <p:ph type="title"/>
          </p:nvPr>
        </p:nvSpPr>
        <p:spPr/>
        <p:txBody>
          <a:bodyPr/>
          <a:lstStyle/>
          <a:p>
            <a:r>
              <a:rPr lang="en-US" dirty="0"/>
              <a:t>Know Your Competition</a:t>
            </a:r>
          </a:p>
        </p:txBody>
      </p:sp>
      <p:graphicFrame>
        <p:nvGraphicFramePr>
          <p:cNvPr id="5" name="Table 4">
            <a:extLst>
              <a:ext uri="{FF2B5EF4-FFF2-40B4-BE49-F238E27FC236}">
                <a16:creationId xmlns:a16="http://schemas.microsoft.com/office/drawing/2014/main" id="{63375090-28B6-4C19-97B6-C1A05B21CF85}"/>
              </a:ext>
            </a:extLst>
          </p:cNvPr>
          <p:cNvGraphicFramePr>
            <a:graphicFrameLocks noGrp="1"/>
          </p:cNvGraphicFramePr>
          <p:nvPr>
            <p:extLst>
              <p:ext uri="{D42A27DB-BD31-4B8C-83A1-F6EECF244321}">
                <p14:modId xmlns:p14="http://schemas.microsoft.com/office/powerpoint/2010/main" val="925542819"/>
              </p:ext>
            </p:extLst>
          </p:nvPr>
        </p:nvGraphicFramePr>
        <p:xfrm>
          <a:off x="372697" y="1489988"/>
          <a:ext cx="11108595" cy="3601720"/>
        </p:xfrm>
        <a:graphic>
          <a:graphicData uri="http://schemas.openxmlformats.org/drawingml/2006/table">
            <a:tbl>
              <a:tblPr firstRow="1" bandRow="1">
                <a:tableStyleId>{5C22544A-7EE6-4342-B048-85BDC9FD1C3A}</a:tableStyleId>
              </a:tblPr>
              <a:tblGrid>
                <a:gridCol w="1857547">
                  <a:extLst>
                    <a:ext uri="{9D8B030D-6E8A-4147-A177-3AD203B41FA5}">
                      <a16:colId xmlns:a16="http://schemas.microsoft.com/office/drawing/2014/main" val="3168081758"/>
                    </a:ext>
                  </a:extLst>
                </a:gridCol>
                <a:gridCol w="2618306">
                  <a:extLst>
                    <a:ext uri="{9D8B030D-6E8A-4147-A177-3AD203B41FA5}">
                      <a16:colId xmlns:a16="http://schemas.microsoft.com/office/drawing/2014/main" val="142835273"/>
                    </a:ext>
                  </a:extLst>
                </a:gridCol>
                <a:gridCol w="1931391">
                  <a:extLst>
                    <a:ext uri="{9D8B030D-6E8A-4147-A177-3AD203B41FA5}">
                      <a16:colId xmlns:a16="http://schemas.microsoft.com/office/drawing/2014/main" val="2812988761"/>
                    </a:ext>
                  </a:extLst>
                </a:gridCol>
                <a:gridCol w="2439887">
                  <a:extLst>
                    <a:ext uri="{9D8B030D-6E8A-4147-A177-3AD203B41FA5}">
                      <a16:colId xmlns:a16="http://schemas.microsoft.com/office/drawing/2014/main" val="2328742070"/>
                    </a:ext>
                  </a:extLst>
                </a:gridCol>
                <a:gridCol w="2261464">
                  <a:extLst>
                    <a:ext uri="{9D8B030D-6E8A-4147-A177-3AD203B41FA5}">
                      <a16:colId xmlns:a16="http://schemas.microsoft.com/office/drawing/2014/main" val="1007312526"/>
                    </a:ext>
                  </a:extLst>
                </a:gridCol>
              </a:tblGrid>
              <a:tr h="370840">
                <a:tc>
                  <a:txBody>
                    <a:bodyPr/>
                    <a:lstStyle/>
                    <a:p>
                      <a:endParaRPr lang="en-US" sz="1600" dirty="0"/>
                    </a:p>
                  </a:txBody>
                  <a:tcPr/>
                </a:tc>
                <a:tc>
                  <a:txBody>
                    <a:bodyPr/>
                    <a:lstStyle/>
                    <a:p>
                      <a:pPr algn="ctr"/>
                      <a:r>
                        <a:rPr lang="en-US" sz="1600" dirty="0"/>
                        <a:t>AirLife</a:t>
                      </a:r>
                    </a:p>
                  </a:txBody>
                  <a:tcPr anchor="ctr"/>
                </a:tc>
                <a:tc>
                  <a:txBody>
                    <a:bodyPr/>
                    <a:lstStyle/>
                    <a:p>
                      <a:pPr algn="ctr"/>
                      <a:r>
                        <a:rPr lang="en-US" sz="1600" dirty="0"/>
                        <a:t>Smiths/</a:t>
                      </a:r>
                    </a:p>
                    <a:p>
                      <a:pPr algn="ctr"/>
                      <a:r>
                        <a:rPr lang="en-US" sz="1600" dirty="0"/>
                        <a:t>ICU Medical</a:t>
                      </a:r>
                    </a:p>
                  </a:txBody>
                  <a:tcPr anchor="ctr"/>
                </a:tc>
                <a:tc>
                  <a:txBody>
                    <a:bodyPr/>
                    <a:lstStyle/>
                    <a:p>
                      <a:pPr algn="ctr"/>
                      <a:r>
                        <a:rPr lang="en-US" sz="1600" dirty="0"/>
                        <a:t>BD</a:t>
                      </a:r>
                    </a:p>
                  </a:txBody>
                  <a:tcPr anchor="ctr"/>
                </a:tc>
                <a:tc>
                  <a:txBody>
                    <a:bodyPr/>
                    <a:lstStyle/>
                    <a:p>
                      <a:pPr algn="ctr"/>
                      <a:r>
                        <a:rPr lang="en-US" sz="1600" dirty="0"/>
                        <a:t>Radiometer</a:t>
                      </a:r>
                    </a:p>
                  </a:txBody>
                  <a:tcPr anchor="ctr"/>
                </a:tc>
                <a:extLst>
                  <a:ext uri="{0D108BD9-81ED-4DB2-BD59-A6C34878D82A}">
                    <a16:rowId xmlns:a16="http://schemas.microsoft.com/office/drawing/2014/main" val="1062490447"/>
                  </a:ext>
                </a:extLst>
              </a:tr>
              <a:tr h="370840">
                <a:tc>
                  <a:txBody>
                    <a:bodyPr/>
                    <a:lstStyle/>
                    <a:p>
                      <a:pPr algn="ctr"/>
                      <a:r>
                        <a:rPr lang="en-US" sz="1600" b="1" dirty="0">
                          <a:solidFill>
                            <a:schemeClr val="bg1"/>
                          </a:solidFill>
                        </a:rPr>
                        <a:t>GPO Contract</a:t>
                      </a:r>
                    </a:p>
                  </a:txBody>
                  <a:tcPr anchor="ctr">
                    <a:solidFill>
                      <a:schemeClr val="accent1"/>
                    </a:solidFill>
                  </a:tcPr>
                </a:tc>
                <a:tc>
                  <a:txBody>
                    <a:bodyPr/>
                    <a:lstStyle/>
                    <a:p>
                      <a:pPr algn="ctr"/>
                      <a:r>
                        <a:rPr lang="en-US" sz="1200" dirty="0"/>
                        <a:t>HPG-5147</a:t>
                      </a:r>
                    </a:p>
                    <a:p>
                      <a:pPr algn="ctr"/>
                      <a:r>
                        <a:rPr lang="en-US" sz="1200" dirty="0"/>
                        <a:t>Dual</a:t>
                      </a:r>
                    </a:p>
                  </a:txBody>
                  <a:tcPr anchor="ctr"/>
                </a:tc>
                <a:tc>
                  <a:txBody>
                    <a:bodyPr/>
                    <a:lstStyle/>
                    <a:p>
                      <a:pPr algn="ctr"/>
                      <a:r>
                        <a:rPr lang="en-US" sz="1200" dirty="0"/>
                        <a:t>HealthTrust, Premier, Vizient</a:t>
                      </a:r>
                    </a:p>
                  </a:txBody>
                  <a:tcPr anchor="ctr"/>
                </a:tc>
                <a:tc>
                  <a:txBody>
                    <a:bodyPr/>
                    <a:lstStyle/>
                    <a:p>
                      <a:pPr algn="ctr"/>
                      <a:r>
                        <a:rPr lang="en-US" sz="1200" dirty="0"/>
                        <a:t>None</a:t>
                      </a:r>
                    </a:p>
                  </a:txBody>
                  <a:tcPr anchor="ctr"/>
                </a:tc>
                <a:tc>
                  <a:txBody>
                    <a:bodyPr/>
                    <a:lstStyle/>
                    <a:p>
                      <a:pPr algn="ctr"/>
                      <a:r>
                        <a:rPr lang="en-US" sz="1200" dirty="0"/>
                        <a:t>None</a:t>
                      </a:r>
                    </a:p>
                  </a:txBody>
                  <a:tcPr anchor="ctr"/>
                </a:tc>
                <a:extLst>
                  <a:ext uri="{0D108BD9-81ED-4DB2-BD59-A6C34878D82A}">
                    <a16:rowId xmlns:a16="http://schemas.microsoft.com/office/drawing/2014/main" val="230862365"/>
                  </a:ext>
                </a:extLst>
              </a:tr>
              <a:tr h="370840">
                <a:tc>
                  <a:txBody>
                    <a:bodyPr/>
                    <a:lstStyle/>
                    <a:p>
                      <a:pPr algn="ctr"/>
                      <a:r>
                        <a:rPr lang="en-US" sz="1600" b="1" dirty="0">
                          <a:solidFill>
                            <a:schemeClr val="bg1"/>
                          </a:solidFill>
                        </a:rPr>
                        <a:t>Portfolio Breadth</a:t>
                      </a:r>
                    </a:p>
                  </a:txBody>
                  <a:tcPr anchor="ctr">
                    <a:solidFill>
                      <a:schemeClr val="accent1"/>
                    </a:solidFill>
                  </a:tcPr>
                </a:tc>
                <a:tc>
                  <a:txBody>
                    <a:bodyPr/>
                    <a:lstStyle/>
                    <a:p>
                      <a:pPr algn="ctr"/>
                      <a:r>
                        <a:rPr lang="en-US" sz="1200" dirty="0"/>
                        <a:t>Large</a:t>
                      </a:r>
                    </a:p>
                  </a:txBody>
                  <a:tcPr anchor="ctr"/>
                </a:tc>
                <a:tc>
                  <a:txBody>
                    <a:bodyPr/>
                    <a:lstStyle/>
                    <a:p>
                      <a:pPr algn="ctr"/>
                      <a:r>
                        <a:rPr lang="en-US" sz="1200" dirty="0"/>
                        <a:t>Large</a:t>
                      </a:r>
                    </a:p>
                  </a:txBody>
                  <a:tcPr anchor="ctr"/>
                </a:tc>
                <a:tc>
                  <a:txBody>
                    <a:bodyPr/>
                    <a:lstStyle/>
                    <a:p>
                      <a:pPr algn="ctr"/>
                      <a:r>
                        <a:rPr lang="en-US" sz="1200" dirty="0"/>
                        <a:t>Syringes for sticks &amp; A-Line draws</a:t>
                      </a:r>
                    </a:p>
                  </a:txBody>
                  <a:tcPr anchor="ctr"/>
                </a:tc>
                <a:tc>
                  <a:txBody>
                    <a:bodyPr/>
                    <a:lstStyle/>
                    <a:p>
                      <a:pPr algn="ctr"/>
                      <a:r>
                        <a:rPr lang="en-US" sz="1200" dirty="0"/>
                        <a:t>Syringes for sticks &amp; A-Line draws</a:t>
                      </a:r>
                    </a:p>
                  </a:txBody>
                  <a:tcPr anchor="ctr"/>
                </a:tc>
                <a:extLst>
                  <a:ext uri="{0D108BD9-81ED-4DB2-BD59-A6C34878D82A}">
                    <a16:rowId xmlns:a16="http://schemas.microsoft.com/office/drawing/2014/main" val="2933832511"/>
                  </a:ext>
                </a:extLst>
              </a:tr>
              <a:tr h="370840">
                <a:tc>
                  <a:txBody>
                    <a:bodyPr/>
                    <a:lstStyle/>
                    <a:p>
                      <a:pPr algn="ctr"/>
                      <a:r>
                        <a:rPr lang="en-US" sz="1600" b="1" dirty="0">
                          <a:solidFill>
                            <a:schemeClr val="bg1"/>
                          </a:solidFill>
                        </a:rPr>
                        <a:t>Market Strategy</a:t>
                      </a:r>
                    </a:p>
                  </a:txBody>
                  <a:tcPr anchor="ctr">
                    <a:solidFill>
                      <a:schemeClr val="accent1"/>
                    </a:solidFill>
                  </a:tcPr>
                </a:tc>
                <a:tc>
                  <a:txBody>
                    <a:bodyPr/>
                    <a:lstStyle/>
                    <a:p>
                      <a:pPr algn="ctr"/>
                      <a:r>
                        <a:rPr lang="en-US" sz="1200" dirty="0"/>
                        <a:t>Sell on quality and features</a:t>
                      </a:r>
                    </a:p>
                  </a:txBody>
                  <a:tcPr anchor="ctr"/>
                </a:tc>
                <a:tc>
                  <a:txBody>
                    <a:bodyPr/>
                    <a:lstStyle/>
                    <a:p>
                      <a:pPr algn="ctr"/>
                      <a:r>
                        <a:rPr lang="en-US" sz="1200" dirty="0"/>
                        <a:t>Brand recognition</a:t>
                      </a:r>
                    </a:p>
                    <a:p>
                      <a:pPr algn="ctr"/>
                      <a:r>
                        <a:rPr lang="en-US" sz="1200" dirty="0"/>
                        <a:t>Low-cost market leader</a:t>
                      </a:r>
                    </a:p>
                  </a:txBody>
                  <a:tcPr anchor="ctr"/>
                </a:tc>
                <a:tc>
                  <a:txBody>
                    <a:bodyPr/>
                    <a:lstStyle/>
                    <a:p>
                      <a:pPr algn="ctr"/>
                      <a:r>
                        <a:rPr lang="en-US" sz="1200" dirty="0"/>
                        <a:t>Manufacturer of syringes, sharps containers - so in wheelhouse</a:t>
                      </a:r>
                    </a:p>
                  </a:txBody>
                  <a:tcPr anchor="ctr"/>
                </a:tc>
                <a:tc>
                  <a:txBody>
                    <a:bodyPr/>
                    <a:lstStyle/>
                    <a:p>
                      <a:pPr algn="ctr"/>
                      <a:r>
                        <a:rPr lang="en-US" sz="1200" dirty="0"/>
                        <a:t>Convenience, less mistakes</a:t>
                      </a:r>
                    </a:p>
                    <a:p>
                      <a:pPr algn="ctr"/>
                      <a:r>
                        <a:rPr lang="en-US" sz="1200" dirty="0"/>
                        <a:t>Tie to their system blood gas analyzers</a:t>
                      </a:r>
                    </a:p>
                  </a:txBody>
                  <a:tcPr anchor="ctr"/>
                </a:tc>
                <a:extLst>
                  <a:ext uri="{0D108BD9-81ED-4DB2-BD59-A6C34878D82A}">
                    <a16:rowId xmlns:a16="http://schemas.microsoft.com/office/drawing/2014/main" val="3046114470"/>
                  </a:ext>
                </a:extLst>
              </a:tr>
              <a:tr h="370840">
                <a:tc>
                  <a:txBody>
                    <a:bodyPr/>
                    <a:lstStyle/>
                    <a:p>
                      <a:pPr algn="ctr"/>
                      <a:r>
                        <a:rPr lang="en-US" sz="1600" b="1" dirty="0">
                          <a:solidFill>
                            <a:schemeClr val="bg1"/>
                          </a:solidFill>
                        </a:rPr>
                        <a:t>Key Product</a:t>
                      </a:r>
                    </a:p>
                  </a:txBody>
                  <a:tcPr anchor="ctr">
                    <a:solidFill>
                      <a:schemeClr val="accent1"/>
                    </a:solidFill>
                  </a:tcPr>
                </a:tc>
                <a:tc>
                  <a:txBody>
                    <a:bodyPr/>
                    <a:lstStyle/>
                    <a:p>
                      <a:pPr algn="ctr"/>
                      <a:r>
                        <a:rPr lang="en-US" sz="1200" dirty="0"/>
                        <a:t>Pulset</a:t>
                      </a:r>
                    </a:p>
                  </a:txBody>
                  <a:tcPr anchor="ctr"/>
                </a:tc>
                <a:tc>
                  <a:txBody>
                    <a:bodyPr/>
                    <a:lstStyle/>
                    <a:p>
                      <a:pPr algn="ctr"/>
                      <a:r>
                        <a:rPr lang="en-US" sz="1200" dirty="0"/>
                        <a:t>Pulsator</a:t>
                      </a:r>
                    </a:p>
                  </a:txBody>
                  <a:tcPr anchor="ctr"/>
                </a:tc>
                <a:tc>
                  <a:txBody>
                    <a:bodyPr/>
                    <a:lstStyle/>
                    <a:p>
                      <a:pPr algn="ctr"/>
                      <a:r>
                        <a:rPr lang="en-US" sz="1200" dirty="0"/>
                        <a:t>BD Eclipse</a:t>
                      </a:r>
                    </a:p>
                  </a:txBody>
                  <a:tcPr anchor="ctr"/>
                </a:tc>
                <a:tc>
                  <a:txBody>
                    <a:bodyPr/>
                    <a:lstStyle/>
                    <a:p>
                      <a:pPr algn="ctr"/>
                      <a:r>
                        <a:rPr lang="en-US" sz="1200" i="1" dirty="0"/>
                        <a:t>safe</a:t>
                      </a:r>
                      <a:r>
                        <a:rPr lang="en-US" sz="1200" dirty="0"/>
                        <a:t>PICO</a:t>
                      </a:r>
                    </a:p>
                  </a:txBody>
                  <a:tcPr anchor="ctr"/>
                </a:tc>
                <a:extLst>
                  <a:ext uri="{0D108BD9-81ED-4DB2-BD59-A6C34878D82A}">
                    <a16:rowId xmlns:a16="http://schemas.microsoft.com/office/drawing/2014/main" val="3190756552"/>
                  </a:ext>
                </a:extLst>
              </a:tr>
              <a:tr h="370840">
                <a:tc>
                  <a:txBody>
                    <a:bodyPr/>
                    <a:lstStyle/>
                    <a:p>
                      <a:pPr algn="ctr"/>
                      <a:r>
                        <a:rPr lang="en-US" sz="1600" b="1" dirty="0">
                          <a:solidFill>
                            <a:schemeClr val="bg1"/>
                          </a:solidFill>
                        </a:rPr>
                        <a:t>Strengths</a:t>
                      </a:r>
                    </a:p>
                  </a:txBody>
                  <a:tcPr anchor="ctr">
                    <a:solidFill>
                      <a:schemeClr val="accent1"/>
                    </a:solidFill>
                  </a:tcPr>
                </a:tc>
                <a:tc>
                  <a:txBody>
                    <a:bodyPr/>
                    <a:lstStyle/>
                    <a:p>
                      <a:pPr algn="ctr"/>
                      <a:r>
                        <a:rPr lang="en-US" sz="1200" dirty="0"/>
                        <a:t>Quality &amp; Features </a:t>
                      </a:r>
                    </a:p>
                    <a:p>
                      <a:pPr algn="ctr"/>
                      <a:r>
                        <a:rPr lang="en-US" sz="1200" dirty="0"/>
                        <a:t>(vented plunger, Li/Zn heparin, </a:t>
                      </a:r>
                    </a:p>
                    <a:p>
                      <a:pPr algn="ctr"/>
                      <a:r>
                        <a:rPr lang="en-US" sz="1200" dirty="0"/>
                        <a:t>thin-walled needle, SafetyTip)</a:t>
                      </a:r>
                    </a:p>
                  </a:txBody>
                  <a:tcPr anchor="ctr"/>
                </a:tc>
                <a:tc>
                  <a:txBody>
                    <a:bodyPr/>
                    <a:lstStyle/>
                    <a:p>
                      <a:pPr algn="ctr"/>
                      <a:r>
                        <a:rPr lang="en-US" sz="1200" dirty="0"/>
                        <a:t>Brand recognition</a:t>
                      </a:r>
                    </a:p>
                    <a:p>
                      <a:pPr algn="ctr"/>
                      <a:r>
                        <a:rPr lang="en-US" sz="1200" dirty="0"/>
                        <a:t>Market leader</a:t>
                      </a:r>
                    </a:p>
                  </a:txBody>
                  <a:tcPr anchor="ctr"/>
                </a:tc>
                <a:tc>
                  <a:txBody>
                    <a:bodyPr/>
                    <a:lstStyle/>
                    <a:p>
                      <a:pPr algn="ctr"/>
                      <a:r>
                        <a:rPr lang="en-US" sz="1200" dirty="0"/>
                        <a:t>Manufacturing</a:t>
                      </a:r>
                    </a:p>
                  </a:txBody>
                  <a:tcPr anchor="ctr"/>
                </a:tc>
                <a:tc>
                  <a:txBody>
                    <a:bodyPr/>
                    <a:lstStyle/>
                    <a:p>
                      <a:pPr algn="ctr"/>
                      <a:r>
                        <a:rPr lang="en-US" sz="1200" dirty="0"/>
                        <a:t>Bar code system</a:t>
                      </a:r>
                    </a:p>
                  </a:txBody>
                  <a:tcPr anchor="ctr"/>
                </a:tc>
                <a:extLst>
                  <a:ext uri="{0D108BD9-81ED-4DB2-BD59-A6C34878D82A}">
                    <a16:rowId xmlns:a16="http://schemas.microsoft.com/office/drawing/2014/main" val="3809334009"/>
                  </a:ext>
                </a:extLst>
              </a:tr>
              <a:tr h="370840">
                <a:tc>
                  <a:txBody>
                    <a:bodyPr/>
                    <a:lstStyle/>
                    <a:p>
                      <a:pPr algn="ctr"/>
                      <a:r>
                        <a:rPr lang="en-US" sz="1600" b="1" dirty="0">
                          <a:solidFill>
                            <a:schemeClr val="bg1"/>
                          </a:solidFill>
                        </a:rPr>
                        <a:t>Weaknesses</a:t>
                      </a:r>
                    </a:p>
                  </a:txBody>
                  <a:tcPr anchor="ctr">
                    <a:solidFill>
                      <a:schemeClr val="accent1"/>
                    </a:solidFill>
                  </a:tcPr>
                </a:tc>
                <a:tc>
                  <a:txBody>
                    <a:bodyPr/>
                    <a:lstStyle/>
                    <a:p>
                      <a:pPr algn="ctr"/>
                      <a:r>
                        <a:rPr lang="en-US" sz="1200" dirty="0"/>
                        <a:t>Used to be a lack of focus and understanding of product line</a:t>
                      </a:r>
                    </a:p>
                  </a:txBody>
                  <a:tcPr anchor="ctr"/>
                </a:tc>
                <a:tc>
                  <a:txBody>
                    <a:bodyPr/>
                    <a:lstStyle/>
                    <a:p>
                      <a:pPr algn="ctr"/>
                      <a:r>
                        <a:rPr lang="en-US" sz="1200" dirty="0"/>
                        <a:t>Quality, low margin</a:t>
                      </a:r>
                    </a:p>
                  </a:txBody>
                  <a:tcPr anchor="ctr"/>
                </a:tc>
                <a:tc>
                  <a:txBody>
                    <a:bodyPr/>
                    <a:lstStyle/>
                    <a:p>
                      <a:pPr algn="ctr"/>
                      <a:r>
                        <a:rPr lang="en-US" sz="1200" dirty="0"/>
                        <a:t>Lack of focus on this line</a:t>
                      </a:r>
                    </a:p>
                  </a:txBody>
                  <a:tcPr anchor="ctr"/>
                </a:tc>
                <a:tc>
                  <a:txBody>
                    <a:bodyPr/>
                    <a:lstStyle/>
                    <a:p>
                      <a:pPr algn="ctr"/>
                      <a:r>
                        <a:rPr lang="en-US" sz="1200" dirty="0"/>
                        <a:t>Cost more</a:t>
                      </a:r>
                    </a:p>
                  </a:txBody>
                  <a:tcPr anchor="ctr"/>
                </a:tc>
                <a:extLst>
                  <a:ext uri="{0D108BD9-81ED-4DB2-BD59-A6C34878D82A}">
                    <a16:rowId xmlns:a16="http://schemas.microsoft.com/office/drawing/2014/main" val="2279377928"/>
                  </a:ext>
                </a:extLst>
              </a:tr>
            </a:tbl>
          </a:graphicData>
        </a:graphic>
      </p:graphicFrame>
      <p:sp>
        <p:nvSpPr>
          <p:cNvPr id="2" name="TextBox 2">
            <a:extLst>
              <a:ext uri="{FF2B5EF4-FFF2-40B4-BE49-F238E27FC236}">
                <a16:creationId xmlns:a16="http://schemas.microsoft.com/office/drawing/2014/main" id="{63425877-D119-B635-6486-4B1B59EDE29F}"/>
              </a:ext>
            </a:extLst>
          </p:cNvPr>
          <p:cNvSpPr txBox="1"/>
          <p:nvPr/>
        </p:nvSpPr>
        <p:spPr>
          <a:xfrm>
            <a:off x="8001000" y="6079266"/>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3959616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7C7B03-E784-AB0A-C915-2AFEC4A70FD8}"/>
              </a:ext>
            </a:extLst>
          </p:cNvPr>
          <p:cNvSpPr>
            <a:spLocks noGrp="1"/>
          </p:cNvSpPr>
          <p:nvPr>
            <p:ph idx="1"/>
          </p:nvPr>
        </p:nvSpPr>
        <p:spPr>
          <a:xfrm>
            <a:off x="561975" y="1271239"/>
            <a:ext cx="10891271" cy="4866089"/>
          </a:xfrm>
        </p:spPr>
        <p:txBody>
          <a:bodyPr>
            <a:normAutofit/>
          </a:bodyPr>
          <a:lstStyle/>
          <a:p>
            <a:pPr marL="0" indent="0">
              <a:buNone/>
            </a:pPr>
            <a:r>
              <a:rPr lang="en-US" sz="2000" b="1" dirty="0">
                <a:solidFill>
                  <a:schemeClr val="tx1"/>
                </a:solidFill>
                <a:latin typeface="+mn-lt"/>
              </a:rPr>
              <a:t>A provider may ask for an arterial blood gas test to check:</a:t>
            </a:r>
            <a:endParaRPr lang="en-US" sz="1800" b="1" dirty="0">
              <a:solidFill>
                <a:schemeClr val="tx1"/>
              </a:solidFill>
              <a:latin typeface="+mn-lt"/>
            </a:endParaRPr>
          </a:p>
          <a:p>
            <a:pPr lvl="1"/>
            <a:r>
              <a:rPr lang="en-US" sz="1800" i="1" dirty="0">
                <a:solidFill>
                  <a:schemeClr val="tx1"/>
                </a:solidFill>
                <a:latin typeface="+mn-lt"/>
              </a:rPr>
              <a:t>Severe breathing and lung problems</a:t>
            </a:r>
          </a:p>
          <a:p>
            <a:pPr lvl="2"/>
            <a:r>
              <a:rPr lang="en-US" sz="1600" dirty="0">
                <a:solidFill>
                  <a:schemeClr val="tx1"/>
                </a:solidFill>
                <a:latin typeface="+mn-lt"/>
              </a:rPr>
              <a:t>Ventilator management</a:t>
            </a:r>
          </a:p>
          <a:p>
            <a:pPr lvl="2"/>
            <a:r>
              <a:rPr lang="en-US" sz="1600" dirty="0">
                <a:solidFill>
                  <a:schemeClr val="tx1"/>
                </a:solidFill>
                <a:latin typeface="+mn-lt"/>
              </a:rPr>
              <a:t>Surgical patients</a:t>
            </a:r>
          </a:p>
          <a:p>
            <a:pPr lvl="2"/>
            <a:r>
              <a:rPr lang="en-US" sz="1600" dirty="0">
                <a:solidFill>
                  <a:schemeClr val="tx1"/>
                </a:solidFill>
                <a:latin typeface="+mn-lt"/>
              </a:rPr>
              <a:t>Chronic obstructive pulmonary disease (COPD)</a:t>
            </a:r>
          </a:p>
          <a:p>
            <a:pPr lvl="1"/>
            <a:r>
              <a:rPr lang="en-US" sz="1800" i="1" dirty="0">
                <a:solidFill>
                  <a:schemeClr val="tx1"/>
                </a:solidFill>
                <a:latin typeface="+mn-lt"/>
              </a:rPr>
              <a:t>Oxygen requirement</a:t>
            </a:r>
          </a:p>
          <a:p>
            <a:pPr lvl="1"/>
            <a:r>
              <a:rPr lang="en-US" sz="1800" i="1" dirty="0">
                <a:solidFill>
                  <a:schemeClr val="tx1"/>
                </a:solidFill>
                <a:latin typeface="+mn-lt"/>
              </a:rPr>
              <a:t>Acid-base balance to determine</a:t>
            </a:r>
          </a:p>
          <a:p>
            <a:pPr lvl="2"/>
            <a:r>
              <a:rPr lang="en-US" sz="1600" dirty="0">
                <a:solidFill>
                  <a:schemeClr val="tx1"/>
                </a:solidFill>
                <a:latin typeface="+mn-lt"/>
              </a:rPr>
              <a:t>Kidney failure</a:t>
            </a:r>
          </a:p>
          <a:p>
            <a:pPr lvl="2"/>
            <a:r>
              <a:rPr lang="en-US" sz="1600" dirty="0">
                <a:solidFill>
                  <a:schemeClr val="tx1"/>
                </a:solidFill>
                <a:latin typeface="+mn-lt"/>
              </a:rPr>
              <a:t>A severe infection</a:t>
            </a:r>
          </a:p>
          <a:p>
            <a:pPr lvl="2"/>
            <a:r>
              <a:rPr lang="en-US" sz="1600" dirty="0">
                <a:solidFill>
                  <a:schemeClr val="tx1"/>
                </a:solidFill>
                <a:latin typeface="+mn-lt"/>
              </a:rPr>
              <a:t>Specific toxic ingestions</a:t>
            </a:r>
          </a:p>
          <a:p>
            <a:pPr lvl="2"/>
            <a:r>
              <a:rPr lang="en-US" sz="1600" dirty="0">
                <a:solidFill>
                  <a:schemeClr val="tx1"/>
                </a:solidFill>
                <a:latin typeface="+mn-lt"/>
              </a:rPr>
              <a:t>Complications of diabetes (DKA)</a:t>
            </a:r>
          </a:p>
          <a:p>
            <a:pPr lvl="1"/>
            <a:r>
              <a:rPr lang="en-US" sz="1800" i="1" dirty="0">
                <a:solidFill>
                  <a:schemeClr val="tx1"/>
                </a:solidFill>
                <a:latin typeface="+mn-lt"/>
              </a:rPr>
              <a:t>Patient condition during overdose, shock, trauma, or other emergency conditions</a:t>
            </a:r>
          </a:p>
          <a:p>
            <a:pPr lvl="1"/>
            <a:r>
              <a:rPr lang="en-US" sz="1800" i="1" dirty="0">
                <a:solidFill>
                  <a:schemeClr val="tx1"/>
                </a:solidFill>
                <a:latin typeface="+mn-lt"/>
              </a:rPr>
              <a:t>State of mother/child during delivery</a:t>
            </a:r>
          </a:p>
          <a:p>
            <a:endParaRPr lang="en-US" dirty="0"/>
          </a:p>
        </p:txBody>
      </p:sp>
      <p:sp>
        <p:nvSpPr>
          <p:cNvPr id="3" name="Slide Number Placeholder 2">
            <a:extLst>
              <a:ext uri="{FF2B5EF4-FFF2-40B4-BE49-F238E27FC236}">
                <a16:creationId xmlns:a16="http://schemas.microsoft.com/office/drawing/2014/main" id="{E925E4A4-5A07-0EC7-B043-08395A88D10F}"/>
              </a:ext>
            </a:extLst>
          </p:cNvPr>
          <p:cNvSpPr>
            <a:spLocks noGrp="1"/>
          </p:cNvSpPr>
          <p:nvPr>
            <p:ph type="sldNum" sz="quarter" idx="4"/>
          </p:nvPr>
        </p:nvSpPr>
        <p:spPr/>
        <p:txBody>
          <a:bodyPr/>
          <a:lstStyle/>
          <a:p>
            <a:fld id="{065D75E3-62B6-C44A-8295-14DF27978E1A}" type="slidenum">
              <a:rPr lang="en-US" smtClean="0"/>
              <a:pPr/>
              <a:t>5</a:t>
            </a:fld>
            <a:endParaRPr lang="en-US" dirty="0"/>
          </a:p>
        </p:txBody>
      </p:sp>
      <p:sp>
        <p:nvSpPr>
          <p:cNvPr id="4" name="Title 3">
            <a:extLst>
              <a:ext uri="{FF2B5EF4-FFF2-40B4-BE49-F238E27FC236}">
                <a16:creationId xmlns:a16="http://schemas.microsoft.com/office/drawing/2014/main" id="{43AF348E-91DE-0752-5881-76F654EAB8B1}"/>
              </a:ext>
            </a:extLst>
          </p:cNvPr>
          <p:cNvSpPr>
            <a:spLocks noGrp="1"/>
          </p:cNvSpPr>
          <p:nvPr>
            <p:ph type="title"/>
          </p:nvPr>
        </p:nvSpPr>
        <p:spPr/>
        <p:txBody>
          <a:bodyPr/>
          <a:lstStyle/>
          <a:p>
            <a:r>
              <a:rPr lang="en-US" dirty="0"/>
              <a:t>Importance of Analyzing ABGs</a:t>
            </a:r>
          </a:p>
        </p:txBody>
      </p:sp>
      <p:sp>
        <p:nvSpPr>
          <p:cNvPr id="5" name="TextBox 2">
            <a:extLst>
              <a:ext uri="{FF2B5EF4-FFF2-40B4-BE49-F238E27FC236}">
                <a16:creationId xmlns:a16="http://schemas.microsoft.com/office/drawing/2014/main" id="{63425877-D119-B635-6486-4B1B59EDE29F}"/>
              </a:ext>
            </a:extLst>
          </p:cNvPr>
          <p:cNvSpPr txBox="1"/>
          <p:nvPr/>
        </p:nvSpPr>
        <p:spPr>
          <a:xfrm>
            <a:off x="8608637" y="623667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793671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B9F5-5790-B946-B32B-43AF9126C611}"/>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62564C0D-BF18-5543-A71C-AE9A815C6533}"/>
              </a:ext>
            </a:extLst>
          </p:cNvPr>
          <p:cNvSpPr>
            <a:spLocks noGrp="1"/>
          </p:cNvSpPr>
          <p:nvPr>
            <p:ph type="sldNum" sz="quarter" idx="4294967295"/>
          </p:nvPr>
        </p:nvSpPr>
        <p:spPr>
          <a:xfrm>
            <a:off x="475590" y="6516707"/>
            <a:ext cx="830696" cy="281997"/>
          </a:xfrm>
        </p:spPr>
        <p:txBody>
          <a:bodyPr/>
          <a:lstStyle/>
          <a:p>
            <a:fld id="{065D75E3-62B6-C44A-8295-14DF27978E1A}" type="slidenum">
              <a:rPr lang="en-US" smtClean="0"/>
              <a:pPr/>
              <a:t>50</a:t>
            </a:fld>
            <a:endParaRPr lang="en-US" dirty="0"/>
          </a:p>
        </p:txBody>
      </p:sp>
      <p:sp>
        <p:nvSpPr>
          <p:cNvPr id="3" name="TextBox 2">
            <a:extLst>
              <a:ext uri="{FF2B5EF4-FFF2-40B4-BE49-F238E27FC236}">
                <a16:creationId xmlns:a16="http://schemas.microsoft.com/office/drawing/2014/main" id="{63425877-D119-B635-6486-4B1B59EDE29F}"/>
              </a:ext>
            </a:extLst>
          </p:cNvPr>
          <p:cNvSpPr txBox="1"/>
          <p:nvPr/>
        </p:nvSpPr>
        <p:spPr>
          <a:xfrm>
            <a:off x="8044543" y="6178246"/>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3866795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0C070C-5B66-2C16-8653-ADB4C88AFE12}"/>
              </a:ext>
            </a:extLst>
          </p:cNvPr>
          <p:cNvSpPr>
            <a:spLocks noGrp="1"/>
          </p:cNvSpPr>
          <p:nvPr>
            <p:ph type="sldNum" sz="quarter" idx="4"/>
          </p:nvPr>
        </p:nvSpPr>
        <p:spPr/>
        <p:txBody>
          <a:bodyPr/>
          <a:lstStyle/>
          <a:p>
            <a:fld id="{065D75E3-62B6-C44A-8295-14DF27978E1A}" type="slidenum">
              <a:rPr lang="en-US" smtClean="0"/>
              <a:pPr/>
              <a:t>6</a:t>
            </a:fld>
            <a:endParaRPr lang="en-US" dirty="0"/>
          </a:p>
        </p:txBody>
      </p:sp>
      <p:sp>
        <p:nvSpPr>
          <p:cNvPr id="4" name="Title 3">
            <a:extLst>
              <a:ext uri="{FF2B5EF4-FFF2-40B4-BE49-F238E27FC236}">
                <a16:creationId xmlns:a16="http://schemas.microsoft.com/office/drawing/2014/main" id="{4F0B81F3-93DB-D255-85B5-0D53AAF7FB53}"/>
              </a:ext>
            </a:extLst>
          </p:cNvPr>
          <p:cNvSpPr>
            <a:spLocks noGrp="1"/>
          </p:cNvSpPr>
          <p:nvPr>
            <p:ph type="title"/>
          </p:nvPr>
        </p:nvSpPr>
        <p:spPr/>
        <p:txBody>
          <a:bodyPr/>
          <a:lstStyle/>
          <a:p>
            <a:r>
              <a:rPr lang="en-US" dirty="0"/>
              <a:t>Standard Syringe</a:t>
            </a:r>
          </a:p>
        </p:txBody>
      </p:sp>
      <p:pic>
        <p:nvPicPr>
          <p:cNvPr id="5" name="SmartArt Placeholder 14">
            <a:extLst>
              <a:ext uri="{FF2B5EF4-FFF2-40B4-BE49-F238E27FC236}">
                <a16:creationId xmlns:a16="http://schemas.microsoft.com/office/drawing/2014/main" id="{1FD85639-BE1A-7D33-F935-50435A8F1225}"/>
              </a:ext>
            </a:extLst>
          </p:cNvPr>
          <p:cNvPicPr>
            <a:picLocks noChangeAspect="1"/>
          </p:cNvPicPr>
          <p:nvPr/>
        </p:nvPicPr>
        <p:blipFill>
          <a:blip r:embed="rId2"/>
          <a:stretch>
            <a:fillRect/>
          </a:stretch>
        </p:blipFill>
        <p:spPr>
          <a:xfrm>
            <a:off x="1060267" y="1856901"/>
            <a:ext cx="10071465" cy="4115157"/>
          </a:xfrm>
          <a:prstGeom prst="rect">
            <a:avLst/>
          </a:prstGeom>
        </p:spPr>
      </p:pic>
      <p:sp>
        <p:nvSpPr>
          <p:cNvPr id="6" name="TextBox 5">
            <a:extLst>
              <a:ext uri="{FF2B5EF4-FFF2-40B4-BE49-F238E27FC236}">
                <a16:creationId xmlns:a16="http://schemas.microsoft.com/office/drawing/2014/main" id="{16EEF1E1-FA3C-44A9-47E2-11A43F51698C}"/>
              </a:ext>
            </a:extLst>
          </p:cNvPr>
          <p:cNvSpPr txBox="1"/>
          <p:nvPr/>
        </p:nvSpPr>
        <p:spPr>
          <a:xfrm>
            <a:off x="6302670" y="1904628"/>
            <a:ext cx="909939" cy="400110"/>
          </a:xfrm>
          <a:prstGeom prst="rect">
            <a:avLst/>
          </a:prstGeom>
          <a:solidFill>
            <a:schemeClr val="bg1"/>
          </a:solidFill>
        </p:spPr>
        <p:txBody>
          <a:bodyPr wrap="square" rtlCol="0">
            <a:spAutoFit/>
          </a:bodyPr>
          <a:lstStyle/>
          <a:p>
            <a:r>
              <a:rPr lang="en-US" sz="2000" dirty="0"/>
              <a:t>Barrel</a:t>
            </a:r>
          </a:p>
        </p:txBody>
      </p:sp>
      <p:sp>
        <p:nvSpPr>
          <p:cNvPr id="7" name="TextBox 6">
            <a:extLst>
              <a:ext uri="{FF2B5EF4-FFF2-40B4-BE49-F238E27FC236}">
                <a16:creationId xmlns:a16="http://schemas.microsoft.com/office/drawing/2014/main" id="{A75D8CDB-7D2F-5F9D-8DFA-80815677D727}"/>
              </a:ext>
            </a:extLst>
          </p:cNvPr>
          <p:cNvSpPr txBox="1"/>
          <p:nvPr/>
        </p:nvSpPr>
        <p:spPr>
          <a:xfrm>
            <a:off x="1060267" y="2035471"/>
            <a:ext cx="720211" cy="400110"/>
          </a:xfrm>
          <a:prstGeom prst="rect">
            <a:avLst/>
          </a:prstGeom>
          <a:solidFill>
            <a:schemeClr val="bg1"/>
          </a:solidFill>
        </p:spPr>
        <p:txBody>
          <a:bodyPr wrap="square" rtlCol="0">
            <a:spAutoFit/>
          </a:bodyPr>
          <a:lstStyle/>
          <a:p>
            <a:r>
              <a:rPr lang="en-US" sz="2000" dirty="0"/>
              <a:t>Rod</a:t>
            </a:r>
          </a:p>
        </p:txBody>
      </p:sp>
      <p:sp>
        <p:nvSpPr>
          <p:cNvPr id="8" name="TextBox 7">
            <a:extLst>
              <a:ext uri="{FF2B5EF4-FFF2-40B4-BE49-F238E27FC236}">
                <a16:creationId xmlns:a16="http://schemas.microsoft.com/office/drawing/2014/main" id="{77813E77-E404-6433-3758-6A7025744351}"/>
              </a:ext>
            </a:extLst>
          </p:cNvPr>
          <p:cNvSpPr txBox="1"/>
          <p:nvPr/>
        </p:nvSpPr>
        <p:spPr>
          <a:xfrm>
            <a:off x="7526330" y="2728631"/>
            <a:ext cx="1118095" cy="400110"/>
          </a:xfrm>
          <a:prstGeom prst="rect">
            <a:avLst/>
          </a:prstGeom>
          <a:solidFill>
            <a:schemeClr val="bg1"/>
          </a:solidFill>
        </p:spPr>
        <p:txBody>
          <a:bodyPr wrap="square" rtlCol="0">
            <a:spAutoFit/>
          </a:bodyPr>
          <a:lstStyle/>
          <a:p>
            <a:r>
              <a:rPr lang="en-US" sz="2000" dirty="0"/>
              <a:t>Needle</a:t>
            </a:r>
          </a:p>
        </p:txBody>
      </p:sp>
      <p:sp>
        <p:nvSpPr>
          <p:cNvPr id="9" name="TextBox 8">
            <a:extLst>
              <a:ext uri="{FF2B5EF4-FFF2-40B4-BE49-F238E27FC236}">
                <a16:creationId xmlns:a16="http://schemas.microsoft.com/office/drawing/2014/main" id="{37F89575-698B-8B9D-0A4F-DD78FE66D0FB}"/>
              </a:ext>
            </a:extLst>
          </p:cNvPr>
          <p:cNvSpPr txBox="1"/>
          <p:nvPr/>
        </p:nvSpPr>
        <p:spPr>
          <a:xfrm>
            <a:off x="1615441" y="4422420"/>
            <a:ext cx="1407124" cy="400110"/>
          </a:xfrm>
          <a:prstGeom prst="rect">
            <a:avLst/>
          </a:prstGeom>
          <a:solidFill>
            <a:schemeClr val="bg1"/>
          </a:solidFill>
        </p:spPr>
        <p:txBody>
          <a:bodyPr wrap="square" rtlCol="0">
            <a:spAutoFit/>
          </a:bodyPr>
          <a:lstStyle/>
          <a:p>
            <a:pPr algn="r"/>
            <a:r>
              <a:rPr lang="en-US" sz="2000" dirty="0"/>
              <a:t>Plunger</a:t>
            </a:r>
          </a:p>
        </p:txBody>
      </p:sp>
      <p:sp>
        <p:nvSpPr>
          <p:cNvPr id="12" name="Rectangle 11">
            <a:extLst>
              <a:ext uri="{FF2B5EF4-FFF2-40B4-BE49-F238E27FC236}">
                <a16:creationId xmlns:a16="http://schemas.microsoft.com/office/drawing/2014/main" id="{BB79CBBC-793E-093B-54D0-4943E7E15BC4}"/>
              </a:ext>
            </a:extLst>
          </p:cNvPr>
          <p:cNvSpPr/>
          <p:nvPr/>
        </p:nvSpPr>
        <p:spPr>
          <a:xfrm>
            <a:off x="5970362" y="4804415"/>
            <a:ext cx="1890131" cy="13222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7A7DAD-D404-1E9C-A21F-85EBAA91F82E}"/>
              </a:ext>
            </a:extLst>
          </p:cNvPr>
          <p:cNvSpPr txBox="1"/>
          <p:nvPr/>
        </p:nvSpPr>
        <p:spPr>
          <a:xfrm>
            <a:off x="5869443" y="4771689"/>
            <a:ext cx="2413684" cy="646331"/>
          </a:xfrm>
          <a:prstGeom prst="rect">
            <a:avLst/>
          </a:prstGeom>
          <a:solidFill>
            <a:schemeClr val="bg1"/>
          </a:solidFill>
        </p:spPr>
        <p:txBody>
          <a:bodyPr wrap="square" rtlCol="0">
            <a:spAutoFit/>
          </a:bodyPr>
          <a:lstStyle/>
          <a:p>
            <a:r>
              <a:rPr lang="en-US" sz="2000" dirty="0"/>
              <a:t>Heparin</a:t>
            </a:r>
          </a:p>
          <a:p>
            <a:r>
              <a:rPr lang="en-US" sz="1600" dirty="0"/>
              <a:t>(contained within barrel)</a:t>
            </a:r>
          </a:p>
        </p:txBody>
      </p:sp>
      <p:sp>
        <p:nvSpPr>
          <p:cNvPr id="13" name="Rectangle 12">
            <a:extLst>
              <a:ext uri="{FF2B5EF4-FFF2-40B4-BE49-F238E27FC236}">
                <a16:creationId xmlns:a16="http://schemas.microsoft.com/office/drawing/2014/main" id="{CA9D6A6B-F6A4-9F36-A4BE-41245480E406}"/>
              </a:ext>
            </a:extLst>
          </p:cNvPr>
          <p:cNvSpPr/>
          <p:nvPr/>
        </p:nvSpPr>
        <p:spPr>
          <a:xfrm>
            <a:off x="8418268" y="4110556"/>
            <a:ext cx="2539505" cy="13222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050B03D-DB27-A201-6717-77C1DC4D1633}"/>
              </a:ext>
            </a:extLst>
          </p:cNvPr>
          <p:cNvSpPr txBox="1"/>
          <p:nvPr/>
        </p:nvSpPr>
        <p:spPr>
          <a:xfrm>
            <a:off x="8443729" y="4526744"/>
            <a:ext cx="3243177" cy="646331"/>
          </a:xfrm>
          <a:prstGeom prst="rect">
            <a:avLst/>
          </a:prstGeom>
          <a:solidFill>
            <a:schemeClr val="bg1"/>
          </a:solidFill>
        </p:spPr>
        <p:txBody>
          <a:bodyPr wrap="square" rtlCol="0">
            <a:spAutoFit/>
          </a:bodyPr>
          <a:lstStyle/>
          <a:p>
            <a:r>
              <a:rPr lang="en-US" sz="2000" dirty="0"/>
              <a:t>Needle Sheath </a:t>
            </a:r>
            <a:r>
              <a:rPr lang="en-US" sz="1600" dirty="0"/>
              <a:t>(separate, non-conforming OSHA design)</a:t>
            </a:r>
            <a:endParaRPr lang="en-US" sz="2000" dirty="0"/>
          </a:p>
        </p:txBody>
      </p:sp>
      <p:sp>
        <p:nvSpPr>
          <p:cNvPr id="2" name="TextBox 2">
            <a:extLst>
              <a:ext uri="{FF2B5EF4-FFF2-40B4-BE49-F238E27FC236}">
                <a16:creationId xmlns:a16="http://schemas.microsoft.com/office/drawing/2014/main" id="{63425877-D119-B635-6486-4B1B59EDE29F}"/>
              </a:ext>
            </a:extLst>
          </p:cNvPr>
          <p:cNvSpPr txBox="1"/>
          <p:nvPr/>
        </p:nvSpPr>
        <p:spPr>
          <a:xfrm>
            <a:off x="8644425" y="6242758"/>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57174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960FC9-0D19-A849-B706-DCF0F8DCA6FE}"/>
              </a:ext>
            </a:extLst>
          </p:cNvPr>
          <p:cNvSpPr>
            <a:spLocks noGrp="1"/>
          </p:cNvSpPr>
          <p:nvPr>
            <p:ph idx="1"/>
          </p:nvPr>
        </p:nvSpPr>
        <p:spPr>
          <a:xfrm>
            <a:off x="561976" y="1400175"/>
            <a:ext cx="6119836" cy="4737153"/>
          </a:xfrm>
        </p:spPr>
        <p:txBody>
          <a:bodyPr/>
          <a:lstStyle/>
          <a:p>
            <a:pPr marL="342900" indent="-342900">
              <a:buFont typeface="Arial" panose="020B0604020202020204" pitchFamily="34" charset="0"/>
              <a:buChar char="•"/>
            </a:pPr>
            <a:r>
              <a:rPr lang="en-US" b="1" dirty="0"/>
              <a:t>Stick</a:t>
            </a:r>
          </a:p>
          <a:p>
            <a:pPr marL="1028700" lvl="1" indent="-342900"/>
            <a:r>
              <a:rPr lang="en-US" sz="2200" dirty="0"/>
              <a:t>Standard</a:t>
            </a:r>
          </a:p>
          <a:p>
            <a:pPr marL="1485900" lvl="2" indent="-342900"/>
            <a:r>
              <a:rPr lang="en-US" sz="2000" dirty="0"/>
              <a:t>Radial artery (wrist)</a:t>
            </a:r>
          </a:p>
          <a:p>
            <a:pPr marL="1028700" lvl="1" indent="-342900"/>
            <a:r>
              <a:rPr lang="en-US" sz="2200" dirty="0"/>
              <a:t>Less common</a:t>
            </a:r>
          </a:p>
          <a:p>
            <a:pPr marL="1485900" lvl="2" indent="-342900"/>
            <a:r>
              <a:rPr lang="en-US" sz="2000" dirty="0"/>
              <a:t>Femoral artery (groin)</a:t>
            </a:r>
          </a:p>
          <a:p>
            <a:pPr marL="1028700" lvl="1" indent="-342900"/>
            <a:r>
              <a:rPr lang="en-US" sz="2200" dirty="0"/>
              <a:t>Rarely</a:t>
            </a:r>
          </a:p>
          <a:p>
            <a:pPr marL="1485900" lvl="2" indent="-342900"/>
            <a:r>
              <a:rPr lang="en-US" sz="2000" dirty="0"/>
              <a:t>Brachial artery (elbow)</a:t>
            </a:r>
          </a:p>
          <a:p>
            <a:pPr marL="342900" indent="-342900">
              <a:buFont typeface="Arial" panose="020B0604020202020204" pitchFamily="34" charset="0"/>
              <a:buChar char="•"/>
            </a:pPr>
            <a:r>
              <a:rPr lang="en-US" b="1" dirty="0"/>
              <a:t>Arterial Line Draw</a:t>
            </a:r>
          </a:p>
          <a:p>
            <a:pPr marL="1028700" lvl="1" indent="-342900"/>
            <a:r>
              <a:rPr lang="en-US" sz="2200" dirty="0"/>
              <a:t>A-Lines are common when frequent draws are necessary</a:t>
            </a:r>
          </a:p>
          <a:p>
            <a:pPr marL="1028700" lvl="1" indent="-342900"/>
            <a:r>
              <a:rPr lang="en-US" sz="2200" dirty="0"/>
              <a:t>Typically, more acute patients</a:t>
            </a:r>
          </a:p>
        </p:txBody>
      </p:sp>
      <p:sp>
        <p:nvSpPr>
          <p:cNvPr id="3" name="Slide Number Placeholder 2">
            <a:extLst>
              <a:ext uri="{FF2B5EF4-FFF2-40B4-BE49-F238E27FC236}">
                <a16:creationId xmlns:a16="http://schemas.microsoft.com/office/drawing/2014/main" id="{5F026BEA-47C4-4B82-D65F-EAE5413E112A}"/>
              </a:ext>
            </a:extLst>
          </p:cNvPr>
          <p:cNvSpPr>
            <a:spLocks noGrp="1"/>
          </p:cNvSpPr>
          <p:nvPr>
            <p:ph type="sldNum" sz="quarter" idx="4"/>
          </p:nvPr>
        </p:nvSpPr>
        <p:spPr/>
        <p:txBody>
          <a:bodyPr/>
          <a:lstStyle/>
          <a:p>
            <a:fld id="{065D75E3-62B6-C44A-8295-14DF27978E1A}" type="slidenum">
              <a:rPr lang="en-US" smtClean="0"/>
              <a:pPr/>
              <a:t>7</a:t>
            </a:fld>
            <a:endParaRPr lang="en-US" dirty="0"/>
          </a:p>
        </p:txBody>
      </p:sp>
      <p:sp>
        <p:nvSpPr>
          <p:cNvPr id="4" name="Title 3">
            <a:extLst>
              <a:ext uri="{FF2B5EF4-FFF2-40B4-BE49-F238E27FC236}">
                <a16:creationId xmlns:a16="http://schemas.microsoft.com/office/drawing/2014/main" id="{C5ACC3BE-D73E-1A22-C292-EA0DC91000F6}"/>
              </a:ext>
            </a:extLst>
          </p:cNvPr>
          <p:cNvSpPr>
            <a:spLocks noGrp="1"/>
          </p:cNvSpPr>
          <p:nvPr>
            <p:ph type="title"/>
          </p:nvPr>
        </p:nvSpPr>
        <p:spPr/>
        <p:txBody>
          <a:bodyPr/>
          <a:lstStyle/>
          <a:p>
            <a:r>
              <a:rPr lang="en-US" dirty="0"/>
              <a:t>Where is an ABG usually drawn?</a:t>
            </a:r>
          </a:p>
        </p:txBody>
      </p:sp>
      <p:pic>
        <p:nvPicPr>
          <p:cNvPr id="5" name="Picture 2" descr="Image result for blood gas draws">
            <a:extLst>
              <a:ext uri="{FF2B5EF4-FFF2-40B4-BE49-F238E27FC236}">
                <a16:creationId xmlns:a16="http://schemas.microsoft.com/office/drawing/2014/main" id="{80DC1B72-F655-96CD-0EBA-2103360D8F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5672" y="1334999"/>
            <a:ext cx="2405718" cy="16047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achial ABG - YouTube">
            <a:extLst>
              <a:ext uri="{FF2B5EF4-FFF2-40B4-BE49-F238E27FC236}">
                <a16:creationId xmlns:a16="http://schemas.microsoft.com/office/drawing/2014/main" id="{A3F70A81-8277-AC2E-D0B2-580AA61A086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rot="10800000" flipV="1">
            <a:off x="9068171" y="2649530"/>
            <a:ext cx="2818986" cy="19090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DCC2EF-5C1C-6C9D-164B-78772D72767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92466" y="4672214"/>
            <a:ext cx="2424864" cy="1447885"/>
          </a:xfrm>
          <a:prstGeom prst="rect">
            <a:avLst/>
          </a:prstGeom>
        </p:spPr>
      </p:pic>
      <p:sp>
        <p:nvSpPr>
          <p:cNvPr id="8" name="TextBox 2">
            <a:extLst>
              <a:ext uri="{FF2B5EF4-FFF2-40B4-BE49-F238E27FC236}">
                <a16:creationId xmlns:a16="http://schemas.microsoft.com/office/drawing/2014/main" id="{63425877-D119-B635-6486-4B1B59EDE29F}"/>
              </a:ext>
            </a:extLst>
          </p:cNvPr>
          <p:cNvSpPr txBox="1"/>
          <p:nvPr/>
        </p:nvSpPr>
        <p:spPr>
          <a:xfrm>
            <a:off x="8701390" y="6291081"/>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1938478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0A59C1-2F89-2BFD-6F1E-E23110802411}"/>
              </a:ext>
            </a:extLst>
          </p:cNvPr>
          <p:cNvSpPr>
            <a:spLocks noGrp="1"/>
          </p:cNvSpPr>
          <p:nvPr>
            <p:ph idx="1"/>
          </p:nvPr>
        </p:nvSpPr>
        <p:spPr>
          <a:xfrm>
            <a:off x="561975" y="1400175"/>
            <a:ext cx="6298255" cy="4737153"/>
          </a:xfrm>
        </p:spPr>
        <p:txBody>
          <a:bodyPr/>
          <a:lstStyle/>
          <a:p>
            <a:r>
              <a:rPr lang="en-US" dirty="0"/>
              <a:t>An arterial line is a thin, flexible tube that is placed into an artery. It helps providers check blood pressure and take blood samples.</a:t>
            </a:r>
          </a:p>
        </p:txBody>
      </p:sp>
      <p:sp>
        <p:nvSpPr>
          <p:cNvPr id="3" name="Slide Number Placeholder 2">
            <a:extLst>
              <a:ext uri="{FF2B5EF4-FFF2-40B4-BE49-F238E27FC236}">
                <a16:creationId xmlns:a16="http://schemas.microsoft.com/office/drawing/2014/main" id="{9AE6DFEE-1FD5-D74C-7738-1BA8947072D7}"/>
              </a:ext>
            </a:extLst>
          </p:cNvPr>
          <p:cNvSpPr>
            <a:spLocks noGrp="1"/>
          </p:cNvSpPr>
          <p:nvPr>
            <p:ph type="sldNum" sz="quarter" idx="4"/>
          </p:nvPr>
        </p:nvSpPr>
        <p:spPr/>
        <p:txBody>
          <a:bodyPr/>
          <a:lstStyle/>
          <a:p>
            <a:fld id="{065D75E3-62B6-C44A-8295-14DF27978E1A}" type="slidenum">
              <a:rPr lang="en-US" smtClean="0"/>
              <a:pPr/>
              <a:t>8</a:t>
            </a:fld>
            <a:endParaRPr lang="en-US" dirty="0"/>
          </a:p>
        </p:txBody>
      </p:sp>
      <p:sp>
        <p:nvSpPr>
          <p:cNvPr id="4" name="Title 3">
            <a:extLst>
              <a:ext uri="{FF2B5EF4-FFF2-40B4-BE49-F238E27FC236}">
                <a16:creationId xmlns:a16="http://schemas.microsoft.com/office/drawing/2014/main" id="{02D13721-3EA4-2059-7579-420175EBF173}"/>
              </a:ext>
            </a:extLst>
          </p:cNvPr>
          <p:cNvSpPr>
            <a:spLocks noGrp="1"/>
          </p:cNvSpPr>
          <p:nvPr>
            <p:ph type="title"/>
          </p:nvPr>
        </p:nvSpPr>
        <p:spPr/>
        <p:txBody>
          <a:bodyPr/>
          <a:lstStyle/>
          <a:p>
            <a:r>
              <a:rPr lang="en-US" dirty="0"/>
              <a:t>Arterial Line (A-Line, ART Line)</a:t>
            </a:r>
          </a:p>
        </p:txBody>
      </p:sp>
      <p:pic>
        <p:nvPicPr>
          <p:cNvPr id="5" name="Picture Placeholder 7" descr="Diagram">
            <a:extLst>
              <a:ext uri="{FF2B5EF4-FFF2-40B4-BE49-F238E27FC236}">
                <a16:creationId xmlns:a16="http://schemas.microsoft.com/office/drawing/2014/main" id="{EBEC8541-EE53-0272-20B0-AFB3FAB6D7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27192" y="1248990"/>
            <a:ext cx="4671107" cy="4856536"/>
          </a:xfrm>
          <a:prstGeom prst="rect">
            <a:avLst/>
          </a:prstGeom>
        </p:spPr>
      </p:pic>
      <p:sp>
        <p:nvSpPr>
          <p:cNvPr id="6" name="TextBox 2">
            <a:extLst>
              <a:ext uri="{FF2B5EF4-FFF2-40B4-BE49-F238E27FC236}">
                <a16:creationId xmlns:a16="http://schemas.microsoft.com/office/drawing/2014/main" id="{63425877-D119-B635-6486-4B1B59EDE29F}"/>
              </a:ext>
            </a:extLst>
          </p:cNvPr>
          <p:cNvSpPr txBox="1"/>
          <p:nvPr/>
        </p:nvSpPr>
        <p:spPr>
          <a:xfrm>
            <a:off x="7626531" y="6297467"/>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20540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7C8756C-F521-498C-2329-C51CF8814BDA}"/>
              </a:ext>
            </a:extLst>
          </p:cNvPr>
          <p:cNvSpPr>
            <a:spLocks noGrp="1"/>
          </p:cNvSpPr>
          <p:nvPr>
            <p:ph idx="1"/>
          </p:nvPr>
        </p:nvSpPr>
        <p:spPr>
          <a:xfrm>
            <a:off x="561976" y="1400175"/>
            <a:ext cx="6864736" cy="4737153"/>
          </a:xfrm>
        </p:spPr>
        <p:txBody>
          <a:bodyPr/>
          <a:lstStyle/>
          <a:p>
            <a:pPr marL="342900" indent="-342900">
              <a:buFont typeface="Arial" panose="020B0604020202020204" pitchFamily="34" charset="0"/>
              <a:buChar char="•"/>
            </a:pPr>
            <a:r>
              <a:rPr lang="en-US" dirty="0"/>
              <a:t>Used to assess a newborn’s metabolic condition</a:t>
            </a:r>
          </a:p>
          <a:p>
            <a:pPr marL="342900" indent="-342900">
              <a:buFont typeface="Arial" panose="020B0604020202020204" pitchFamily="34" charset="0"/>
              <a:buChar char="•"/>
            </a:pPr>
            <a:r>
              <a:rPr lang="en-US" dirty="0"/>
              <a:t>Recommended in all high-risk deliveries</a:t>
            </a:r>
          </a:p>
          <a:p>
            <a:pPr marL="342900" indent="-342900">
              <a:buFont typeface="Arial" panose="020B0604020202020204" pitchFamily="34" charset="0"/>
              <a:buChar char="•"/>
            </a:pPr>
            <a:r>
              <a:rPr lang="en-US" dirty="0"/>
              <a:t>Two heparinized 1cc syringes are used, one for the umbilical artery and one for the umbilical vein</a:t>
            </a:r>
          </a:p>
          <a:p>
            <a:pPr marL="342900" indent="-342900">
              <a:buFont typeface="Arial" panose="020B0604020202020204" pitchFamily="34" charset="0"/>
              <a:buChar char="•"/>
            </a:pPr>
            <a:r>
              <a:rPr lang="en-US" dirty="0"/>
              <a:t>Umbilical artery reflects fetus</a:t>
            </a:r>
          </a:p>
          <a:p>
            <a:pPr marL="342900" indent="-342900">
              <a:buFont typeface="Arial" panose="020B0604020202020204" pitchFamily="34" charset="0"/>
              <a:buChar char="•"/>
            </a:pPr>
            <a:r>
              <a:rPr lang="en-US" dirty="0"/>
              <a:t>Umbilical vein reflects placenta</a:t>
            </a:r>
          </a:p>
          <a:p>
            <a:endParaRPr lang="en-US" dirty="0"/>
          </a:p>
        </p:txBody>
      </p:sp>
      <p:sp>
        <p:nvSpPr>
          <p:cNvPr id="2" name="Slide Number Placeholder 1">
            <a:extLst>
              <a:ext uri="{FF2B5EF4-FFF2-40B4-BE49-F238E27FC236}">
                <a16:creationId xmlns:a16="http://schemas.microsoft.com/office/drawing/2014/main" id="{879CDCB4-7C08-63E2-4F8C-BDFC006CC15F}"/>
              </a:ext>
            </a:extLst>
          </p:cNvPr>
          <p:cNvSpPr>
            <a:spLocks noGrp="1"/>
          </p:cNvSpPr>
          <p:nvPr>
            <p:ph type="sldNum" sz="quarter" idx="4"/>
          </p:nvPr>
        </p:nvSpPr>
        <p:spPr/>
        <p:txBody>
          <a:bodyPr/>
          <a:lstStyle/>
          <a:p>
            <a:fld id="{065D75E3-62B6-C44A-8295-14DF27978E1A}" type="slidenum">
              <a:rPr lang="en-US" smtClean="0"/>
              <a:pPr/>
              <a:t>9</a:t>
            </a:fld>
            <a:endParaRPr lang="en-US" dirty="0"/>
          </a:p>
        </p:txBody>
      </p:sp>
      <p:sp>
        <p:nvSpPr>
          <p:cNvPr id="3" name="Title 2">
            <a:extLst>
              <a:ext uri="{FF2B5EF4-FFF2-40B4-BE49-F238E27FC236}">
                <a16:creationId xmlns:a16="http://schemas.microsoft.com/office/drawing/2014/main" id="{444C25E0-D9D9-600A-B03D-3876B58CF9DC}"/>
              </a:ext>
            </a:extLst>
          </p:cNvPr>
          <p:cNvSpPr>
            <a:spLocks noGrp="1"/>
          </p:cNvSpPr>
          <p:nvPr>
            <p:ph type="title"/>
          </p:nvPr>
        </p:nvSpPr>
        <p:spPr/>
        <p:txBody>
          <a:bodyPr/>
          <a:lstStyle/>
          <a:p>
            <a:r>
              <a:rPr lang="en-US" dirty="0"/>
              <a:t>Umbilical Cord Blood Gas</a:t>
            </a:r>
          </a:p>
        </p:txBody>
      </p:sp>
      <p:pic>
        <p:nvPicPr>
          <p:cNvPr id="5" name="Picture 4" descr="Illustration of fetal circulation">
            <a:extLst>
              <a:ext uri="{FF2B5EF4-FFF2-40B4-BE49-F238E27FC236}">
                <a16:creationId xmlns:a16="http://schemas.microsoft.com/office/drawing/2014/main" id="{449B1A13-E6F0-EC32-CE20-2204AEE9D6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48923" y="1230455"/>
            <a:ext cx="4585650" cy="4767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
            <a:extLst>
              <a:ext uri="{FF2B5EF4-FFF2-40B4-BE49-F238E27FC236}">
                <a16:creationId xmlns:a16="http://schemas.microsoft.com/office/drawing/2014/main" id="{63425877-D119-B635-6486-4B1B59EDE29F}"/>
              </a:ext>
            </a:extLst>
          </p:cNvPr>
          <p:cNvSpPr txBox="1"/>
          <p:nvPr/>
        </p:nvSpPr>
        <p:spPr>
          <a:xfrm>
            <a:off x="7191103" y="6307048"/>
            <a:ext cx="261692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INTERNAL USE ONLY</a:t>
            </a:r>
          </a:p>
        </p:txBody>
      </p:sp>
    </p:spTree>
    <p:extLst>
      <p:ext uri="{BB962C8B-B14F-4D97-AF65-F5344CB8AC3E}">
        <p14:creationId xmlns:p14="http://schemas.microsoft.com/office/powerpoint/2010/main" val="1540482606"/>
      </p:ext>
    </p:extLst>
  </p:cSld>
  <p:clrMapOvr>
    <a:masterClrMapping/>
  </p:clrMapOvr>
</p:sld>
</file>

<file path=ppt/theme/theme1.xml><?xml version="1.0" encoding="utf-8"?>
<a:theme xmlns:a="http://schemas.openxmlformats.org/drawingml/2006/main" name="AirLif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rLife Template Power Point.potx" id="{300B85D2-8689-4B78-B929-0FC0A8001A03}" vid="{438526D1-6ACD-4587-8740-31BD1440C4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762</TotalTime>
  <Words>3569</Words>
  <Application>Microsoft Macintosh PowerPoint</Application>
  <PresentationFormat>Widescreen</PresentationFormat>
  <Paragraphs>739</Paragraphs>
  <Slides>50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BlinkMacSystemFont</vt:lpstr>
      <vt:lpstr>Calibri</vt:lpstr>
      <vt:lpstr>Verdana</vt:lpstr>
      <vt:lpstr>AirLife Theme</vt:lpstr>
      <vt:lpstr>Arterial Blood Gas (ABG)</vt:lpstr>
      <vt:lpstr>PowerPoint Presentation</vt:lpstr>
      <vt:lpstr>Clinical Review</vt:lpstr>
      <vt:lpstr>What is an ABG?</vt:lpstr>
      <vt:lpstr>Importance of Analyzing ABGs</vt:lpstr>
      <vt:lpstr>Standard Syringe</vt:lpstr>
      <vt:lpstr>Where is an ABG usually drawn?</vt:lpstr>
      <vt:lpstr>Arterial Line (A-Line, ART Line)</vt:lpstr>
      <vt:lpstr>Umbilical Cord Blood Gas</vt:lpstr>
      <vt:lpstr>Analyzing Arterial Blood Gases</vt:lpstr>
      <vt:lpstr>Product Overview</vt:lpstr>
      <vt:lpstr>1cc Vented Syringe Options</vt:lpstr>
      <vt:lpstr>3cc Vented Syringe Options</vt:lpstr>
      <vt:lpstr>A-Line Options</vt:lpstr>
      <vt:lpstr>Umbilical Cord Gas Kit</vt:lpstr>
      <vt:lpstr>PowerPoint Presentation</vt:lpstr>
      <vt:lpstr>Clinical Selling</vt:lpstr>
      <vt:lpstr>Call Points</vt:lpstr>
      <vt:lpstr>Features and Benefits</vt:lpstr>
      <vt:lpstr>Plunger Types</vt:lpstr>
      <vt:lpstr>Why a Vented Plunger?</vt:lpstr>
      <vt:lpstr>Integrated Plunger Venting Syringe</vt:lpstr>
      <vt:lpstr>Integrated Plunger Venting Syringe</vt:lpstr>
      <vt:lpstr>Features and Benefits</vt:lpstr>
      <vt:lpstr>Heparin – Liquid vs. Dry</vt:lpstr>
      <vt:lpstr>Heparin – Blended Li:Zn Formulation</vt:lpstr>
      <vt:lpstr>Lithium Zinc Heparin – Calcium Measurement</vt:lpstr>
      <vt:lpstr>Features and Benefits</vt:lpstr>
      <vt:lpstr>Thin-walled Needle</vt:lpstr>
      <vt:lpstr>Why thin-wall technology?</vt:lpstr>
      <vt:lpstr>AirLife A-bevel</vt:lpstr>
      <vt:lpstr>Features and Benefits</vt:lpstr>
      <vt:lpstr>Current Regulatory Climate</vt:lpstr>
      <vt:lpstr>SafetyTip™ Sharps Protection Device</vt:lpstr>
      <vt:lpstr>Regard ABG Portfolio</vt:lpstr>
      <vt:lpstr>Regard ABG Portfolio</vt:lpstr>
      <vt:lpstr>Possible Objections</vt:lpstr>
      <vt:lpstr>What to focus on…</vt:lpstr>
      <vt:lpstr>Competition</vt:lpstr>
      <vt:lpstr>Competitors in the Market</vt:lpstr>
      <vt:lpstr>Smiths/ICU Medical</vt:lpstr>
      <vt:lpstr>Smiths/ICU Medical</vt:lpstr>
      <vt:lpstr>Smiths/ICU Medical</vt:lpstr>
      <vt:lpstr>Becton Dickinson (BD)</vt:lpstr>
      <vt:lpstr>Becton Dickinson (BD)</vt:lpstr>
      <vt:lpstr>Radiometer</vt:lpstr>
      <vt:lpstr>Radiometer</vt:lpstr>
      <vt:lpstr>Radiometer Analyzers</vt:lpstr>
      <vt:lpstr>Know Your Competition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Seekings</dc:creator>
  <cp:lastModifiedBy>Aubrey Graham</cp:lastModifiedBy>
  <cp:revision>34</cp:revision>
  <dcterms:created xsi:type="dcterms:W3CDTF">2023-04-18T15:53:24Z</dcterms:created>
  <dcterms:modified xsi:type="dcterms:W3CDTF">2024-06-24T16:30:04Z</dcterms:modified>
</cp:coreProperties>
</file>