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ink/ink1.xml" ContentType="application/inkml+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9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notesSlides/notesSlide284.xml" ContentType="application/vnd.openxmlformats-officedocument.presentationml.notesSlide+xml"/>
  <Override PartName="/ppt/notesSlides/notesSlide28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21"/>
  </p:notesMasterIdLst>
  <p:handoutMasterIdLst>
    <p:handoutMasterId r:id="rId322"/>
  </p:handoutMasterIdLst>
  <p:sldIdLst>
    <p:sldId id="277" r:id="rId5"/>
    <p:sldId id="2147472346" r:id="rId6"/>
    <p:sldId id="2147471819" r:id="rId7"/>
    <p:sldId id="2147472244" r:id="rId8"/>
    <p:sldId id="4165" r:id="rId9"/>
    <p:sldId id="2147472245" r:id="rId10"/>
    <p:sldId id="4152" r:id="rId11"/>
    <p:sldId id="2147472246" r:id="rId12"/>
    <p:sldId id="2147472247" r:id="rId13"/>
    <p:sldId id="2147472064" r:id="rId14"/>
    <p:sldId id="2147472248" r:id="rId15"/>
    <p:sldId id="310" r:id="rId16"/>
    <p:sldId id="2147472063" r:id="rId17"/>
    <p:sldId id="312" r:id="rId18"/>
    <p:sldId id="2147472250" r:id="rId19"/>
    <p:sldId id="2147472251" r:id="rId20"/>
    <p:sldId id="4155" r:id="rId21"/>
    <p:sldId id="2147472347" r:id="rId22"/>
    <p:sldId id="2147471773" r:id="rId23"/>
    <p:sldId id="2147471774" r:id="rId24"/>
    <p:sldId id="2147471758" r:id="rId25"/>
    <p:sldId id="2147472048" r:id="rId26"/>
    <p:sldId id="2145707383" r:id="rId27"/>
    <p:sldId id="2147472103" r:id="rId28"/>
    <p:sldId id="296" r:id="rId29"/>
    <p:sldId id="2147472104" r:id="rId30"/>
    <p:sldId id="2147472050" r:id="rId31"/>
    <p:sldId id="2147472079" r:id="rId32"/>
    <p:sldId id="2147472348" r:id="rId33"/>
    <p:sldId id="2147471827" r:id="rId34"/>
    <p:sldId id="2147472065" r:id="rId35"/>
    <p:sldId id="2147471828" r:id="rId36"/>
    <p:sldId id="2147471940" r:id="rId37"/>
    <p:sldId id="2147471829" r:id="rId38"/>
    <p:sldId id="2147471835" r:id="rId39"/>
    <p:sldId id="2147472119" r:id="rId40"/>
    <p:sldId id="2147472118" r:id="rId41"/>
    <p:sldId id="2147472117" r:id="rId42"/>
    <p:sldId id="2147472116" r:id="rId43"/>
    <p:sldId id="2147472115" r:id="rId44"/>
    <p:sldId id="2147472114" r:id="rId45"/>
    <p:sldId id="2147472113" r:id="rId46"/>
    <p:sldId id="2147472112" r:id="rId47"/>
    <p:sldId id="2147472111" r:id="rId48"/>
    <p:sldId id="2147472110" r:id="rId49"/>
    <p:sldId id="2147472109" r:id="rId50"/>
    <p:sldId id="2147472106" r:id="rId51"/>
    <p:sldId id="2147472349" r:id="rId52"/>
    <p:sldId id="2147472108" r:id="rId53"/>
    <p:sldId id="2147472107" r:id="rId54"/>
    <p:sldId id="2147472338" r:id="rId55"/>
    <p:sldId id="2147472376" r:id="rId56"/>
    <p:sldId id="2147472253" r:id="rId57"/>
    <p:sldId id="2147472137" r:id="rId58"/>
    <p:sldId id="2147472136" r:id="rId59"/>
    <p:sldId id="2147472135" r:id="rId60"/>
    <p:sldId id="2147472134" r:id="rId61"/>
    <p:sldId id="2147472133" r:id="rId62"/>
    <p:sldId id="2147472132" r:id="rId63"/>
    <p:sldId id="2147472131" r:id="rId64"/>
    <p:sldId id="2147472130" r:id="rId65"/>
    <p:sldId id="2147472129" r:id="rId66"/>
    <p:sldId id="2147472128" r:id="rId67"/>
    <p:sldId id="2147472127" r:id="rId68"/>
    <p:sldId id="2147472126" r:id="rId69"/>
    <p:sldId id="2147472125" r:id="rId70"/>
    <p:sldId id="2147472124" r:id="rId71"/>
    <p:sldId id="2147472121" r:id="rId72"/>
    <p:sldId id="2147472350" r:id="rId73"/>
    <p:sldId id="2147472351" r:id="rId74"/>
    <p:sldId id="2147472123" r:id="rId75"/>
    <p:sldId id="2147472122" r:id="rId76"/>
    <p:sldId id="2147472120" r:id="rId77"/>
    <p:sldId id="2147472267" r:id="rId78"/>
    <p:sldId id="2147472266" r:id="rId79"/>
    <p:sldId id="2147472265" r:id="rId80"/>
    <p:sldId id="2147472262" r:id="rId81"/>
    <p:sldId id="2147472352" r:id="rId82"/>
    <p:sldId id="2147472264" r:id="rId83"/>
    <p:sldId id="2147472263" r:id="rId84"/>
    <p:sldId id="2147472261" r:id="rId85"/>
    <p:sldId id="2147472377" r:id="rId86"/>
    <p:sldId id="2147472378" r:id="rId87"/>
    <p:sldId id="2147472329" r:id="rId88"/>
    <p:sldId id="2147472328" r:id="rId89"/>
    <p:sldId id="2147472327" r:id="rId90"/>
    <p:sldId id="2147472326" r:id="rId91"/>
    <p:sldId id="2147472325" r:id="rId92"/>
    <p:sldId id="2147472324" r:id="rId93"/>
    <p:sldId id="2147472323" r:id="rId94"/>
    <p:sldId id="2147472322" r:id="rId95"/>
    <p:sldId id="2147472321" r:id="rId96"/>
    <p:sldId id="2147472320" r:id="rId97"/>
    <p:sldId id="2147472319" r:id="rId98"/>
    <p:sldId id="2147472318" r:id="rId99"/>
    <p:sldId id="2147472353" r:id="rId100"/>
    <p:sldId id="2147472317" r:id="rId101"/>
    <p:sldId id="2147472316" r:id="rId102"/>
    <p:sldId id="2147472315" r:id="rId103"/>
    <p:sldId id="2147472314" r:id="rId104"/>
    <p:sldId id="2147472313" r:id="rId105"/>
    <p:sldId id="2147472312" r:id="rId106"/>
    <p:sldId id="2147472311" r:id="rId107"/>
    <p:sldId id="321" r:id="rId108"/>
    <p:sldId id="2147472310" r:id="rId109"/>
    <p:sldId id="2147472309" r:id="rId110"/>
    <p:sldId id="2147472308" r:id="rId111"/>
    <p:sldId id="2147472307" r:id="rId112"/>
    <p:sldId id="2147472306" r:id="rId113"/>
    <p:sldId id="2147472305" r:id="rId114"/>
    <p:sldId id="2147472304" r:id="rId115"/>
    <p:sldId id="2147472303" r:id="rId116"/>
    <p:sldId id="2147472302" r:id="rId117"/>
    <p:sldId id="2147472301" r:id="rId118"/>
    <p:sldId id="2147472300" r:id="rId119"/>
    <p:sldId id="2147472299" r:id="rId120"/>
    <p:sldId id="2147472380" r:id="rId121"/>
    <p:sldId id="860" r:id="rId122"/>
    <p:sldId id="2147472381" r:id="rId123"/>
    <p:sldId id="333" r:id="rId124"/>
    <p:sldId id="2147472382" r:id="rId125"/>
    <p:sldId id="858" r:id="rId126"/>
    <p:sldId id="853" r:id="rId127"/>
    <p:sldId id="2147472383" r:id="rId128"/>
    <p:sldId id="2147472296" r:id="rId129"/>
    <p:sldId id="2147472354" r:id="rId130"/>
    <p:sldId id="2147472298" r:id="rId131"/>
    <p:sldId id="2147472297" r:id="rId132"/>
    <p:sldId id="2147472295" r:id="rId133"/>
    <p:sldId id="2147472294" r:id="rId134"/>
    <p:sldId id="2147472293" r:id="rId135"/>
    <p:sldId id="2147472292" r:id="rId136"/>
    <p:sldId id="2147472291" r:id="rId137"/>
    <p:sldId id="2147472290" r:id="rId138"/>
    <p:sldId id="2147472289" r:id="rId139"/>
    <p:sldId id="2147472288" r:id="rId140"/>
    <p:sldId id="2147472287" r:id="rId141"/>
    <p:sldId id="2147472283" r:id="rId142"/>
    <p:sldId id="2147472358" r:id="rId143"/>
    <p:sldId id="2147472286" r:id="rId144"/>
    <p:sldId id="2147472285" r:id="rId145"/>
    <p:sldId id="2147472284" r:id="rId146"/>
    <p:sldId id="2147472282" r:id="rId147"/>
    <p:sldId id="2147472208" r:id="rId148"/>
    <p:sldId id="2147472207" r:id="rId149"/>
    <p:sldId id="2147472206" r:id="rId150"/>
    <p:sldId id="2147472202" r:id="rId151"/>
    <p:sldId id="2147472203" r:id="rId152"/>
    <p:sldId id="2147472205" r:id="rId153"/>
    <p:sldId id="2147472204" r:id="rId154"/>
    <p:sldId id="311" r:id="rId155"/>
    <p:sldId id="326" r:id="rId156"/>
    <p:sldId id="2147472252" r:id="rId157"/>
    <p:sldId id="334" r:id="rId158"/>
    <p:sldId id="309" r:id="rId159"/>
    <p:sldId id="305" r:id="rId160"/>
    <p:sldId id="285" r:id="rId161"/>
    <p:sldId id="2147472197" r:id="rId162"/>
    <p:sldId id="2147472199" r:id="rId163"/>
    <p:sldId id="2147472198" r:id="rId164"/>
    <p:sldId id="2147472196" r:id="rId165"/>
    <p:sldId id="2147472339" r:id="rId166"/>
    <p:sldId id="2147472357" r:id="rId167"/>
    <p:sldId id="2147472356" r:id="rId168"/>
    <p:sldId id="2147472359" r:id="rId169"/>
    <p:sldId id="2147472194" r:id="rId170"/>
    <p:sldId id="2147472193" r:id="rId171"/>
    <p:sldId id="2147472192" r:id="rId172"/>
    <p:sldId id="2147472191" r:id="rId173"/>
    <p:sldId id="2147472188" r:id="rId174"/>
    <p:sldId id="2147472379" r:id="rId175"/>
    <p:sldId id="2147472187" r:id="rId176"/>
    <p:sldId id="2147472186" r:id="rId177"/>
    <p:sldId id="2147472185" r:id="rId178"/>
    <p:sldId id="2147472184" r:id="rId179"/>
    <p:sldId id="2147472183" r:id="rId180"/>
    <p:sldId id="2147472182" r:id="rId181"/>
    <p:sldId id="2147472181" r:id="rId182"/>
    <p:sldId id="2147472180" r:id="rId183"/>
    <p:sldId id="2147472179" r:id="rId184"/>
    <p:sldId id="2147472178" r:id="rId185"/>
    <p:sldId id="2147472177" r:id="rId186"/>
    <p:sldId id="2147472176" r:id="rId187"/>
    <p:sldId id="2147472175" r:id="rId188"/>
    <p:sldId id="2147472174" r:id="rId189"/>
    <p:sldId id="2147472173" r:id="rId190"/>
    <p:sldId id="2147472172" r:id="rId191"/>
    <p:sldId id="2147472171" r:id="rId192"/>
    <p:sldId id="2147472170" r:id="rId193"/>
    <p:sldId id="2147472169" r:id="rId194"/>
    <p:sldId id="2147472168" r:id="rId195"/>
    <p:sldId id="2147472167" r:id="rId196"/>
    <p:sldId id="2147472166" r:id="rId197"/>
    <p:sldId id="2147472165" r:id="rId198"/>
    <p:sldId id="2147472164" r:id="rId199"/>
    <p:sldId id="2147472342" r:id="rId200"/>
    <p:sldId id="2147472362" r:id="rId201"/>
    <p:sldId id="2147472361" r:id="rId202"/>
    <p:sldId id="2147472360" r:id="rId203"/>
    <p:sldId id="2147472162" r:id="rId204"/>
    <p:sldId id="2147472161" r:id="rId205"/>
    <p:sldId id="2147472160" r:id="rId206"/>
    <p:sldId id="2147472159" r:id="rId207"/>
    <p:sldId id="2147472156" r:id="rId208"/>
    <p:sldId id="2147472155" r:id="rId209"/>
    <p:sldId id="2147472154" r:id="rId210"/>
    <p:sldId id="2147471826" r:id="rId211"/>
    <p:sldId id="2147348539" r:id="rId212"/>
    <p:sldId id="4272" r:id="rId213"/>
    <p:sldId id="303" r:id="rId214"/>
    <p:sldId id="4261" r:id="rId215"/>
    <p:sldId id="2147348525" r:id="rId216"/>
    <p:sldId id="327" r:id="rId217"/>
    <p:sldId id="2147471820" r:id="rId218"/>
    <p:sldId id="328" r:id="rId219"/>
    <p:sldId id="330" r:id="rId220"/>
    <p:sldId id="2147348524" r:id="rId221"/>
    <p:sldId id="331" r:id="rId222"/>
    <p:sldId id="2147472343" r:id="rId223"/>
    <p:sldId id="2147472335" r:id="rId224"/>
    <p:sldId id="332" r:id="rId225"/>
    <p:sldId id="329" r:id="rId226"/>
    <p:sldId id="2147471883" r:id="rId227"/>
    <p:sldId id="2147471904" r:id="rId228"/>
    <p:sldId id="2147471891" r:id="rId229"/>
    <p:sldId id="2147472332" r:id="rId230"/>
    <p:sldId id="2147472333" r:id="rId231"/>
    <p:sldId id="2147472072" r:id="rId232"/>
    <p:sldId id="2147472334" r:id="rId233"/>
    <p:sldId id="2147472330" r:id="rId234"/>
    <p:sldId id="2147472336" r:id="rId235"/>
    <p:sldId id="2147472337" r:id="rId236"/>
    <p:sldId id="2147471997" r:id="rId237"/>
    <p:sldId id="2147472375" r:id="rId238"/>
    <p:sldId id="2147472080" r:id="rId239"/>
    <p:sldId id="2147472344" r:id="rId240"/>
    <p:sldId id="2147472363" r:id="rId241"/>
    <p:sldId id="2147472071" r:id="rId242"/>
    <p:sldId id="2147471821" r:id="rId243"/>
    <p:sldId id="2147471775" r:id="rId244"/>
    <p:sldId id="2147471760" r:id="rId245"/>
    <p:sldId id="391" r:id="rId246"/>
    <p:sldId id="2147471971" r:id="rId247"/>
    <p:sldId id="2147472074" r:id="rId248"/>
    <p:sldId id="2147471785" r:id="rId249"/>
    <p:sldId id="2147471759" r:id="rId250"/>
    <p:sldId id="2147471769" r:id="rId251"/>
    <p:sldId id="2147472082" r:id="rId252"/>
    <p:sldId id="2147472364" r:id="rId253"/>
    <p:sldId id="2147471777" r:id="rId254"/>
    <p:sldId id="2147471778" r:id="rId255"/>
    <p:sldId id="2147471822" r:id="rId256"/>
    <p:sldId id="2147471836" r:id="rId257"/>
    <p:sldId id="2147472045" r:id="rId258"/>
    <p:sldId id="819" r:id="rId259"/>
    <p:sldId id="281" r:id="rId260"/>
    <p:sldId id="288" r:id="rId261"/>
    <p:sldId id="325" r:id="rId262"/>
    <p:sldId id="2147472046" r:id="rId263"/>
    <p:sldId id="2147472366" r:id="rId264"/>
    <p:sldId id="2147472365" r:id="rId265"/>
    <p:sldId id="2147472367" r:id="rId266"/>
    <p:sldId id="2147471780" r:id="rId267"/>
    <p:sldId id="2147471781" r:id="rId268"/>
    <p:sldId id="2147471782" r:id="rId269"/>
    <p:sldId id="2147471978" r:id="rId270"/>
    <p:sldId id="2147472052" r:id="rId271"/>
    <p:sldId id="497" r:id="rId272"/>
    <p:sldId id="4426" r:id="rId273"/>
    <p:sldId id="2147472075" r:id="rId274"/>
    <p:sldId id="4427" r:id="rId275"/>
    <p:sldId id="2147472053" r:id="rId276"/>
    <p:sldId id="2147472370" r:id="rId277"/>
    <p:sldId id="2147472369" r:id="rId278"/>
    <p:sldId id="2147472368" r:id="rId279"/>
    <p:sldId id="2147472371" r:id="rId280"/>
    <p:sldId id="2147471788" r:id="rId281"/>
    <p:sldId id="2147471789" r:id="rId282"/>
    <p:sldId id="2147472000" r:id="rId283"/>
    <p:sldId id="2147471825" r:id="rId284"/>
    <p:sldId id="2147471790" r:id="rId285"/>
    <p:sldId id="2147471797" r:id="rId286"/>
    <p:sldId id="2147472055" r:id="rId287"/>
    <p:sldId id="2147472056" r:id="rId288"/>
    <p:sldId id="850" r:id="rId289"/>
    <p:sldId id="792" r:id="rId290"/>
    <p:sldId id="2147471798" r:id="rId291"/>
    <p:sldId id="2147471972" r:id="rId292"/>
    <p:sldId id="855" r:id="rId293"/>
    <p:sldId id="857" r:id="rId294"/>
    <p:sldId id="2147471986" r:id="rId295"/>
    <p:sldId id="2147472093" r:id="rId296"/>
    <p:sldId id="2147472372" r:id="rId297"/>
    <p:sldId id="2147471799" r:id="rId298"/>
    <p:sldId id="2147471800" r:id="rId299"/>
    <p:sldId id="2147471801" r:id="rId300"/>
    <p:sldId id="2147472019" r:id="rId301"/>
    <p:sldId id="2147472023" r:id="rId302"/>
    <p:sldId id="2147348521" r:id="rId303"/>
    <p:sldId id="2147348526" r:id="rId304"/>
    <p:sldId id="2147472345" r:id="rId305"/>
    <p:sldId id="2147472095" r:id="rId306"/>
    <p:sldId id="2147472373" r:id="rId307"/>
    <p:sldId id="2147472004" r:id="rId308"/>
    <p:sldId id="2147472076" r:id="rId309"/>
    <p:sldId id="2147472077" r:id="rId310"/>
    <p:sldId id="2147472243" r:id="rId311"/>
    <p:sldId id="2147472036" r:id="rId312"/>
    <p:sldId id="289" r:id="rId313"/>
    <p:sldId id="2147472098" r:id="rId314"/>
    <p:sldId id="2147472374" r:id="rId315"/>
    <p:sldId id="2147472153" r:id="rId316"/>
    <p:sldId id="2147472152" r:id="rId317"/>
    <p:sldId id="2147472151" r:id="rId318"/>
    <p:sldId id="2147472150" r:id="rId319"/>
    <p:sldId id="2147471761" r:id="rId3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606753B-3744-25E9-DF8D-0D7E8D6DA48C}" name="Holly Lockwood" initials="HL" userId="S::Hlockwood@sun-med.com::6d5aaab5-aecc-4e8d-98ea-3c6aa62cf8b5" providerId="AD"/>
  <p188:author id="{3DFE94A8-CF0C-F2B8-D43F-CF7963FA7999}" name="Kelli McGrew" initials="KM" userId="S::KMcGrew@sun-med.com::6fcb6532-c4d2-41e8-b647-41c28d0aa18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51A4"/>
    <a:srgbClr val="008557"/>
    <a:srgbClr val="3634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23"/>
    <p:restoredTop sz="87211" autoAdjust="0"/>
  </p:normalViewPr>
  <p:slideViewPr>
    <p:cSldViewPr snapToGrid="0">
      <p:cViewPr varScale="1">
        <p:scale>
          <a:sx n="111" d="100"/>
          <a:sy n="111" d="100"/>
        </p:scale>
        <p:origin x="824" y="1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99" Type="http://schemas.openxmlformats.org/officeDocument/2006/relationships/slide" Target="slides/slide295.xml"/><Relationship Id="rId21" Type="http://schemas.openxmlformats.org/officeDocument/2006/relationships/slide" Target="slides/slide17.xml"/><Relationship Id="rId63" Type="http://schemas.openxmlformats.org/officeDocument/2006/relationships/slide" Target="slides/slide59.xml"/><Relationship Id="rId159" Type="http://schemas.openxmlformats.org/officeDocument/2006/relationships/slide" Target="slides/slide155.xml"/><Relationship Id="rId324" Type="http://schemas.openxmlformats.org/officeDocument/2006/relationships/viewProps" Target="viewProps.xml"/><Relationship Id="rId170" Type="http://schemas.openxmlformats.org/officeDocument/2006/relationships/slide" Target="slides/slide166.xml"/><Relationship Id="rId226" Type="http://schemas.openxmlformats.org/officeDocument/2006/relationships/slide" Target="slides/slide222.xml"/><Relationship Id="rId268" Type="http://schemas.openxmlformats.org/officeDocument/2006/relationships/slide" Target="slides/slide264.xml"/><Relationship Id="rId32" Type="http://schemas.openxmlformats.org/officeDocument/2006/relationships/slide" Target="slides/slide28.xml"/><Relationship Id="rId74" Type="http://schemas.openxmlformats.org/officeDocument/2006/relationships/slide" Target="slides/slide70.xml"/><Relationship Id="rId128" Type="http://schemas.openxmlformats.org/officeDocument/2006/relationships/slide" Target="slides/slide124.xml"/><Relationship Id="rId5" Type="http://schemas.openxmlformats.org/officeDocument/2006/relationships/slide" Target="slides/slide1.xml"/><Relationship Id="rId181" Type="http://schemas.openxmlformats.org/officeDocument/2006/relationships/slide" Target="slides/slide177.xml"/><Relationship Id="rId237" Type="http://schemas.openxmlformats.org/officeDocument/2006/relationships/slide" Target="slides/slide233.xml"/><Relationship Id="rId279" Type="http://schemas.openxmlformats.org/officeDocument/2006/relationships/slide" Target="slides/slide275.xml"/><Relationship Id="rId43" Type="http://schemas.openxmlformats.org/officeDocument/2006/relationships/slide" Target="slides/slide39.xml"/><Relationship Id="rId139" Type="http://schemas.openxmlformats.org/officeDocument/2006/relationships/slide" Target="slides/slide135.xml"/><Relationship Id="rId290" Type="http://schemas.openxmlformats.org/officeDocument/2006/relationships/slide" Target="slides/slide286.xml"/><Relationship Id="rId304" Type="http://schemas.openxmlformats.org/officeDocument/2006/relationships/slide" Target="slides/slide300.xml"/><Relationship Id="rId85" Type="http://schemas.openxmlformats.org/officeDocument/2006/relationships/slide" Target="slides/slide81.xml"/><Relationship Id="rId150" Type="http://schemas.openxmlformats.org/officeDocument/2006/relationships/slide" Target="slides/slide146.xml"/><Relationship Id="rId192" Type="http://schemas.openxmlformats.org/officeDocument/2006/relationships/slide" Target="slides/slide188.xml"/><Relationship Id="rId206" Type="http://schemas.openxmlformats.org/officeDocument/2006/relationships/slide" Target="slides/slide202.xml"/><Relationship Id="rId248" Type="http://schemas.openxmlformats.org/officeDocument/2006/relationships/slide" Target="slides/slide244.xml"/><Relationship Id="rId12" Type="http://schemas.openxmlformats.org/officeDocument/2006/relationships/slide" Target="slides/slide8.xml"/><Relationship Id="rId108" Type="http://schemas.openxmlformats.org/officeDocument/2006/relationships/slide" Target="slides/slide104.xml"/><Relationship Id="rId315" Type="http://schemas.openxmlformats.org/officeDocument/2006/relationships/slide" Target="slides/slide311.xml"/><Relationship Id="rId54" Type="http://schemas.openxmlformats.org/officeDocument/2006/relationships/slide" Target="slides/slide50.xml"/><Relationship Id="rId96" Type="http://schemas.openxmlformats.org/officeDocument/2006/relationships/slide" Target="slides/slide92.xml"/><Relationship Id="rId161" Type="http://schemas.openxmlformats.org/officeDocument/2006/relationships/slide" Target="slides/slide157.xml"/><Relationship Id="rId217" Type="http://schemas.openxmlformats.org/officeDocument/2006/relationships/slide" Target="slides/slide213.xml"/><Relationship Id="rId259" Type="http://schemas.openxmlformats.org/officeDocument/2006/relationships/slide" Target="slides/slide255.xml"/><Relationship Id="rId23" Type="http://schemas.openxmlformats.org/officeDocument/2006/relationships/slide" Target="slides/slide19.xml"/><Relationship Id="rId119" Type="http://schemas.openxmlformats.org/officeDocument/2006/relationships/slide" Target="slides/slide115.xml"/><Relationship Id="rId270" Type="http://schemas.openxmlformats.org/officeDocument/2006/relationships/slide" Target="slides/slide266.xml"/><Relationship Id="rId326" Type="http://schemas.openxmlformats.org/officeDocument/2006/relationships/tableStyles" Target="tableStyles.xml"/><Relationship Id="rId65" Type="http://schemas.openxmlformats.org/officeDocument/2006/relationships/slide" Target="slides/slide61.xml"/><Relationship Id="rId130" Type="http://schemas.openxmlformats.org/officeDocument/2006/relationships/slide" Target="slides/slide126.xml"/><Relationship Id="rId172" Type="http://schemas.openxmlformats.org/officeDocument/2006/relationships/slide" Target="slides/slide168.xml"/><Relationship Id="rId228" Type="http://schemas.openxmlformats.org/officeDocument/2006/relationships/slide" Target="slides/slide224.xml"/><Relationship Id="rId281" Type="http://schemas.openxmlformats.org/officeDocument/2006/relationships/slide" Target="slides/slide277.xml"/><Relationship Id="rId34" Type="http://schemas.openxmlformats.org/officeDocument/2006/relationships/slide" Target="slides/slide30.xml"/><Relationship Id="rId76" Type="http://schemas.openxmlformats.org/officeDocument/2006/relationships/slide" Target="slides/slide72.xml"/><Relationship Id="rId141" Type="http://schemas.openxmlformats.org/officeDocument/2006/relationships/slide" Target="slides/slide137.xml"/><Relationship Id="rId7" Type="http://schemas.openxmlformats.org/officeDocument/2006/relationships/slide" Target="slides/slide3.xml"/><Relationship Id="rId162" Type="http://schemas.openxmlformats.org/officeDocument/2006/relationships/slide" Target="slides/slide158.xml"/><Relationship Id="rId183" Type="http://schemas.openxmlformats.org/officeDocument/2006/relationships/slide" Target="slides/slide179.xml"/><Relationship Id="rId218" Type="http://schemas.openxmlformats.org/officeDocument/2006/relationships/slide" Target="slides/slide214.xml"/><Relationship Id="rId239" Type="http://schemas.openxmlformats.org/officeDocument/2006/relationships/slide" Target="slides/slide235.xml"/><Relationship Id="rId250" Type="http://schemas.openxmlformats.org/officeDocument/2006/relationships/slide" Target="slides/slide246.xml"/><Relationship Id="rId271" Type="http://schemas.openxmlformats.org/officeDocument/2006/relationships/slide" Target="slides/slide267.xml"/><Relationship Id="rId292" Type="http://schemas.openxmlformats.org/officeDocument/2006/relationships/slide" Target="slides/slide288.xml"/><Relationship Id="rId306" Type="http://schemas.openxmlformats.org/officeDocument/2006/relationships/slide" Target="slides/slide302.xml"/><Relationship Id="rId24" Type="http://schemas.openxmlformats.org/officeDocument/2006/relationships/slide" Target="slides/slide20.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31" Type="http://schemas.openxmlformats.org/officeDocument/2006/relationships/slide" Target="slides/slide127.xml"/><Relationship Id="rId327" Type="http://schemas.microsoft.com/office/2018/10/relationships/authors" Target="authors.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slide" Target="slides/slide190.xml"/><Relationship Id="rId208" Type="http://schemas.openxmlformats.org/officeDocument/2006/relationships/slide" Target="slides/slide204.xml"/><Relationship Id="rId229" Type="http://schemas.openxmlformats.org/officeDocument/2006/relationships/slide" Target="slides/slide225.xml"/><Relationship Id="rId240" Type="http://schemas.openxmlformats.org/officeDocument/2006/relationships/slide" Target="slides/slide236.xml"/><Relationship Id="rId261" Type="http://schemas.openxmlformats.org/officeDocument/2006/relationships/slide" Target="slides/slide257.xml"/><Relationship Id="rId14" Type="http://schemas.openxmlformats.org/officeDocument/2006/relationships/slide" Target="slides/slide10.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282" Type="http://schemas.openxmlformats.org/officeDocument/2006/relationships/slide" Target="slides/slide278.xml"/><Relationship Id="rId317" Type="http://schemas.openxmlformats.org/officeDocument/2006/relationships/slide" Target="slides/slide313.xml"/><Relationship Id="rId8" Type="http://schemas.openxmlformats.org/officeDocument/2006/relationships/slide" Target="slides/slide4.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219" Type="http://schemas.openxmlformats.org/officeDocument/2006/relationships/slide" Target="slides/slide215.xml"/><Relationship Id="rId230" Type="http://schemas.openxmlformats.org/officeDocument/2006/relationships/slide" Target="slides/slide226.xml"/><Relationship Id="rId251" Type="http://schemas.openxmlformats.org/officeDocument/2006/relationships/slide" Target="slides/slide247.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72" Type="http://schemas.openxmlformats.org/officeDocument/2006/relationships/slide" Target="slides/slide268.xml"/><Relationship Id="rId293" Type="http://schemas.openxmlformats.org/officeDocument/2006/relationships/slide" Target="slides/slide289.xml"/><Relationship Id="rId307" Type="http://schemas.openxmlformats.org/officeDocument/2006/relationships/slide" Target="slides/slide303.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95" Type="http://schemas.openxmlformats.org/officeDocument/2006/relationships/slide" Target="slides/slide191.xml"/><Relationship Id="rId209" Type="http://schemas.openxmlformats.org/officeDocument/2006/relationships/slide" Target="slides/slide205.xml"/><Relationship Id="rId220" Type="http://schemas.openxmlformats.org/officeDocument/2006/relationships/slide" Target="slides/slide216.xml"/><Relationship Id="rId241" Type="http://schemas.openxmlformats.org/officeDocument/2006/relationships/slide" Target="slides/slide23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262" Type="http://schemas.openxmlformats.org/officeDocument/2006/relationships/slide" Target="slides/slide258.xml"/><Relationship Id="rId283" Type="http://schemas.openxmlformats.org/officeDocument/2006/relationships/slide" Target="slides/slide279.xml"/><Relationship Id="rId318" Type="http://schemas.openxmlformats.org/officeDocument/2006/relationships/slide" Target="slides/slide314.xml"/><Relationship Id="rId78" Type="http://schemas.openxmlformats.org/officeDocument/2006/relationships/slide" Target="slides/slide74.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64" Type="http://schemas.openxmlformats.org/officeDocument/2006/relationships/slide" Target="slides/slide160.xml"/><Relationship Id="rId185" Type="http://schemas.openxmlformats.org/officeDocument/2006/relationships/slide" Target="slides/slide181.xml"/><Relationship Id="rId9" Type="http://schemas.openxmlformats.org/officeDocument/2006/relationships/slide" Target="slides/slide5.xml"/><Relationship Id="rId210" Type="http://schemas.openxmlformats.org/officeDocument/2006/relationships/slide" Target="slides/slide206.xml"/><Relationship Id="rId26" Type="http://schemas.openxmlformats.org/officeDocument/2006/relationships/slide" Target="slides/slide22.xml"/><Relationship Id="rId231" Type="http://schemas.openxmlformats.org/officeDocument/2006/relationships/slide" Target="slides/slide227.xml"/><Relationship Id="rId252" Type="http://schemas.openxmlformats.org/officeDocument/2006/relationships/slide" Target="slides/slide248.xml"/><Relationship Id="rId273" Type="http://schemas.openxmlformats.org/officeDocument/2006/relationships/slide" Target="slides/slide269.xml"/><Relationship Id="rId294" Type="http://schemas.openxmlformats.org/officeDocument/2006/relationships/slide" Target="slides/slide290.xml"/><Relationship Id="rId308" Type="http://schemas.openxmlformats.org/officeDocument/2006/relationships/slide" Target="slides/slide304.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96" Type="http://schemas.openxmlformats.org/officeDocument/2006/relationships/slide" Target="slides/slide192.xml"/><Relationship Id="rId200" Type="http://schemas.openxmlformats.org/officeDocument/2006/relationships/slide" Target="slides/slide196.xml"/><Relationship Id="rId16" Type="http://schemas.openxmlformats.org/officeDocument/2006/relationships/slide" Target="slides/slide12.xml"/><Relationship Id="rId221" Type="http://schemas.openxmlformats.org/officeDocument/2006/relationships/slide" Target="slides/slide217.xml"/><Relationship Id="rId242" Type="http://schemas.openxmlformats.org/officeDocument/2006/relationships/slide" Target="slides/slide238.xml"/><Relationship Id="rId263" Type="http://schemas.openxmlformats.org/officeDocument/2006/relationships/slide" Target="slides/slide259.xml"/><Relationship Id="rId284" Type="http://schemas.openxmlformats.org/officeDocument/2006/relationships/slide" Target="slides/slide280.xml"/><Relationship Id="rId319" Type="http://schemas.openxmlformats.org/officeDocument/2006/relationships/slide" Target="slides/slide315.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211" Type="http://schemas.openxmlformats.org/officeDocument/2006/relationships/slide" Target="slides/slide207.xml"/><Relationship Id="rId232" Type="http://schemas.openxmlformats.org/officeDocument/2006/relationships/slide" Target="slides/slide228.xml"/><Relationship Id="rId253" Type="http://schemas.openxmlformats.org/officeDocument/2006/relationships/slide" Target="slides/slide249.xml"/><Relationship Id="rId274" Type="http://schemas.openxmlformats.org/officeDocument/2006/relationships/slide" Target="slides/slide270.xml"/><Relationship Id="rId295" Type="http://schemas.openxmlformats.org/officeDocument/2006/relationships/slide" Target="slides/slide291.xml"/><Relationship Id="rId309" Type="http://schemas.openxmlformats.org/officeDocument/2006/relationships/slide" Target="slides/slide305.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320" Type="http://schemas.openxmlformats.org/officeDocument/2006/relationships/slide" Target="slides/slide316.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97" Type="http://schemas.openxmlformats.org/officeDocument/2006/relationships/slide" Target="slides/slide193.xml"/><Relationship Id="rId201" Type="http://schemas.openxmlformats.org/officeDocument/2006/relationships/slide" Target="slides/slide197.xml"/><Relationship Id="rId222" Type="http://schemas.openxmlformats.org/officeDocument/2006/relationships/slide" Target="slides/slide218.xml"/><Relationship Id="rId243" Type="http://schemas.openxmlformats.org/officeDocument/2006/relationships/slide" Target="slides/slide239.xml"/><Relationship Id="rId264" Type="http://schemas.openxmlformats.org/officeDocument/2006/relationships/slide" Target="slides/slide260.xml"/><Relationship Id="rId285" Type="http://schemas.openxmlformats.org/officeDocument/2006/relationships/slide" Target="slides/slide281.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310" Type="http://schemas.openxmlformats.org/officeDocument/2006/relationships/slide" Target="slides/slide306.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1" Type="http://schemas.openxmlformats.org/officeDocument/2006/relationships/customXml" Target="../customXml/item1.xml"/><Relationship Id="rId212" Type="http://schemas.openxmlformats.org/officeDocument/2006/relationships/slide" Target="slides/slide208.xml"/><Relationship Id="rId233" Type="http://schemas.openxmlformats.org/officeDocument/2006/relationships/slide" Target="slides/slide229.xml"/><Relationship Id="rId254" Type="http://schemas.openxmlformats.org/officeDocument/2006/relationships/slide" Target="slides/slide250.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275" Type="http://schemas.openxmlformats.org/officeDocument/2006/relationships/slide" Target="slides/slide271.xml"/><Relationship Id="rId296" Type="http://schemas.openxmlformats.org/officeDocument/2006/relationships/slide" Target="slides/slide292.xml"/><Relationship Id="rId300" Type="http://schemas.openxmlformats.org/officeDocument/2006/relationships/slide" Target="slides/slide296.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slide" Target="slides/slide194.xml"/><Relationship Id="rId321" Type="http://schemas.openxmlformats.org/officeDocument/2006/relationships/notesMaster" Target="notesMasters/notesMaster1.xml"/><Relationship Id="rId202" Type="http://schemas.openxmlformats.org/officeDocument/2006/relationships/slide" Target="slides/slide198.xml"/><Relationship Id="rId223" Type="http://schemas.openxmlformats.org/officeDocument/2006/relationships/slide" Target="slides/slide219.xml"/><Relationship Id="rId244" Type="http://schemas.openxmlformats.org/officeDocument/2006/relationships/slide" Target="slides/slide240.xml"/><Relationship Id="rId18" Type="http://schemas.openxmlformats.org/officeDocument/2006/relationships/slide" Target="slides/slide14.xml"/><Relationship Id="rId39" Type="http://schemas.openxmlformats.org/officeDocument/2006/relationships/slide" Target="slides/slide35.xml"/><Relationship Id="rId265" Type="http://schemas.openxmlformats.org/officeDocument/2006/relationships/slide" Target="slides/slide261.xml"/><Relationship Id="rId286" Type="http://schemas.openxmlformats.org/officeDocument/2006/relationships/slide" Target="slides/slide282.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311" Type="http://schemas.openxmlformats.org/officeDocument/2006/relationships/slide" Target="slides/slide307.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slide" Target="slides/slide209.xml"/><Relationship Id="rId234" Type="http://schemas.openxmlformats.org/officeDocument/2006/relationships/slide" Target="slides/slide230.xml"/><Relationship Id="rId2" Type="http://schemas.openxmlformats.org/officeDocument/2006/relationships/customXml" Target="../customXml/item2.xml"/><Relationship Id="rId29" Type="http://schemas.openxmlformats.org/officeDocument/2006/relationships/slide" Target="slides/slide25.xml"/><Relationship Id="rId255" Type="http://schemas.openxmlformats.org/officeDocument/2006/relationships/slide" Target="slides/slide251.xml"/><Relationship Id="rId276" Type="http://schemas.openxmlformats.org/officeDocument/2006/relationships/slide" Target="slides/slide272.xml"/><Relationship Id="rId297" Type="http://schemas.openxmlformats.org/officeDocument/2006/relationships/slide" Target="slides/slide293.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301" Type="http://schemas.openxmlformats.org/officeDocument/2006/relationships/slide" Target="slides/slide297.xml"/><Relationship Id="rId322" Type="http://schemas.openxmlformats.org/officeDocument/2006/relationships/handoutMaster" Target="handoutMasters/handoutMaster1.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19" Type="http://schemas.openxmlformats.org/officeDocument/2006/relationships/slide" Target="slides/slide15.xml"/><Relationship Id="rId224" Type="http://schemas.openxmlformats.org/officeDocument/2006/relationships/slide" Target="slides/slide220.xml"/><Relationship Id="rId245" Type="http://schemas.openxmlformats.org/officeDocument/2006/relationships/slide" Target="slides/slide241.xml"/><Relationship Id="rId266" Type="http://schemas.openxmlformats.org/officeDocument/2006/relationships/slide" Target="slides/slide262.xml"/><Relationship Id="rId287" Type="http://schemas.openxmlformats.org/officeDocument/2006/relationships/slide" Target="slides/slide283.xml"/><Relationship Id="rId30" Type="http://schemas.openxmlformats.org/officeDocument/2006/relationships/slide" Target="slides/slide2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312" Type="http://schemas.openxmlformats.org/officeDocument/2006/relationships/slide" Target="slides/slide308.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189" Type="http://schemas.openxmlformats.org/officeDocument/2006/relationships/slide" Target="slides/slide185.xml"/><Relationship Id="rId3" Type="http://schemas.openxmlformats.org/officeDocument/2006/relationships/customXml" Target="../customXml/item3.xml"/><Relationship Id="rId214" Type="http://schemas.openxmlformats.org/officeDocument/2006/relationships/slide" Target="slides/slide210.xml"/><Relationship Id="rId235" Type="http://schemas.openxmlformats.org/officeDocument/2006/relationships/slide" Target="slides/slide231.xml"/><Relationship Id="rId256" Type="http://schemas.openxmlformats.org/officeDocument/2006/relationships/slide" Target="slides/slide252.xml"/><Relationship Id="rId277" Type="http://schemas.openxmlformats.org/officeDocument/2006/relationships/slide" Target="slides/slide273.xml"/><Relationship Id="rId298" Type="http://schemas.openxmlformats.org/officeDocument/2006/relationships/slide" Target="slides/slide294.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302" Type="http://schemas.openxmlformats.org/officeDocument/2006/relationships/slide" Target="slides/slide298.xml"/><Relationship Id="rId323"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179" Type="http://schemas.openxmlformats.org/officeDocument/2006/relationships/slide" Target="slides/slide175.xml"/><Relationship Id="rId190" Type="http://schemas.openxmlformats.org/officeDocument/2006/relationships/slide" Target="slides/slide186.xml"/><Relationship Id="rId204" Type="http://schemas.openxmlformats.org/officeDocument/2006/relationships/slide" Target="slides/slide200.xml"/><Relationship Id="rId225" Type="http://schemas.openxmlformats.org/officeDocument/2006/relationships/slide" Target="slides/slide221.xml"/><Relationship Id="rId246" Type="http://schemas.openxmlformats.org/officeDocument/2006/relationships/slide" Target="slides/slide242.xml"/><Relationship Id="rId267" Type="http://schemas.openxmlformats.org/officeDocument/2006/relationships/slide" Target="slides/slide263.xml"/><Relationship Id="rId288" Type="http://schemas.openxmlformats.org/officeDocument/2006/relationships/slide" Target="slides/slide284.xml"/><Relationship Id="rId106" Type="http://schemas.openxmlformats.org/officeDocument/2006/relationships/slide" Target="slides/slide102.xml"/><Relationship Id="rId127" Type="http://schemas.openxmlformats.org/officeDocument/2006/relationships/slide" Target="slides/slide123.xml"/><Relationship Id="rId313" Type="http://schemas.openxmlformats.org/officeDocument/2006/relationships/slide" Target="slides/slide309.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94" Type="http://schemas.openxmlformats.org/officeDocument/2006/relationships/slide" Target="slides/slide90.xml"/><Relationship Id="rId148" Type="http://schemas.openxmlformats.org/officeDocument/2006/relationships/slide" Target="slides/slide144.xml"/><Relationship Id="rId169" Type="http://schemas.openxmlformats.org/officeDocument/2006/relationships/slide" Target="slides/slide165.xml"/><Relationship Id="rId4" Type="http://schemas.openxmlformats.org/officeDocument/2006/relationships/slideMaster" Target="slideMasters/slideMaster1.xml"/><Relationship Id="rId180" Type="http://schemas.openxmlformats.org/officeDocument/2006/relationships/slide" Target="slides/slide176.xml"/><Relationship Id="rId215" Type="http://schemas.openxmlformats.org/officeDocument/2006/relationships/slide" Target="slides/slide211.xml"/><Relationship Id="rId236" Type="http://schemas.openxmlformats.org/officeDocument/2006/relationships/slide" Target="slides/slide232.xml"/><Relationship Id="rId257" Type="http://schemas.openxmlformats.org/officeDocument/2006/relationships/slide" Target="slides/slide253.xml"/><Relationship Id="rId278" Type="http://schemas.openxmlformats.org/officeDocument/2006/relationships/slide" Target="slides/slide274.xml"/><Relationship Id="rId303" Type="http://schemas.openxmlformats.org/officeDocument/2006/relationships/slide" Target="slides/slide299.xml"/><Relationship Id="rId42" Type="http://schemas.openxmlformats.org/officeDocument/2006/relationships/slide" Target="slides/slide38.xml"/><Relationship Id="rId84" Type="http://schemas.openxmlformats.org/officeDocument/2006/relationships/slide" Target="slides/slide80.xml"/><Relationship Id="rId138" Type="http://schemas.openxmlformats.org/officeDocument/2006/relationships/slide" Target="slides/slide134.xml"/><Relationship Id="rId191" Type="http://schemas.openxmlformats.org/officeDocument/2006/relationships/slide" Target="slides/slide187.xml"/><Relationship Id="rId205" Type="http://schemas.openxmlformats.org/officeDocument/2006/relationships/slide" Target="slides/slide201.xml"/><Relationship Id="rId247" Type="http://schemas.openxmlformats.org/officeDocument/2006/relationships/slide" Target="slides/slide243.xml"/><Relationship Id="rId107" Type="http://schemas.openxmlformats.org/officeDocument/2006/relationships/slide" Target="slides/slide103.xml"/><Relationship Id="rId289" Type="http://schemas.openxmlformats.org/officeDocument/2006/relationships/slide" Target="slides/slide285.xml"/><Relationship Id="rId11" Type="http://schemas.openxmlformats.org/officeDocument/2006/relationships/slide" Target="slides/slide7.xml"/><Relationship Id="rId53" Type="http://schemas.openxmlformats.org/officeDocument/2006/relationships/slide" Target="slides/slide49.xml"/><Relationship Id="rId149" Type="http://schemas.openxmlformats.org/officeDocument/2006/relationships/slide" Target="slides/slide145.xml"/><Relationship Id="rId314" Type="http://schemas.openxmlformats.org/officeDocument/2006/relationships/slide" Target="slides/slide310.xml"/><Relationship Id="rId95" Type="http://schemas.openxmlformats.org/officeDocument/2006/relationships/slide" Target="slides/slide91.xml"/><Relationship Id="rId160" Type="http://schemas.openxmlformats.org/officeDocument/2006/relationships/slide" Target="slides/slide156.xml"/><Relationship Id="rId216" Type="http://schemas.openxmlformats.org/officeDocument/2006/relationships/slide" Target="slides/slide212.xml"/><Relationship Id="rId258" Type="http://schemas.openxmlformats.org/officeDocument/2006/relationships/slide" Target="slides/slide254.xml"/><Relationship Id="rId22" Type="http://schemas.openxmlformats.org/officeDocument/2006/relationships/slide" Target="slides/slide18.xml"/><Relationship Id="rId64" Type="http://schemas.openxmlformats.org/officeDocument/2006/relationships/slide" Target="slides/slide60.xml"/><Relationship Id="rId118" Type="http://schemas.openxmlformats.org/officeDocument/2006/relationships/slide" Target="slides/slide114.xml"/><Relationship Id="rId325" Type="http://schemas.openxmlformats.org/officeDocument/2006/relationships/theme" Target="theme/theme1.xml"/><Relationship Id="rId171" Type="http://schemas.openxmlformats.org/officeDocument/2006/relationships/slide" Target="slides/slide167.xml"/><Relationship Id="rId227" Type="http://schemas.openxmlformats.org/officeDocument/2006/relationships/slide" Target="slides/slide223.xml"/><Relationship Id="rId269" Type="http://schemas.openxmlformats.org/officeDocument/2006/relationships/slide" Target="slides/slide265.xml"/><Relationship Id="rId33" Type="http://schemas.openxmlformats.org/officeDocument/2006/relationships/slide" Target="slides/slide29.xml"/><Relationship Id="rId129" Type="http://schemas.openxmlformats.org/officeDocument/2006/relationships/slide" Target="slides/slide125.xml"/><Relationship Id="rId280" Type="http://schemas.openxmlformats.org/officeDocument/2006/relationships/slide" Target="slides/slide276.xml"/><Relationship Id="rId75" Type="http://schemas.openxmlformats.org/officeDocument/2006/relationships/slide" Target="slides/slide71.xml"/><Relationship Id="rId140" Type="http://schemas.openxmlformats.org/officeDocument/2006/relationships/slide" Target="slides/slide136.xml"/><Relationship Id="rId182" Type="http://schemas.openxmlformats.org/officeDocument/2006/relationships/slide" Target="slides/slide178.xml"/><Relationship Id="rId6" Type="http://schemas.openxmlformats.org/officeDocument/2006/relationships/slide" Target="slides/slide2.xml"/><Relationship Id="rId238" Type="http://schemas.openxmlformats.org/officeDocument/2006/relationships/slide" Target="slides/slide234.xml"/><Relationship Id="rId291" Type="http://schemas.openxmlformats.org/officeDocument/2006/relationships/slide" Target="slides/slide287.xml"/><Relationship Id="rId305" Type="http://schemas.openxmlformats.org/officeDocument/2006/relationships/slide" Target="slides/slide301.xml"/><Relationship Id="rId44" Type="http://schemas.openxmlformats.org/officeDocument/2006/relationships/slide" Target="slides/slide40.xml"/><Relationship Id="rId86" Type="http://schemas.openxmlformats.org/officeDocument/2006/relationships/slide" Target="slides/slide82.xml"/><Relationship Id="rId151" Type="http://schemas.openxmlformats.org/officeDocument/2006/relationships/slide" Target="slides/slide147.xml"/><Relationship Id="rId193" Type="http://schemas.openxmlformats.org/officeDocument/2006/relationships/slide" Target="slides/slide189.xml"/><Relationship Id="rId207" Type="http://schemas.openxmlformats.org/officeDocument/2006/relationships/slide" Target="slides/slide203.xml"/><Relationship Id="rId249" Type="http://schemas.openxmlformats.org/officeDocument/2006/relationships/slide" Target="slides/slide245.xml"/><Relationship Id="rId13" Type="http://schemas.openxmlformats.org/officeDocument/2006/relationships/slide" Target="slides/slide9.xml"/><Relationship Id="rId109" Type="http://schemas.openxmlformats.org/officeDocument/2006/relationships/slide" Target="slides/slide105.xml"/><Relationship Id="rId260" Type="http://schemas.openxmlformats.org/officeDocument/2006/relationships/slide" Target="slides/slide256.xml"/><Relationship Id="rId316" Type="http://schemas.openxmlformats.org/officeDocument/2006/relationships/slide" Target="slides/slide312.xml"/><Relationship Id="rId55" Type="http://schemas.openxmlformats.org/officeDocument/2006/relationships/slide" Target="slides/slide51.xml"/><Relationship Id="rId97" Type="http://schemas.openxmlformats.org/officeDocument/2006/relationships/slide" Target="slides/slide93.xml"/><Relationship Id="rId120" Type="http://schemas.openxmlformats.org/officeDocument/2006/relationships/slide" Target="slides/slide116.xml"/></Relationships>
</file>

<file path=ppt/charts/_rels/chart1.xml.rels><?xml version="1.0" encoding="UTF-8" standalone="yes"?>
<Relationships xmlns="http://schemas.openxmlformats.org/package/2006/relationships"><Relationship Id="rId3" Type="http://schemas.openxmlformats.org/officeDocument/2006/relationships/oleObject" Target="https://sunmedus-my.sharepoint.com/personal/oloesch_sun-med_com/Documents/Downloads/data%20(89).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7934615450650093"/>
          <c:y val="0.14713792666814393"/>
          <c:w val="0.64130752747248254"/>
          <c:h val="0.81681156208816019"/>
        </c:manualLayout>
      </c:layout>
      <c:pieChart>
        <c:varyColors val="1"/>
        <c:ser>
          <c:idx val="0"/>
          <c:order val="0"/>
          <c:tx>
            <c:strRef>
              <c:f>'Domestic Market'!$B$2</c:f>
              <c:strCache>
                <c:ptCount val="1"/>
                <c:pt idx="0">
                  <c:v>Breakdown</c:v>
                </c:pt>
              </c:strCache>
            </c:strRef>
          </c:tx>
          <c:dPt>
            <c:idx val="0"/>
            <c:bubble3D val="0"/>
            <c:spPr>
              <a:solidFill>
                <a:schemeClr val="accent1"/>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B506-4262-B20E-9D36A341AF88}"/>
              </c:ext>
            </c:extLst>
          </c:dPt>
          <c:dPt>
            <c:idx val="1"/>
            <c:bubble3D val="0"/>
            <c:spPr>
              <a:solidFill>
                <a:schemeClr val="accent2"/>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B506-4262-B20E-9D36A341AF88}"/>
              </c:ext>
            </c:extLst>
          </c:dPt>
          <c:dPt>
            <c:idx val="2"/>
            <c:bubble3D val="0"/>
            <c:spPr>
              <a:solidFill>
                <a:schemeClr val="accent3"/>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B506-4262-B20E-9D36A341AF88}"/>
              </c:ext>
            </c:extLst>
          </c:dPt>
          <c:dPt>
            <c:idx val="3"/>
            <c:bubble3D val="0"/>
            <c:spPr>
              <a:solidFill>
                <a:schemeClr val="accent4"/>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7-B506-4262-B20E-9D36A341AF88}"/>
              </c:ext>
            </c:extLst>
          </c:dPt>
          <c:dPt>
            <c:idx val="4"/>
            <c:bubble3D val="0"/>
            <c:spPr>
              <a:solidFill>
                <a:schemeClr val="accent5"/>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9-B506-4262-B20E-9D36A341AF88}"/>
              </c:ext>
            </c:extLst>
          </c:dPt>
          <c:dPt>
            <c:idx val="5"/>
            <c:bubble3D val="0"/>
            <c:spPr>
              <a:solidFill>
                <a:schemeClr val="accent6"/>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B-B506-4262-B20E-9D36A341AF88}"/>
              </c:ext>
            </c:extLst>
          </c:dPt>
          <c:dLbls>
            <c:dLbl>
              <c:idx val="0"/>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1-B506-4262-B20E-9D36A341AF88}"/>
                </c:ext>
              </c:extLst>
            </c:dLbl>
            <c:dLbl>
              <c:idx val="1"/>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3-B506-4262-B20E-9D36A341AF88}"/>
                </c:ext>
              </c:extLst>
            </c:dLbl>
            <c:dLbl>
              <c:idx val="2"/>
              <c:layout>
                <c:manualLayout>
                  <c:x val="0"/>
                  <c:y val="-2.1159507699894869E-2"/>
                </c:manualLayout>
              </c:layout>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3"/>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B506-4262-B20E-9D36A341AF88}"/>
                </c:ext>
              </c:extLst>
            </c:dLbl>
            <c:dLbl>
              <c:idx val="3"/>
              <c:layout>
                <c:manualLayout>
                  <c:x val="-2.3556718688809802E-2"/>
                  <c:y val="1.6341762703618586E-2"/>
                </c:manualLayout>
              </c:layout>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4"/>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B506-4262-B20E-9D36A341AF88}"/>
                </c:ext>
              </c:extLst>
            </c:dLbl>
            <c:dLbl>
              <c:idx val="4"/>
              <c:layout>
                <c:manualLayout>
                  <c:x val="3.1076424231870122E-2"/>
                  <c:y val="-6.061247289819799E-18"/>
                </c:manualLayout>
              </c:layout>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5"/>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B506-4262-B20E-9D36A341AF88}"/>
                </c:ext>
              </c:extLst>
            </c:dLbl>
            <c:dLbl>
              <c:idx val="5"/>
              <c:layout>
                <c:manualLayout>
                  <c:x val="2.5699085872100583E-2"/>
                  <c:y val="-2.3804446162381733E-2"/>
                </c:manualLayout>
              </c:layout>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6"/>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B506-4262-B20E-9D36A341AF88}"/>
                </c:ext>
              </c:extLst>
            </c:dLbl>
            <c:spPr>
              <a:noFill/>
              <a:ln>
                <a:noFill/>
              </a:ln>
              <a:effectLst/>
            </c:spPr>
            <c:dLblPos val="outEnd"/>
            <c:showLegendKey val="0"/>
            <c:showVal val="0"/>
            <c:showCatName val="1"/>
            <c:showSerName val="0"/>
            <c:showPercent val="1"/>
            <c:showBubbleSize val="0"/>
            <c:showLeaderLines val="0"/>
            <c:extLst>
              <c:ext xmlns:c15="http://schemas.microsoft.com/office/drawing/2012/chart" uri="{CE6537A1-D6FC-4f65-9D91-7224C49458BB}"/>
            </c:extLst>
          </c:dLbls>
          <c:cat>
            <c:strRef>
              <c:f>'Domestic Market'!$A$3:$A$8</c:f>
              <c:strCache>
                <c:ptCount val="6"/>
                <c:pt idx="0">
                  <c:v>AirLife</c:v>
                </c:pt>
                <c:pt idx="1">
                  <c:v>Medline</c:v>
                </c:pt>
                <c:pt idx="2">
                  <c:v>ICU Medical</c:v>
                </c:pt>
                <c:pt idx="3">
                  <c:v>Merit Medical</c:v>
                </c:pt>
                <c:pt idx="4">
                  <c:v>Mason Tayler Medical</c:v>
                </c:pt>
                <c:pt idx="5">
                  <c:v>Other</c:v>
                </c:pt>
              </c:strCache>
            </c:strRef>
          </c:cat>
          <c:val>
            <c:numRef>
              <c:f>'Domestic Market'!$B$3:$B$8</c:f>
              <c:numCache>
                <c:formatCode>General</c:formatCode>
                <c:ptCount val="6"/>
                <c:pt idx="0">
                  <c:v>0.55000000000000004</c:v>
                </c:pt>
                <c:pt idx="1">
                  <c:v>0.19</c:v>
                </c:pt>
                <c:pt idx="2">
                  <c:v>0.1</c:v>
                </c:pt>
                <c:pt idx="3">
                  <c:v>0.06</c:v>
                </c:pt>
                <c:pt idx="4">
                  <c:v>0.04</c:v>
                </c:pt>
                <c:pt idx="5">
                  <c:v>0.06</c:v>
                </c:pt>
              </c:numCache>
            </c:numRef>
          </c:val>
          <c:extLst>
            <c:ext xmlns:c16="http://schemas.microsoft.com/office/drawing/2014/chart" uri="{C3380CC4-5D6E-409C-BE32-E72D297353CC}">
              <c16:uniqueId val="{0000000C-B506-4262-B20E-9D36A341AF88}"/>
            </c:ext>
          </c:extLst>
        </c:ser>
        <c:dLbls>
          <c:dLblPos val="outEnd"/>
          <c:showLegendKey val="0"/>
          <c:showVal val="1"/>
          <c:showCatName val="0"/>
          <c:showSerName val="0"/>
          <c:showPercent val="0"/>
          <c:showBubbleSize val="0"/>
          <c:showLeaderLines val="0"/>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c:spPr>
          <c:dPt>
            <c:idx val="0"/>
            <c:bubble3D val="0"/>
            <c:spPr>
              <a:solidFill>
                <a:schemeClr val="accent6"/>
              </a:solidFill>
              <a:ln w="19050">
                <a:solidFill>
                  <a:schemeClr val="lt1"/>
                </a:solidFill>
              </a:ln>
              <a:effectLst/>
            </c:spPr>
            <c:extLst>
              <c:ext xmlns:c16="http://schemas.microsoft.com/office/drawing/2014/chart" uri="{C3380CC4-5D6E-409C-BE32-E72D297353CC}">
                <c16:uniqueId val="{00000001-787C-4B04-8544-F9A0227AA9C0}"/>
              </c:ext>
            </c:extLst>
          </c:dPt>
          <c:dPt>
            <c:idx val="1"/>
            <c:bubble3D val="0"/>
            <c:spPr>
              <a:solidFill>
                <a:schemeClr val="accent1"/>
              </a:solidFill>
              <a:ln w="19050">
                <a:solidFill>
                  <a:schemeClr val="lt1"/>
                </a:solidFill>
              </a:ln>
              <a:effectLst/>
            </c:spPr>
            <c:extLst>
              <c:ext xmlns:c16="http://schemas.microsoft.com/office/drawing/2014/chart" uri="{C3380CC4-5D6E-409C-BE32-E72D297353CC}">
                <c16:uniqueId val="{00000003-787C-4B04-8544-F9A0227AA9C0}"/>
              </c:ext>
            </c:extLst>
          </c:dPt>
          <c:cat>
            <c:strRef>
              <c:f>Sheet1!$A$2:$A$3</c:f>
              <c:strCache>
                <c:ptCount val="2"/>
                <c:pt idx="0">
                  <c:v>1st Qtr</c:v>
                </c:pt>
                <c:pt idx="1">
                  <c:v>2nd Qtr</c:v>
                </c:pt>
              </c:strCache>
            </c:strRef>
          </c:cat>
          <c:val>
            <c:numRef>
              <c:f>Sheet1!$B$2:$B$3</c:f>
              <c:numCache>
                <c:formatCode>General</c:formatCode>
                <c:ptCount val="2"/>
                <c:pt idx="0">
                  <c:v>93</c:v>
                </c:pt>
                <c:pt idx="1">
                  <c:v>7</c:v>
                </c:pt>
              </c:numCache>
            </c:numRef>
          </c:val>
          <c:extLst>
            <c:ext xmlns:c16="http://schemas.microsoft.com/office/drawing/2014/chart" uri="{C3380CC4-5D6E-409C-BE32-E72D297353CC}">
              <c16:uniqueId val="{00000004-787C-4B04-8544-F9A0227AA9C0}"/>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image" Target="../media/image395.jpeg"/><Relationship Id="rId1" Type="http://schemas.openxmlformats.org/officeDocument/2006/relationships/image" Target="../media/image394.png"/><Relationship Id="rId4" Type="http://schemas.openxmlformats.org/officeDocument/2006/relationships/image" Target="../media/image397.png"/></Relationships>
</file>

<file path=ppt/diagrams/_rels/data3.xml.rels><?xml version="1.0" encoding="UTF-8" standalone="yes"?>
<Relationships xmlns="http://schemas.openxmlformats.org/package/2006/relationships"><Relationship Id="rId3" Type="http://schemas.openxmlformats.org/officeDocument/2006/relationships/image" Target="../media/image414.png"/><Relationship Id="rId2" Type="http://schemas.openxmlformats.org/officeDocument/2006/relationships/image" Target="../media/image413.png"/><Relationship Id="rId1" Type="http://schemas.openxmlformats.org/officeDocument/2006/relationships/image" Target="../media/image412.png"/><Relationship Id="rId4" Type="http://schemas.openxmlformats.org/officeDocument/2006/relationships/image" Target="../media/image41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image" Target="../media/image395.jpeg"/><Relationship Id="rId1" Type="http://schemas.openxmlformats.org/officeDocument/2006/relationships/image" Target="../media/image394.png"/><Relationship Id="rId4" Type="http://schemas.openxmlformats.org/officeDocument/2006/relationships/image" Target="../media/image39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14.png"/><Relationship Id="rId2" Type="http://schemas.openxmlformats.org/officeDocument/2006/relationships/image" Target="../media/image413.png"/><Relationship Id="rId1" Type="http://schemas.openxmlformats.org/officeDocument/2006/relationships/image" Target="../media/image412.png"/><Relationship Id="rId4" Type="http://schemas.openxmlformats.org/officeDocument/2006/relationships/image" Target="../media/image4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9FDD39-DBD2-45C9-B20E-630543C33B95}"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US"/>
        </a:p>
      </dgm:t>
    </dgm:pt>
    <dgm:pt modelId="{C7166087-7078-4B01-8CE5-C1B23D8DFF8E}">
      <dgm:prSet phldrT="[Text]" phldr="0" custT="1"/>
      <dgm:spPr/>
      <dgm:t>
        <a:bodyPr/>
        <a:lstStyle/>
        <a:p>
          <a:pPr algn="ctr">
            <a:lnSpc>
              <a:spcPct val="90000"/>
            </a:lnSpc>
            <a:spcAft>
              <a:spcPct val="35000"/>
            </a:spcAft>
          </a:pPr>
          <a:r>
            <a:rPr lang="en-US" sz="1700" b="1" dirty="0" err="1"/>
            <a:t>Ballard</a:t>
          </a:r>
          <a:r>
            <a:rPr lang="en-US" sz="1700" b="1" baseline="30000" dirty="0" err="1"/>
            <a:t>TM</a:t>
          </a:r>
          <a:r>
            <a:rPr lang="en-US" sz="1700" b="1" dirty="0"/>
            <a:t> </a:t>
          </a:r>
        </a:p>
        <a:p>
          <a:pPr algn="ctr">
            <a:lnSpc>
              <a:spcPct val="90000"/>
            </a:lnSpc>
            <a:spcAft>
              <a:spcPct val="35000"/>
            </a:spcAft>
          </a:pPr>
          <a:r>
            <a:rPr lang="en-US" sz="1700" b="1" dirty="0"/>
            <a:t>Closed Suction Systems</a:t>
          </a:r>
        </a:p>
        <a:p>
          <a:pPr algn="ctr">
            <a:lnSpc>
              <a:spcPct val="90000"/>
            </a:lnSpc>
            <a:spcAft>
              <a:spcPct val="35000"/>
            </a:spcAft>
          </a:pPr>
          <a:endParaRPr lang="en-US" sz="600" b="1" dirty="0"/>
        </a:p>
        <a:p>
          <a:pPr algn="l">
            <a:lnSpc>
              <a:spcPct val="100000"/>
            </a:lnSpc>
            <a:spcAft>
              <a:spcPts val="1000"/>
            </a:spcAft>
          </a:pPr>
          <a:r>
            <a:rPr lang="en-US" sz="1600" b="1" dirty="0"/>
            <a:t>IFU Duration of Use: 24hrs</a:t>
          </a:r>
        </a:p>
        <a:p>
          <a:pPr algn="l">
            <a:lnSpc>
              <a:spcPct val="100000"/>
            </a:lnSpc>
            <a:spcAft>
              <a:spcPts val="1000"/>
            </a:spcAft>
          </a:pPr>
          <a:r>
            <a:rPr lang="en-US" sz="1500" dirty="0"/>
            <a:t>Includes specialty catheters: Integrated MDI port, Directional Tip, </a:t>
          </a:r>
          <a:r>
            <a:rPr lang="en-US" sz="1500" dirty="0" err="1"/>
            <a:t>WetPaks</a:t>
          </a:r>
          <a:endParaRPr lang="en-US" sz="1500" dirty="0"/>
        </a:p>
        <a:p>
          <a:pPr algn="l">
            <a:lnSpc>
              <a:spcPct val="100000"/>
            </a:lnSpc>
            <a:spcAft>
              <a:spcPts val="1000"/>
            </a:spcAft>
          </a:pPr>
          <a:r>
            <a:rPr lang="en-US" sz="1500" dirty="0"/>
            <a:t>MR Conditional</a:t>
          </a:r>
        </a:p>
        <a:p>
          <a:pPr algn="l">
            <a:lnSpc>
              <a:spcPct val="100000"/>
            </a:lnSpc>
            <a:spcAft>
              <a:spcPts val="1000"/>
            </a:spcAft>
          </a:pPr>
          <a:r>
            <a:rPr lang="en-US" sz="1500" dirty="0"/>
            <a:t>Depth Marks on DSE Styles only</a:t>
          </a:r>
        </a:p>
      </dgm:t>
    </dgm:pt>
    <dgm:pt modelId="{11857536-F710-4DC3-A9C2-10AA01C0F24D}" type="parTrans" cxnId="{6BF7ACE4-2766-472B-BCE8-6003CF929F72}">
      <dgm:prSet/>
      <dgm:spPr/>
      <dgm:t>
        <a:bodyPr/>
        <a:lstStyle/>
        <a:p>
          <a:endParaRPr lang="en-US"/>
        </a:p>
      </dgm:t>
    </dgm:pt>
    <dgm:pt modelId="{F27965AC-2116-4F21-9B77-9AC49673F0F3}" type="sibTrans" cxnId="{6BF7ACE4-2766-472B-BCE8-6003CF929F72}">
      <dgm:prSet/>
      <dgm:spPr/>
      <dgm:t>
        <a:bodyPr/>
        <a:lstStyle/>
        <a:p>
          <a:endParaRPr lang="en-US"/>
        </a:p>
      </dgm:t>
    </dgm:pt>
    <dgm:pt modelId="{A5E06F03-CADD-4E45-9F5C-E860785B37CA}">
      <dgm:prSet phldrT="[Text]" custT="1"/>
      <dgm:spPr/>
      <dgm:t>
        <a:bodyPr/>
        <a:lstStyle/>
        <a:p>
          <a:pPr algn="ctr">
            <a:spcAft>
              <a:spcPct val="35000"/>
            </a:spcAft>
          </a:pPr>
          <a:r>
            <a:rPr lang="en-US" sz="1700" b="1" dirty="0" err="1"/>
            <a:t>Ballard</a:t>
          </a:r>
          <a:r>
            <a:rPr lang="en-US" sz="1700" b="1" baseline="30000" dirty="0" err="1"/>
            <a:t>TM</a:t>
          </a:r>
          <a:r>
            <a:rPr lang="en-US" sz="1700" b="1" dirty="0"/>
            <a:t> Turbo-Cleaning</a:t>
          </a:r>
        </a:p>
        <a:p>
          <a:pPr algn="ctr">
            <a:spcAft>
              <a:spcPct val="35000"/>
            </a:spcAft>
          </a:pPr>
          <a:r>
            <a:rPr lang="en-US" sz="1700" b="1" dirty="0"/>
            <a:t>Closed Suction Systems</a:t>
          </a:r>
        </a:p>
        <a:p>
          <a:pPr algn="ctr">
            <a:spcAft>
              <a:spcPct val="35000"/>
            </a:spcAft>
          </a:pPr>
          <a:endParaRPr lang="en-US" sz="600" b="1" dirty="0"/>
        </a:p>
        <a:p>
          <a:pPr algn="l">
            <a:spcAft>
              <a:spcPts val="1000"/>
            </a:spcAft>
          </a:pPr>
          <a:r>
            <a:rPr lang="en-US" sz="1500" b="1" dirty="0"/>
            <a:t>IFU Duration of Use: Up to 72hrs</a:t>
          </a:r>
        </a:p>
        <a:p>
          <a:pPr algn="l">
            <a:spcAft>
              <a:spcPts val="1000"/>
            </a:spcAft>
          </a:pPr>
          <a:r>
            <a:rPr lang="en-US" sz="1500" dirty="0"/>
            <a:t>Includes specialty catheters: Integrated MDI port, Directional Tip, </a:t>
          </a:r>
          <a:r>
            <a:rPr lang="en-US" sz="1500" dirty="0" err="1"/>
            <a:t>WetPaks</a:t>
          </a:r>
          <a:endParaRPr lang="en-US" sz="1500" dirty="0"/>
        </a:p>
        <a:p>
          <a:pPr algn="l">
            <a:spcAft>
              <a:spcPts val="1000"/>
            </a:spcAft>
          </a:pPr>
          <a:r>
            <a:rPr lang="en-US" sz="1500" dirty="0"/>
            <a:t>MR Conditional</a:t>
          </a:r>
        </a:p>
        <a:p>
          <a:pPr algn="l">
            <a:spcAft>
              <a:spcPts val="1000"/>
            </a:spcAft>
          </a:pPr>
          <a:r>
            <a:rPr lang="en-US" sz="1500" dirty="0"/>
            <a:t>Depth Marks on DSE Styles only</a:t>
          </a:r>
        </a:p>
      </dgm:t>
    </dgm:pt>
    <dgm:pt modelId="{0096736B-330E-48F1-BBC4-FB53F0F3E368}" type="parTrans" cxnId="{FFEC3F2F-AADD-4704-B4BC-C6B372322872}">
      <dgm:prSet/>
      <dgm:spPr/>
      <dgm:t>
        <a:bodyPr/>
        <a:lstStyle/>
        <a:p>
          <a:endParaRPr lang="en-US"/>
        </a:p>
      </dgm:t>
    </dgm:pt>
    <dgm:pt modelId="{FE9E09C8-4685-4E36-B90B-2D420286AF66}" type="sibTrans" cxnId="{FFEC3F2F-AADD-4704-B4BC-C6B372322872}">
      <dgm:prSet/>
      <dgm:spPr/>
      <dgm:t>
        <a:bodyPr/>
        <a:lstStyle/>
        <a:p>
          <a:endParaRPr lang="en-US"/>
        </a:p>
      </dgm:t>
    </dgm:pt>
    <dgm:pt modelId="{717CAB94-18A3-45F5-ADBF-C89B3945A68B}">
      <dgm:prSet phldrT="[Text]" custT="1"/>
      <dgm:spPr/>
      <dgm:t>
        <a:bodyPr/>
        <a:lstStyle/>
        <a:p>
          <a:pPr algn="ctr">
            <a:spcAft>
              <a:spcPct val="35000"/>
            </a:spcAft>
          </a:pPr>
          <a:r>
            <a:rPr lang="en-US" sz="1700" b="1" dirty="0" err="1"/>
            <a:t>Ballard</a:t>
          </a:r>
          <a:r>
            <a:rPr lang="en-US" sz="1700" b="1" baseline="30000" dirty="0" err="1"/>
            <a:t>TM</a:t>
          </a:r>
          <a:r>
            <a:rPr lang="en-US" sz="1700" b="1" dirty="0"/>
            <a:t> 7Day </a:t>
          </a:r>
        </a:p>
        <a:p>
          <a:pPr algn="ctr">
            <a:spcAft>
              <a:spcPct val="35000"/>
            </a:spcAft>
          </a:pPr>
          <a:r>
            <a:rPr lang="en-US" sz="1700" b="1" dirty="0"/>
            <a:t>Closed Suction Systems</a:t>
          </a:r>
        </a:p>
        <a:p>
          <a:pPr algn="ctr">
            <a:spcAft>
              <a:spcPct val="35000"/>
            </a:spcAft>
          </a:pPr>
          <a:endParaRPr lang="en-US" sz="600" b="1" dirty="0"/>
        </a:p>
        <a:p>
          <a:pPr algn="l">
            <a:spcAft>
              <a:spcPts val="1000"/>
            </a:spcAft>
          </a:pPr>
          <a:r>
            <a:rPr lang="en-US" sz="1500" b="1" dirty="0"/>
            <a:t>IFU Duration of Use: Up to 7Days</a:t>
          </a:r>
        </a:p>
        <a:p>
          <a:pPr algn="l">
            <a:spcAft>
              <a:spcPts val="1000"/>
            </a:spcAft>
          </a:pPr>
          <a:r>
            <a:rPr lang="en-US" sz="1500" b="1" dirty="0"/>
            <a:t>Streamlined portfolio excludes specialty catheters</a:t>
          </a:r>
        </a:p>
        <a:p>
          <a:pPr algn="l">
            <a:spcAft>
              <a:spcPts val="1000"/>
            </a:spcAft>
          </a:pPr>
          <a:r>
            <a:rPr lang="en-US" sz="1500" b="1" dirty="0"/>
            <a:t>MR Safe</a:t>
          </a:r>
        </a:p>
        <a:p>
          <a:pPr algn="l">
            <a:spcAft>
              <a:spcPts val="1000"/>
            </a:spcAft>
          </a:pPr>
          <a:r>
            <a:rPr lang="en-US" sz="1500" b="1" dirty="0"/>
            <a:t>Depth Marks on DSE &amp; T-Piece styles</a:t>
          </a:r>
        </a:p>
      </dgm:t>
    </dgm:pt>
    <dgm:pt modelId="{D875B223-CA88-43EA-B760-1416C99A86E4}" type="parTrans" cxnId="{7972BA5B-EF19-4BB9-BA00-DC951B35FE37}">
      <dgm:prSet/>
      <dgm:spPr/>
      <dgm:t>
        <a:bodyPr/>
        <a:lstStyle/>
        <a:p>
          <a:endParaRPr lang="en-US"/>
        </a:p>
      </dgm:t>
    </dgm:pt>
    <dgm:pt modelId="{3B5898BD-CB43-4685-8F6C-F146FBE53D07}" type="sibTrans" cxnId="{7972BA5B-EF19-4BB9-BA00-DC951B35FE37}">
      <dgm:prSet/>
      <dgm:spPr/>
      <dgm:t>
        <a:bodyPr/>
        <a:lstStyle/>
        <a:p>
          <a:endParaRPr lang="en-US"/>
        </a:p>
      </dgm:t>
    </dgm:pt>
    <dgm:pt modelId="{B0B642E9-C2F7-46DA-8D16-15E7EB468F02}" type="pres">
      <dgm:prSet presAssocID="{E09FDD39-DBD2-45C9-B20E-630543C33B95}" presName="Name0" presStyleCnt="0">
        <dgm:presLayoutVars>
          <dgm:dir/>
          <dgm:resizeHandles val="exact"/>
        </dgm:presLayoutVars>
      </dgm:prSet>
      <dgm:spPr/>
    </dgm:pt>
    <dgm:pt modelId="{81B82B0A-B296-41CE-913D-0B25442B6B78}" type="pres">
      <dgm:prSet presAssocID="{E09FDD39-DBD2-45C9-B20E-630543C33B95}" presName="bkgdShp" presStyleLbl="alignAccFollowNode1" presStyleIdx="0" presStyleCnt="1"/>
      <dgm:spPr/>
    </dgm:pt>
    <dgm:pt modelId="{5E16C68A-DE59-4AFC-B668-F0C39BC4D18E}" type="pres">
      <dgm:prSet presAssocID="{E09FDD39-DBD2-45C9-B20E-630543C33B95}" presName="linComp" presStyleCnt="0"/>
      <dgm:spPr/>
    </dgm:pt>
    <dgm:pt modelId="{E1046D1C-DF01-456C-8EE0-07C730DE6A33}" type="pres">
      <dgm:prSet presAssocID="{C7166087-7078-4B01-8CE5-C1B23D8DFF8E}" presName="compNode" presStyleCnt="0"/>
      <dgm:spPr/>
    </dgm:pt>
    <dgm:pt modelId="{A6782AB9-2705-48C6-946B-1DEA67DD6AB2}" type="pres">
      <dgm:prSet presAssocID="{C7166087-7078-4B01-8CE5-C1B23D8DFF8E}" presName="node" presStyleLbl="node1" presStyleIdx="0" presStyleCnt="3">
        <dgm:presLayoutVars>
          <dgm:bulletEnabled val="1"/>
        </dgm:presLayoutVars>
      </dgm:prSet>
      <dgm:spPr/>
    </dgm:pt>
    <dgm:pt modelId="{31ED8289-CC6C-4B6D-803C-CABDCCE18430}" type="pres">
      <dgm:prSet presAssocID="{C7166087-7078-4B01-8CE5-C1B23D8DFF8E}" presName="invisiNode" presStyleLbl="node1" presStyleIdx="0" presStyleCnt="3"/>
      <dgm:spPr/>
    </dgm:pt>
    <dgm:pt modelId="{65C9B0B8-6954-4F25-BC60-38C339FF0BD1}" type="pres">
      <dgm:prSet presAssocID="{C7166087-7078-4B01-8CE5-C1B23D8DFF8E}" presName="imagNode" presStyleLbl="fgImgPlace1" presStyleIdx="0" presStyleCnt="3"/>
      <dgm:spPr/>
    </dgm:pt>
    <dgm:pt modelId="{9602ADEF-6EE8-405D-8E98-CF1A61163A79}" type="pres">
      <dgm:prSet presAssocID="{F27965AC-2116-4F21-9B77-9AC49673F0F3}" presName="sibTrans" presStyleLbl="sibTrans2D1" presStyleIdx="0" presStyleCnt="0"/>
      <dgm:spPr/>
    </dgm:pt>
    <dgm:pt modelId="{74E5385E-4872-4682-BAD9-208567A0CA69}" type="pres">
      <dgm:prSet presAssocID="{A5E06F03-CADD-4E45-9F5C-E860785B37CA}" presName="compNode" presStyleCnt="0"/>
      <dgm:spPr/>
    </dgm:pt>
    <dgm:pt modelId="{ABE7D9AE-57CB-4E0C-BB35-AEE53175C275}" type="pres">
      <dgm:prSet presAssocID="{A5E06F03-CADD-4E45-9F5C-E860785B37CA}" presName="node" presStyleLbl="node1" presStyleIdx="1" presStyleCnt="3">
        <dgm:presLayoutVars>
          <dgm:bulletEnabled val="1"/>
        </dgm:presLayoutVars>
      </dgm:prSet>
      <dgm:spPr/>
    </dgm:pt>
    <dgm:pt modelId="{691525B2-2463-4C8C-9CD7-B788B44D0E5F}" type="pres">
      <dgm:prSet presAssocID="{A5E06F03-CADD-4E45-9F5C-E860785B37CA}" presName="invisiNode" presStyleLbl="node1" presStyleIdx="1" presStyleCnt="3"/>
      <dgm:spPr/>
    </dgm:pt>
    <dgm:pt modelId="{E75009FC-257F-4A10-972A-C84B6EDADDCB}" type="pres">
      <dgm:prSet presAssocID="{A5E06F03-CADD-4E45-9F5C-E860785B37CA}" presName="imagNode" presStyleLbl="fgImgPlace1" presStyleIdx="1" presStyleCnt="3"/>
      <dgm:spPr/>
    </dgm:pt>
    <dgm:pt modelId="{EBB933CE-8CE1-433A-BFD1-B11E9D26AED8}" type="pres">
      <dgm:prSet presAssocID="{FE9E09C8-4685-4E36-B90B-2D420286AF66}" presName="sibTrans" presStyleLbl="sibTrans2D1" presStyleIdx="0" presStyleCnt="0"/>
      <dgm:spPr/>
    </dgm:pt>
    <dgm:pt modelId="{6A7FE3C7-9C48-4763-953C-AE90B7452A7E}" type="pres">
      <dgm:prSet presAssocID="{717CAB94-18A3-45F5-ADBF-C89B3945A68B}" presName="compNode" presStyleCnt="0"/>
      <dgm:spPr/>
    </dgm:pt>
    <dgm:pt modelId="{9B086D5A-41B9-46FB-8B8D-24B9AA68CF08}" type="pres">
      <dgm:prSet presAssocID="{717CAB94-18A3-45F5-ADBF-C89B3945A68B}" presName="node" presStyleLbl="node1" presStyleIdx="2" presStyleCnt="3">
        <dgm:presLayoutVars>
          <dgm:bulletEnabled val="1"/>
        </dgm:presLayoutVars>
      </dgm:prSet>
      <dgm:spPr/>
    </dgm:pt>
    <dgm:pt modelId="{3476C655-F41E-422B-836A-D530B144F50A}" type="pres">
      <dgm:prSet presAssocID="{717CAB94-18A3-45F5-ADBF-C89B3945A68B}" presName="invisiNode" presStyleLbl="node1" presStyleIdx="2" presStyleCnt="3"/>
      <dgm:spPr/>
    </dgm:pt>
    <dgm:pt modelId="{70FD7EB6-3E48-4DB7-A8C1-E34B067BF760}" type="pres">
      <dgm:prSet presAssocID="{717CAB94-18A3-45F5-ADBF-C89B3945A68B}" presName="imagNode" presStyleLbl="fgImgPlace1" presStyleIdx="2" presStyleCnt="3"/>
      <dgm:spPr/>
    </dgm:pt>
  </dgm:ptLst>
  <dgm:cxnLst>
    <dgm:cxn modelId="{FFEC3F2F-AADD-4704-B4BC-C6B372322872}" srcId="{E09FDD39-DBD2-45C9-B20E-630543C33B95}" destId="{A5E06F03-CADD-4E45-9F5C-E860785B37CA}" srcOrd="1" destOrd="0" parTransId="{0096736B-330E-48F1-BBC4-FB53F0F3E368}" sibTransId="{FE9E09C8-4685-4E36-B90B-2D420286AF66}"/>
    <dgm:cxn modelId="{7972BA5B-EF19-4BB9-BA00-DC951B35FE37}" srcId="{E09FDD39-DBD2-45C9-B20E-630543C33B95}" destId="{717CAB94-18A3-45F5-ADBF-C89B3945A68B}" srcOrd="2" destOrd="0" parTransId="{D875B223-CA88-43EA-B760-1416C99A86E4}" sibTransId="{3B5898BD-CB43-4685-8F6C-F146FBE53D07}"/>
    <dgm:cxn modelId="{80EDF984-5B57-4CDB-9F7C-199BFE8D3C8E}" type="presOf" srcId="{FE9E09C8-4685-4E36-B90B-2D420286AF66}" destId="{EBB933CE-8CE1-433A-BFD1-B11E9D26AED8}" srcOrd="0" destOrd="0" presId="urn:microsoft.com/office/officeart/2005/8/layout/pList2"/>
    <dgm:cxn modelId="{9567108D-64A8-47A5-AEE6-6249AE57ADB2}" type="presOf" srcId="{E09FDD39-DBD2-45C9-B20E-630543C33B95}" destId="{B0B642E9-C2F7-46DA-8D16-15E7EB468F02}" srcOrd="0" destOrd="0" presId="urn:microsoft.com/office/officeart/2005/8/layout/pList2"/>
    <dgm:cxn modelId="{BE92B2A1-D723-452E-A7FF-D90724ADF271}" type="presOf" srcId="{A5E06F03-CADD-4E45-9F5C-E860785B37CA}" destId="{ABE7D9AE-57CB-4E0C-BB35-AEE53175C275}" srcOrd="0" destOrd="0" presId="urn:microsoft.com/office/officeart/2005/8/layout/pList2"/>
    <dgm:cxn modelId="{EB77A6C4-E975-49F6-9988-84F8B78B2E48}" type="presOf" srcId="{C7166087-7078-4B01-8CE5-C1B23D8DFF8E}" destId="{A6782AB9-2705-48C6-946B-1DEA67DD6AB2}" srcOrd="0" destOrd="0" presId="urn:microsoft.com/office/officeart/2005/8/layout/pList2"/>
    <dgm:cxn modelId="{5790B1D1-C643-4BD3-9DF9-C9AC208AD0CB}" type="presOf" srcId="{717CAB94-18A3-45F5-ADBF-C89B3945A68B}" destId="{9B086D5A-41B9-46FB-8B8D-24B9AA68CF08}" srcOrd="0" destOrd="0" presId="urn:microsoft.com/office/officeart/2005/8/layout/pList2"/>
    <dgm:cxn modelId="{F77BE6D9-8231-4803-99EA-31CDD66F559C}" type="presOf" srcId="{F27965AC-2116-4F21-9B77-9AC49673F0F3}" destId="{9602ADEF-6EE8-405D-8E98-CF1A61163A79}" srcOrd="0" destOrd="0" presId="urn:microsoft.com/office/officeart/2005/8/layout/pList2"/>
    <dgm:cxn modelId="{6BF7ACE4-2766-472B-BCE8-6003CF929F72}" srcId="{E09FDD39-DBD2-45C9-B20E-630543C33B95}" destId="{C7166087-7078-4B01-8CE5-C1B23D8DFF8E}" srcOrd="0" destOrd="0" parTransId="{11857536-F710-4DC3-A9C2-10AA01C0F24D}" sibTransId="{F27965AC-2116-4F21-9B77-9AC49673F0F3}"/>
    <dgm:cxn modelId="{B3B10974-DE9E-4FDB-87D4-D3253EF29DE3}" type="presParOf" srcId="{B0B642E9-C2F7-46DA-8D16-15E7EB468F02}" destId="{81B82B0A-B296-41CE-913D-0B25442B6B78}" srcOrd="0" destOrd="0" presId="urn:microsoft.com/office/officeart/2005/8/layout/pList2"/>
    <dgm:cxn modelId="{5586ABCA-D3F8-4499-A3B1-B716D0007743}" type="presParOf" srcId="{B0B642E9-C2F7-46DA-8D16-15E7EB468F02}" destId="{5E16C68A-DE59-4AFC-B668-F0C39BC4D18E}" srcOrd="1" destOrd="0" presId="urn:microsoft.com/office/officeart/2005/8/layout/pList2"/>
    <dgm:cxn modelId="{A851EDE9-7497-49F2-9499-A3E7F5CBAF91}" type="presParOf" srcId="{5E16C68A-DE59-4AFC-B668-F0C39BC4D18E}" destId="{E1046D1C-DF01-456C-8EE0-07C730DE6A33}" srcOrd="0" destOrd="0" presId="urn:microsoft.com/office/officeart/2005/8/layout/pList2"/>
    <dgm:cxn modelId="{613B2959-BA05-4A7A-987F-19DD244407A6}" type="presParOf" srcId="{E1046D1C-DF01-456C-8EE0-07C730DE6A33}" destId="{A6782AB9-2705-48C6-946B-1DEA67DD6AB2}" srcOrd="0" destOrd="0" presId="urn:microsoft.com/office/officeart/2005/8/layout/pList2"/>
    <dgm:cxn modelId="{C38800DB-1AAF-4F5F-9C19-232306F86266}" type="presParOf" srcId="{E1046D1C-DF01-456C-8EE0-07C730DE6A33}" destId="{31ED8289-CC6C-4B6D-803C-CABDCCE18430}" srcOrd="1" destOrd="0" presId="urn:microsoft.com/office/officeart/2005/8/layout/pList2"/>
    <dgm:cxn modelId="{98DD3B19-0A3E-4FA9-9D14-1C8015A55866}" type="presParOf" srcId="{E1046D1C-DF01-456C-8EE0-07C730DE6A33}" destId="{65C9B0B8-6954-4F25-BC60-38C339FF0BD1}" srcOrd="2" destOrd="0" presId="urn:microsoft.com/office/officeart/2005/8/layout/pList2"/>
    <dgm:cxn modelId="{AB5FF1B6-8B0C-4031-A51C-A65B1310E684}" type="presParOf" srcId="{5E16C68A-DE59-4AFC-B668-F0C39BC4D18E}" destId="{9602ADEF-6EE8-405D-8E98-CF1A61163A79}" srcOrd="1" destOrd="0" presId="urn:microsoft.com/office/officeart/2005/8/layout/pList2"/>
    <dgm:cxn modelId="{755B52D8-0B97-43C8-957D-3AF8ADB92E17}" type="presParOf" srcId="{5E16C68A-DE59-4AFC-B668-F0C39BC4D18E}" destId="{74E5385E-4872-4682-BAD9-208567A0CA69}" srcOrd="2" destOrd="0" presId="urn:microsoft.com/office/officeart/2005/8/layout/pList2"/>
    <dgm:cxn modelId="{DC66CE04-11DC-4C13-B9A2-40ABB02246D9}" type="presParOf" srcId="{74E5385E-4872-4682-BAD9-208567A0CA69}" destId="{ABE7D9AE-57CB-4E0C-BB35-AEE53175C275}" srcOrd="0" destOrd="0" presId="urn:microsoft.com/office/officeart/2005/8/layout/pList2"/>
    <dgm:cxn modelId="{689D321C-D081-474B-8218-C589945408D2}" type="presParOf" srcId="{74E5385E-4872-4682-BAD9-208567A0CA69}" destId="{691525B2-2463-4C8C-9CD7-B788B44D0E5F}" srcOrd="1" destOrd="0" presId="urn:microsoft.com/office/officeart/2005/8/layout/pList2"/>
    <dgm:cxn modelId="{01CD945C-64C8-4374-9D09-4B52B7727DFA}" type="presParOf" srcId="{74E5385E-4872-4682-BAD9-208567A0CA69}" destId="{E75009FC-257F-4A10-972A-C84B6EDADDCB}" srcOrd="2" destOrd="0" presId="urn:microsoft.com/office/officeart/2005/8/layout/pList2"/>
    <dgm:cxn modelId="{AA13C63A-FB94-409B-AFDB-40AB3911B2B6}" type="presParOf" srcId="{5E16C68A-DE59-4AFC-B668-F0C39BC4D18E}" destId="{EBB933CE-8CE1-433A-BFD1-B11E9D26AED8}" srcOrd="3" destOrd="0" presId="urn:microsoft.com/office/officeart/2005/8/layout/pList2"/>
    <dgm:cxn modelId="{DB0EABDF-BB9B-45DF-A553-389D6C3AFE3D}" type="presParOf" srcId="{5E16C68A-DE59-4AFC-B668-F0C39BC4D18E}" destId="{6A7FE3C7-9C48-4763-953C-AE90B7452A7E}" srcOrd="4" destOrd="0" presId="urn:microsoft.com/office/officeart/2005/8/layout/pList2"/>
    <dgm:cxn modelId="{05A24851-FC54-47CA-8A43-CDFE97E9AC88}" type="presParOf" srcId="{6A7FE3C7-9C48-4763-953C-AE90B7452A7E}" destId="{9B086D5A-41B9-46FB-8B8D-24B9AA68CF08}" srcOrd="0" destOrd="0" presId="urn:microsoft.com/office/officeart/2005/8/layout/pList2"/>
    <dgm:cxn modelId="{E8A9CA8A-3CE8-4090-8D98-DE50D03217C7}" type="presParOf" srcId="{6A7FE3C7-9C48-4763-953C-AE90B7452A7E}" destId="{3476C655-F41E-422B-836A-D530B144F50A}" srcOrd="1" destOrd="0" presId="urn:microsoft.com/office/officeart/2005/8/layout/pList2"/>
    <dgm:cxn modelId="{A6DC9BDD-D26C-4C92-9832-F95FBD52FB36}" type="presParOf" srcId="{6A7FE3C7-9C48-4763-953C-AE90B7452A7E}" destId="{70FD7EB6-3E48-4DB7-A8C1-E34B067BF760}"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AB5368-EF7A-4C0A-8642-3F0CB3031FA8}" type="doc">
      <dgm:prSet loTypeId="urn:microsoft.com/office/officeart/2005/8/layout/hList7" loCatId="process" qsTypeId="urn:microsoft.com/office/officeart/2005/8/quickstyle/simple4" qsCatId="simple" csTypeId="urn:microsoft.com/office/officeart/2005/8/colors/accent1_2" csCatId="accent1" phldr="1"/>
      <dgm:spPr/>
      <dgm:t>
        <a:bodyPr/>
        <a:lstStyle/>
        <a:p>
          <a:endParaRPr lang="en-US"/>
        </a:p>
      </dgm:t>
    </dgm:pt>
    <dgm:pt modelId="{75D7B2DF-8D27-4EDD-8E98-87E233FE4E40}">
      <dgm:prSet phldrT="[Text]" custT="1"/>
      <dgm:spPr>
        <a:solidFill>
          <a:srgbClr val="1954B8"/>
        </a:solidFill>
      </dgm:spPr>
      <dgm:t>
        <a:bodyPr/>
        <a:lstStyle/>
        <a:p>
          <a:pPr algn="l"/>
          <a:endParaRPr lang="en-US" sz="1800" b="1"/>
        </a:p>
        <a:p>
          <a:pPr algn="l"/>
          <a:r>
            <a:rPr lang="en-US" sz="1800" b="1"/>
            <a:t>Spacer/Chamber</a:t>
          </a:r>
        </a:p>
      </dgm:t>
    </dgm:pt>
    <dgm:pt modelId="{17F63E3E-AAF6-4FF5-8562-6B37E6BDEF98}" type="parTrans" cxnId="{149F5F79-8353-4EF9-B3ED-24E191799DC8}">
      <dgm:prSet/>
      <dgm:spPr/>
      <dgm:t>
        <a:bodyPr/>
        <a:lstStyle/>
        <a:p>
          <a:endParaRPr lang="en-US"/>
        </a:p>
      </dgm:t>
    </dgm:pt>
    <dgm:pt modelId="{3BD2D540-35F9-4B0A-B259-BD7C6527DCB1}" type="sibTrans" cxnId="{149F5F79-8353-4EF9-B3ED-24E191799DC8}">
      <dgm:prSet/>
      <dgm:spPr/>
      <dgm:t>
        <a:bodyPr/>
        <a:lstStyle/>
        <a:p>
          <a:endParaRPr lang="en-US"/>
        </a:p>
      </dgm:t>
    </dgm:pt>
    <dgm:pt modelId="{F1476140-E381-4BB0-BB90-6E6ADD971811}">
      <dgm:prSet phldrT="[Text]" custT="1"/>
      <dgm:spPr>
        <a:solidFill>
          <a:srgbClr val="1954B8"/>
        </a:solidFill>
      </dgm:spPr>
      <dgm:t>
        <a:bodyPr/>
        <a:lstStyle/>
        <a:p>
          <a:pPr algn="l"/>
          <a:endParaRPr lang="en-US" sz="1800" b="1"/>
        </a:p>
        <a:p>
          <a:pPr algn="l"/>
          <a:r>
            <a:rPr lang="en-US" sz="1800" b="1"/>
            <a:t>SVN</a:t>
          </a:r>
        </a:p>
      </dgm:t>
    </dgm:pt>
    <dgm:pt modelId="{401ADF35-EF79-4C96-B152-1335D56DA8EF}" type="parTrans" cxnId="{89796587-EFC0-429C-8C0A-2D5888A1A2FE}">
      <dgm:prSet/>
      <dgm:spPr/>
      <dgm:t>
        <a:bodyPr/>
        <a:lstStyle/>
        <a:p>
          <a:endParaRPr lang="en-US"/>
        </a:p>
      </dgm:t>
    </dgm:pt>
    <dgm:pt modelId="{6442506C-41B4-4BA6-B569-E1D52CAA3AA1}" type="sibTrans" cxnId="{89796587-EFC0-429C-8C0A-2D5888A1A2FE}">
      <dgm:prSet/>
      <dgm:spPr/>
      <dgm:t>
        <a:bodyPr/>
        <a:lstStyle/>
        <a:p>
          <a:endParaRPr lang="en-US"/>
        </a:p>
      </dgm:t>
    </dgm:pt>
    <dgm:pt modelId="{1FB1D290-D9A9-42E3-9B24-15A74601806A}">
      <dgm:prSet phldrT="[Text]" custT="1"/>
      <dgm:spPr>
        <a:solidFill>
          <a:srgbClr val="1954B8"/>
        </a:solidFill>
      </dgm:spPr>
      <dgm:t>
        <a:bodyPr/>
        <a:lstStyle/>
        <a:p>
          <a:pPr algn="l"/>
          <a:endParaRPr lang="en-US" sz="1800" b="1"/>
        </a:p>
        <a:p>
          <a:pPr algn="l"/>
          <a:r>
            <a:rPr lang="en-US" sz="1800" b="1"/>
            <a:t>Continuous</a:t>
          </a:r>
        </a:p>
      </dgm:t>
    </dgm:pt>
    <dgm:pt modelId="{2A7494A8-0064-4BF1-9990-475A28C25F7B}" type="parTrans" cxnId="{BDEFB17F-55DC-45AA-9075-E64C6ECBB783}">
      <dgm:prSet/>
      <dgm:spPr/>
      <dgm:t>
        <a:bodyPr/>
        <a:lstStyle/>
        <a:p>
          <a:endParaRPr lang="en-US"/>
        </a:p>
      </dgm:t>
    </dgm:pt>
    <dgm:pt modelId="{92520C6A-94A7-46FD-9C70-DBEA67F20C82}" type="sibTrans" cxnId="{BDEFB17F-55DC-45AA-9075-E64C6ECBB783}">
      <dgm:prSet/>
      <dgm:spPr/>
      <dgm:t>
        <a:bodyPr/>
        <a:lstStyle/>
        <a:p>
          <a:endParaRPr lang="en-US"/>
        </a:p>
      </dgm:t>
    </dgm:pt>
    <dgm:pt modelId="{D0D0C042-BF1E-4DEA-B53E-6D2CB373C593}">
      <dgm:prSet custT="1"/>
      <dgm:spPr>
        <a:solidFill>
          <a:srgbClr val="1954B8"/>
        </a:solidFill>
      </dgm:spPr>
      <dgm:t>
        <a:bodyPr/>
        <a:lstStyle/>
        <a:p>
          <a:pPr algn="l"/>
          <a:endParaRPr lang="en-US" sz="1800" b="1"/>
        </a:p>
        <a:p>
          <a:pPr algn="l"/>
          <a:r>
            <a:rPr lang="en-US" sz="1800" b="1"/>
            <a:t>Filtered</a:t>
          </a:r>
        </a:p>
      </dgm:t>
    </dgm:pt>
    <dgm:pt modelId="{43D42ADE-1E4D-464F-861A-000BAE0D1232}" type="parTrans" cxnId="{D31D824D-576F-4028-969B-57635A6EEB57}">
      <dgm:prSet/>
      <dgm:spPr/>
      <dgm:t>
        <a:bodyPr/>
        <a:lstStyle/>
        <a:p>
          <a:endParaRPr lang="en-US"/>
        </a:p>
      </dgm:t>
    </dgm:pt>
    <dgm:pt modelId="{A05A9CB5-ADF1-4460-BE54-72A8DC7172A4}" type="sibTrans" cxnId="{D31D824D-576F-4028-969B-57635A6EEB57}">
      <dgm:prSet/>
      <dgm:spPr/>
      <dgm:t>
        <a:bodyPr/>
        <a:lstStyle/>
        <a:p>
          <a:endParaRPr lang="en-US"/>
        </a:p>
      </dgm:t>
    </dgm:pt>
    <dgm:pt modelId="{B9E6C7ED-5DC7-4FF0-9FAE-F1360B329495}">
      <dgm:prSet custT="1"/>
      <dgm:spPr>
        <a:solidFill>
          <a:srgbClr val="1954B8"/>
        </a:solidFill>
      </dgm:spPr>
      <dgm:t>
        <a:bodyPr/>
        <a:lstStyle/>
        <a:p>
          <a:pPr algn="l"/>
          <a:r>
            <a:rPr lang="en-US" sz="1400"/>
            <a:t>MDI</a:t>
          </a:r>
        </a:p>
      </dgm:t>
    </dgm:pt>
    <dgm:pt modelId="{B0527853-D3AA-4DE9-9B60-73E5D84C5475}" type="parTrans" cxnId="{4077E1F3-2D56-4FDE-AE86-77AF13055DFA}">
      <dgm:prSet/>
      <dgm:spPr/>
      <dgm:t>
        <a:bodyPr/>
        <a:lstStyle/>
        <a:p>
          <a:endParaRPr lang="en-US"/>
        </a:p>
      </dgm:t>
    </dgm:pt>
    <dgm:pt modelId="{10E8DD9B-EB0D-465F-840C-C812FAE1F373}" type="sibTrans" cxnId="{4077E1F3-2D56-4FDE-AE86-77AF13055DFA}">
      <dgm:prSet/>
      <dgm:spPr/>
      <dgm:t>
        <a:bodyPr/>
        <a:lstStyle/>
        <a:p>
          <a:endParaRPr lang="en-US"/>
        </a:p>
      </dgm:t>
    </dgm:pt>
    <dgm:pt modelId="{F0866AB8-95D8-4DD7-9B7C-15A08270B464}">
      <dgm:prSet custT="1"/>
      <dgm:spPr>
        <a:solidFill>
          <a:srgbClr val="1954B8"/>
        </a:solidFill>
      </dgm:spPr>
      <dgm:t>
        <a:bodyPr/>
        <a:lstStyle/>
        <a:p>
          <a:pPr algn="l"/>
          <a:r>
            <a:rPr lang="en-US" sz="1400"/>
            <a:t>Low cost, high-volume</a:t>
          </a:r>
        </a:p>
      </dgm:t>
    </dgm:pt>
    <dgm:pt modelId="{508CAF49-0F86-40FB-9DF7-CD28EF3D0888}" type="parTrans" cxnId="{B096F006-9DFE-4A22-A405-EEE6BA33B77D}">
      <dgm:prSet/>
      <dgm:spPr/>
      <dgm:t>
        <a:bodyPr/>
        <a:lstStyle/>
        <a:p>
          <a:endParaRPr lang="en-US"/>
        </a:p>
      </dgm:t>
    </dgm:pt>
    <dgm:pt modelId="{2F7C6F33-891B-4219-A934-2EE909648D03}" type="sibTrans" cxnId="{B096F006-9DFE-4A22-A405-EEE6BA33B77D}">
      <dgm:prSet/>
      <dgm:spPr/>
      <dgm:t>
        <a:bodyPr/>
        <a:lstStyle/>
        <a:p>
          <a:endParaRPr lang="en-US"/>
        </a:p>
      </dgm:t>
    </dgm:pt>
    <dgm:pt modelId="{CA8F17AF-DA82-4D4F-B91E-DCB543FF088F}">
      <dgm:prSet custT="1"/>
      <dgm:spPr>
        <a:solidFill>
          <a:srgbClr val="1954B8"/>
        </a:solidFill>
      </dgm:spPr>
      <dgm:t>
        <a:bodyPr/>
        <a:lstStyle/>
        <a:p>
          <a:pPr algn="l"/>
          <a:r>
            <a:rPr lang="en-US" sz="1400"/>
            <a:t>1+ hour constant treatment</a:t>
          </a:r>
        </a:p>
      </dgm:t>
    </dgm:pt>
    <dgm:pt modelId="{AF3D888E-4168-45C1-A290-7EE126857A45}" type="parTrans" cxnId="{13ACC40B-039E-40BF-BE26-91988C099F3A}">
      <dgm:prSet/>
      <dgm:spPr/>
      <dgm:t>
        <a:bodyPr/>
        <a:lstStyle/>
        <a:p>
          <a:endParaRPr lang="en-US"/>
        </a:p>
      </dgm:t>
    </dgm:pt>
    <dgm:pt modelId="{67AFCDD0-A8EA-4C9A-A3BE-AD371B51E4E1}" type="sibTrans" cxnId="{13ACC40B-039E-40BF-BE26-91988C099F3A}">
      <dgm:prSet/>
      <dgm:spPr/>
      <dgm:t>
        <a:bodyPr/>
        <a:lstStyle/>
        <a:p>
          <a:endParaRPr lang="en-US"/>
        </a:p>
      </dgm:t>
    </dgm:pt>
    <dgm:pt modelId="{02C09D83-B9A5-49EB-984E-85D614C75031}">
      <dgm:prSet custT="1"/>
      <dgm:spPr>
        <a:solidFill>
          <a:srgbClr val="1954B8"/>
        </a:solidFill>
      </dgm:spPr>
      <dgm:t>
        <a:bodyPr/>
        <a:lstStyle/>
        <a:p>
          <a:pPr algn="l"/>
          <a:r>
            <a:rPr lang="en-US" sz="1400"/>
            <a:t>Immunocompromised patient</a:t>
          </a:r>
        </a:p>
      </dgm:t>
    </dgm:pt>
    <dgm:pt modelId="{B76CD09A-E36D-43A0-A782-7C2F5E0CE5A4}" type="parTrans" cxnId="{56147AF8-5C63-4E3B-900D-1CF36A07EB9C}">
      <dgm:prSet/>
      <dgm:spPr/>
      <dgm:t>
        <a:bodyPr/>
        <a:lstStyle/>
        <a:p>
          <a:endParaRPr lang="en-US"/>
        </a:p>
      </dgm:t>
    </dgm:pt>
    <dgm:pt modelId="{34590C61-96F1-4F2D-A5DA-585879A6576C}" type="sibTrans" cxnId="{56147AF8-5C63-4E3B-900D-1CF36A07EB9C}">
      <dgm:prSet/>
      <dgm:spPr/>
      <dgm:t>
        <a:bodyPr/>
        <a:lstStyle/>
        <a:p>
          <a:endParaRPr lang="en-US"/>
        </a:p>
      </dgm:t>
    </dgm:pt>
    <dgm:pt modelId="{0BA07E11-56AC-4C25-BD3C-2318348705F6}" type="pres">
      <dgm:prSet presAssocID="{47AB5368-EF7A-4C0A-8642-3F0CB3031FA8}" presName="Name0" presStyleCnt="0">
        <dgm:presLayoutVars>
          <dgm:dir/>
          <dgm:resizeHandles val="exact"/>
        </dgm:presLayoutVars>
      </dgm:prSet>
      <dgm:spPr/>
    </dgm:pt>
    <dgm:pt modelId="{B88DFAA0-7F95-471C-92F7-1889CC479803}" type="pres">
      <dgm:prSet presAssocID="{47AB5368-EF7A-4C0A-8642-3F0CB3031FA8}" presName="fgShape" presStyleLbl="fgShp" presStyleIdx="0" presStyleCnt="1" custScaleX="100966" custScaleY="132782"/>
      <dgm:spPr/>
    </dgm:pt>
    <dgm:pt modelId="{542330E9-E888-4F85-B230-36DFB9393620}" type="pres">
      <dgm:prSet presAssocID="{47AB5368-EF7A-4C0A-8642-3F0CB3031FA8}" presName="linComp" presStyleCnt="0"/>
      <dgm:spPr/>
    </dgm:pt>
    <dgm:pt modelId="{1C396850-9337-443C-B237-23710F49D538}" type="pres">
      <dgm:prSet presAssocID="{75D7B2DF-8D27-4EDD-8E98-87E233FE4E40}" presName="compNode" presStyleCnt="0"/>
      <dgm:spPr/>
    </dgm:pt>
    <dgm:pt modelId="{29085AF5-2543-44E9-A5F6-70CB10870996}" type="pres">
      <dgm:prSet presAssocID="{75D7B2DF-8D27-4EDD-8E98-87E233FE4E40}" presName="bkgdShape" presStyleLbl="node1" presStyleIdx="0" presStyleCnt="4"/>
      <dgm:spPr>
        <a:prstGeom prst="rect">
          <a:avLst/>
        </a:prstGeom>
      </dgm:spPr>
    </dgm:pt>
    <dgm:pt modelId="{B0CD73D3-9DF7-45B7-B660-1DB160F932A8}" type="pres">
      <dgm:prSet presAssocID="{75D7B2DF-8D27-4EDD-8E98-87E233FE4E40}" presName="nodeTx" presStyleLbl="node1" presStyleIdx="0" presStyleCnt="4">
        <dgm:presLayoutVars>
          <dgm:bulletEnabled val="1"/>
        </dgm:presLayoutVars>
      </dgm:prSet>
      <dgm:spPr/>
    </dgm:pt>
    <dgm:pt modelId="{C003BED3-CE55-48D2-9DFA-45028E2F40FD}" type="pres">
      <dgm:prSet presAssocID="{75D7B2DF-8D27-4EDD-8E98-87E233FE4E40}" presName="invisiNode" presStyleLbl="node1" presStyleIdx="0" presStyleCnt="4"/>
      <dgm:spPr/>
    </dgm:pt>
    <dgm:pt modelId="{97D6F9D0-5F49-4CA4-91BC-91B7D1047F6F}" type="pres">
      <dgm:prSet presAssocID="{75D7B2DF-8D27-4EDD-8E98-87E233FE4E40}" presName="imagNode" presStyleLbl="fgImgPlace1" presStyleIdx="0" presStyleCnt="4" custScaleX="140248" custScaleY="140248" custLinFactNeighborX="891" custLinFactNeighborY="11780"/>
      <dgm:spPr>
        <a:blipFill rotWithShape="1">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75C277CF-F446-4DA6-9CE7-B2E94B5257A0}" type="pres">
      <dgm:prSet presAssocID="{3BD2D540-35F9-4B0A-B259-BD7C6527DCB1}" presName="sibTrans" presStyleLbl="sibTrans2D1" presStyleIdx="0" presStyleCnt="0"/>
      <dgm:spPr/>
    </dgm:pt>
    <dgm:pt modelId="{85AF5778-F456-40A1-B4F1-345635A3E1F9}" type="pres">
      <dgm:prSet presAssocID="{F1476140-E381-4BB0-BB90-6E6ADD971811}" presName="compNode" presStyleCnt="0"/>
      <dgm:spPr/>
    </dgm:pt>
    <dgm:pt modelId="{E546A09D-A78E-41DD-B05C-4E32F1C45EEA}" type="pres">
      <dgm:prSet presAssocID="{F1476140-E381-4BB0-BB90-6E6ADD971811}" presName="bkgdShape" presStyleLbl="node1" presStyleIdx="1" presStyleCnt="4"/>
      <dgm:spPr>
        <a:prstGeom prst="rect">
          <a:avLst/>
        </a:prstGeom>
      </dgm:spPr>
    </dgm:pt>
    <dgm:pt modelId="{5E31EB31-B89F-4F6C-A74C-0A888CE4E241}" type="pres">
      <dgm:prSet presAssocID="{F1476140-E381-4BB0-BB90-6E6ADD971811}" presName="nodeTx" presStyleLbl="node1" presStyleIdx="1" presStyleCnt="4">
        <dgm:presLayoutVars>
          <dgm:bulletEnabled val="1"/>
        </dgm:presLayoutVars>
      </dgm:prSet>
      <dgm:spPr/>
    </dgm:pt>
    <dgm:pt modelId="{9AFAEB78-931F-498A-86BA-29B40B351162}" type="pres">
      <dgm:prSet presAssocID="{F1476140-E381-4BB0-BB90-6E6ADD971811}" presName="invisiNode" presStyleLbl="node1" presStyleIdx="1" presStyleCnt="4"/>
      <dgm:spPr/>
    </dgm:pt>
    <dgm:pt modelId="{E20C4E9F-274C-41AF-A54E-FCC8B2CB2936}" type="pres">
      <dgm:prSet presAssocID="{F1476140-E381-4BB0-BB90-6E6ADD971811}" presName="imagNode" presStyleLbl="fgImgPlace1" presStyleIdx="1" presStyleCnt="4" custScaleX="140248" custScaleY="140248" custLinFactNeighborY="18254"/>
      <dgm:spPr>
        <a:blipFill rotWithShape="1">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D56180F8-5616-42B4-BDF5-6681C4071CA1}" type="pres">
      <dgm:prSet presAssocID="{6442506C-41B4-4BA6-B569-E1D52CAA3AA1}" presName="sibTrans" presStyleLbl="sibTrans2D1" presStyleIdx="0" presStyleCnt="0"/>
      <dgm:spPr/>
    </dgm:pt>
    <dgm:pt modelId="{EED6C4DB-1ED9-4F50-A8DE-4E51E4B10DF5}" type="pres">
      <dgm:prSet presAssocID="{1FB1D290-D9A9-42E3-9B24-15A74601806A}" presName="compNode" presStyleCnt="0"/>
      <dgm:spPr/>
    </dgm:pt>
    <dgm:pt modelId="{A9D85EC3-51D4-44E6-8894-8F415C01503C}" type="pres">
      <dgm:prSet presAssocID="{1FB1D290-D9A9-42E3-9B24-15A74601806A}" presName="bkgdShape" presStyleLbl="node1" presStyleIdx="2" presStyleCnt="4"/>
      <dgm:spPr>
        <a:prstGeom prst="rect">
          <a:avLst/>
        </a:prstGeom>
      </dgm:spPr>
    </dgm:pt>
    <dgm:pt modelId="{4B2B6A8E-EC90-4697-BA26-2CE2A258BAB8}" type="pres">
      <dgm:prSet presAssocID="{1FB1D290-D9A9-42E3-9B24-15A74601806A}" presName="nodeTx" presStyleLbl="node1" presStyleIdx="2" presStyleCnt="4">
        <dgm:presLayoutVars>
          <dgm:bulletEnabled val="1"/>
        </dgm:presLayoutVars>
      </dgm:prSet>
      <dgm:spPr/>
    </dgm:pt>
    <dgm:pt modelId="{A7BF9378-F127-4FF7-A933-E24B9426AD9D}" type="pres">
      <dgm:prSet presAssocID="{1FB1D290-D9A9-42E3-9B24-15A74601806A}" presName="invisiNode" presStyleLbl="node1" presStyleIdx="2" presStyleCnt="4"/>
      <dgm:spPr/>
    </dgm:pt>
    <dgm:pt modelId="{DE818BE8-0F6A-46A7-808A-5A187A770358}" type="pres">
      <dgm:prSet presAssocID="{1FB1D290-D9A9-42E3-9B24-15A74601806A}" presName="imagNode" presStyleLbl="fgImgPlace1" presStyleIdx="2" presStyleCnt="4" custScaleX="140248" custScaleY="140248" custLinFactNeighborY="18254"/>
      <dgm:spPr>
        <a:blipFill rotWithShape="1">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082D761F-7B4D-49D2-B6FD-E9D98A67CD36}" type="pres">
      <dgm:prSet presAssocID="{92520C6A-94A7-46FD-9C70-DBEA67F20C82}" presName="sibTrans" presStyleLbl="sibTrans2D1" presStyleIdx="0" presStyleCnt="0"/>
      <dgm:spPr/>
    </dgm:pt>
    <dgm:pt modelId="{17090BBF-E93A-44EC-B9C2-6D27A897EFF0}" type="pres">
      <dgm:prSet presAssocID="{D0D0C042-BF1E-4DEA-B53E-6D2CB373C593}" presName="compNode" presStyleCnt="0"/>
      <dgm:spPr/>
    </dgm:pt>
    <dgm:pt modelId="{757EEBDD-7A38-469D-950D-3072ABEA5DEB}" type="pres">
      <dgm:prSet presAssocID="{D0D0C042-BF1E-4DEA-B53E-6D2CB373C593}" presName="bkgdShape" presStyleLbl="node1" presStyleIdx="3" presStyleCnt="4"/>
      <dgm:spPr>
        <a:prstGeom prst="rect">
          <a:avLst/>
        </a:prstGeom>
      </dgm:spPr>
    </dgm:pt>
    <dgm:pt modelId="{88B6AB35-EB13-49EC-8362-4E4D384A7694}" type="pres">
      <dgm:prSet presAssocID="{D0D0C042-BF1E-4DEA-B53E-6D2CB373C593}" presName="nodeTx" presStyleLbl="node1" presStyleIdx="3" presStyleCnt="4">
        <dgm:presLayoutVars>
          <dgm:bulletEnabled val="1"/>
        </dgm:presLayoutVars>
      </dgm:prSet>
      <dgm:spPr/>
    </dgm:pt>
    <dgm:pt modelId="{C832E4F9-8D35-473C-9791-12BD20018A70}" type="pres">
      <dgm:prSet presAssocID="{D0D0C042-BF1E-4DEA-B53E-6D2CB373C593}" presName="invisiNode" presStyleLbl="node1" presStyleIdx="3" presStyleCnt="4"/>
      <dgm:spPr/>
    </dgm:pt>
    <dgm:pt modelId="{41E517C7-9058-424D-A5D4-BC43BB6B56A0}" type="pres">
      <dgm:prSet presAssocID="{D0D0C042-BF1E-4DEA-B53E-6D2CB373C593}" presName="imagNode" presStyleLbl="fgImgPlace1" presStyleIdx="3" presStyleCnt="4" custScaleX="140248" custScaleY="140248" custLinFactNeighborX="824" custLinFactNeighborY="18254"/>
      <dgm:spPr>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dgm:spPr>
    </dgm:pt>
  </dgm:ptLst>
  <dgm:cxnLst>
    <dgm:cxn modelId="{B8747401-CBE7-48E0-AF31-9C6A2DFB8FB9}" type="presOf" srcId="{3BD2D540-35F9-4B0A-B259-BD7C6527DCB1}" destId="{75C277CF-F446-4DA6-9CE7-B2E94B5257A0}" srcOrd="0" destOrd="0" presId="urn:microsoft.com/office/officeart/2005/8/layout/hList7"/>
    <dgm:cxn modelId="{B096F006-9DFE-4A22-A405-EEE6BA33B77D}" srcId="{F1476140-E381-4BB0-BB90-6E6ADD971811}" destId="{F0866AB8-95D8-4DD7-9B7C-15A08270B464}" srcOrd="0" destOrd="0" parTransId="{508CAF49-0F86-40FB-9DF7-CD28EF3D0888}" sibTransId="{2F7C6F33-891B-4219-A934-2EE909648D03}"/>
    <dgm:cxn modelId="{0E9CC807-1866-43D0-8849-B884AF3DC2B1}" type="presOf" srcId="{6442506C-41B4-4BA6-B569-E1D52CAA3AA1}" destId="{D56180F8-5616-42B4-BDF5-6681C4071CA1}" srcOrd="0" destOrd="0" presId="urn:microsoft.com/office/officeart/2005/8/layout/hList7"/>
    <dgm:cxn modelId="{13ACC40B-039E-40BF-BE26-91988C099F3A}" srcId="{1FB1D290-D9A9-42E3-9B24-15A74601806A}" destId="{CA8F17AF-DA82-4D4F-B91E-DCB543FF088F}" srcOrd="0" destOrd="0" parTransId="{AF3D888E-4168-45C1-A290-7EE126857A45}" sibTransId="{67AFCDD0-A8EA-4C9A-A3BE-AD371B51E4E1}"/>
    <dgm:cxn modelId="{B7F8DA22-D432-4F7D-BCDC-DEC848F8C143}" type="presOf" srcId="{02C09D83-B9A5-49EB-984E-85D614C75031}" destId="{757EEBDD-7A38-469D-950D-3072ABEA5DEB}" srcOrd="0" destOrd="1" presId="urn:microsoft.com/office/officeart/2005/8/layout/hList7"/>
    <dgm:cxn modelId="{45C25B2C-E771-4095-83C7-7AC6C0B8D351}" type="presOf" srcId="{F0866AB8-95D8-4DD7-9B7C-15A08270B464}" destId="{5E31EB31-B89F-4F6C-A74C-0A888CE4E241}" srcOrd="1" destOrd="1" presId="urn:microsoft.com/office/officeart/2005/8/layout/hList7"/>
    <dgm:cxn modelId="{DE83BC2F-497B-46AE-B506-4BA97BA30BDE}" type="presOf" srcId="{B9E6C7ED-5DC7-4FF0-9FAE-F1360B329495}" destId="{B0CD73D3-9DF7-45B7-B660-1DB160F932A8}" srcOrd="1" destOrd="1" presId="urn:microsoft.com/office/officeart/2005/8/layout/hList7"/>
    <dgm:cxn modelId="{3DB7FC30-1C4F-4CAF-AFBE-80717D0872D6}" type="presOf" srcId="{1FB1D290-D9A9-42E3-9B24-15A74601806A}" destId="{A9D85EC3-51D4-44E6-8894-8F415C01503C}" srcOrd="0" destOrd="0" presId="urn:microsoft.com/office/officeart/2005/8/layout/hList7"/>
    <dgm:cxn modelId="{1473955E-EE47-4CF5-BB95-27148B12F61F}" type="presOf" srcId="{CA8F17AF-DA82-4D4F-B91E-DCB543FF088F}" destId="{A9D85EC3-51D4-44E6-8894-8F415C01503C}" srcOrd="0" destOrd="1" presId="urn:microsoft.com/office/officeart/2005/8/layout/hList7"/>
    <dgm:cxn modelId="{1C73496C-A68A-4AB1-9A80-FC481632330F}" type="presOf" srcId="{D0D0C042-BF1E-4DEA-B53E-6D2CB373C593}" destId="{757EEBDD-7A38-469D-950D-3072ABEA5DEB}" srcOrd="0" destOrd="0" presId="urn:microsoft.com/office/officeart/2005/8/layout/hList7"/>
    <dgm:cxn modelId="{D31D824D-576F-4028-969B-57635A6EEB57}" srcId="{47AB5368-EF7A-4C0A-8642-3F0CB3031FA8}" destId="{D0D0C042-BF1E-4DEA-B53E-6D2CB373C593}" srcOrd="3" destOrd="0" parTransId="{43D42ADE-1E4D-464F-861A-000BAE0D1232}" sibTransId="{A05A9CB5-ADF1-4460-BE54-72A8DC7172A4}"/>
    <dgm:cxn modelId="{95847250-D7CF-4677-805F-E743334FBE95}" type="presOf" srcId="{1FB1D290-D9A9-42E3-9B24-15A74601806A}" destId="{4B2B6A8E-EC90-4697-BA26-2CE2A258BAB8}" srcOrd="1" destOrd="0" presId="urn:microsoft.com/office/officeart/2005/8/layout/hList7"/>
    <dgm:cxn modelId="{07F01653-05E5-41B6-BBBE-6552D7527964}" type="presOf" srcId="{47AB5368-EF7A-4C0A-8642-3F0CB3031FA8}" destId="{0BA07E11-56AC-4C25-BD3C-2318348705F6}" srcOrd="0" destOrd="0" presId="urn:microsoft.com/office/officeart/2005/8/layout/hList7"/>
    <dgm:cxn modelId="{149F5F79-8353-4EF9-B3ED-24E191799DC8}" srcId="{47AB5368-EF7A-4C0A-8642-3F0CB3031FA8}" destId="{75D7B2DF-8D27-4EDD-8E98-87E233FE4E40}" srcOrd="0" destOrd="0" parTransId="{17F63E3E-AAF6-4FF5-8562-6B37E6BDEF98}" sibTransId="{3BD2D540-35F9-4B0A-B259-BD7C6527DCB1}"/>
    <dgm:cxn modelId="{21FF6959-73AE-4939-BF4D-B2A196C3690E}" type="presOf" srcId="{CA8F17AF-DA82-4D4F-B91E-DCB543FF088F}" destId="{4B2B6A8E-EC90-4697-BA26-2CE2A258BAB8}" srcOrd="1" destOrd="1" presId="urn:microsoft.com/office/officeart/2005/8/layout/hList7"/>
    <dgm:cxn modelId="{BDEFB17F-55DC-45AA-9075-E64C6ECBB783}" srcId="{47AB5368-EF7A-4C0A-8642-3F0CB3031FA8}" destId="{1FB1D290-D9A9-42E3-9B24-15A74601806A}" srcOrd="2" destOrd="0" parTransId="{2A7494A8-0064-4BF1-9990-475A28C25F7B}" sibTransId="{92520C6A-94A7-46FD-9C70-DBEA67F20C82}"/>
    <dgm:cxn modelId="{3AC7B685-45E4-4B8B-A07D-47BF892C3FB8}" type="presOf" srcId="{B9E6C7ED-5DC7-4FF0-9FAE-F1360B329495}" destId="{29085AF5-2543-44E9-A5F6-70CB10870996}" srcOrd="0" destOrd="1" presId="urn:microsoft.com/office/officeart/2005/8/layout/hList7"/>
    <dgm:cxn modelId="{89796587-EFC0-429C-8C0A-2D5888A1A2FE}" srcId="{47AB5368-EF7A-4C0A-8642-3F0CB3031FA8}" destId="{F1476140-E381-4BB0-BB90-6E6ADD971811}" srcOrd="1" destOrd="0" parTransId="{401ADF35-EF79-4C96-B152-1335D56DA8EF}" sibTransId="{6442506C-41B4-4BA6-B569-E1D52CAA3AA1}"/>
    <dgm:cxn modelId="{D69E668A-49CA-4081-A18E-20D62FF63F9E}" type="presOf" srcId="{F0866AB8-95D8-4DD7-9B7C-15A08270B464}" destId="{E546A09D-A78E-41DD-B05C-4E32F1C45EEA}" srcOrd="0" destOrd="1" presId="urn:microsoft.com/office/officeart/2005/8/layout/hList7"/>
    <dgm:cxn modelId="{5765B79C-B055-408B-8F0D-839F9103B053}" type="presOf" srcId="{D0D0C042-BF1E-4DEA-B53E-6D2CB373C593}" destId="{88B6AB35-EB13-49EC-8362-4E4D384A7694}" srcOrd="1" destOrd="0" presId="urn:microsoft.com/office/officeart/2005/8/layout/hList7"/>
    <dgm:cxn modelId="{E25A1BAC-CA6F-44E7-8ED4-B21354B37D2C}" type="presOf" srcId="{F1476140-E381-4BB0-BB90-6E6ADD971811}" destId="{5E31EB31-B89F-4F6C-A74C-0A888CE4E241}" srcOrd="1" destOrd="0" presId="urn:microsoft.com/office/officeart/2005/8/layout/hList7"/>
    <dgm:cxn modelId="{06C2DEAC-DF6A-47BF-B964-387DFB5FFD25}" type="presOf" srcId="{75D7B2DF-8D27-4EDD-8E98-87E233FE4E40}" destId="{B0CD73D3-9DF7-45B7-B660-1DB160F932A8}" srcOrd="1" destOrd="0" presId="urn:microsoft.com/office/officeart/2005/8/layout/hList7"/>
    <dgm:cxn modelId="{E7BAFEBC-3E0F-4464-93F9-1ADA76335072}" type="presOf" srcId="{02C09D83-B9A5-49EB-984E-85D614C75031}" destId="{88B6AB35-EB13-49EC-8362-4E4D384A7694}" srcOrd="1" destOrd="1" presId="urn:microsoft.com/office/officeart/2005/8/layout/hList7"/>
    <dgm:cxn modelId="{70FA05DB-9810-4090-9225-1A248188B378}" type="presOf" srcId="{75D7B2DF-8D27-4EDD-8E98-87E233FE4E40}" destId="{29085AF5-2543-44E9-A5F6-70CB10870996}" srcOrd="0" destOrd="0" presId="urn:microsoft.com/office/officeart/2005/8/layout/hList7"/>
    <dgm:cxn modelId="{14D086E8-7EA3-4A4C-AE40-502A30534D09}" type="presOf" srcId="{F1476140-E381-4BB0-BB90-6E6ADD971811}" destId="{E546A09D-A78E-41DD-B05C-4E32F1C45EEA}" srcOrd="0" destOrd="0" presId="urn:microsoft.com/office/officeart/2005/8/layout/hList7"/>
    <dgm:cxn modelId="{0E67C0F1-4EFE-491D-B1B7-3138E54AA1D6}" type="presOf" srcId="{92520C6A-94A7-46FD-9C70-DBEA67F20C82}" destId="{082D761F-7B4D-49D2-B6FD-E9D98A67CD36}" srcOrd="0" destOrd="0" presId="urn:microsoft.com/office/officeart/2005/8/layout/hList7"/>
    <dgm:cxn modelId="{4077E1F3-2D56-4FDE-AE86-77AF13055DFA}" srcId="{75D7B2DF-8D27-4EDD-8E98-87E233FE4E40}" destId="{B9E6C7ED-5DC7-4FF0-9FAE-F1360B329495}" srcOrd="0" destOrd="0" parTransId="{B0527853-D3AA-4DE9-9B60-73E5D84C5475}" sibTransId="{10E8DD9B-EB0D-465F-840C-C812FAE1F373}"/>
    <dgm:cxn modelId="{56147AF8-5C63-4E3B-900D-1CF36A07EB9C}" srcId="{D0D0C042-BF1E-4DEA-B53E-6D2CB373C593}" destId="{02C09D83-B9A5-49EB-984E-85D614C75031}" srcOrd="0" destOrd="0" parTransId="{B76CD09A-E36D-43A0-A782-7C2F5E0CE5A4}" sibTransId="{34590C61-96F1-4F2D-A5DA-585879A6576C}"/>
    <dgm:cxn modelId="{A1D8B0DF-B882-48F2-8A07-F5CE85CD3F62}" type="presParOf" srcId="{0BA07E11-56AC-4C25-BD3C-2318348705F6}" destId="{B88DFAA0-7F95-471C-92F7-1889CC479803}" srcOrd="0" destOrd="0" presId="urn:microsoft.com/office/officeart/2005/8/layout/hList7"/>
    <dgm:cxn modelId="{17539DBB-3CC3-465D-8D60-3EAC3D39A09E}" type="presParOf" srcId="{0BA07E11-56AC-4C25-BD3C-2318348705F6}" destId="{542330E9-E888-4F85-B230-36DFB9393620}" srcOrd="1" destOrd="0" presId="urn:microsoft.com/office/officeart/2005/8/layout/hList7"/>
    <dgm:cxn modelId="{BF11EF6F-43F6-400A-B2E2-14D6B9627B7C}" type="presParOf" srcId="{542330E9-E888-4F85-B230-36DFB9393620}" destId="{1C396850-9337-443C-B237-23710F49D538}" srcOrd="0" destOrd="0" presId="urn:microsoft.com/office/officeart/2005/8/layout/hList7"/>
    <dgm:cxn modelId="{BF302EB1-CE5B-4589-B26C-ED8BD2DFF2FB}" type="presParOf" srcId="{1C396850-9337-443C-B237-23710F49D538}" destId="{29085AF5-2543-44E9-A5F6-70CB10870996}" srcOrd="0" destOrd="0" presId="urn:microsoft.com/office/officeart/2005/8/layout/hList7"/>
    <dgm:cxn modelId="{B3CD4A75-11B3-4649-9843-BCD76303D94A}" type="presParOf" srcId="{1C396850-9337-443C-B237-23710F49D538}" destId="{B0CD73D3-9DF7-45B7-B660-1DB160F932A8}" srcOrd="1" destOrd="0" presId="urn:microsoft.com/office/officeart/2005/8/layout/hList7"/>
    <dgm:cxn modelId="{6FA6CE40-5E58-42CE-A285-4D6A3F47545A}" type="presParOf" srcId="{1C396850-9337-443C-B237-23710F49D538}" destId="{C003BED3-CE55-48D2-9DFA-45028E2F40FD}" srcOrd="2" destOrd="0" presId="urn:microsoft.com/office/officeart/2005/8/layout/hList7"/>
    <dgm:cxn modelId="{972159A4-40B0-442F-BA7D-AE28014BAC50}" type="presParOf" srcId="{1C396850-9337-443C-B237-23710F49D538}" destId="{97D6F9D0-5F49-4CA4-91BC-91B7D1047F6F}" srcOrd="3" destOrd="0" presId="urn:microsoft.com/office/officeart/2005/8/layout/hList7"/>
    <dgm:cxn modelId="{737A5D56-C364-44BD-ADB8-3F28581182C5}" type="presParOf" srcId="{542330E9-E888-4F85-B230-36DFB9393620}" destId="{75C277CF-F446-4DA6-9CE7-B2E94B5257A0}" srcOrd="1" destOrd="0" presId="urn:microsoft.com/office/officeart/2005/8/layout/hList7"/>
    <dgm:cxn modelId="{5E1B5813-1575-48C3-BCAC-C26E9F649519}" type="presParOf" srcId="{542330E9-E888-4F85-B230-36DFB9393620}" destId="{85AF5778-F456-40A1-B4F1-345635A3E1F9}" srcOrd="2" destOrd="0" presId="urn:microsoft.com/office/officeart/2005/8/layout/hList7"/>
    <dgm:cxn modelId="{0DBBD749-0720-44A0-91F8-013CDC1C59C8}" type="presParOf" srcId="{85AF5778-F456-40A1-B4F1-345635A3E1F9}" destId="{E546A09D-A78E-41DD-B05C-4E32F1C45EEA}" srcOrd="0" destOrd="0" presId="urn:microsoft.com/office/officeart/2005/8/layout/hList7"/>
    <dgm:cxn modelId="{E6FEB1E9-F478-40A9-8433-7820EA2BB003}" type="presParOf" srcId="{85AF5778-F456-40A1-B4F1-345635A3E1F9}" destId="{5E31EB31-B89F-4F6C-A74C-0A888CE4E241}" srcOrd="1" destOrd="0" presId="urn:microsoft.com/office/officeart/2005/8/layout/hList7"/>
    <dgm:cxn modelId="{721DD1BD-6380-4BF2-B0E4-800FEB422B08}" type="presParOf" srcId="{85AF5778-F456-40A1-B4F1-345635A3E1F9}" destId="{9AFAEB78-931F-498A-86BA-29B40B351162}" srcOrd="2" destOrd="0" presId="urn:microsoft.com/office/officeart/2005/8/layout/hList7"/>
    <dgm:cxn modelId="{FA521D12-2A59-4D88-856C-3BE044BA23DF}" type="presParOf" srcId="{85AF5778-F456-40A1-B4F1-345635A3E1F9}" destId="{E20C4E9F-274C-41AF-A54E-FCC8B2CB2936}" srcOrd="3" destOrd="0" presId="urn:microsoft.com/office/officeart/2005/8/layout/hList7"/>
    <dgm:cxn modelId="{3E35A986-3AB9-4590-915E-E733B8E5D0B8}" type="presParOf" srcId="{542330E9-E888-4F85-B230-36DFB9393620}" destId="{D56180F8-5616-42B4-BDF5-6681C4071CA1}" srcOrd="3" destOrd="0" presId="urn:microsoft.com/office/officeart/2005/8/layout/hList7"/>
    <dgm:cxn modelId="{76FE0533-92BA-4AF1-A5F9-C9C9D08FD7C5}" type="presParOf" srcId="{542330E9-E888-4F85-B230-36DFB9393620}" destId="{EED6C4DB-1ED9-4F50-A8DE-4E51E4B10DF5}" srcOrd="4" destOrd="0" presId="urn:microsoft.com/office/officeart/2005/8/layout/hList7"/>
    <dgm:cxn modelId="{2357A986-5C91-4FC0-8300-716A9135F170}" type="presParOf" srcId="{EED6C4DB-1ED9-4F50-A8DE-4E51E4B10DF5}" destId="{A9D85EC3-51D4-44E6-8894-8F415C01503C}" srcOrd="0" destOrd="0" presId="urn:microsoft.com/office/officeart/2005/8/layout/hList7"/>
    <dgm:cxn modelId="{54DBFEBC-6B80-4430-8D71-033C9DEFFD29}" type="presParOf" srcId="{EED6C4DB-1ED9-4F50-A8DE-4E51E4B10DF5}" destId="{4B2B6A8E-EC90-4697-BA26-2CE2A258BAB8}" srcOrd="1" destOrd="0" presId="urn:microsoft.com/office/officeart/2005/8/layout/hList7"/>
    <dgm:cxn modelId="{90DAA2CB-4F79-4153-8D9D-4317FE0053B1}" type="presParOf" srcId="{EED6C4DB-1ED9-4F50-A8DE-4E51E4B10DF5}" destId="{A7BF9378-F127-4FF7-A933-E24B9426AD9D}" srcOrd="2" destOrd="0" presId="urn:microsoft.com/office/officeart/2005/8/layout/hList7"/>
    <dgm:cxn modelId="{A01EE587-1C20-43B6-82E7-854574DEB265}" type="presParOf" srcId="{EED6C4DB-1ED9-4F50-A8DE-4E51E4B10DF5}" destId="{DE818BE8-0F6A-46A7-808A-5A187A770358}" srcOrd="3" destOrd="0" presId="urn:microsoft.com/office/officeart/2005/8/layout/hList7"/>
    <dgm:cxn modelId="{FE955420-60CA-4DE6-AD63-4AE749BA4E51}" type="presParOf" srcId="{542330E9-E888-4F85-B230-36DFB9393620}" destId="{082D761F-7B4D-49D2-B6FD-E9D98A67CD36}" srcOrd="5" destOrd="0" presId="urn:microsoft.com/office/officeart/2005/8/layout/hList7"/>
    <dgm:cxn modelId="{49CFF9A1-F2BC-428B-B1B0-0AF4DA47C618}" type="presParOf" srcId="{542330E9-E888-4F85-B230-36DFB9393620}" destId="{17090BBF-E93A-44EC-B9C2-6D27A897EFF0}" srcOrd="6" destOrd="0" presId="urn:microsoft.com/office/officeart/2005/8/layout/hList7"/>
    <dgm:cxn modelId="{9B5F568A-58F9-4219-BE3E-CEBE1815D650}" type="presParOf" srcId="{17090BBF-E93A-44EC-B9C2-6D27A897EFF0}" destId="{757EEBDD-7A38-469D-950D-3072ABEA5DEB}" srcOrd="0" destOrd="0" presId="urn:microsoft.com/office/officeart/2005/8/layout/hList7"/>
    <dgm:cxn modelId="{4CE27788-5D3A-4149-A83D-B49AE55D7ECF}" type="presParOf" srcId="{17090BBF-E93A-44EC-B9C2-6D27A897EFF0}" destId="{88B6AB35-EB13-49EC-8362-4E4D384A7694}" srcOrd="1" destOrd="0" presId="urn:microsoft.com/office/officeart/2005/8/layout/hList7"/>
    <dgm:cxn modelId="{0A33DFF1-2E4D-4E75-A40C-40E12930911F}" type="presParOf" srcId="{17090BBF-E93A-44EC-B9C2-6D27A897EFF0}" destId="{C832E4F9-8D35-473C-9791-12BD20018A70}" srcOrd="2" destOrd="0" presId="urn:microsoft.com/office/officeart/2005/8/layout/hList7"/>
    <dgm:cxn modelId="{C4C19ACD-6051-4149-AC83-010D18DCF808}" type="presParOf" srcId="{17090BBF-E93A-44EC-B9C2-6D27A897EFF0}" destId="{41E517C7-9058-424D-A5D4-BC43BB6B56A0}"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C8AE00-121D-40CE-A4C0-F194E806F712}"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US"/>
        </a:p>
      </dgm:t>
    </dgm:pt>
    <dgm:pt modelId="{DB0E7F8A-068A-425C-A218-C4111F78E14D}">
      <dgm:prSet phldrT="[Text]" custT="1"/>
      <dgm:spPr>
        <a:solidFill>
          <a:srgbClr val="1954B8"/>
        </a:solidFill>
      </dgm:spPr>
      <dgm:t>
        <a:bodyPr anchor="ctr"/>
        <a:lstStyle/>
        <a:p>
          <a:r>
            <a:rPr lang="en-US" sz="1800"/>
            <a:t>Filter</a:t>
          </a:r>
        </a:p>
      </dgm:t>
    </dgm:pt>
    <dgm:pt modelId="{8E607277-DCC7-4BAA-999F-46F394DF31BE}" type="parTrans" cxnId="{CC171004-C623-49AF-9738-ABA201CCA548}">
      <dgm:prSet/>
      <dgm:spPr/>
      <dgm:t>
        <a:bodyPr/>
        <a:lstStyle/>
        <a:p>
          <a:endParaRPr lang="en-US"/>
        </a:p>
      </dgm:t>
    </dgm:pt>
    <dgm:pt modelId="{0786A317-0B85-4E2C-A8E9-48294FE1752E}" type="sibTrans" cxnId="{CC171004-C623-49AF-9738-ABA201CCA548}">
      <dgm:prSet/>
      <dgm:spPr/>
      <dgm:t>
        <a:bodyPr/>
        <a:lstStyle/>
        <a:p>
          <a:endParaRPr lang="en-US"/>
        </a:p>
      </dgm:t>
    </dgm:pt>
    <dgm:pt modelId="{84E17574-C8C8-4D35-9F8D-589AE1D7773D}">
      <dgm:prSet phldrT="[Text]" custT="1"/>
      <dgm:spPr>
        <a:solidFill>
          <a:srgbClr val="1954B8"/>
        </a:solidFill>
      </dgm:spPr>
      <dgm:t>
        <a:bodyPr anchor="ctr"/>
        <a:lstStyle/>
        <a:p>
          <a:r>
            <a:rPr lang="en-US" sz="1800"/>
            <a:t>Manometer</a:t>
          </a:r>
        </a:p>
      </dgm:t>
    </dgm:pt>
    <dgm:pt modelId="{164662EC-23FB-4B7D-8BCE-9CBB0B7FC2D5}" type="parTrans" cxnId="{34695CE1-F21D-4F22-9E30-295B65F6F136}">
      <dgm:prSet/>
      <dgm:spPr/>
      <dgm:t>
        <a:bodyPr/>
        <a:lstStyle/>
        <a:p>
          <a:endParaRPr lang="en-US"/>
        </a:p>
      </dgm:t>
    </dgm:pt>
    <dgm:pt modelId="{5D5D8262-9656-473D-A89E-3903464131AB}" type="sibTrans" cxnId="{34695CE1-F21D-4F22-9E30-295B65F6F136}">
      <dgm:prSet/>
      <dgm:spPr/>
      <dgm:t>
        <a:bodyPr/>
        <a:lstStyle/>
        <a:p>
          <a:endParaRPr lang="en-US"/>
        </a:p>
      </dgm:t>
    </dgm:pt>
    <dgm:pt modelId="{CE87584C-979C-469B-9904-EAD09114587F}">
      <dgm:prSet phldrT="[Text]" custT="1"/>
      <dgm:spPr>
        <a:solidFill>
          <a:srgbClr val="1954B8"/>
        </a:solidFill>
      </dgm:spPr>
      <dgm:t>
        <a:bodyPr anchor="ctr"/>
        <a:lstStyle/>
        <a:p>
          <a:r>
            <a:rPr lang="en-US" sz="1200"/>
            <a:t>Promotes proper pressure delivery and helps reduce the risk of barotrauma and/or VAE; helps promote safer patient transports (target same pressure / Vt as on ventilator)</a:t>
          </a:r>
        </a:p>
      </dgm:t>
    </dgm:pt>
    <dgm:pt modelId="{A452D54C-AFBE-4073-9097-3392B2BA4C37}" type="parTrans" cxnId="{E660ED3F-FF55-4714-B8D1-8F7FAD3DAB3C}">
      <dgm:prSet/>
      <dgm:spPr/>
      <dgm:t>
        <a:bodyPr/>
        <a:lstStyle/>
        <a:p>
          <a:endParaRPr lang="en-US"/>
        </a:p>
      </dgm:t>
    </dgm:pt>
    <dgm:pt modelId="{A26C0636-1FF2-4AA8-9A9C-E79B5952A90E}" type="sibTrans" cxnId="{E660ED3F-FF55-4714-B8D1-8F7FAD3DAB3C}">
      <dgm:prSet/>
      <dgm:spPr/>
      <dgm:t>
        <a:bodyPr/>
        <a:lstStyle/>
        <a:p>
          <a:endParaRPr lang="en-US"/>
        </a:p>
      </dgm:t>
    </dgm:pt>
    <dgm:pt modelId="{550DC99F-2927-498A-BBA7-B8AFDA514DF4}">
      <dgm:prSet phldrT="[Text]" custT="1"/>
      <dgm:spPr>
        <a:solidFill>
          <a:srgbClr val="1954B8"/>
        </a:solidFill>
      </dgm:spPr>
      <dgm:t>
        <a:bodyPr anchor="ctr"/>
        <a:lstStyle/>
        <a:p>
          <a:r>
            <a:rPr lang="en-US" sz="1800"/>
            <a:t>PEEP</a:t>
          </a:r>
        </a:p>
      </dgm:t>
    </dgm:pt>
    <dgm:pt modelId="{91BF4C74-44E4-4A5B-8C85-C5D495379128}" type="parTrans" cxnId="{515E9106-E228-43BD-A277-0E75703AE6BC}">
      <dgm:prSet/>
      <dgm:spPr/>
      <dgm:t>
        <a:bodyPr/>
        <a:lstStyle/>
        <a:p>
          <a:endParaRPr lang="en-US"/>
        </a:p>
      </dgm:t>
    </dgm:pt>
    <dgm:pt modelId="{4CB5F3A0-3B18-4525-8965-AD88561C5387}" type="sibTrans" cxnId="{515E9106-E228-43BD-A277-0E75703AE6BC}">
      <dgm:prSet/>
      <dgm:spPr/>
      <dgm:t>
        <a:bodyPr/>
        <a:lstStyle/>
        <a:p>
          <a:endParaRPr lang="en-US"/>
        </a:p>
      </dgm:t>
    </dgm:pt>
    <dgm:pt modelId="{E72E36F1-B4AC-404D-A627-1A104FECAB5F}">
      <dgm:prSet phldrT="[Text]" custT="1"/>
      <dgm:spPr>
        <a:solidFill>
          <a:srgbClr val="1954B8"/>
        </a:solidFill>
      </dgm:spPr>
      <dgm:t>
        <a:bodyPr anchor="ctr"/>
        <a:lstStyle/>
        <a:p>
          <a:r>
            <a:rPr lang="en-US" sz="1400"/>
            <a:t>Pressure range: 5-20 cm H</a:t>
          </a:r>
          <a:r>
            <a:rPr lang="en-US" sz="1400" baseline="-25000"/>
            <a:t>2</a:t>
          </a:r>
          <a:r>
            <a:rPr lang="en-US" sz="1400"/>
            <a:t>O</a:t>
          </a:r>
        </a:p>
      </dgm:t>
    </dgm:pt>
    <dgm:pt modelId="{CF145A94-BBC9-48D8-98FB-40273146D7F7}" type="parTrans" cxnId="{F56781C7-058A-46CB-B4EB-D5950F2659F6}">
      <dgm:prSet/>
      <dgm:spPr/>
      <dgm:t>
        <a:bodyPr/>
        <a:lstStyle/>
        <a:p>
          <a:endParaRPr lang="en-US"/>
        </a:p>
      </dgm:t>
    </dgm:pt>
    <dgm:pt modelId="{04CB7F6D-BF1A-4A36-8258-88895D7AD5A5}" type="sibTrans" cxnId="{F56781C7-058A-46CB-B4EB-D5950F2659F6}">
      <dgm:prSet/>
      <dgm:spPr/>
      <dgm:t>
        <a:bodyPr/>
        <a:lstStyle/>
        <a:p>
          <a:endParaRPr lang="en-US"/>
        </a:p>
      </dgm:t>
    </dgm:pt>
    <dgm:pt modelId="{64335830-52E8-46E4-82C0-1F21D843698A}">
      <dgm:prSet custT="1"/>
      <dgm:spPr>
        <a:solidFill>
          <a:srgbClr val="1954B8"/>
        </a:solidFill>
      </dgm:spPr>
      <dgm:t>
        <a:bodyPr anchor="ctr"/>
        <a:lstStyle/>
        <a:p>
          <a:r>
            <a:rPr lang="en-US" sz="1400"/>
            <a:t>Our resus filters are 99.99% effective and filter out many of these concerns</a:t>
          </a:r>
        </a:p>
      </dgm:t>
    </dgm:pt>
    <dgm:pt modelId="{908C8CF8-5694-445C-84BC-5C670ACE8E7E}" type="parTrans" cxnId="{D8D5E017-FCD8-4CB7-A64B-4C6425AFC79B}">
      <dgm:prSet/>
      <dgm:spPr/>
      <dgm:t>
        <a:bodyPr/>
        <a:lstStyle/>
        <a:p>
          <a:endParaRPr lang="en-US"/>
        </a:p>
      </dgm:t>
    </dgm:pt>
    <dgm:pt modelId="{527DE4F0-5417-4723-BAE6-02CB14FC7BE9}" type="sibTrans" cxnId="{D8D5E017-FCD8-4CB7-A64B-4C6425AFC79B}">
      <dgm:prSet/>
      <dgm:spPr/>
      <dgm:t>
        <a:bodyPr/>
        <a:lstStyle/>
        <a:p>
          <a:endParaRPr lang="en-US"/>
        </a:p>
      </dgm:t>
    </dgm:pt>
    <dgm:pt modelId="{63FF758C-C94D-41C4-851F-31EBBF30762F}">
      <dgm:prSet phldrT="[Text]" custT="1"/>
      <dgm:spPr>
        <a:solidFill>
          <a:srgbClr val="1954B8"/>
        </a:solidFill>
      </dgm:spPr>
      <dgm:t>
        <a:bodyPr anchor="ctr"/>
        <a:lstStyle/>
        <a:p>
          <a:r>
            <a:rPr lang="en-US" sz="1400"/>
            <a:t>PEEP reduces the work of breathing.</a:t>
          </a:r>
        </a:p>
      </dgm:t>
    </dgm:pt>
    <dgm:pt modelId="{6EC2F420-0A7E-4999-BBA9-CFA6EF979257}" type="parTrans" cxnId="{E8A6663A-5CEA-4B70-AAF4-6BB2950787BE}">
      <dgm:prSet/>
      <dgm:spPr/>
      <dgm:t>
        <a:bodyPr/>
        <a:lstStyle/>
        <a:p>
          <a:endParaRPr lang="en-US"/>
        </a:p>
      </dgm:t>
    </dgm:pt>
    <dgm:pt modelId="{2FFF6834-A552-4168-A955-2CC32F135BD9}" type="sibTrans" cxnId="{E8A6663A-5CEA-4B70-AAF4-6BB2950787BE}">
      <dgm:prSet/>
      <dgm:spPr/>
      <dgm:t>
        <a:bodyPr/>
        <a:lstStyle/>
        <a:p>
          <a:endParaRPr lang="en-US"/>
        </a:p>
      </dgm:t>
    </dgm:pt>
    <dgm:pt modelId="{9F219E22-2FD4-4985-A0D8-FAB355A02B73}">
      <dgm:prSet/>
      <dgm:spPr>
        <a:solidFill>
          <a:srgbClr val="1954B8"/>
        </a:solidFill>
      </dgm:spPr>
      <dgm:t>
        <a:bodyPr anchor="ctr"/>
        <a:lstStyle/>
        <a:p>
          <a:endParaRPr lang="en-US" sz="2000"/>
        </a:p>
      </dgm:t>
    </dgm:pt>
    <dgm:pt modelId="{CFF8B704-649C-4040-BA4B-7701F55F04B2}" type="parTrans" cxnId="{536C93C5-CB90-4615-89F7-B37B090411C7}">
      <dgm:prSet/>
      <dgm:spPr/>
      <dgm:t>
        <a:bodyPr/>
        <a:lstStyle/>
        <a:p>
          <a:endParaRPr lang="en-US"/>
        </a:p>
      </dgm:t>
    </dgm:pt>
    <dgm:pt modelId="{53764F11-887F-46BF-AB38-43A74B83CFAE}" type="sibTrans" cxnId="{536C93C5-CB90-4615-89F7-B37B090411C7}">
      <dgm:prSet/>
      <dgm:spPr/>
      <dgm:t>
        <a:bodyPr/>
        <a:lstStyle/>
        <a:p>
          <a:endParaRPr lang="en-US"/>
        </a:p>
      </dgm:t>
    </dgm:pt>
    <dgm:pt modelId="{C27B5415-44DA-4935-8E2F-951328E8E5F1}">
      <dgm:prSet custT="1"/>
      <dgm:spPr>
        <a:solidFill>
          <a:srgbClr val="1954B8"/>
        </a:solidFill>
      </dgm:spPr>
      <dgm:t>
        <a:bodyPr anchor="ctr"/>
        <a:lstStyle/>
        <a:p>
          <a:r>
            <a:rPr lang="en-US" sz="1800"/>
            <a:t>CO</a:t>
          </a:r>
          <a:r>
            <a:rPr lang="en-US" sz="1800" baseline="-25000"/>
            <a:t>2</a:t>
          </a:r>
          <a:r>
            <a:rPr lang="en-US" sz="1800"/>
            <a:t> Indicator</a:t>
          </a:r>
        </a:p>
      </dgm:t>
    </dgm:pt>
    <dgm:pt modelId="{4BF772DF-3FA6-4BE4-9F6E-DAD56D819928}" type="parTrans" cxnId="{C9DA551B-1FFA-49FE-B47A-7F3629B3D0FA}">
      <dgm:prSet/>
      <dgm:spPr/>
      <dgm:t>
        <a:bodyPr/>
        <a:lstStyle/>
        <a:p>
          <a:endParaRPr lang="en-US"/>
        </a:p>
      </dgm:t>
    </dgm:pt>
    <dgm:pt modelId="{3BE1DED3-4EE4-4C23-AA81-0DBF3167D776}" type="sibTrans" cxnId="{C9DA551B-1FFA-49FE-B47A-7F3629B3D0FA}">
      <dgm:prSet/>
      <dgm:spPr/>
      <dgm:t>
        <a:bodyPr/>
        <a:lstStyle/>
        <a:p>
          <a:endParaRPr lang="en-US"/>
        </a:p>
      </dgm:t>
    </dgm:pt>
    <dgm:pt modelId="{378B3615-E8AD-4AE4-BDB7-0BAC9D86E683}">
      <dgm:prSet custT="1"/>
      <dgm:spPr>
        <a:solidFill>
          <a:srgbClr val="1954B8"/>
        </a:solidFill>
      </dgm:spPr>
      <dgm:t>
        <a:bodyPr anchor="ctr"/>
        <a:lstStyle/>
        <a:p>
          <a:r>
            <a:rPr lang="en-US" sz="1400"/>
            <a:t>Designed for fast, easy airway assessment</a:t>
          </a:r>
        </a:p>
      </dgm:t>
    </dgm:pt>
    <dgm:pt modelId="{8F1D44E3-1B2D-45E3-83EF-264499642A7C}" type="parTrans" cxnId="{5E5E5662-6419-4122-B4EA-676D6EF92948}">
      <dgm:prSet/>
      <dgm:spPr/>
      <dgm:t>
        <a:bodyPr/>
        <a:lstStyle/>
        <a:p>
          <a:endParaRPr lang="en-US"/>
        </a:p>
      </dgm:t>
    </dgm:pt>
    <dgm:pt modelId="{4FBCA673-B97E-48BD-8A0B-27F09F7A8CC3}" type="sibTrans" cxnId="{5E5E5662-6419-4122-B4EA-676D6EF92948}">
      <dgm:prSet/>
      <dgm:spPr/>
      <dgm:t>
        <a:bodyPr/>
        <a:lstStyle/>
        <a:p>
          <a:endParaRPr lang="en-US"/>
        </a:p>
      </dgm:t>
    </dgm:pt>
    <dgm:pt modelId="{1331A358-1B58-4650-8E6E-F3776F8D2E49}" type="pres">
      <dgm:prSet presAssocID="{FEC8AE00-121D-40CE-A4C0-F194E806F712}" presName="linear" presStyleCnt="0">
        <dgm:presLayoutVars>
          <dgm:dir/>
          <dgm:resizeHandles val="exact"/>
        </dgm:presLayoutVars>
      </dgm:prSet>
      <dgm:spPr/>
    </dgm:pt>
    <dgm:pt modelId="{AC47E33B-67EA-4723-A460-8D671D290A2F}" type="pres">
      <dgm:prSet presAssocID="{DB0E7F8A-068A-425C-A218-C4111F78E14D}" presName="comp" presStyleCnt="0"/>
      <dgm:spPr/>
    </dgm:pt>
    <dgm:pt modelId="{4DCD5EC7-9771-4827-9839-DA54D0EE9346}" type="pres">
      <dgm:prSet presAssocID="{DB0E7F8A-068A-425C-A218-C4111F78E14D}" presName="box" presStyleLbl="node1" presStyleIdx="0" presStyleCnt="4"/>
      <dgm:spPr>
        <a:prstGeom prst="rect">
          <a:avLst/>
        </a:prstGeom>
      </dgm:spPr>
    </dgm:pt>
    <dgm:pt modelId="{8018AE0C-E98E-4B29-B6FA-928CD2A3A68C}" type="pres">
      <dgm:prSet presAssocID="{DB0E7F8A-068A-425C-A218-C4111F78E14D}" presName="img" presStyleLbl="fgImgPlace1" presStyleIdx="0" presStyleCnt="4"/>
      <dgm:spPr>
        <a:blipFill rotWithShape="1">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AC6A8A5B-D514-43BB-BFCA-1EB93DDF87B5}" type="pres">
      <dgm:prSet presAssocID="{DB0E7F8A-068A-425C-A218-C4111F78E14D}" presName="text" presStyleLbl="node1" presStyleIdx="0" presStyleCnt="4">
        <dgm:presLayoutVars>
          <dgm:bulletEnabled val="1"/>
        </dgm:presLayoutVars>
      </dgm:prSet>
      <dgm:spPr/>
    </dgm:pt>
    <dgm:pt modelId="{C60F7E46-A0B3-4C5C-9893-B28029B40016}" type="pres">
      <dgm:prSet presAssocID="{0786A317-0B85-4E2C-A8E9-48294FE1752E}" presName="spacer" presStyleCnt="0"/>
      <dgm:spPr/>
    </dgm:pt>
    <dgm:pt modelId="{88EDD58D-F048-479F-BEB1-9FE936AD905B}" type="pres">
      <dgm:prSet presAssocID="{84E17574-C8C8-4D35-9F8D-589AE1D7773D}" presName="comp" presStyleCnt="0"/>
      <dgm:spPr/>
    </dgm:pt>
    <dgm:pt modelId="{AC4C2136-D10C-4942-BF11-E7A88338B985}" type="pres">
      <dgm:prSet presAssocID="{84E17574-C8C8-4D35-9F8D-589AE1D7773D}" presName="box" presStyleLbl="node1" presStyleIdx="1" presStyleCnt="4"/>
      <dgm:spPr>
        <a:prstGeom prst="rect">
          <a:avLst/>
        </a:prstGeom>
      </dgm:spPr>
    </dgm:pt>
    <dgm:pt modelId="{313A2C4A-0F4F-49B4-9150-4CD8F5CD514C}" type="pres">
      <dgm:prSet presAssocID="{84E17574-C8C8-4D35-9F8D-589AE1D7773D}" presName="img" presStyleLbl="fgImgPlace1" presStyleIdx="1" presStyleCnt="4"/>
      <dgm:spPr>
        <a:prstGeom prst="rect">
          <a:avLst/>
        </a:prstGeom>
        <a:blipFill rotWithShape="1">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018EF3AC-5CD8-42FC-82CF-FD30D777DE12}" type="pres">
      <dgm:prSet presAssocID="{84E17574-C8C8-4D35-9F8D-589AE1D7773D}" presName="text" presStyleLbl="node1" presStyleIdx="1" presStyleCnt="4">
        <dgm:presLayoutVars>
          <dgm:bulletEnabled val="1"/>
        </dgm:presLayoutVars>
      </dgm:prSet>
      <dgm:spPr/>
    </dgm:pt>
    <dgm:pt modelId="{7F24C802-F84F-4834-AA71-4F7202EAFFE1}" type="pres">
      <dgm:prSet presAssocID="{5D5D8262-9656-473D-A89E-3903464131AB}" presName="spacer" presStyleCnt="0"/>
      <dgm:spPr/>
    </dgm:pt>
    <dgm:pt modelId="{EC5EA6B9-FDF9-49E8-A9B5-6FF93F28C0B8}" type="pres">
      <dgm:prSet presAssocID="{550DC99F-2927-498A-BBA7-B8AFDA514DF4}" presName="comp" presStyleCnt="0"/>
      <dgm:spPr/>
    </dgm:pt>
    <dgm:pt modelId="{138E1676-BB17-4712-AA62-27B0C45FA7A9}" type="pres">
      <dgm:prSet presAssocID="{550DC99F-2927-498A-BBA7-B8AFDA514DF4}" presName="box" presStyleLbl="node1" presStyleIdx="2" presStyleCnt="4"/>
      <dgm:spPr>
        <a:prstGeom prst="rect">
          <a:avLst/>
        </a:prstGeom>
      </dgm:spPr>
    </dgm:pt>
    <dgm:pt modelId="{D90BC08B-3CFF-4332-829E-48A5ADF3885E}" type="pres">
      <dgm:prSet presAssocID="{550DC99F-2927-498A-BBA7-B8AFDA514DF4}" presName="img" presStyleLbl="fgImgPlace1" presStyleIdx="2" presStyleCnt="4"/>
      <dgm:spPr>
        <a:prstGeom prst="rect">
          <a:avLst/>
        </a:prstGeom>
        <a:blipFill rotWithShape="1">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9FD79A46-E2B7-42A3-8AC7-DB067C11795F}" type="pres">
      <dgm:prSet presAssocID="{550DC99F-2927-498A-BBA7-B8AFDA514DF4}" presName="text" presStyleLbl="node1" presStyleIdx="2" presStyleCnt="4">
        <dgm:presLayoutVars>
          <dgm:bulletEnabled val="1"/>
        </dgm:presLayoutVars>
      </dgm:prSet>
      <dgm:spPr/>
    </dgm:pt>
    <dgm:pt modelId="{0BD12712-A672-437C-BC55-B1F9F8BD1273}" type="pres">
      <dgm:prSet presAssocID="{4CB5F3A0-3B18-4525-8965-AD88561C5387}" presName="spacer" presStyleCnt="0"/>
      <dgm:spPr/>
    </dgm:pt>
    <dgm:pt modelId="{B80E5E8F-B934-4C54-811E-0DA9E51943D5}" type="pres">
      <dgm:prSet presAssocID="{C27B5415-44DA-4935-8E2F-951328E8E5F1}" presName="comp" presStyleCnt="0"/>
      <dgm:spPr/>
    </dgm:pt>
    <dgm:pt modelId="{03F7424C-FBA2-490D-BBE8-A67C39B637AA}" type="pres">
      <dgm:prSet presAssocID="{C27B5415-44DA-4935-8E2F-951328E8E5F1}" presName="box" presStyleLbl="node1" presStyleIdx="3" presStyleCnt="4"/>
      <dgm:spPr>
        <a:prstGeom prst="rect">
          <a:avLst/>
        </a:prstGeom>
      </dgm:spPr>
    </dgm:pt>
    <dgm:pt modelId="{3C16548A-D9EF-43EE-A5C8-166E81BE67F2}" type="pres">
      <dgm:prSet presAssocID="{C27B5415-44DA-4935-8E2F-951328E8E5F1}" presName="img" presStyleLbl="fgImgPlace1" presStyleIdx="3" presStyleCnt="4"/>
      <dgm:spPr>
        <a:prstGeom prst="rect">
          <a:avLst/>
        </a:prstGeom>
        <a:blipFill rotWithShape="1">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dgm:spPr>
    </dgm:pt>
    <dgm:pt modelId="{3D083F9F-7488-440D-8F1D-57F14298765E}" type="pres">
      <dgm:prSet presAssocID="{C27B5415-44DA-4935-8E2F-951328E8E5F1}" presName="text" presStyleLbl="node1" presStyleIdx="3" presStyleCnt="4">
        <dgm:presLayoutVars>
          <dgm:bulletEnabled val="1"/>
        </dgm:presLayoutVars>
      </dgm:prSet>
      <dgm:spPr/>
    </dgm:pt>
  </dgm:ptLst>
  <dgm:cxnLst>
    <dgm:cxn modelId="{CC171004-C623-49AF-9738-ABA201CCA548}" srcId="{FEC8AE00-121D-40CE-A4C0-F194E806F712}" destId="{DB0E7F8A-068A-425C-A218-C4111F78E14D}" srcOrd="0" destOrd="0" parTransId="{8E607277-DCC7-4BAA-999F-46F394DF31BE}" sibTransId="{0786A317-0B85-4E2C-A8E9-48294FE1752E}"/>
    <dgm:cxn modelId="{515E9106-E228-43BD-A277-0E75703AE6BC}" srcId="{FEC8AE00-121D-40CE-A4C0-F194E806F712}" destId="{550DC99F-2927-498A-BBA7-B8AFDA514DF4}" srcOrd="2" destOrd="0" parTransId="{91BF4C74-44E4-4A5B-8C85-C5D495379128}" sibTransId="{4CB5F3A0-3B18-4525-8965-AD88561C5387}"/>
    <dgm:cxn modelId="{3505DC09-2EE7-4D9F-B3A6-077FA0FD6DCC}" type="presOf" srcId="{378B3615-E8AD-4AE4-BDB7-0BAC9D86E683}" destId="{3D083F9F-7488-440D-8F1D-57F14298765E}" srcOrd="1" destOrd="1" presId="urn:microsoft.com/office/officeart/2005/8/layout/vList4"/>
    <dgm:cxn modelId="{6A4EF715-D088-4037-B403-AB054B4744FC}" type="presOf" srcId="{9F219E22-2FD4-4985-A0D8-FAB355A02B73}" destId="{AC6A8A5B-D514-43BB-BFCA-1EB93DDF87B5}" srcOrd="1" destOrd="2" presId="urn:microsoft.com/office/officeart/2005/8/layout/vList4"/>
    <dgm:cxn modelId="{D8D5E017-FCD8-4CB7-A64B-4C6425AFC79B}" srcId="{DB0E7F8A-068A-425C-A218-C4111F78E14D}" destId="{64335830-52E8-46E4-82C0-1F21D843698A}" srcOrd="0" destOrd="0" parTransId="{908C8CF8-5694-445C-84BC-5C670ACE8E7E}" sibTransId="{527DE4F0-5417-4723-BAE6-02CB14FC7BE9}"/>
    <dgm:cxn modelId="{C9DA551B-1FFA-49FE-B47A-7F3629B3D0FA}" srcId="{FEC8AE00-121D-40CE-A4C0-F194E806F712}" destId="{C27B5415-44DA-4935-8E2F-951328E8E5F1}" srcOrd="3" destOrd="0" parTransId="{4BF772DF-3FA6-4BE4-9F6E-DAD56D819928}" sibTransId="{3BE1DED3-4EE4-4C23-AA81-0DBF3167D776}"/>
    <dgm:cxn modelId="{2B453C28-FED0-4924-9B08-D99914B0A264}" type="presOf" srcId="{550DC99F-2927-498A-BBA7-B8AFDA514DF4}" destId="{9FD79A46-E2B7-42A3-8AC7-DB067C11795F}" srcOrd="1" destOrd="0" presId="urn:microsoft.com/office/officeart/2005/8/layout/vList4"/>
    <dgm:cxn modelId="{E8A6663A-5CEA-4B70-AAF4-6BB2950787BE}" srcId="{550DC99F-2927-498A-BBA7-B8AFDA514DF4}" destId="{63FF758C-C94D-41C4-851F-31EBBF30762F}" srcOrd="1" destOrd="0" parTransId="{6EC2F420-0A7E-4999-BBA9-CFA6EF979257}" sibTransId="{2FFF6834-A552-4168-A955-2CC32F135BD9}"/>
    <dgm:cxn modelId="{E660ED3F-FF55-4714-B8D1-8F7FAD3DAB3C}" srcId="{84E17574-C8C8-4D35-9F8D-589AE1D7773D}" destId="{CE87584C-979C-469B-9904-EAD09114587F}" srcOrd="0" destOrd="0" parTransId="{A452D54C-AFBE-4073-9097-3392B2BA4C37}" sibTransId="{A26C0636-1FF2-4AA8-9A9C-E79B5952A90E}"/>
    <dgm:cxn modelId="{5E5E5662-6419-4122-B4EA-676D6EF92948}" srcId="{C27B5415-44DA-4935-8E2F-951328E8E5F1}" destId="{378B3615-E8AD-4AE4-BDB7-0BAC9D86E683}" srcOrd="0" destOrd="0" parTransId="{8F1D44E3-1B2D-45E3-83EF-264499642A7C}" sibTransId="{4FBCA673-B97E-48BD-8A0B-27F09F7A8CC3}"/>
    <dgm:cxn modelId="{54FFE246-8368-46A3-86C3-F20DA9E2D869}" type="presOf" srcId="{FEC8AE00-121D-40CE-A4C0-F194E806F712}" destId="{1331A358-1B58-4650-8E6E-F3776F8D2E49}" srcOrd="0" destOrd="0" presId="urn:microsoft.com/office/officeart/2005/8/layout/vList4"/>
    <dgm:cxn modelId="{C6613C4A-A433-4503-9583-D4580DBF9398}" type="presOf" srcId="{C27B5415-44DA-4935-8E2F-951328E8E5F1}" destId="{03F7424C-FBA2-490D-BBE8-A67C39B637AA}" srcOrd="0" destOrd="0" presId="urn:microsoft.com/office/officeart/2005/8/layout/vList4"/>
    <dgm:cxn modelId="{67B1A24B-6FF4-4138-9750-0DB9A4D1A905}" type="presOf" srcId="{CE87584C-979C-469B-9904-EAD09114587F}" destId="{AC4C2136-D10C-4942-BF11-E7A88338B985}" srcOrd="0" destOrd="1" presId="urn:microsoft.com/office/officeart/2005/8/layout/vList4"/>
    <dgm:cxn modelId="{3473F251-651B-4D74-809C-D3E93794C220}" type="presOf" srcId="{64335830-52E8-46E4-82C0-1F21D843698A}" destId="{AC6A8A5B-D514-43BB-BFCA-1EB93DDF87B5}" srcOrd="1" destOrd="1" presId="urn:microsoft.com/office/officeart/2005/8/layout/vList4"/>
    <dgm:cxn modelId="{E7568872-1C83-4498-99DF-B68AAEDB5F4F}" type="presOf" srcId="{9F219E22-2FD4-4985-A0D8-FAB355A02B73}" destId="{4DCD5EC7-9771-4827-9839-DA54D0EE9346}" srcOrd="0" destOrd="2" presId="urn:microsoft.com/office/officeart/2005/8/layout/vList4"/>
    <dgm:cxn modelId="{EC722B55-B171-4CF5-89EA-E8B433B189DA}" type="presOf" srcId="{84E17574-C8C8-4D35-9F8D-589AE1D7773D}" destId="{018EF3AC-5CD8-42FC-82CF-FD30D777DE12}" srcOrd="1" destOrd="0" presId="urn:microsoft.com/office/officeart/2005/8/layout/vList4"/>
    <dgm:cxn modelId="{33644280-84BC-4A5F-91EB-9BB80B7BD7F7}" type="presOf" srcId="{CE87584C-979C-469B-9904-EAD09114587F}" destId="{018EF3AC-5CD8-42FC-82CF-FD30D777DE12}" srcOrd="1" destOrd="1" presId="urn:microsoft.com/office/officeart/2005/8/layout/vList4"/>
    <dgm:cxn modelId="{0699BA87-A48B-4E23-A46F-53F252CE85C9}" type="presOf" srcId="{378B3615-E8AD-4AE4-BDB7-0BAC9D86E683}" destId="{03F7424C-FBA2-490D-BBE8-A67C39B637AA}" srcOrd="0" destOrd="1" presId="urn:microsoft.com/office/officeart/2005/8/layout/vList4"/>
    <dgm:cxn modelId="{821BBC90-1B82-4DDD-A657-CFBDCDCFF459}" type="presOf" srcId="{C27B5415-44DA-4935-8E2F-951328E8E5F1}" destId="{3D083F9F-7488-440D-8F1D-57F14298765E}" srcOrd="1" destOrd="0" presId="urn:microsoft.com/office/officeart/2005/8/layout/vList4"/>
    <dgm:cxn modelId="{7902A9A1-7BB0-4F48-83D7-0D071AF5E776}" type="presOf" srcId="{84E17574-C8C8-4D35-9F8D-589AE1D7773D}" destId="{AC4C2136-D10C-4942-BF11-E7A88338B985}" srcOrd="0" destOrd="0" presId="urn:microsoft.com/office/officeart/2005/8/layout/vList4"/>
    <dgm:cxn modelId="{A8D59AAF-0EC7-499E-B422-0FA1EA184AFD}" type="presOf" srcId="{63FF758C-C94D-41C4-851F-31EBBF30762F}" destId="{9FD79A46-E2B7-42A3-8AC7-DB067C11795F}" srcOrd="1" destOrd="2" presId="urn:microsoft.com/office/officeart/2005/8/layout/vList4"/>
    <dgm:cxn modelId="{2EC272B1-1C3D-44B5-84D2-0630E2FAE6FC}" type="presOf" srcId="{DB0E7F8A-068A-425C-A218-C4111F78E14D}" destId="{AC6A8A5B-D514-43BB-BFCA-1EB93DDF87B5}" srcOrd="1" destOrd="0" presId="urn:microsoft.com/office/officeart/2005/8/layout/vList4"/>
    <dgm:cxn modelId="{536C93C5-CB90-4615-89F7-B37B090411C7}" srcId="{DB0E7F8A-068A-425C-A218-C4111F78E14D}" destId="{9F219E22-2FD4-4985-A0D8-FAB355A02B73}" srcOrd="1" destOrd="0" parTransId="{CFF8B704-649C-4040-BA4B-7701F55F04B2}" sibTransId="{53764F11-887F-46BF-AB38-43A74B83CFAE}"/>
    <dgm:cxn modelId="{F56781C7-058A-46CB-B4EB-D5950F2659F6}" srcId="{550DC99F-2927-498A-BBA7-B8AFDA514DF4}" destId="{E72E36F1-B4AC-404D-A627-1A104FECAB5F}" srcOrd="0" destOrd="0" parTransId="{CF145A94-BBC9-48D8-98FB-40273146D7F7}" sibTransId="{04CB7F6D-BF1A-4A36-8258-88895D7AD5A5}"/>
    <dgm:cxn modelId="{C38E4BCF-84A5-41DF-9435-1368F061F61A}" type="presOf" srcId="{64335830-52E8-46E4-82C0-1F21D843698A}" destId="{4DCD5EC7-9771-4827-9839-DA54D0EE9346}" srcOrd="0" destOrd="1" presId="urn:microsoft.com/office/officeart/2005/8/layout/vList4"/>
    <dgm:cxn modelId="{16D630D8-F306-49BD-988F-8B4D6869C326}" type="presOf" srcId="{E72E36F1-B4AC-404D-A627-1A104FECAB5F}" destId="{138E1676-BB17-4712-AA62-27B0C45FA7A9}" srcOrd="0" destOrd="1" presId="urn:microsoft.com/office/officeart/2005/8/layout/vList4"/>
    <dgm:cxn modelId="{F71F31DA-51BF-4CEF-81E5-BD34A0299D8A}" type="presOf" srcId="{550DC99F-2927-498A-BBA7-B8AFDA514DF4}" destId="{138E1676-BB17-4712-AA62-27B0C45FA7A9}" srcOrd="0" destOrd="0" presId="urn:microsoft.com/office/officeart/2005/8/layout/vList4"/>
    <dgm:cxn modelId="{34695CE1-F21D-4F22-9E30-295B65F6F136}" srcId="{FEC8AE00-121D-40CE-A4C0-F194E806F712}" destId="{84E17574-C8C8-4D35-9F8D-589AE1D7773D}" srcOrd="1" destOrd="0" parTransId="{164662EC-23FB-4B7D-8BCE-9CBB0B7FC2D5}" sibTransId="{5D5D8262-9656-473D-A89E-3903464131AB}"/>
    <dgm:cxn modelId="{4AEF4EF2-CB4B-40D7-9B6E-994A5C3B1AA4}" type="presOf" srcId="{DB0E7F8A-068A-425C-A218-C4111F78E14D}" destId="{4DCD5EC7-9771-4827-9839-DA54D0EE9346}" srcOrd="0" destOrd="0" presId="urn:microsoft.com/office/officeart/2005/8/layout/vList4"/>
    <dgm:cxn modelId="{C33716F5-8A28-40EE-988C-745BEEC0E7F8}" type="presOf" srcId="{63FF758C-C94D-41C4-851F-31EBBF30762F}" destId="{138E1676-BB17-4712-AA62-27B0C45FA7A9}" srcOrd="0" destOrd="2" presId="urn:microsoft.com/office/officeart/2005/8/layout/vList4"/>
    <dgm:cxn modelId="{7D1B61FF-CB48-4B03-9B55-CB99382CA6FF}" type="presOf" srcId="{E72E36F1-B4AC-404D-A627-1A104FECAB5F}" destId="{9FD79A46-E2B7-42A3-8AC7-DB067C11795F}" srcOrd="1" destOrd="1" presId="urn:microsoft.com/office/officeart/2005/8/layout/vList4"/>
    <dgm:cxn modelId="{4CE5DFEF-9820-4865-8FE5-CD3E3D0CEE52}" type="presParOf" srcId="{1331A358-1B58-4650-8E6E-F3776F8D2E49}" destId="{AC47E33B-67EA-4723-A460-8D671D290A2F}" srcOrd="0" destOrd="0" presId="urn:microsoft.com/office/officeart/2005/8/layout/vList4"/>
    <dgm:cxn modelId="{9C82E738-2562-4520-BE6E-E2A887B43637}" type="presParOf" srcId="{AC47E33B-67EA-4723-A460-8D671D290A2F}" destId="{4DCD5EC7-9771-4827-9839-DA54D0EE9346}" srcOrd="0" destOrd="0" presId="urn:microsoft.com/office/officeart/2005/8/layout/vList4"/>
    <dgm:cxn modelId="{6DA20621-1470-4D62-9FE2-8520474F984C}" type="presParOf" srcId="{AC47E33B-67EA-4723-A460-8D671D290A2F}" destId="{8018AE0C-E98E-4B29-B6FA-928CD2A3A68C}" srcOrd="1" destOrd="0" presId="urn:microsoft.com/office/officeart/2005/8/layout/vList4"/>
    <dgm:cxn modelId="{69C8679F-DEE4-435B-8FCD-3D49180EC8F0}" type="presParOf" srcId="{AC47E33B-67EA-4723-A460-8D671D290A2F}" destId="{AC6A8A5B-D514-43BB-BFCA-1EB93DDF87B5}" srcOrd="2" destOrd="0" presId="urn:microsoft.com/office/officeart/2005/8/layout/vList4"/>
    <dgm:cxn modelId="{B7542797-B6B3-4148-B112-D653267A5545}" type="presParOf" srcId="{1331A358-1B58-4650-8E6E-F3776F8D2E49}" destId="{C60F7E46-A0B3-4C5C-9893-B28029B40016}" srcOrd="1" destOrd="0" presId="urn:microsoft.com/office/officeart/2005/8/layout/vList4"/>
    <dgm:cxn modelId="{4C77034F-5226-49BD-8008-9E674FAE2B99}" type="presParOf" srcId="{1331A358-1B58-4650-8E6E-F3776F8D2E49}" destId="{88EDD58D-F048-479F-BEB1-9FE936AD905B}" srcOrd="2" destOrd="0" presId="urn:microsoft.com/office/officeart/2005/8/layout/vList4"/>
    <dgm:cxn modelId="{31EBD0C8-623A-45E8-9A1A-1A8667848FD6}" type="presParOf" srcId="{88EDD58D-F048-479F-BEB1-9FE936AD905B}" destId="{AC4C2136-D10C-4942-BF11-E7A88338B985}" srcOrd="0" destOrd="0" presId="urn:microsoft.com/office/officeart/2005/8/layout/vList4"/>
    <dgm:cxn modelId="{5405BCC2-A309-4BCB-8FFD-FFC8C44091C4}" type="presParOf" srcId="{88EDD58D-F048-479F-BEB1-9FE936AD905B}" destId="{313A2C4A-0F4F-49B4-9150-4CD8F5CD514C}" srcOrd="1" destOrd="0" presId="urn:microsoft.com/office/officeart/2005/8/layout/vList4"/>
    <dgm:cxn modelId="{89260DDF-5E3C-4A9F-A2CC-AE6277FF3536}" type="presParOf" srcId="{88EDD58D-F048-479F-BEB1-9FE936AD905B}" destId="{018EF3AC-5CD8-42FC-82CF-FD30D777DE12}" srcOrd="2" destOrd="0" presId="urn:microsoft.com/office/officeart/2005/8/layout/vList4"/>
    <dgm:cxn modelId="{A72F406D-5E5C-48E5-AB2D-3EDADE8EDAC9}" type="presParOf" srcId="{1331A358-1B58-4650-8E6E-F3776F8D2E49}" destId="{7F24C802-F84F-4834-AA71-4F7202EAFFE1}" srcOrd="3" destOrd="0" presId="urn:microsoft.com/office/officeart/2005/8/layout/vList4"/>
    <dgm:cxn modelId="{242A0180-CE1E-47F0-9BA8-B1E43DF679A4}" type="presParOf" srcId="{1331A358-1B58-4650-8E6E-F3776F8D2E49}" destId="{EC5EA6B9-FDF9-49E8-A9B5-6FF93F28C0B8}" srcOrd="4" destOrd="0" presId="urn:microsoft.com/office/officeart/2005/8/layout/vList4"/>
    <dgm:cxn modelId="{B3C06A0A-A2B6-4358-94E4-8292989AB9F2}" type="presParOf" srcId="{EC5EA6B9-FDF9-49E8-A9B5-6FF93F28C0B8}" destId="{138E1676-BB17-4712-AA62-27B0C45FA7A9}" srcOrd="0" destOrd="0" presId="urn:microsoft.com/office/officeart/2005/8/layout/vList4"/>
    <dgm:cxn modelId="{BA3E30E8-9C25-4D2B-94A1-141E5D9044AC}" type="presParOf" srcId="{EC5EA6B9-FDF9-49E8-A9B5-6FF93F28C0B8}" destId="{D90BC08B-3CFF-4332-829E-48A5ADF3885E}" srcOrd="1" destOrd="0" presId="urn:microsoft.com/office/officeart/2005/8/layout/vList4"/>
    <dgm:cxn modelId="{85B35BDF-AE7B-4CDD-8524-7E853B274A08}" type="presParOf" srcId="{EC5EA6B9-FDF9-49E8-A9B5-6FF93F28C0B8}" destId="{9FD79A46-E2B7-42A3-8AC7-DB067C11795F}" srcOrd="2" destOrd="0" presId="urn:microsoft.com/office/officeart/2005/8/layout/vList4"/>
    <dgm:cxn modelId="{07709FB1-F809-43F5-885E-9E31FE232E3C}" type="presParOf" srcId="{1331A358-1B58-4650-8E6E-F3776F8D2E49}" destId="{0BD12712-A672-437C-BC55-B1F9F8BD1273}" srcOrd="5" destOrd="0" presId="urn:microsoft.com/office/officeart/2005/8/layout/vList4"/>
    <dgm:cxn modelId="{B468A0C8-2345-435B-ABE2-4100EB4AB4C4}" type="presParOf" srcId="{1331A358-1B58-4650-8E6E-F3776F8D2E49}" destId="{B80E5E8F-B934-4C54-811E-0DA9E51943D5}" srcOrd="6" destOrd="0" presId="urn:microsoft.com/office/officeart/2005/8/layout/vList4"/>
    <dgm:cxn modelId="{BAC23FEA-8BB5-4E17-825B-77BAAFC2CE45}" type="presParOf" srcId="{B80E5E8F-B934-4C54-811E-0DA9E51943D5}" destId="{03F7424C-FBA2-490D-BBE8-A67C39B637AA}" srcOrd="0" destOrd="0" presId="urn:microsoft.com/office/officeart/2005/8/layout/vList4"/>
    <dgm:cxn modelId="{FF96B564-EFB2-40E5-8FFE-62DF7BA2BD9D}" type="presParOf" srcId="{B80E5E8F-B934-4C54-811E-0DA9E51943D5}" destId="{3C16548A-D9EF-43EE-A5C8-166E81BE67F2}" srcOrd="1" destOrd="0" presId="urn:microsoft.com/office/officeart/2005/8/layout/vList4"/>
    <dgm:cxn modelId="{2C456081-1EF8-44DE-9979-25D67CAD4500}" type="presParOf" srcId="{B80E5E8F-B934-4C54-811E-0DA9E51943D5}" destId="{3D083F9F-7488-440D-8F1D-57F14298765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82B0A-B296-41CE-913D-0B25442B6B78}">
      <dsp:nvSpPr>
        <dsp:cNvPr id="0" name=""/>
        <dsp:cNvSpPr/>
      </dsp:nvSpPr>
      <dsp:spPr>
        <a:xfrm>
          <a:off x="0" y="0"/>
          <a:ext cx="11754679" cy="213755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C9B0B8-6954-4F25-BC60-38C339FF0BD1}">
      <dsp:nvSpPr>
        <dsp:cNvPr id="0" name=""/>
        <dsp:cNvSpPr/>
      </dsp:nvSpPr>
      <dsp:spPr>
        <a:xfrm>
          <a:off x="352640" y="285006"/>
          <a:ext cx="3452936" cy="156753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782AB9-2705-48C6-946B-1DEA67DD6AB2}">
      <dsp:nvSpPr>
        <dsp:cNvPr id="0" name=""/>
        <dsp:cNvSpPr/>
      </dsp:nvSpPr>
      <dsp:spPr>
        <a:xfrm rot="10800000">
          <a:off x="352640" y="2137551"/>
          <a:ext cx="3452936" cy="2612562"/>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US" sz="1700" b="1" kern="1200" dirty="0" err="1"/>
            <a:t>Ballard</a:t>
          </a:r>
          <a:r>
            <a:rPr lang="en-US" sz="1700" b="1" kern="1200" baseline="30000" dirty="0" err="1"/>
            <a:t>TM</a:t>
          </a:r>
          <a:r>
            <a:rPr lang="en-US" sz="1700" b="1" kern="1200" dirty="0"/>
            <a:t> </a:t>
          </a:r>
        </a:p>
        <a:p>
          <a:pPr marL="0" lvl="0" indent="0" algn="ctr" defTabSz="755650">
            <a:lnSpc>
              <a:spcPct val="90000"/>
            </a:lnSpc>
            <a:spcBef>
              <a:spcPct val="0"/>
            </a:spcBef>
            <a:spcAft>
              <a:spcPct val="35000"/>
            </a:spcAft>
            <a:buNone/>
          </a:pPr>
          <a:r>
            <a:rPr lang="en-US" sz="1700" b="1" kern="1200" dirty="0"/>
            <a:t>Closed Suction Systems</a:t>
          </a:r>
        </a:p>
        <a:p>
          <a:pPr marL="0" lvl="0" indent="0" algn="ctr" defTabSz="755650">
            <a:lnSpc>
              <a:spcPct val="90000"/>
            </a:lnSpc>
            <a:spcBef>
              <a:spcPct val="0"/>
            </a:spcBef>
            <a:spcAft>
              <a:spcPct val="35000"/>
            </a:spcAft>
            <a:buNone/>
          </a:pPr>
          <a:endParaRPr lang="en-US" sz="600" b="1" kern="1200" dirty="0"/>
        </a:p>
        <a:p>
          <a:pPr marL="0" lvl="0" indent="0" algn="l" defTabSz="755650">
            <a:lnSpc>
              <a:spcPct val="100000"/>
            </a:lnSpc>
            <a:spcBef>
              <a:spcPct val="0"/>
            </a:spcBef>
            <a:spcAft>
              <a:spcPts val="1000"/>
            </a:spcAft>
            <a:buNone/>
          </a:pPr>
          <a:r>
            <a:rPr lang="en-US" sz="1600" b="1" kern="1200" dirty="0"/>
            <a:t>IFU Duration of Use: 24hrs</a:t>
          </a:r>
        </a:p>
        <a:p>
          <a:pPr marL="0" lvl="0" indent="0" algn="l" defTabSz="755650">
            <a:lnSpc>
              <a:spcPct val="100000"/>
            </a:lnSpc>
            <a:spcBef>
              <a:spcPct val="0"/>
            </a:spcBef>
            <a:spcAft>
              <a:spcPts val="1000"/>
            </a:spcAft>
            <a:buNone/>
          </a:pPr>
          <a:r>
            <a:rPr lang="en-US" sz="1500" kern="1200" dirty="0"/>
            <a:t>Includes specialty catheters: Integrated MDI port, Directional Tip, </a:t>
          </a:r>
          <a:r>
            <a:rPr lang="en-US" sz="1500" kern="1200" dirty="0" err="1"/>
            <a:t>WetPaks</a:t>
          </a:r>
          <a:endParaRPr lang="en-US" sz="1500" kern="1200" dirty="0"/>
        </a:p>
        <a:p>
          <a:pPr marL="0" lvl="0" indent="0" algn="l" defTabSz="755650">
            <a:lnSpc>
              <a:spcPct val="100000"/>
            </a:lnSpc>
            <a:spcBef>
              <a:spcPct val="0"/>
            </a:spcBef>
            <a:spcAft>
              <a:spcPts val="1000"/>
            </a:spcAft>
            <a:buNone/>
          </a:pPr>
          <a:r>
            <a:rPr lang="en-US" sz="1500" kern="1200" dirty="0"/>
            <a:t>MR Conditional</a:t>
          </a:r>
        </a:p>
        <a:p>
          <a:pPr marL="0" lvl="0" indent="0" algn="l" defTabSz="755650">
            <a:lnSpc>
              <a:spcPct val="100000"/>
            </a:lnSpc>
            <a:spcBef>
              <a:spcPct val="0"/>
            </a:spcBef>
            <a:spcAft>
              <a:spcPts val="1000"/>
            </a:spcAft>
            <a:buNone/>
          </a:pPr>
          <a:r>
            <a:rPr lang="en-US" sz="1500" kern="1200" dirty="0"/>
            <a:t>Depth Marks on DSE Styles only</a:t>
          </a:r>
        </a:p>
      </dsp:txBody>
      <dsp:txXfrm rot="10800000">
        <a:off x="432985" y="2137551"/>
        <a:ext cx="3292246" cy="2532217"/>
      </dsp:txXfrm>
    </dsp:sp>
    <dsp:sp modelId="{E75009FC-257F-4A10-972A-C84B6EDADDCB}">
      <dsp:nvSpPr>
        <dsp:cNvPr id="0" name=""/>
        <dsp:cNvSpPr/>
      </dsp:nvSpPr>
      <dsp:spPr>
        <a:xfrm>
          <a:off x="4150871" y="285006"/>
          <a:ext cx="3452936" cy="156753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E7D9AE-57CB-4E0C-BB35-AEE53175C275}">
      <dsp:nvSpPr>
        <dsp:cNvPr id="0" name=""/>
        <dsp:cNvSpPr/>
      </dsp:nvSpPr>
      <dsp:spPr>
        <a:xfrm rot="10800000">
          <a:off x="4150871" y="2137551"/>
          <a:ext cx="3452936" cy="2612562"/>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US" sz="1700" b="1" kern="1200" dirty="0" err="1"/>
            <a:t>Ballard</a:t>
          </a:r>
          <a:r>
            <a:rPr lang="en-US" sz="1700" b="1" kern="1200" baseline="30000" dirty="0" err="1"/>
            <a:t>TM</a:t>
          </a:r>
          <a:r>
            <a:rPr lang="en-US" sz="1700" b="1" kern="1200" dirty="0"/>
            <a:t> Turbo-Cleaning</a:t>
          </a:r>
        </a:p>
        <a:p>
          <a:pPr marL="0" lvl="0" indent="0" algn="ctr" defTabSz="755650">
            <a:lnSpc>
              <a:spcPct val="90000"/>
            </a:lnSpc>
            <a:spcBef>
              <a:spcPct val="0"/>
            </a:spcBef>
            <a:spcAft>
              <a:spcPct val="35000"/>
            </a:spcAft>
            <a:buNone/>
          </a:pPr>
          <a:r>
            <a:rPr lang="en-US" sz="1700" b="1" kern="1200" dirty="0"/>
            <a:t>Closed Suction Systems</a:t>
          </a:r>
        </a:p>
        <a:p>
          <a:pPr marL="0" lvl="0" indent="0" algn="ctr" defTabSz="755650">
            <a:lnSpc>
              <a:spcPct val="90000"/>
            </a:lnSpc>
            <a:spcBef>
              <a:spcPct val="0"/>
            </a:spcBef>
            <a:spcAft>
              <a:spcPct val="35000"/>
            </a:spcAft>
            <a:buNone/>
          </a:pPr>
          <a:endParaRPr lang="en-US" sz="600" b="1" kern="1200" dirty="0"/>
        </a:p>
        <a:p>
          <a:pPr marL="0" lvl="0" indent="0" algn="l" defTabSz="755650">
            <a:lnSpc>
              <a:spcPct val="90000"/>
            </a:lnSpc>
            <a:spcBef>
              <a:spcPct val="0"/>
            </a:spcBef>
            <a:spcAft>
              <a:spcPts val="1000"/>
            </a:spcAft>
            <a:buNone/>
          </a:pPr>
          <a:r>
            <a:rPr lang="en-US" sz="1500" b="1" kern="1200" dirty="0"/>
            <a:t>IFU Duration of Use: Up to 72hrs</a:t>
          </a:r>
        </a:p>
        <a:p>
          <a:pPr marL="0" lvl="0" indent="0" algn="l" defTabSz="755650">
            <a:lnSpc>
              <a:spcPct val="90000"/>
            </a:lnSpc>
            <a:spcBef>
              <a:spcPct val="0"/>
            </a:spcBef>
            <a:spcAft>
              <a:spcPts val="1000"/>
            </a:spcAft>
            <a:buNone/>
          </a:pPr>
          <a:r>
            <a:rPr lang="en-US" sz="1500" kern="1200" dirty="0"/>
            <a:t>Includes specialty catheters: Integrated MDI port, Directional Tip, </a:t>
          </a:r>
          <a:r>
            <a:rPr lang="en-US" sz="1500" kern="1200" dirty="0" err="1"/>
            <a:t>WetPaks</a:t>
          </a:r>
          <a:endParaRPr lang="en-US" sz="1500" kern="1200" dirty="0"/>
        </a:p>
        <a:p>
          <a:pPr marL="0" lvl="0" indent="0" algn="l" defTabSz="755650">
            <a:lnSpc>
              <a:spcPct val="90000"/>
            </a:lnSpc>
            <a:spcBef>
              <a:spcPct val="0"/>
            </a:spcBef>
            <a:spcAft>
              <a:spcPts val="1000"/>
            </a:spcAft>
            <a:buNone/>
          </a:pPr>
          <a:r>
            <a:rPr lang="en-US" sz="1500" kern="1200" dirty="0"/>
            <a:t>MR Conditional</a:t>
          </a:r>
        </a:p>
        <a:p>
          <a:pPr marL="0" lvl="0" indent="0" algn="l" defTabSz="755650">
            <a:lnSpc>
              <a:spcPct val="90000"/>
            </a:lnSpc>
            <a:spcBef>
              <a:spcPct val="0"/>
            </a:spcBef>
            <a:spcAft>
              <a:spcPts val="1000"/>
            </a:spcAft>
            <a:buNone/>
          </a:pPr>
          <a:r>
            <a:rPr lang="en-US" sz="1500" kern="1200" dirty="0"/>
            <a:t>Depth Marks on DSE Styles only</a:t>
          </a:r>
        </a:p>
      </dsp:txBody>
      <dsp:txXfrm rot="10800000">
        <a:off x="4231216" y="2137551"/>
        <a:ext cx="3292246" cy="2532217"/>
      </dsp:txXfrm>
    </dsp:sp>
    <dsp:sp modelId="{70FD7EB6-3E48-4DB7-A8C1-E34B067BF760}">
      <dsp:nvSpPr>
        <dsp:cNvPr id="0" name=""/>
        <dsp:cNvSpPr/>
      </dsp:nvSpPr>
      <dsp:spPr>
        <a:xfrm>
          <a:off x="7949101" y="285006"/>
          <a:ext cx="3452936" cy="156753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086D5A-41B9-46FB-8B8D-24B9AA68CF08}">
      <dsp:nvSpPr>
        <dsp:cNvPr id="0" name=""/>
        <dsp:cNvSpPr/>
      </dsp:nvSpPr>
      <dsp:spPr>
        <a:xfrm rot="10800000">
          <a:off x="7949101" y="2137551"/>
          <a:ext cx="3452936" cy="2612562"/>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US" sz="1700" b="1" kern="1200" dirty="0" err="1"/>
            <a:t>Ballard</a:t>
          </a:r>
          <a:r>
            <a:rPr lang="en-US" sz="1700" b="1" kern="1200" baseline="30000" dirty="0" err="1"/>
            <a:t>TM</a:t>
          </a:r>
          <a:r>
            <a:rPr lang="en-US" sz="1700" b="1" kern="1200" dirty="0"/>
            <a:t> 7Day </a:t>
          </a:r>
        </a:p>
        <a:p>
          <a:pPr marL="0" lvl="0" indent="0" algn="ctr" defTabSz="755650">
            <a:lnSpc>
              <a:spcPct val="90000"/>
            </a:lnSpc>
            <a:spcBef>
              <a:spcPct val="0"/>
            </a:spcBef>
            <a:spcAft>
              <a:spcPct val="35000"/>
            </a:spcAft>
            <a:buNone/>
          </a:pPr>
          <a:r>
            <a:rPr lang="en-US" sz="1700" b="1" kern="1200" dirty="0"/>
            <a:t>Closed Suction Systems</a:t>
          </a:r>
        </a:p>
        <a:p>
          <a:pPr marL="0" lvl="0" indent="0" algn="ctr" defTabSz="755650">
            <a:lnSpc>
              <a:spcPct val="90000"/>
            </a:lnSpc>
            <a:spcBef>
              <a:spcPct val="0"/>
            </a:spcBef>
            <a:spcAft>
              <a:spcPct val="35000"/>
            </a:spcAft>
            <a:buNone/>
          </a:pPr>
          <a:endParaRPr lang="en-US" sz="600" b="1" kern="1200" dirty="0"/>
        </a:p>
        <a:p>
          <a:pPr marL="0" lvl="0" indent="0" algn="l" defTabSz="755650">
            <a:lnSpc>
              <a:spcPct val="90000"/>
            </a:lnSpc>
            <a:spcBef>
              <a:spcPct val="0"/>
            </a:spcBef>
            <a:spcAft>
              <a:spcPts val="1000"/>
            </a:spcAft>
            <a:buNone/>
          </a:pPr>
          <a:r>
            <a:rPr lang="en-US" sz="1500" b="1" kern="1200" dirty="0"/>
            <a:t>IFU Duration of Use: Up to 7Days</a:t>
          </a:r>
        </a:p>
        <a:p>
          <a:pPr marL="0" lvl="0" indent="0" algn="l" defTabSz="755650">
            <a:lnSpc>
              <a:spcPct val="90000"/>
            </a:lnSpc>
            <a:spcBef>
              <a:spcPct val="0"/>
            </a:spcBef>
            <a:spcAft>
              <a:spcPts val="1000"/>
            </a:spcAft>
            <a:buNone/>
          </a:pPr>
          <a:r>
            <a:rPr lang="en-US" sz="1500" b="1" kern="1200" dirty="0"/>
            <a:t>Streamlined portfolio excludes specialty catheters</a:t>
          </a:r>
        </a:p>
        <a:p>
          <a:pPr marL="0" lvl="0" indent="0" algn="l" defTabSz="755650">
            <a:lnSpc>
              <a:spcPct val="90000"/>
            </a:lnSpc>
            <a:spcBef>
              <a:spcPct val="0"/>
            </a:spcBef>
            <a:spcAft>
              <a:spcPts val="1000"/>
            </a:spcAft>
            <a:buNone/>
          </a:pPr>
          <a:r>
            <a:rPr lang="en-US" sz="1500" b="1" kern="1200" dirty="0"/>
            <a:t>MR Safe</a:t>
          </a:r>
        </a:p>
        <a:p>
          <a:pPr marL="0" lvl="0" indent="0" algn="l" defTabSz="755650">
            <a:lnSpc>
              <a:spcPct val="90000"/>
            </a:lnSpc>
            <a:spcBef>
              <a:spcPct val="0"/>
            </a:spcBef>
            <a:spcAft>
              <a:spcPts val="1000"/>
            </a:spcAft>
            <a:buNone/>
          </a:pPr>
          <a:r>
            <a:rPr lang="en-US" sz="1500" b="1" kern="1200" dirty="0"/>
            <a:t>Depth Marks on DSE &amp; T-Piece styles</a:t>
          </a:r>
        </a:p>
      </dsp:txBody>
      <dsp:txXfrm rot="10800000">
        <a:off x="8029446" y="2137551"/>
        <a:ext cx="3292246" cy="25322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85AF5-2543-44E9-A5F6-70CB10870996}">
      <dsp:nvSpPr>
        <dsp:cNvPr id="0" name=""/>
        <dsp:cNvSpPr/>
      </dsp:nvSpPr>
      <dsp:spPr>
        <a:xfrm>
          <a:off x="7855" y="11065"/>
          <a:ext cx="2659199" cy="3155796"/>
        </a:xfrm>
        <a:prstGeom prst="rect">
          <a:avLst/>
        </a:prstGeom>
        <a:solidFill>
          <a:srgbClr val="1954B8"/>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t" anchorCtr="1">
          <a:noAutofit/>
        </a:bodyPr>
        <a:lstStyle/>
        <a:p>
          <a:pPr marL="0" lvl="0" indent="0" algn="l" defTabSz="800100">
            <a:lnSpc>
              <a:spcPct val="90000"/>
            </a:lnSpc>
            <a:spcBef>
              <a:spcPct val="0"/>
            </a:spcBef>
            <a:spcAft>
              <a:spcPct val="35000"/>
            </a:spcAft>
            <a:buNone/>
          </a:pPr>
          <a:endParaRPr lang="en-US" sz="1800" b="1" kern="1200"/>
        </a:p>
        <a:p>
          <a:pPr marL="0" lvl="0" indent="0" algn="l" defTabSz="800100">
            <a:lnSpc>
              <a:spcPct val="90000"/>
            </a:lnSpc>
            <a:spcBef>
              <a:spcPct val="0"/>
            </a:spcBef>
            <a:spcAft>
              <a:spcPct val="35000"/>
            </a:spcAft>
            <a:buNone/>
          </a:pPr>
          <a:r>
            <a:rPr lang="en-US" sz="1800" b="1" kern="1200"/>
            <a:t>Spacer/Chamber</a:t>
          </a:r>
        </a:p>
        <a:p>
          <a:pPr marL="114300" lvl="1" indent="-114300" algn="l" defTabSz="622300">
            <a:lnSpc>
              <a:spcPct val="90000"/>
            </a:lnSpc>
            <a:spcBef>
              <a:spcPct val="0"/>
            </a:spcBef>
            <a:spcAft>
              <a:spcPct val="15000"/>
            </a:spcAft>
            <a:buChar char="•"/>
          </a:pPr>
          <a:r>
            <a:rPr lang="en-US" sz="1400" kern="1200"/>
            <a:t>MDI</a:t>
          </a:r>
        </a:p>
      </dsp:txBody>
      <dsp:txXfrm>
        <a:off x="7855" y="1273384"/>
        <a:ext cx="2659199" cy="1262318"/>
      </dsp:txXfrm>
    </dsp:sp>
    <dsp:sp modelId="{97D6F9D0-5F49-4CA4-91BC-91B7D1047F6F}">
      <dsp:nvSpPr>
        <dsp:cNvPr id="0" name=""/>
        <dsp:cNvSpPr/>
      </dsp:nvSpPr>
      <dsp:spPr>
        <a:xfrm>
          <a:off x="609899" y="112727"/>
          <a:ext cx="1473838" cy="1473838"/>
        </a:xfrm>
        <a:prstGeom prst="ellipse">
          <a:avLst/>
        </a:prstGeom>
        <a:blipFill rotWithShape="1">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E546A09D-A78E-41DD-B05C-4E32F1C45EEA}">
      <dsp:nvSpPr>
        <dsp:cNvPr id="0" name=""/>
        <dsp:cNvSpPr/>
      </dsp:nvSpPr>
      <dsp:spPr>
        <a:xfrm>
          <a:off x="2746831" y="11065"/>
          <a:ext cx="2659199" cy="3155796"/>
        </a:xfrm>
        <a:prstGeom prst="rect">
          <a:avLst/>
        </a:prstGeom>
        <a:solidFill>
          <a:srgbClr val="1954B8"/>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t" anchorCtr="1">
          <a:noAutofit/>
        </a:bodyPr>
        <a:lstStyle/>
        <a:p>
          <a:pPr marL="0" lvl="0" indent="0" algn="l" defTabSz="800100">
            <a:lnSpc>
              <a:spcPct val="90000"/>
            </a:lnSpc>
            <a:spcBef>
              <a:spcPct val="0"/>
            </a:spcBef>
            <a:spcAft>
              <a:spcPct val="35000"/>
            </a:spcAft>
            <a:buNone/>
          </a:pPr>
          <a:endParaRPr lang="en-US" sz="1800" b="1" kern="1200"/>
        </a:p>
        <a:p>
          <a:pPr marL="0" lvl="0" indent="0" algn="l" defTabSz="800100">
            <a:lnSpc>
              <a:spcPct val="90000"/>
            </a:lnSpc>
            <a:spcBef>
              <a:spcPct val="0"/>
            </a:spcBef>
            <a:spcAft>
              <a:spcPct val="35000"/>
            </a:spcAft>
            <a:buNone/>
          </a:pPr>
          <a:r>
            <a:rPr lang="en-US" sz="1800" b="1" kern="1200"/>
            <a:t>SVN</a:t>
          </a:r>
        </a:p>
        <a:p>
          <a:pPr marL="114300" lvl="1" indent="-114300" algn="l" defTabSz="622300">
            <a:lnSpc>
              <a:spcPct val="90000"/>
            </a:lnSpc>
            <a:spcBef>
              <a:spcPct val="0"/>
            </a:spcBef>
            <a:spcAft>
              <a:spcPct val="15000"/>
            </a:spcAft>
            <a:buChar char="•"/>
          </a:pPr>
          <a:r>
            <a:rPr lang="en-US" sz="1400" kern="1200"/>
            <a:t>Low cost, high-volume</a:t>
          </a:r>
        </a:p>
      </dsp:txBody>
      <dsp:txXfrm>
        <a:off x="2746831" y="1273384"/>
        <a:ext cx="2659199" cy="1262318"/>
      </dsp:txXfrm>
    </dsp:sp>
    <dsp:sp modelId="{E20C4E9F-274C-41AF-A54E-FCC8B2CB2936}">
      <dsp:nvSpPr>
        <dsp:cNvPr id="0" name=""/>
        <dsp:cNvSpPr/>
      </dsp:nvSpPr>
      <dsp:spPr>
        <a:xfrm>
          <a:off x="3339511" y="180761"/>
          <a:ext cx="1473838" cy="1473838"/>
        </a:xfrm>
        <a:prstGeom prst="ellipse">
          <a:avLst/>
        </a:prstGeom>
        <a:blipFill rotWithShape="1">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A9D85EC3-51D4-44E6-8894-8F415C01503C}">
      <dsp:nvSpPr>
        <dsp:cNvPr id="0" name=""/>
        <dsp:cNvSpPr/>
      </dsp:nvSpPr>
      <dsp:spPr>
        <a:xfrm>
          <a:off x="5485806" y="11065"/>
          <a:ext cx="2659199" cy="3155796"/>
        </a:xfrm>
        <a:prstGeom prst="rect">
          <a:avLst/>
        </a:prstGeom>
        <a:solidFill>
          <a:srgbClr val="1954B8"/>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t" anchorCtr="1">
          <a:noAutofit/>
        </a:bodyPr>
        <a:lstStyle/>
        <a:p>
          <a:pPr marL="0" lvl="0" indent="0" algn="l" defTabSz="800100">
            <a:lnSpc>
              <a:spcPct val="90000"/>
            </a:lnSpc>
            <a:spcBef>
              <a:spcPct val="0"/>
            </a:spcBef>
            <a:spcAft>
              <a:spcPct val="35000"/>
            </a:spcAft>
            <a:buNone/>
          </a:pPr>
          <a:endParaRPr lang="en-US" sz="1800" b="1" kern="1200"/>
        </a:p>
        <a:p>
          <a:pPr marL="0" lvl="0" indent="0" algn="l" defTabSz="800100">
            <a:lnSpc>
              <a:spcPct val="90000"/>
            </a:lnSpc>
            <a:spcBef>
              <a:spcPct val="0"/>
            </a:spcBef>
            <a:spcAft>
              <a:spcPct val="35000"/>
            </a:spcAft>
            <a:buNone/>
          </a:pPr>
          <a:r>
            <a:rPr lang="en-US" sz="1800" b="1" kern="1200"/>
            <a:t>Continuous</a:t>
          </a:r>
        </a:p>
        <a:p>
          <a:pPr marL="114300" lvl="1" indent="-114300" algn="l" defTabSz="622300">
            <a:lnSpc>
              <a:spcPct val="90000"/>
            </a:lnSpc>
            <a:spcBef>
              <a:spcPct val="0"/>
            </a:spcBef>
            <a:spcAft>
              <a:spcPct val="15000"/>
            </a:spcAft>
            <a:buChar char="•"/>
          </a:pPr>
          <a:r>
            <a:rPr lang="en-US" sz="1400" kern="1200"/>
            <a:t>1+ hour constant treatment</a:t>
          </a:r>
        </a:p>
      </dsp:txBody>
      <dsp:txXfrm>
        <a:off x="5485806" y="1273384"/>
        <a:ext cx="2659199" cy="1262318"/>
      </dsp:txXfrm>
    </dsp:sp>
    <dsp:sp modelId="{DE818BE8-0F6A-46A7-808A-5A187A770358}">
      <dsp:nvSpPr>
        <dsp:cNvPr id="0" name=""/>
        <dsp:cNvSpPr/>
      </dsp:nvSpPr>
      <dsp:spPr>
        <a:xfrm>
          <a:off x="6078487" y="180761"/>
          <a:ext cx="1473838" cy="1473838"/>
        </a:xfrm>
        <a:prstGeom prst="ellipse">
          <a:avLst/>
        </a:prstGeom>
        <a:blipFill rotWithShape="1">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757EEBDD-7A38-469D-950D-3072ABEA5DEB}">
      <dsp:nvSpPr>
        <dsp:cNvPr id="0" name=""/>
        <dsp:cNvSpPr/>
      </dsp:nvSpPr>
      <dsp:spPr>
        <a:xfrm>
          <a:off x="8224782" y="11065"/>
          <a:ext cx="2659199" cy="3155796"/>
        </a:xfrm>
        <a:prstGeom prst="rect">
          <a:avLst/>
        </a:prstGeom>
        <a:solidFill>
          <a:srgbClr val="1954B8"/>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t" anchorCtr="1">
          <a:noAutofit/>
        </a:bodyPr>
        <a:lstStyle/>
        <a:p>
          <a:pPr marL="0" lvl="0" indent="0" algn="l" defTabSz="800100">
            <a:lnSpc>
              <a:spcPct val="90000"/>
            </a:lnSpc>
            <a:spcBef>
              <a:spcPct val="0"/>
            </a:spcBef>
            <a:spcAft>
              <a:spcPct val="35000"/>
            </a:spcAft>
            <a:buNone/>
          </a:pPr>
          <a:endParaRPr lang="en-US" sz="1800" b="1" kern="1200"/>
        </a:p>
        <a:p>
          <a:pPr marL="0" lvl="0" indent="0" algn="l" defTabSz="800100">
            <a:lnSpc>
              <a:spcPct val="90000"/>
            </a:lnSpc>
            <a:spcBef>
              <a:spcPct val="0"/>
            </a:spcBef>
            <a:spcAft>
              <a:spcPct val="35000"/>
            </a:spcAft>
            <a:buNone/>
          </a:pPr>
          <a:r>
            <a:rPr lang="en-US" sz="1800" b="1" kern="1200"/>
            <a:t>Filtered</a:t>
          </a:r>
        </a:p>
        <a:p>
          <a:pPr marL="114300" lvl="1" indent="-114300" algn="l" defTabSz="622300">
            <a:lnSpc>
              <a:spcPct val="90000"/>
            </a:lnSpc>
            <a:spcBef>
              <a:spcPct val="0"/>
            </a:spcBef>
            <a:spcAft>
              <a:spcPct val="15000"/>
            </a:spcAft>
            <a:buChar char="•"/>
          </a:pPr>
          <a:r>
            <a:rPr lang="en-US" sz="1400" kern="1200"/>
            <a:t>Immunocompromised patient</a:t>
          </a:r>
        </a:p>
      </dsp:txBody>
      <dsp:txXfrm>
        <a:off x="8224782" y="1273384"/>
        <a:ext cx="2659199" cy="1262318"/>
      </dsp:txXfrm>
    </dsp:sp>
    <dsp:sp modelId="{41E517C7-9058-424D-A5D4-BC43BB6B56A0}">
      <dsp:nvSpPr>
        <dsp:cNvPr id="0" name=""/>
        <dsp:cNvSpPr/>
      </dsp:nvSpPr>
      <dsp:spPr>
        <a:xfrm>
          <a:off x="8826122" y="180761"/>
          <a:ext cx="1473838" cy="1473838"/>
        </a:xfrm>
        <a:prstGeom prst="ellipse">
          <a:avLst/>
        </a:prstGeom>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B88DFAA0-7F95-471C-92F7-1889CC479803}">
      <dsp:nvSpPr>
        <dsp:cNvPr id="0" name=""/>
        <dsp:cNvSpPr/>
      </dsp:nvSpPr>
      <dsp:spPr>
        <a:xfrm>
          <a:off x="387274" y="2447046"/>
          <a:ext cx="10117288" cy="628549"/>
        </a:xfrm>
        <a:prstGeom prst="leftRightArrow">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D5EC7-9771-4827-9839-DA54D0EE9346}">
      <dsp:nvSpPr>
        <dsp:cNvPr id="0" name=""/>
        <dsp:cNvSpPr/>
      </dsp:nvSpPr>
      <dsp:spPr>
        <a:xfrm>
          <a:off x="0" y="0"/>
          <a:ext cx="10891838" cy="1101005"/>
        </a:xfrm>
        <a:prstGeom prst="rect">
          <a:avLst/>
        </a:prstGeom>
        <a:solidFill>
          <a:srgbClr val="1954B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Filter</a:t>
          </a:r>
        </a:p>
        <a:p>
          <a:pPr marL="114300" lvl="1" indent="-114300" algn="l" defTabSz="622300">
            <a:lnSpc>
              <a:spcPct val="90000"/>
            </a:lnSpc>
            <a:spcBef>
              <a:spcPct val="0"/>
            </a:spcBef>
            <a:spcAft>
              <a:spcPct val="15000"/>
            </a:spcAft>
            <a:buChar char="•"/>
          </a:pPr>
          <a:r>
            <a:rPr lang="en-US" sz="1400" kern="1200"/>
            <a:t>Our resus filters are 99.99% effective and filter out many of these concerns</a:t>
          </a:r>
        </a:p>
        <a:p>
          <a:pPr marL="228600" lvl="1" indent="-228600" algn="l" defTabSz="889000">
            <a:lnSpc>
              <a:spcPct val="90000"/>
            </a:lnSpc>
            <a:spcBef>
              <a:spcPct val="0"/>
            </a:spcBef>
            <a:spcAft>
              <a:spcPct val="15000"/>
            </a:spcAft>
            <a:buChar char="•"/>
          </a:pPr>
          <a:endParaRPr lang="en-US" sz="2000" kern="1200"/>
        </a:p>
      </dsp:txBody>
      <dsp:txXfrm>
        <a:off x="2288468" y="0"/>
        <a:ext cx="8603369" cy="1101005"/>
      </dsp:txXfrm>
    </dsp:sp>
    <dsp:sp modelId="{8018AE0C-E98E-4B29-B6FA-928CD2A3A68C}">
      <dsp:nvSpPr>
        <dsp:cNvPr id="0" name=""/>
        <dsp:cNvSpPr/>
      </dsp:nvSpPr>
      <dsp:spPr>
        <a:xfrm>
          <a:off x="110100" y="110100"/>
          <a:ext cx="2178367" cy="880804"/>
        </a:xfrm>
        <a:prstGeom prst="roundRect">
          <a:avLst>
            <a:gd name="adj" fmla="val 10000"/>
          </a:avLst>
        </a:prstGeom>
        <a:blipFill rotWithShape="1">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4C2136-D10C-4942-BF11-E7A88338B985}">
      <dsp:nvSpPr>
        <dsp:cNvPr id="0" name=""/>
        <dsp:cNvSpPr/>
      </dsp:nvSpPr>
      <dsp:spPr>
        <a:xfrm>
          <a:off x="0" y="1211106"/>
          <a:ext cx="10891838" cy="1101005"/>
        </a:xfrm>
        <a:prstGeom prst="rect">
          <a:avLst/>
        </a:prstGeom>
        <a:solidFill>
          <a:srgbClr val="1954B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Manometer</a:t>
          </a:r>
        </a:p>
        <a:p>
          <a:pPr marL="114300" lvl="1" indent="-114300" algn="l" defTabSz="533400">
            <a:lnSpc>
              <a:spcPct val="90000"/>
            </a:lnSpc>
            <a:spcBef>
              <a:spcPct val="0"/>
            </a:spcBef>
            <a:spcAft>
              <a:spcPct val="15000"/>
            </a:spcAft>
            <a:buChar char="•"/>
          </a:pPr>
          <a:r>
            <a:rPr lang="en-US" sz="1200" kern="1200"/>
            <a:t>Promotes proper pressure delivery and helps reduce the risk of barotrauma and/or VAE; helps promote safer patient transports (target same pressure / Vt as on ventilator)</a:t>
          </a:r>
        </a:p>
      </dsp:txBody>
      <dsp:txXfrm>
        <a:off x="2288468" y="1211106"/>
        <a:ext cx="8603369" cy="1101005"/>
      </dsp:txXfrm>
    </dsp:sp>
    <dsp:sp modelId="{313A2C4A-0F4F-49B4-9150-4CD8F5CD514C}">
      <dsp:nvSpPr>
        <dsp:cNvPr id="0" name=""/>
        <dsp:cNvSpPr/>
      </dsp:nvSpPr>
      <dsp:spPr>
        <a:xfrm>
          <a:off x="110100" y="1321206"/>
          <a:ext cx="2178367" cy="880804"/>
        </a:xfrm>
        <a:prstGeom prst="rect">
          <a:avLst/>
        </a:prstGeom>
        <a:blipFill rotWithShape="1">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8E1676-BB17-4712-AA62-27B0C45FA7A9}">
      <dsp:nvSpPr>
        <dsp:cNvPr id="0" name=""/>
        <dsp:cNvSpPr/>
      </dsp:nvSpPr>
      <dsp:spPr>
        <a:xfrm>
          <a:off x="0" y="2422212"/>
          <a:ext cx="10891838" cy="1101005"/>
        </a:xfrm>
        <a:prstGeom prst="rect">
          <a:avLst/>
        </a:prstGeom>
        <a:solidFill>
          <a:srgbClr val="1954B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PEEP</a:t>
          </a:r>
        </a:p>
        <a:p>
          <a:pPr marL="114300" lvl="1" indent="-114300" algn="l" defTabSz="622300">
            <a:lnSpc>
              <a:spcPct val="90000"/>
            </a:lnSpc>
            <a:spcBef>
              <a:spcPct val="0"/>
            </a:spcBef>
            <a:spcAft>
              <a:spcPct val="15000"/>
            </a:spcAft>
            <a:buChar char="•"/>
          </a:pPr>
          <a:r>
            <a:rPr lang="en-US" sz="1400" kern="1200"/>
            <a:t>Pressure range: 5-20 cm H</a:t>
          </a:r>
          <a:r>
            <a:rPr lang="en-US" sz="1400" kern="1200" baseline="-25000"/>
            <a:t>2</a:t>
          </a:r>
          <a:r>
            <a:rPr lang="en-US" sz="1400" kern="1200"/>
            <a:t>O</a:t>
          </a:r>
        </a:p>
        <a:p>
          <a:pPr marL="114300" lvl="1" indent="-114300" algn="l" defTabSz="622300">
            <a:lnSpc>
              <a:spcPct val="90000"/>
            </a:lnSpc>
            <a:spcBef>
              <a:spcPct val="0"/>
            </a:spcBef>
            <a:spcAft>
              <a:spcPct val="15000"/>
            </a:spcAft>
            <a:buChar char="•"/>
          </a:pPr>
          <a:r>
            <a:rPr lang="en-US" sz="1400" kern="1200"/>
            <a:t>PEEP reduces the work of breathing.</a:t>
          </a:r>
        </a:p>
      </dsp:txBody>
      <dsp:txXfrm>
        <a:off x="2288468" y="2422212"/>
        <a:ext cx="8603369" cy="1101005"/>
      </dsp:txXfrm>
    </dsp:sp>
    <dsp:sp modelId="{D90BC08B-3CFF-4332-829E-48A5ADF3885E}">
      <dsp:nvSpPr>
        <dsp:cNvPr id="0" name=""/>
        <dsp:cNvSpPr/>
      </dsp:nvSpPr>
      <dsp:spPr>
        <a:xfrm>
          <a:off x="110100" y="2532313"/>
          <a:ext cx="2178367" cy="880804"/>
        </a:xfrm>
        <a:prstGeom prst="rect">
          <a:avLst/>
        </a:prstGeom>
        <a:blipFill rotWithShape="1">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F7424C-FBA2-490D-BBE8-A67C39B637AA}">
      <dsp:nvSpPr>
        <dsp:cNvPr id="0" name=""/>
        <dsp:cNvSpPr/>
      </dsp:nvSpPr>
      <dsp:spPr>
        <a:xfrm>
          <a:off x="0" y="3633318"/>
          <a:ext cx="10891838" cy="1101005"/>
        </a:xfrm>
        <a:prstGeom prst="rect">
          <a:avLst/>
        </a:prstGeom>
        <a:solidFill>
          <a:srgbClr val="1954B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CO</a:t>
          </a:r>
          <a:r>
            <a:rPr lang="en-US" sz="1800" kern="1200" baseline="-25000"/>
            <a:t>2</a:t>
          </a:r>
          <a:r>
            <a:rPr lang="en-US" sz="1800" kern="1200"/>
            <a:t> Indicator</a:t>
          </a:r>
        </a:p>
        <a:p>
          <a:pPr marL="114300" lvl="1" indent="-114300" algn="l" defTabSz="622300">
            <a:lnSpc>
              <a:spcPct val="90000"/>
            </a:lnSpc>
            <a:spcBef>
              <a:spcPct val="0"/>
            </a:spcBef>
            <a:spcAft>
              <a:spcPct val="15000"/>
            </a:spcAft>
            <a:buChar char="•"/>
          </a:pPr>
          <a:r>
            <a:rPr lang="en-US" sz="1400" kern="1200"/>
            <a:t>Designed for fast, easy airway assessment</a:t>
          </a:r>
        </a:p>
      </dsp:txBody>
      <dsp:txXfrm>
        <a:off x="2288468" y="3633318"/>
        <a:ext cx="8603369" cy="1101005"/>
      </dsp:txXfrm>
    </dsp:sp>
    <dsp:sp modelId="{3C16548A-D9EF-43EE-A5C8-166E81BE67F2}">
      <dsp:nvSpPr>
        <dsp:cNvPr id="0" name=""/>
        <dsp:cNvSpPr/>
      </dsp:nvSpPr>
      <dsp:spPr>
        <a:xfrm>
          <a:off x="110100" y="3743419"/>
          <a:ext cx="2178367" cy="880804"/>
        </a:xfrm>
        <a:prstGeom prst="rect">
          <a:avLst/>
        </a:prstGeom>
        <a:blipFill rotWithShape="1">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0AEA70-D0B5-B04F-A466-D0CC6725C43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55FB40C-794D-2CF7-E376-C7F472B7598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3EFE18-903B-2E4A-AA77-470408CF825B}" type="datetimeFigureOut">
              <a:rPr lang="en-US" smtClean="0"/>
              <a:t>4/10/2026</a:t>
            </a:fld>
            <a:endParaRPr lang="en-US"/>
          </a:p>
        </p:txBody>
      </p:sp>
      <p:sp>
        <p:nvSpPr>
          <p:cNvPr id="4" name="Footer Placeholder 3">
            <a:extLst>
              <a:ext uri="{FF2B5EF4-FFF2-40B4-BE49-F238E27FC236}">
                <a16:creationId xmlns:a16="http://schemas.microsoft.com/office/drawing/2014/main" id="{09F85CBE-BFCD-17C4-3888-657F0335306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B7D50FF-A8FD-0F59-4623-D20D1A797C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54EE9D-A962-BC45-8B42-EB0DE097D6E9}" type="slidenum">
              <a:rPr lang="en-US" smtClean="0"/>
              <a:t>‹#›</a:t>
            </a:fld>
            <a:endParaRPr lang="en-US"/>
          </a:p>
        </p:txBody>
      </p:sp>
    </p:spTree>
    <p:extLst>
      <p:ext uri="{BB962C8B-B14F-4D97-AF65-F5344CB8AC3E}">
        <p14:creationId xmlns:p14="http://schemas.microsoft.com/office/powerpoint/2010/main" val="3965713685"/>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18:49:18.978"/>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5308FD-0CD5-9D40-B287-381FB1DAB637}" type="datetimeFigureOut">
              <a:rPr lang="en-US" smtClean="0"/>
              <a:t>4/10/2026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E09C48-B138-8B43-99F5-406097D30CD2}" type="slidenum">
              <a:rPr lang="en-US" smtClean="0"/>
              <a:t>‹#›</a:t>
            </a:fld>
            <a:endParaRPr lang="en-US"/>
          </a:p>
        </p:txBody>
      </p:sp>
    </p:spTree>
    <p:extLst>
      <p:ext uri="{BB962C8B-B14F-4D97-AF65-F5344CB8AC3E}">
        <p14:creationId xmlns:p14="http://schemas.microsoft.com/office/powerpoint/2010/main" val="421227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3" Type="http://schemas.openxmlformats.org/officeDocument/2006/relationships/hyperlink" Target="https://www.monaghanmed.com/product/aeroverse-system/" TargetMode="External"/><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3" Type="http://schemas.openxmlformats.org/officeDocument/2006/relationships/hyperlink" Target="https://nam12.safelinks.protection.outlook.com/?url=https%3A%2F%2Fwww.ambuusa.com%2Flp%2Fems%2Fdisposable-resuscitator-bag-etco2&amp;data=05%7C02%7CTLynch%40myairlife.com%7Cddfb47d1426c411e14dd08ddae6897ab%7Cf539e70051fc4e199502447cfca58330%7C0%7C0%7C638858486469548900%7CUnknown%7CTWFpbGZsb3d8eyJFbXB0eU1hcGkiOnRydWUsIlYiOiIwLjAuMDAwMCIsIlAiOiJXaW4zMiIsIkFOIjoiTWFpbCIsIldUIjoyfQ%3D%3D%7C0%7C%7C%7C&amp;sdata=SFJ%2BLySbMZIm067fNzLD8OEerpAw1UFGEmkKSX9T7RA%3D&amp;reserved=0" TargetMode="External"/><Relationship Id="rId2" Type="http://schemas.openxmlformats.org/officeDocument/2006/relationships/slide" Target="../slides/slide288.xml"/><Relationship Id="rId1" Type="http://schemas.openxmlformats.org/officeDocument/2006/relationships/notesMaster" Target="../notesMasters/notesMaster1.xml"/><Relationship Id="rId5" Type="http://schemas.openxmlformats.org/officeDocument/2006/relationships/hyperlink" Target="https://nam12.safelinks.protection.outlook.com/?url=https%3A%2F%2Fwww.mercurymed.com%2Fproduct%2Fcpr-2-bags-small-adult%2F&amp;data=05%7C02%7CTLynch%40myairlife.com%7Cddfb47d1426c411e14dd08ddae6897ab%7Cf539e70051fc4e199502447cfca58330%7C0%7C0%7C638858486469589500%7CUnknown%7CTWFpbGZsb3d8eyJFbXB0eU1hcGkiOnRydWUsIlYiOiIwLjAuMDAwMCIsIlAiOiJXaW4zMiIsIkFOIjoiTWFpbCIsIldUIjoyfQ%3D%3D%7C0%7C%7C%7C&amp;sdata=opSQp974T1t9CSW%2F%2BTr1kzIBWUx8IhfnpJAzLDakC4Q%3D&amp;reserved=0" TargetMode="External"/><Relationship Id="rId4" Type="http://schemas.openxmlformats.org/officeDocument/2006/relationships/hyperlink" Target="https://nam12.safelinks.protection.outlook.com/?url=https%3A%2F%2Fwww.youtube.com%2Fwatch%3Fv%3D0u7APoa3274&amp;data=05%7C02%7CTLynch%40myairlife.com%7Cddfb47d1426c411e14dd08ddae6897ab%7Cf539e70051fc4e199502447cfca58330%7C0%7C0%7C638858486469572749%7CUnknown%7CTWFpbGZsb3d8eyJFbXB0eU1hcGkiOnRydWUsIlYiOiIwLjAuMDAwMCIsIlAiOiJXaW4zMiIsIkFOIjoiTWFpbCIsIldUIjoyfQ%3D%3D%7C0%7C%7C%7C&amp;sdata=8sSdadrIn8acwD95%2Bx70Hv%2BlSrvMo8tkq%2BGGzmM1bmI%3D&amp;reserved=0" TargetMode="External"/></Relationships>
</file>

<file path=ppt/notesSlides/_rels/notesSlide258.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259.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312.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313.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a:p>
            <a:endParaRPr lang="en-US"/>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1</a:t>
            </a:fld>
            <a:endParaRPr lang="en-US"/>
          </a:p>
        </p:txBody>
      </p:sp>
    </p:spTree>
    <p:extLst>
      <p:ext uri="{BB962C8B-B14F-4D97-AF65-F5344CB8AC3E}">
        <p14:creationId xmlns:p14="http://schemas.microsoft.com/office/powerpoint/2010/main" val="3126929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2</a:t>
            </a:fld>
            <a:endParaRPr lang="en-US"/>
          </a:p>
        </p:txBody>
      </p:sp>
    </p:spTree>
    <p:extLst>
      <p:ext uri="{BB962C8B-B14F-4D97-AF65-F5344CB8AC3E}">
        <p14:creationId xmlns:p14="http://schemas.microsoft.com/office/powerpoint/2010/main" val="3824609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3</a:t>
            </a:fld>
            <a:endParaRPr lang="en-US"/>
          </a:p>
        </p:txBody>
      </p:sp>
    </p:spTree>
    <p:extLst>
      <p:ext uri="{BB962C8B-B14F-4D97-AF65-F5344CB8AC3E}">
        <p14:creationId xmlns:p14="http://schemas.microsoft.com/office/powerpoint/2010/main" val="2152956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ym typeface="Wingdings" panose="05000000000000000000" pitchFamily="2" charset="2"/>
              </a:rPr>
              <a:t>1. </a:t>
            </a:r>
            <a:r>
              <a:rPr lang="en-US" sz="1200"/>
              <a:t>Used to replenish fluid in patients with hypovolemia and/or hypotension, Caused by loss of blood (gunshot wounds, surgical trauma etc.) or severe dehydration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ym typeface="Wingdings" panose="05000000000000000000" pitchFamily="2" charset="2"/>
              </a:rPr>
              <a:t>2. Prevents retrograde flow of blood into tubing and IV bag</a:t>
            </a:r>
          </a:p>
          <a:p>
            <a:endParaRPr lang="en-US"/>
          </a:p>
        </p:txBody>
      </p:sp>
      <p:sp>
        <p:nvSpPr>
          <p:cNvPr id="4" name="Slide Number Placeholder 3"/>
          <p:cNvSpPr>
            <a:spLocks noGrp="1"/>
          </p:cNvSpPr>
          <p:nvPr>
            <p:ph type="sldNum" sz="quarter" idx="5"/>
          </p:nvPr>
        </p:nvSpPr>
        <p:spPr/>
        <p:txBody>
          <a:bodyPr/>
          <a:lstStyle/>
          <a:p>
            <a:fld id="{38313449-7426-45AB-8531-BF274702223A}" type="slidenum">
              <a:rPr lang="en-US" smtClean="0"/>
              <a:t>5</a:t>
            </a:fld>
            <a:endParaRPr lang="en-US"/>
          </a:p>
        </p:txBody>
      </p:sp>
    </p:spTree>
    <p:extLst>
      <p:ext uri="{BB962C8B-B14F-4D97-AF65-F5344CB8AC3E}">
        <p14:creationId xmlns:p14="http://schemas.microsoft.com/office/powerpoint/2010/main" val="396667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u="sng"/>
              <a:t>High Volume</a:t>
            </a:r>
            <a:r>
              <a:rPr lang="en-US" b="1"/>
              <a:t>:</a:t>
            </a:r>
          </a:p>
          <a:p>
            <a:r>
              <a:rPr lang="en-US"/>
              <a:t>950194310 | ETHOX 4010H INFU-SURG, 1000ML PRESSURE INFUSER BAG AP</a:t>
            </a:r>
          </a:p>
          <a:p>
            <a:r>
              <a:rPr lang="en-US"/>
              <a:t>950194210 | ETHOX 4005H INFU-SURG, 500ML PRESSURE INFUSER BAG AP</a:t>
            </a:r>
          </a:p>
          <a:p>
            <a:r>
              <a:rPr lang="fr-FR"/>
              <a:t>V4005H | NOVAPLUS 500ML MESH PRESSURE INFUSION BAG</a:t>
            </a:r>
          </a:p>
          <a:p>
            <a:r>
              <a:rPr lang="en-US"/>
              <a:t>8808 | PREMIERPRO 1000ML PRESSURE INFUSION BAG, MESH BACK</a:t>
            </a:r>
          </a:p>
          <a:p>
            <a:r>
              <a:rPr lang="fr-FR"/>
              <a:t>V4010H | NOVAPLUS 1000ML MESH PRESSURE INFUSION BAG</a:t>
            </a:r>
          </a:p>
          <a:p>
            <a:r>
              <a:rPr lang="en-US"/>
              <a:t>8807 | PREMIERPRO 500ML PRESSURE INFUSION BAG, MESH BACK</a:t>
            </a:r>
          </a:p>
          <a:p>
            <a:r>
              <a:rPr lang="en-US"/>
              <a:t>IN900012 | INFUSOR, PRESSURE, 1000 ML, NETTED</a:t>
            </a:r>
          </a:p>
          <a:p>
            <a:r>
              <a:rPr lang="en-US"/>
              <a:t>IN800048 | INFUSOR, PRESSURE, 500 ML, NETTED, 48/CS</a:t>
            </a:r>
          </a:p>
          <a:p>
            <a:r>
              <a:rPr lang="en-US"/>
              <a:t>4050 | 500ML CLARITY PRESSURE INFUSION BAG</a:t>
            </a:r>
          </a:p>
        </p:txBody>
      </p:sp>
      <p:sp>
        <p:nvSpPr>
          <p:cNvPr id="4" name="Slide Number Placeholder 3"/>
          <p:cNvSpPr>
            <a:spLocks noGrp="1"/>
          </p:cNvSpPr>
          <p:nvPr>
            <p:ph type="sldNum" sz="quarter" idx="5"/>
          </p:nvPr>
        </p:nvSpPr>
        <p:spPr/>
        <p:txBody>
          <a:bodyPr/>
          <a:lstStyle/>
          <a:p>
            <a:fld id="{38313449-7426-45AB-8531-BF274702223A}" type="slidenum">
              <a:rPr lang="en-US" smtClean="0"/>
              <a:t>7</a:t>
            </a:fld>
            <a:endParaRPr lang="en-US"/>
          </a:p>
        </p:txBody>
      </p:sp>
    </p:spTree>
    <p:extLst>
      <p:ext uri="{BB962C8B-B14F-4D97-AF65-F5344CB8AC3E}">
        <p14:creationId xmlns:p14="http://schemas.microsoft.com/office/powerpoint/2010/main" val="21195586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Reference sheet</a:t>
            </a:r>
          </a:p>
        </p:txBody>
      </p:sp>
      <p:sp>
        <p:nvSpPr>
          <p:cNvPr id="4" name="Slide Number Placeholder 3"/>
          <p:cNvSpPr>
            <a:spLocks noGrp="1"/>
          </p:cNvSpPr>
          <p:nvPr>
            <p:ph type="sldNum" sz="quarter" idx="5"/>
          </p:nvPr>
        </p:nvSpPr>
        <p:spPr/>
        <p:txBody>
          <a:bodyPr/>
          <a:lstStyle/>
          <a:p>
            <a:fld id="{38313449-7426-45AB-8531-BF274702223A}" type="slidenum">
              <a:rPr lang="en-US" smtClean="0"/>
              <a:t>10</a:t>
            </a:fld>
            <a:endParaRPr lang="en-US"/>
          </a:p>
        </p:txBody>
      </p:sp>
    </p:spTree>
    <p:extLst>
      <p:ext uri="{BB962C8B-B14F-4D97-AF65-F5344CB8AC3E}">
        <p14:creationId xmlns:p14="http://schemas.microsoft.com/office/powerpoint/2010/main" val="68878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313449-7426-45AB-8531-BF274702223A}" type="slidenum">
              <a:rPr lang="en-US" smtClean="0"/>
              <a:t>12</a:t>
            </a:fld>
            <a:endParaRPr lang="en-US"/>
          </a:p>
        </p:txBody>
      </p:sp>
    </p:spTree>
    <p:extLst>
      <p:ext uri="{BB962C8B-B14F-4D97-AF65-F5344CB8AC3E}">
        <p14:creationId xmlns:p14="http://schemas.microsoft.com/office/powerpoint/2010/main" val="1836477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13</a:t>
            </a:fld>
            <a:endParaRPr lang="en-US"/>
          </a:p>
        </p:txBody>
      </p:sp>
    </p:spTree>
    <p:extLst>
      <p:ext uri="{BB962C8B-B14F-4D97-AF65-F5344CB8AC3E}">
        <p14:creationId xmlns:p14="http://schemas.microsoft.com/office/powerpoint/2010/main" val="2716264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14</a:t>
            </a:fld>
            <a:endParaRPr lang="en-US"/>
          </a:p>
        </p:txBody>
      </p:sp>
    </p:spTree>
    <p:extLst>
      <p:ext uri="{BB962C8B-B14F-4D97-AF65-F5344CB8AC3E}">
        <p14:creationId xmlns:p14="http://schemas.microsoft.com/office/powerpoint/2010/main" val="1327306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17</a:t>
            </a:fld>
            <a:endParaRPr lang="en-US"/>
          </a:p>
        </p:txBody>
      </p:sp>
    </p:spTree>
    <p:extLst>
      <p:ext uri="{BB962C8B-B14F-4D97-AF65-F5344CB8AC3E}">
        <p14:creationId xmlns:p14="http://schemas.microsoft.com/office/powerpoint/2010/main" val="2390594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CE534-ED6E-91B1-E407-A27F816EE6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1D8012-A2E6-1D75-CB50-CB300DD2AD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286AC9B-7769-5702-034E-8D410935079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EADFEF1-66A2-0DF5-5FAF-2C01F6C93D3D}"/>
              </a:ext>
            </a:extLst>
          </p:cNvPr>
          <p:cNvSpPr>
            <a:spLocks noGrp="1"/>
          </p:cNvSpPr>
          <p:nvPr>
            <p:ph type="sldNum" sz="quarter" idx="5"/>
          </p:nvPr>
        </p:nvSpPr>
        <p:spPr/>
        <p:txBody>
          <a:bodyPr/>
          <a:lstStyle/>
          <a:p>
            <a:fld id="{43E09C48-B138-8B43-99F5-406097D30CD2}" type="slidenum">
              <a:rPr lang="en-US" smtClean="0"/>
              <a:t>18</a:t>
            </a:fld>
            <a:endParaRPr lang="en-US"/>
          </a:p>
        </p:txBody>
      </p:sp>
    </p:spTree>
    <p:extLst>
      <p:ext uri="{BB962C8B-B14F-4D97-AF65-F5344CB8AC3E}">
        <p14:creationId xmlns:p14="http://schemas.microsoft.com/office/powerpoint/2010/main" val="2743435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CE534-ED6E-91B1-E407-A27F816EE6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1D8012-A2E6-1D75-CB50-CB300DD2AD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286AC9B-7769-5702-034E-8D410935079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EADFEF1-66A2-0DF5-5FAF-2C01F6C93D3D}"/>
              </a:ext>
            </a:extLst>
          </p:cNvPr>
          <p:cNvSpPr>
            <a:spLocks noGrp="1"/>
          </p:cNvSpPr>
          <p:nvPr>
            <p:ph type="sldNum" sz="quarter" idx="5"/>
          </p:nvPr>
        </p:nvSpPr>
        <p:spPr/>
        <p:txBody>
          <a:bodyPr/>
          <a:lstStyle/>
          <a:p>
            <a:fld id="{43E09C48-B138-8B43-99F5-406097D30CD2}" type="slidenum">
              <a:rPr lang="en-US" smtClean="0"/>
              <a:t>19</a:t>
            </a:fld>
            <a:endParaRPr lang="en-US"/>
          </a:p>
        </p:txBody>
      </p:sp>
    </p:spTree>
    <p:extLst>
      <p:ext uri="{BB962C8B-B14F-4D97-AF65-F5344CB8AC3E}">
        <p14:creationId xmlns:p14="http://schemas.microsoft.com/office/powerpoint/2010/main" val="27434352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296DE-6B6F-30BD-49D6-66DE23D1F6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3568F1-7004-9935-B279-300788D3C29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21563B2-223C-CF07-1B02-CECF2A8B6F7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18F2CED-E3E2-0C38-F82A-5AA4F7A9F7E4}"/>
              </a:ext>
            </a:extLst>
          </p:cNvPr>
          <p:cNvSpPr>
            <a:spLocks noGrp="1"/>
          </p:cNvSpPr>
          <p:nvPr>
            <p:ph type="sldNum" sz="quarter" idx="5"/>
          </p:nvPr>
        </p:nvSpPr>
        <p:spPr/>
        <p:txBody>
          <a:bodyPr/>
          <a:lstStyle/>
          <a:p>
            <a:fld id="{43E09C48-B138-8B43-99F5-406097D30CD2}" type="slidenum">
              <a:rPr lang="en-US" smtClean="0"/>
              <a:t>20</a:t>
            </a:fld>
            <a:endParaRPr lang="en-US"/>
          </a:p>
        </p:txBody>
      </p:sp>
    </p:spTree>
    <p:extLst>
      <p:ext uri="{BB962C8B-B14F-4D97-AF65-F5344CB8AC3E}">
        <p14:creationId xmlns:p14="http://schemas.microsoft.com/office/powerpoint/2010/main" val="3106356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21</a:t>
            </a:fld>
            <a:endParaRPr lang="en-US"/>
          </a:p>
        </p:txBody>
      </p:sp>
    </p:spTree>
    <p:extLst>
      <p:ext uri="{BB962C8B-B14F-4D97-AF65-F5344CB8AC3E}">
        <p14:creationId xmlns:p14="http://schemas.microsoft.com/office/powerpoint/2010/main" val="3096663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22</a:t>
            </a:fld>
            <a:endParaRPr lang="en-US"/>
          </a:p>
        </p:txBody>
      </p:sp>
    </p:spTree>
    <p:extLst>
      <p:ext uri="{BB962C8B-B14F-4D97-AF65-F5344CB8AC3E}">
        <p14:creationId xmlns:p14="http://schemas.microsoft.com/office/powerpoint/2010/main" val="18881059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a:t>High Volume Patient Monitoring:</a:t>
            </a:r>
          </a:p>
          <a:p>
            <a:pPr marL="0" indent="0">
              <a:buFont typeface="Arial" panose="020B0604020202020204" pitchFamily="34" charset="0"/>
              <a:buNone/>
            </a:pPr>
            <a:r>
              <a:rPr lang="en-US"/>
              <a:t>2074816-001 | GIRAFFE DISP SKIN TEMP PROBES, 10/CS</a:t>
            </a:r>
          </a:p>
          <a:p>
            <a:pPr marL="0" indent="0">
              <a:buFont typeface="Arial" panose="020B0604020202020204" pitchFamily="34" charset="0"/>
              <a:buNone/>
            </a:pPr>
            <a:r>
              <a:rPr lang="en-US"/>
              <a:t>2074817-001 | TEMP PROBE SKIN INFANT GIRAFFE DISP 50CS</a:t>
            </a:r>
          </a:p>
          <a:p>
            <a:pPr marL="0" indent="0">
              <a:buFont typeface="Arial" panose="020B0604020202020204" pitchFamily="34" charset="0"/>
              <a:buNone/>
            </a:pPr>
            <a:r>
              <a:rPr lang="en-US"/>
              <a:t>2052133-006 | LEADWIRE, SPU 5-LEAD GRAB AHA 100CM/39IN</a:t>
            </a:r>
          </a:p>
          <a:p>
            <a:pPr marL="0" indent="0">
              <a:buFont typeface="Arial" panose="020B0604020202020204" pitchFamily="34" charset="0"/>
              <a:buNone/>
            </a:pPr>
            <a:r>
              <a:rPr lang="en-US"/>
              <a:t>2052133-007 | LEADWIRE, SPU, 5-LEAD GRAB AHA 75CM/29IN</a:t>
            </a:r>
          </a:p>
          <a:p>
            <a:pPr marL="0" indent="0">
              <a:buFont typeface="Arial" panose="020B0604020202020204" pitchFamily="34" charset="0"/>
              <a:buNone/>
            </a:pPr>
            <a:r>
              <a:rPr lang="en-US"/>
              <a:t>414556-001 | LEADWIRE MULTILINK 5-LEAD GRAB AHA SET S</a:t>
            </a:r>
          </a:p>
          <a:p>
            <a:pPr marL="0" indent="0">
              <a:buFont typeface="Arial" panose="020B0604020202020204" pitchFamily="34" charset="0"/>
              <a:buNone/>
            </a:pPr>
            <a:r>
              <a:rPr lang="en-US"/>
              <a:t>412681-001 | LEADWIRE MULTILINK 5-LEAD GRAB AHA GROUP</a:t>
            </a:r>
          </a:p>
          <a:p>
            <a:pPr marL="0" indent="0">
              <a:buFont typeface="Arial" panose="020B0604020202020204" pitchFamily="34" charset="0"/>
              <a:buNone/>
            </a:pPr>
            <a:r>
              <a:rPr lang="en-US"/>
              <a:t>2009828-020 | PAPER, ECG, RED GRID FULL PAGE 8.5X11</a:t>
            </a:r>
          </a:p>
          <a:p>
            <a:pPr marL="0" indent="0">
              <a:buFont typeface="Arial" panose="020B0604020202020204" pitchFamily="34" charset="0"/>
              <a:buNone/>
            </a:pPr>
            <a:r>
              <a:rPr lang="en-US"/>
              <a:t>M1024222VY | TEMPERATURE SENSOR, SKIN</a:t>
            </a:r>
          </a:p>
          <a:p>
            <a:pPr marL="0" indent="0">
              <a:buFont typeface="Arial" panose="020B0604020202020204" pitchFamily="34" charset="0"/>
              <a:buNone/>
            </a:pPr>
            <a:r>
              <a:rPr lang="en-US"/>
              <a:t>2017003-001 | CABLE, ECG, 3/5-LEAD, GE, AHA, 3.6M/12FT</a:t>
            </a:r>
          </a:p>
          <a:p>
            <a:pPr marL="0" indent="0">
              <a:buFont typeface="Arial" panose="020B0604020202020204" pitchFamily="34" charset="0"/>
              <a:buNone/>
            </a:pPr>
            <a:r>
              <a:rPr lang="en-US"/>
              <a:t>7000AAO | ELECTRODES, FETAL SCALP (FSE), 50/CASE</a:t>
            </a:r>
          </a:p>
          <a:p>
            <a:pPr marL="0" indent="0">
              <a:buFont typeface="Arial" panose="020B0604020202020204" pitchFamily="34" charset="0"/>
              <a:buNone/>
            </a:pPr>
            <a:r>
              <a:rPr lang="en-US"/>
              <a:t>414556-005 | LEADWIRE MULTILINK 5-LEAD GRAB AHA SET M</a:t>
            </a:r>
          </a:p>
        </p:txBody>
      </p:sp>
      <p:sp>
        <p:nvSpPr>
          <p:cNvPr id="4" name="Slide Number Placeholder 3"/>
          <p:cNvSpPr>
            <a:spLocks noGrp="1"/>
          </p:cNvSpPr>
          <p:nvPr>
            <p:ph type="sldNum" sz="quarter" idx="5"/>
          </p:nvPr>
        </p:nvSpPr>
        <p:spPr/>
        <p:txBody>
          <a:bodyPr/>
          <a:lstStyle/>
          <a:p>
            <a:fld id="{43E09C48-B138-8B43-99F5-406097D30CD2}" type="slidenum">
              <a:rPr lang="en-US" smtClean="0"/>
              <a:t>23</a:t>
            </a:fld>
            <a:endParaRPr lang="en-US"/>
          </a:p>
        </p:txBody>
      </p:sp>
    </p:spTree>
    <p:extLst>
      <p:ext uri="{BB962C8B-B14F-4D97-AF65-F5344CB8AC3E}">
        <p14:creationId xmlns:p14="http://schemas.microsoft.com/office/powerpoint/2010/main" val="38335464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BC4D6-4EF8-B9E2-D856-650FFAC177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72E306-1DB0-F0A6-0A28-D8C1C998CE7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0FC1570-454F-CD66-B1D7-BA7B80B7454A}"/>
              </a:ext>
            </a:extLst>
          </p:cNvPr>
          <p:cNvSpPr>
            <a:spLocks noGrp="1"/>
          </p:cNvSpPr>
          <p:nvPr>
            <p:ph type="body" idx="1"/>
          </p:nvPr>
        </p:nvSpPr>
        <p:spPr/>
        <p:txBody>
          <a:bodyPr/>
          <a:lstStyle/>
          <a:p>
            <a:pPr marL="0" indent="0">
              <a:buFont typeface="Arial" panose="020B0604020202020204" pitchFamily="34" charset="0"/>
              <a:buNone/>
            </a:pPr>
            <a:r>
              <a:rPr lang="en-US"/>
              <a:t>High Volume Patient Monitoring:</a:t>
            </a:r>
          </a:p>
          <a:p>
            <a:pPr marL="0" indent="0">
              <a:buFont typeface="Arial" panose="020B0604020202020204" pitchFamily="34" charset="0"/>
              <a:buNone/>
            </a:pPr>
            <a:r>
              <a:rPr lang="en-US"/>
              <a:t>2074816-001 | GIRAFFE DISP SKIN TEMP PROBES, 10/CS</a:t>
            </a:r>
          </a:p>
          <a:p>
            <a:pPr marL="0" indent="0">
              <a:buFont typeface="Arial" panose="020B0604020202020204" pitchFamily="34" charset="0"/>
              <a:buNone/>
            </a:pPr>
            <a:r>
              <a:rPr lang="en-US"/>
              <a:t>2074817-001 | TEMP PROBE SKIN INFANT GIRAFFE DISP 50CS</a:t>
            </a:r>
          </a:p>
          <a:p>
            <a:pPr marL="0" indent="0">
              <a:buFont typeface="Arial" panose="020B0604020202020204" pitchFamily="34" charset="0"/>
              <a:buNone/>
            </a:pPr>
            <a:r>
              <a:rPr lang="en-US"/>
              <a:t>2052133-006 | LEADWIRE, SPU 5-LEAD GRAB AHA 100CM/39IN</a:t>
            </a:r>
          </a:p>
          <a:p>
            <a:pPr marL="0" indent="0">
              <a:buFont typeface="Arial" panose="020B0604020202020204" pitchFamily="34" charset="0"/>
              <a:buNone/>
            </a:pPr>
            <a:r>
              <a:rPr lang="en-US"/>
              <a:t>2052133-007 | LEADWIRE, SPU, 5-LEAD GRAB AHA 75CM/29IN</a:t>
            </a:r>
          </a:p>
          <a:p>
            <a:pPr marL="0" indent="0">
              <a:buFont typeface="Arial" panose="020B0604020202020204" pitchFamily="34" charset="0"/>
              <a:buNone/>
            </a:pPr>
            <a:r>
              <a:rPr lang="en-US"/>
              <a:t>414556-001 | LEADWIRE MULTILINK 5-LEAD GRAB AHA SET S</a:t>
            </a:r>
          </a:p>
          <a:p>
            <a:pPr marL="0" indent="0">
              <a:buFont typeface="Arial" panose="020B0604020202020204" pitchFamily="34" charset="0"/>
              <a:buNone/>
            </a:pPr>
            <a:r>
              <a:rPr lang="en-US"/>
              <a:t>412681-001 | LEADWIRE MULTILINK 5-LEAD GRAB AHA GROUP</a:t>
            </a:r>
          </a:p>
          <a:p>
            <a:pPr marL="0" indent="0">
              <a:buFont typeface="Arial" panose="020B0604020202020204" pitchFamily="34" charset="0"/>
              <a:buNone/>
            </a:pPr>
            <a:r>
              <a:rPr lang="en-US"/>
              <a:t>2009828-020 | PAPER, ECG, RED GRID FULL PAGE 8.5X11</a:t>
            </a:r>
          </a:p>
          <a:p>
            <a:pPr marL="0" indent="0">
              <a:buFont typeface="Arial" panose="020B0604020202020204" pitchFamily="34" charset="0"/>
              <a:buNone/>
            </a:pPr>
            <a:r>
              <a:rPr lang="en-US"/>
              <a:t>M1024222VY | TEMPERATURE SENSOR, SKIN</a:t>
            </a:r>
          </a:p>
          <a:p>
            <a:pPr marL="0" indent="0">
              <a:buFont typeface="Arial" panose="020B0604020202020204" pitchFamily="34" charset="0"/>
              <a:buNone/>
            </a:pPr>
            <a:r>
              <a:rPr lang="en-US"/>
              <a:t>2017003-001 | CABLE, ECG, 3/5-LEAD, GE, AHA, 3.6M/12FT</a:t>
            </a:r>
          </a:p>
          <a:p>
            <a:pPr marL="0" indent="0">
              <a:buFont typeface="Arial" panose="020B0604020202020204" pitchFamily="34" charset="0"/>
              <a:buNone/>
            </a:pPr>
            <a:r>
              <a:rPr lang="en-US"/>
              <a:t>7000AAO | ELECTRODES, FETAL SCALP (FSE), 50/CASE</a:t>
            </a:r>
          </a:p>
          <a:p>
            <a:pPr marL="0" indent="0">
              <a:buFont typeface="Arial" panose="020B0604020202020204" pitchFamily="34" charset="0"/>
              <a:buNone/>
            </a:pPr>
            <a:r>
              <a:rPr lang="en-US"/>
              <a:t>414556-005 | LEADWIRE MULTILINK 5-LEAD GRAB AHA SET M</a:t>
            </a:r>
          </a:p>
        </p:txBody>
      </p:sp>
      <p:sp>
        <p:nvSpPr>
          <p:cNvPr id="4" name="Slide Number Placeholder 3">
            <a:extLst>
              <a:ext uri="{FF2B5EF4-FFF2-40B4-BE49-F238E27FC236}">
                <a16:creationId xmlns:a16="http://schemas.microsoft.com/office/drawing/2014/main" id="{9E090D87-A6EE-960A-D790-5125AEEE3882}"/>
              </a:ext>
            </a:extLst>
          </p:cNvPr>
          <p:cNvSpPr>
            <a:spLocks noGrp="1"/>
          </p:cNvSpPr>
          <p:nvPr>
            <p:ph type="sldNum" sz="quarter" idx="5"/>
          </p:nvPr>
        </p:nvSpPr>
        <p:spPr/>
        <p:txBody>
          <a:bodyPr/>
          <a:lstStyle/>
          <a:p>
            <a:fld id="{43E09C48-B138-8B43-99F5-406097D30CD2}" type="slidenum">
              <a:rPr lang="en-US" smtClean="0"/>
              <a:t>24</a:t>
            </a:fld>
            <a:endParaRPr lang="en-US"/>
          </a:p>
        </p:txBody>
      </p:sp>
    </p:spTree>
    <p:extLst>
      <p:ext uri="{BB962C8B-B14F-4D97-AF65-F5344CB8AC3E}">
        <p14:creationId xmlns:p14="http://schemas.microsoft.com/office/powerpoint/2010/main" val="2192514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a:t>
            </a:fld>
            <a:endParaRPr lang="en-US"/>
          </a:p>
        </p:txBody>
      </p:sp>
    </p:spTree>
    <p:extLst>
      <p:ext uri="{BB962C8B-B14F-4D97-AF65-F5344CB8AC3E}">
        <p14:creationId xmlns:p14="http://schemas.microsoft.com/office/powerpoint/2010/main" val="32709076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CC6B4-F048-7092-BF52-C9FE9B1ABA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0D6340-ECB0-BA70-B933-731659BCB4A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5486A82-4E88-B4CC-C392-322A741CBA0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5CB074C-BA00-1A59-E134-4CB80DFDF5C6}"/>
              </a:ext>
            </a:extLst>
          </p:cNvPr>
          <p:cNvSpPr>
            <a:spLocks noGrp="1"/>
          </p:cNvSpPr>
          <p:nvPr>
            <p:ph type="sldNum" sz="quarter" idx="5"/>
          </p:nvPr>
        </p:nvSpPr>
        <p:spPr/>
        <p:txBody>
          <a:bodyPr/>
          <a:lstStyle/>
          <a:p>
            <a:fld id="{43E09C48-B138-8B43-99F5-406097D30CD2}" type="slidenum">
              <a:rPr lang="en-US" smtClean="0"/>
              <a:t>26</a:t>
            </a:fld>
            <a:endParaRPr lang="en-US"/>
          </a:p>
        </p:txBody>
      </p:sp>
    </p:spTree>
    <p:extLst>
      <p:ext uri="{BB962C8B-B14F-4D97-AF65-F5344CB8AC3E}">
        <p14:creationId xmlns:p14="http://schemas.microsoft.com/office/powerpoint/2010/main" val="26080369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27</a:t>
            </a:fld>
            <a:endParaRPr lang="en-US"/>
          </a:p>
        </p:txBody>
      </p:sp>
    </p:spTree>
    <p:extLst>
      <p:ext uri="{BB962C8B-B14F-4D97-AF65-F5344CB8AC3E}">
        <p14:creationId xmlns:p14="http://schemas.microsoft.com/office/powerpoint/2010/main" val="2998034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272B4-B5CC-CAA4-5642-8AF9A4B756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CF964F-1764-2A0B-B29D-33D308B626F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0DAF7B-0E06-CB92-3F64-F092B314A6E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CE0692-2B5F-AA18-11BA-E47667518B0F}"/>
              </a:ext>
            </a:extLst>
          </p:cNvPr>
          <p:cNvSpPr>
            <a:spLocks noGrp="1"/>
          </p:cNvSpPr>
          <p:nvPr>
            <p:ph type="sldNum" sz="quarter" idx="5"/>
          </p:nvPr>
        </p:nvSpPr>
        <p:spPr/>
        <p:txBody>
          <a:bodyPr/>
          <a:lstStyle/>
          <a:p>
            <a:fld id="{43E09C48-B138-8B43-99F5-406097D30CD2}" type="slidenum">
              <a:rPr lang="en-US" smtClean="0"/>
              <a:t>28</a:t>
            </a:fld>
            <a:endParaRPr lang="en-US"/>
          </a:p>
        </p:txBody>
      </p:sp>
    </p:spTree>
    <p:extLst>
      <p:ext uri="{BB962C8B-B14F-4D97-AF65-F5344CB8AC3E}">
        <p14:creationId xmlns:p14="http://schemas.microsoft.com/office/powerpoint/2010/main" val="8269371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41CB4-E898-79EA-DF71-EBAD6CE061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4E4955-DBA4-2FCF-FDF3-9AF35EF3533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4EB5EE8-E303-0EBE-31A7-D888B791FB5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5110BDA-BC64-605C-E34B-DAD6DEFAA088}"/>
              </a:ext>
            </a:extLst>
          </p:cNvPr>
          <p:cNvSpPr>
            <a:spLocks noGrp="1"/>
          </p:cNvSpPr>
          <p:nvPr>
            <p:ph type="sldNum" sz="quarter" idx="5"/>
          </p:nvPr>
        </p:nvSpPr>
        <p:spPr/>
        <p:txBody>
          <a:bodyPr/>
          <a:lstStyle/>
          <a:p>
            <a:fld id="{43E09C48-B138-8B43-99F5-406097D30CD2}" type="slidenum">
              <a:rPr lang="en-US" smtClean="0"/>
              <a:t>29</a:t>
            </a:fld>
            <a:endParaRPr lang="en-US"/>
          </a:p>
        </p:txBody>
      </p:sp>
    </p:spTree>
    <p:extLst>
      <p:ext uri="{BB962C8B-B14F-4D97-AF65-F5344CB8AC3E}">
        <p14:creationId xmlns:p14="http://schemas.microsoft.com/office/powerpoint/2010/main" val="14651180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41CB4-E898-79EA-DF71-EBAD6CE061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4E4955-DBA4-2FCF-FDF3-9AF35EF3533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4EB5EE8-E303-0EBE-31A7-D888B791FB5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5110BDA-BC64-605C-E34B-DAD6DEFAA088}"/>
              </a:ext>
            </a:extLst>
          </p:cNvPr>
          <p:cNvSpPr>
            <a:spLocks noGrp="1"/>
          </p:cNvSpPr>
          <p:nvPr>
            <p:ph type="sldNum" sz="quarter" idx="5"/>
          </p:nvPr>
        </p:nvSpPr>
        <p:spPr/>
        <p:txBody>
          <a:bodyPr/>
          <a:lstStyle/>
          <a:p>
            <a:fld id="{43E09C48-B138-8B43-99F5-406097D30CD2}" type="slidenum">
              <a:rPr lang="en-US" smtClean="0"/>
              <a:t>30</a:t>
            </a:fld>
            <a:endParaRPr lang="en-US"/>
          </a:p>
        </p:txBody>
      </p:sp>
    </p:spTree>
    <p:extLst>
      <p:ext uri="{BB962C8B-B14F-4D97-AF65-F5344CB8AC3E}">
        <p14:creationId xmlns:p14="http://schemas.microsoft.com/office/powerpoint/2010/main" val="14651180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41CB4-E898-79EA-DF71-EBAD6CE061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4E4955-DBA4-2FCF-FDF3-9AF35EF3533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4EB5EE8-E303-0EBE-31A7-D888B791FB5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5110BDA-BC64-605C-E34B-DAD6DEFAA088}"/>
              </a:ext>
            </a:extLst>
          </p:cNvPr>
          <p:cNvSpPr>
            <a:spLocks noGrp="1"/>
          </p:cNvSpPr>
          <p:nvPr>
            <p:ph type="sldNum" sz="quarter" idx="5"/>
          </p:nvPr>
        </p:nvSpPr>
        <p:spPr/>
        <p:txBody>
          <a:bodyPr/>
          <a:lstStyle/>
          <a:p>
            <a:fld id="{43E09C48-B138-8B43-99F5-406097D30CD2}" type="slidenum">
              <a:rPr lang="en-US" smtClean="0"/>
              <a:t>31</a:t>
            </a:fld>
            <a:endParaRPr lang="en-US"/>
          </a:p>
        </p:txBody>
      </p:sp>
    </p:spTree>
    <p:extLst>
      <p:ext uri="{BB962C8B-B14F-4D97-AF65-F5344CB8AC3E}">
        <p14:creationId xmlns:p14="http://schemas.microsoft.com/office/powerpoint/2010/main" val="14651180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7BA1B-5A41-B65E-E9A4-ACFC5BD8BB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C1A80-A34A-9628-A9C2-7F1D93730D2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973B688-ED86-02A2-D19F-F9CC9E3C912E}"/>
              </a:ext>
            </a:extLst>
          </p:cNvPr>
          <p:cNvSpPr>
            <a:spLocks noGrp="1"/>
          </p:cNvSpPr>
          <p:nvPr>
            <p:ph type="body" idx="1"/>
          </p:nvPr>
        </p:nvSpPr>
        <p:spPr/>
        <p:txBody>
          <a:bodyPr/>
          <a:lstStyle/>
          <a:p>
            <a:r>
              <a:rPr lang="en-US" sz="1600"/>
              <a:t>Top </a:t>
            </a:r>
            <a:r>
              <a:rPr lang="en-US" sz="1600" b="1">
                <a:solidFill>
                  <a:srgbClr val="00B050"/>
                </a:solidFill>
              </a:rPr>
              <a:t>Leadwire</a:t>
            </a:r>
            <a:r>
              <a:rPr lang="en-US" sz="1600"/>
              <a:t> SKUs &amp; ASP</a:t>
            </a:r>
          </a:p>
          <a:p>
            <a:pPr marL="342900" indent="-342900">
              <a:buFont typeface="Arial" panose="020B0604020202020204" pitchFamily="34" charset="0"/>
              <a:buChar char="•"/>
            </a:pPr>
            <a:r>
              <a:rPr lang="en-US" sz="1200"/>
              <a:t>2052133-006, 5-lead Grab 39”	$10.54	36% Volume</a:t>
            </a:r>
          </a:p>
          <a:p>
            <a:pPr marL="342900" indent="-342900">
              <a:buFont typeface="Arial" panose="020B0604020202020204" pitchFamily="34" charset="0"/>
              <a:buChar char="•"/>
            </a:pPr>
            <a:r>
              <a:rPr lang="en-US" sz="1200"/>
              <a:t>2052133-007, 5-lead Grab 29”	$10.28	33% Volume</a:t>
            </a:r>
          </a:p>
          <a:p>
            <a:pPr marL="342900" indent="-342900">
              <a:buFont typeface="Arial" panose="020B0604020202020204" pitchFamily="34" charset="0"/>
              <a:buChar char="•"/>
            </a:pPr>
            <a:r>
              <a:rPr lang="en-US" sz="1200"/>
              <a:t>2052133-406, 5-lead Grab 12’	$11.07	7% Volume</a:t>
            </a:r>
          </a:p>
          <a:p>
            <a:pPr marL="342900" indent="-342900">
              <a:buFont typeface="Arial" panose="020B0604020202020204" pitchFamily="34" charset="0"/>
              <a:buChar char="•"/>
            </a:pPr>
            <a:r>
              <a:rPr lang="en-US" sz="1200"/>
              <a:t>2052104-006, 5-lead Snap 39”	$10.17	5% Volume</a:t>
            </a:r>
          </a:p>
          <a:p>
            <a:pPr marL="342900" indent="-342900">
              <a:buFont typeface="Arial" panose="020B0604020202020204" pitchFamily="34" charset="0"/>
              <a:buChar char="•"/>
            </a:pPr>
            <a:r>
              <a:rPr lang="en-US" sz="1200"/>
              <a:t>2052133-008, V-lead Grab 39”	$10.00	4% Volume</a:t>
            </a:r>
          </a:p>
          <a:p>
            <a:pPr marL="342900" indent="-342900">
              <a:buFont typeface="Arial" panose="020B0604020202020204" pitchFamily="34" charset="0"/>
              <a:buChar char="•"/>
            </a:pPr>
            <a:r>
              <a:rPr lang="en-US" sz="1200"/>
              <a:t>2052133-005, 3-lead Grab 39”	$10.80	4% Volume</a:t>
            </a:r>
            <a:endParaRPr lang="en-US"/>
          </a:p>
        </p:txBody>
      </p:sp>
      <p:sp>
        <p:nvSpPr>
          <p:cNvPr id="4" name="Slide Number Placeholder 3">
            <a:extLst>
              <a:ext uri="{FF2B5EF4-FFF2-40B4-BE49-F238E27FC236}">
                <a16:creationId xmlns:a16="http://schemas.microsoft.com/office/drawing/2014/main" id="{6D5715A3-F47C-4011-5FB2-B2DDCD317379}"/>
              </a:ext>
            </a:extLst>
          </p:cNvPr>
          <p:cNvSpPr>
            <a:spLocks noGrp="1"/>
          </p:cNvSpPr>
          <p:nvPr>
            <p:ph type="sldNum" sz="quarter" idx="5"/>
          </p:nvPr>
        </p:nvSpPr>
        <p:spPr/>
        <p:txBody>
          <a:bodyPr/>
          <a:lstStyle/>
          <a:p>
            <a:fld id="{43E09C48-B138-8B43-99F5-406097D30CD2}" type="slidenum">
              <a:rPr lang="en-US" smtClean="0"/>
              <a:t>32</a:t>
            </a:fld>
            <a:endParaRPr lang="en-US"/>
          </a:p>
        </p:txBody>
      </p:sp>
    </p:spTree>
    <p:extLst>
      <p:ext uri="{BB962C8B-B14F-4D97-AF65-F5344CB8AC3E}">
        <p14:creationId xmlns:p14="http://schemas.microsoft.com/office/powerpoint/2010/main" val="41776674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D3841-AB0D-1F06-0AD7-E515A80643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D0CD6-F05B-8D71-112D-1B0C0E1041E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E11AFF-D0B1-6CBF-4ABE-163565E6FA89}"/>
              </a:ext>
            </a:extLst>
          </p:cNvPr>
          <p:cNvSpPr>
            <a:spLocks noGrp="1"/>
          </p:cNvSpPr>
          <p:nvPr>
            <p:ph type="body" idx="1"/>
          </p:nvPr>
        </p:nvSpPr>
        <p:spPr/>
        <p:txBody>
          <a:bodyPr/>
          <a:lstStyle/>
          <a:p>
            <a:r>
              <a:rPr lang="en-US" sz="1200" kern="1200">
                <a:solidFill>
                  <a:schemeClr val="tx1"/>
                </a:solidFill>
                <a:effectLst/>
                <a:latin typeface="+mn-lt"/>
                <a:ea typeface="+mn-ea"/>
                <a:cs typeface="+mn-cs"/>
              </a:rPr>
              <a:t>HealthTrust HCA / Contract 7023</a:t>
            </a:r>
            <a:endParaRPr lang="en-US"/>
          </a:p>
        </p:txBody>
      </p:sp>
      <p:sp>
        <p:nvSpPr>
          <p:cNvPr id="4" name="Slide Number Placeholder 3">
            <a:extLst>
              <a:ext uri="{FF2B5EF4-FFF2-40B4-BE49-F238E27FC236}">
                <a16:creationId xmlns:a16="http://schemas.microsoft.com/office/drawing/2014/main" id="{7BC1B12F-B42F-B5EF-E83F-3279ED9E7C4C}"/>
              </a:ext>
            </a:extLst>
          </p:cNvPr>
          <p:cNvSpPr>
            <a:spLocks noGrp="1"/>
          </p:cNvSpPr>
          <p:nvPr>
            <p:ph type="sldNum" sz="quarter" idx="5"/>
          </p:nvPr>
        </p:nvSpPr>
        <p:spPr/>
        <p:txBody>
          <a:bodyPr/>
          <a:lstStyle/>
          <a:p>
            <a:fld id="{43E09C48-B138-8B43-99F5-406097D30CD2}" type="slidenum">
              <a:rPr lang="en-US" smtClean="0"/>
              <a:t>33</a:t>
            </a:fld>
            <a:endParaRPr lang="en-US"/>
          </a:p>
        </p:txBody>
      </p:sp>
    </p:spTree>
    <p:extLst>
      <p:ext uri="{BB962C8B-B14F-4D97-AF65-F5344CB8AC3E}">
        <p14:creationId xmlns:p14="http://schemas.microsoft.com/office/powerpoint/2010/main" val="42001633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AFCE5-72CB-4BD0-A05A-E0899EF1D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5AB140-3CB8-D7C9-F3E4-680CDC8DB4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148F4F6-D1F8-3254-75D3-EF0D89F384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205F331-3191-B75C-D86F-C432D7DD3185}"/>
              </a:ext>
            </a:extLst>
          </p:cNvPr>
          <p:cNvSpPr>
            <a:spLocks noGrp="1"/>
          </p:cNvSpPr>
          <p:nvPr>
            <p:ph type="sldNum" sz="quarter" idx="5"/>
          </p:nvPr>
        </p:nvSpPr>
        <p:spPr/>
        <p:txBody>
          <a:bodyPr/>
          <a:lstStyle/>
          <a:p>
            <a:fld id="{43E09C48-B138-8B43-99F5-406097D30CD2}" type="slidenum">
              <a:rPr lang="en-US" smtClean="0"/>
              <a:t>34</a:t>
            </a:fld>
            <a:endParaRPr lang="en-US"/>
          </a:p>
        </p:txBody>
      </p:sp>
    </p:spTree>
    <p:extLst>
      <p:ext uri="{BB962C8B-B14F-4D97-AF65-F5344CB8AC3E}">
        <p14:creationId xmlns:p14="http://schemas.microsoft.com/office/powerpoint/2010/main" val="27485530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2B5C8-AFC0-BEEF-8007-6CD5BD8C0D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DC2C88-A7AD-06A3-2D23-6C0DECE0751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EDB71B7-E3A1-D0A9-F954-8D68303A00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2C8FE3C-FF55-3E25-FC66-1A9D8EF3BC65}"/>
              </a:ext>
            </a:extLst>
          </p:cNvPr>
          <p:cNvSpPr>
            <a:spLocks noGrp="1"/>
          </p:cNvSpPr>
          <p:nvPr>
            <p:ph type="sldNum" sz="quarter" idx="5"/>
          </p:nvPr>
        </p:nvSpPr>
        <p:spPr/>
        <p:txBody>
          <a:bodyPr/>
          <a:lstStyle/>
          <a:p>
            <a:fld id="{43E09C48-B138-8B43-99F5-406097D30CD2}" type="slidenum">
              <a:rPr lang="en-US" smtClean="0"/>
              <a:t>35</a:t>
            </a:fld>
            <a:endParaRPr lang="en-US"/>
          </a:p>
        </p:txBody>
      </p:sp>
    </p:spTree>
    <p:extLst>
      <p:ext uri="{BB962C8B-B14F-4D97-AF65-F5344CB8AC3E}">
        <p14:creationId xmlns:p14="http://schemas.microsoft.com/office/powerpoint/2010/main" val="15443650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5C8C7-404E-7A40-D5B3-891798C6A3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A017EE-D980-AF5C-A352-5F6ED20146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D2C4C5B-C199-1473-C76B-E2CAA7A794E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59D7FF1-2A3F-5001-7EF5-FCF0843AA450}"/>
              </a:ext>
            </a:extLst>
          </p:cNvPr>
          <p:cNvSpPr>
            <a:spLocks noGrp="1"/>
          </p:cNvSpPr>
          <p:nvPr>
            <p:ph type="sldNum" sz="quarter" idx="5"/>
          </p:nvPr>
        </p:nvSpPr>
        <p:spPr/>
        <p:txBody>
          <a:bodyPr/>
          <a:lstStyle/>
          <a:p>
            <a:fld id="{43E09C48-B138-8B43-99F5-406097D30CD2}" type="slidenum">
              <a:rPr lang="en-US" smtClean="0"/>
              <a:t>36</a:t>
            </a:fld>
            <a:endParaRPr lang="en-US"/>
          </a:p>
        </p:txBody>
      </p:sp>
    </p:spTree>
    <p:extLst>
      <p:ext uri="{BB962C8B-B14F-4D97-AF65-F5344CB8AC3E}">
        <p14:creationId xmlns:p14="http://schemas.microsoft.com/office/powerpoint/2010/main" val="41443759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32F76-DE20-9CE1-19D5-324E6F0E93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CE8DFD-7EE3-3504-33FE-39FCDA2D4BF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788E093-B060-C231-590F-FBFCAEC1A2F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D27B5B4-C813-B3FE-B280-3DFBD81BC75D}"/>
              </a:ext>
            </a:extLst>
          </p:cNvPr>
          <p:cNvSpPr>
            <a:spLocks noGrp="1"/>
          </p:cNvSpPr>
          <p:nvPr>
            <p:ph type="sldNum" sz="quarter" idx="5"/>
          </p:nvPr>
        </p:nvSpPr>
        <p:spPr/>
        <p:txBody>
          <a:bodyPr/>
          <a:lstStyle/>
          <a:p>
            <a:fld id="{43E09C48-B138-8B43-99F5-406097D30CD2}" type="slidenum">
              <a:rPr lang="en-US" smtClean="0"/>
              <a:t>37</a:t>
            </a:fld>
            <a:endParaRPr lang="en-US"/>
          </a:p>
        </p:txBody>
      </p:sp>
    </p:spTree>
    <p:extLst>
      <p:ext uri="{BB962C8B-B14F-4D97-AF65-F5344CB8AC3E}">
        <p14:creationId xmlns:p14="http://schemas.microsoft.com/office/powerpoint/2010/main" val="3213851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4B98B-3979-AB95-3AFE-A76F4E1613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6E691-16FA-856B-5ED6-9BEDBBB7BDC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AAFD0F2-48CC-A1D7-8CC4-C89DE41504CE}"/>
              </a:ext>
            </a:extLst>
          </p:cNvPr>
          <p:cNvSpPr>
            <a:spLocks noGrp="1"/>
          </p:cNvSpPr>
          <p:nvPr>
            <p:ph type="body" idx="1"/>
          </p:nvPr>
        </p:nvSpPr>
        <p:spPr/>
        <p:txBody>
          <a:bodyPr/>
          <a:lstStyle/>
          <a:p>
            <a:r>
              <a:rPr lang="en-US"/>
              <a:t>High Volume:</a:t>
            </a:r>
          </a:p>
          <a:p>
            <a:r>
              <a:rPr lang="en-US"/>
              <a:t>4707-7-7-25 | DIVIDED ADULT CAPNOGRAPY CANNULA, MALE LUER STYLE. 7' O2 &amp; 7' CO2</a:t>
            </a:r>
          </a:p>
          <a:p>
            <a:r>
              <a:rPr lang="en-US"/>
              <a:t>2013067-003VY | CANNULA ORL/NSL CO2/O2 ADULT CAPNOFLEX D</a:t>
            </a:r>
          </a:p>
          <a:p>
            <a:r>
              <a:rPr lang="en-US"/>
              <a:t>2013066-004VY | CANNULA NASAL CO2/O2 ADULT CAPNOFLEX</a:t>
            </a:r>
          </a:p>
          <a:p>
            <a:r>
              <a:rPr lang="en-US"/>
              <a:t>4707F-7-7-25 | DIVIDED ADULT CAPNOGRAPY CANNULA, FEMALE LUER STYLE. 7' O2 &amp; 7' CO2</a:t>
            </a:r>
          </a:p>
          <a:p>
            <a:r>
              <a:rPr lang="en-US"/>
              <a:t>73319-HEL | GAS SAMPLING LINE, 10FT, M/M</a:t>
            </a:r>
          </a:p>
          <a:p>
            <a:r>
              <a:rPr lang="en-US"/>
              <a:t>4707TG-7-7-25 | DIVIDED ADULT CAPNOGRAPY CANNULA, MALE LUER STYLE. 7' O2 &amp; 7' CO2</a:t>
            </a:r>
          </a:p>
          <a:p>
            <a:r>
              <a:rPr lang="en-US"/>
              <a:t>4MSF1-7-6-25 | ADULT. O2/EtCO2 FILTERED ORAL/NASAL DIVIDED CANNULA, 7' O2 LINE, 6' EtCO2 LINE</a:t>
            </a:r>
          </a:p>
          <a:p>
            <a:r>
              <a:rPr lang="en-US"/>
              <a:t>4707-13-13-25 | DIVIDED ADULT CAPNOGRAPY CANNULA, MALE LUER STYLE. 13' O2 &amp; 13' CO2</a:t>
            </a:r>
          </a:p>
          <a:p>
            <a:r>
              <a:rPr lang="en-US"/>
              <a:t>4707-10-10-25 | DIVIDED ADULT CAPNOGRAPY CANNULA, MALE LUER STYLE. 10' O2 &amp; 10' CO2</a:t>
            </a:r>
          </a:p>
          <a:p>
            <a:r>
              <a:rPr lang="en-US"/>
              <a:t>4706F-7-0-25 | DIVIDED ADULT CAPNOGRAPY CANNULA, FEMALE LUER STYLE. 7' O2 &amp; 2" PIGTAIL CO2</a:t>
            </a:r>
          </a:p>
        </p:txBody>
      </p:sp>
      <p:sp>
        <p:nvSpPr>
          <p:cNvPr id="4" name="Slide Number Placeholder 3">
            <a:extLst>
              <a:ext uri="{FF2B5EF4-FFF2-40B4-BE49-F238E27FC236}">
                <a16:creationId xmlns:a16="http://schemas.microsoft.com/office/drawing/2014/main" id="{0C47F8CE-F272-999A-2A0D-47CFE2CEBB97}"/>
              </a:ext>
            </a:extLst>
          </p:cNvPr>
          <p:cNvSpPr>
            <a:spLocks noGrp="1"/>
          </p:cNvSpPr>
          <p:nvPr>
            <p:ph type="sldNum" sz="quarter" idx="5"/>
          </p:nvPr>
        </p:nvSpPr>
        <p:spPr/>
        <p:txBody>
          <a:bodyPr/>
          <a:lstStyle/>
          <a:p>
            <a:fld id="{43E09C48-B138-8B43-99F5-406097D30CD2}" type="slidenum">
              <a:rPr lang="en-US" smtClean="0"/>
              <a:t>38</a:t>
            </a:fld>
            <a:endParaRPr lang="en-US"/>
          </a:p>
        </p:txBody>
      </p:sp>
    </p:spTree>
    <p:extLst>
      <p:ext uri="{BB962C8B-B14F-4D97-AF65-F5344CB8AC3E}">
        <p14:creationId xmlns:p14="http://schemas.microsoft.com/office/powerpoint/2010/main" val="23940147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BE8B1-B217-DA9E-DB3D-0E08057FE1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73F19F-3676-2EE0-09CF-74797FC26F2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B7CE41-81FF-4D80-EBD6-37BA5A6AA6A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E85238C-53BA-F860-0090-AA0555D65A97}"/>
              </a:ext>
            </a:extLst>
          </p:cNvPr>
          <p:cNvSpPr>
            <a:spLocks noGrp="1"/>
          </p:cNvSpPr>
          <p:nvPr>
            <p:ph type="sldNum" sz="quarter" idx="5"/>
          </p:nvPr>
        </p:nvSpPr>
        <p:spPr/>
        <p:txBody>
          <a:bodyPr/>
          <a:lstStyle/>
          <a:p>
            <a:fld id="{43E09C48-B138-8B43-99F5-406097D30CD2}" type="slidenum">
              <a:rPr lang="en-US" smtClean="0"/>
              <a:t>39</a:t>
            </a:fld>
            <a:endParaRPr lang="en-US"/>
          </a:p>
        </p:txBody>
      </p:sp>
    </p:spTree>
    <p:extLst>
      <p:ext uri="{BB962C8B-B14F-4D97-AF65-F5344CB8AC3E}">
        <p14:creationId xmlns:p14="http://schemas.microsoft.com/office/powerpoint/2010/main" val="16128388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39DE9-DDA3-F45E-31BC-7AC3D6790F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5CD868-AFB5-7198-E555-3EFB462AB2A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4FA328D-303A-664B-33F8-A3F5834A4B0F}"/>
              </a:ext>
            </a:extLst>
          </p:cNvPr>
          <p:cNvSpPr>
            <a:spLocks noGrp="1"/>
          </p:cNvSpPr>
          <p:nvPr>
            <p:ph type="body" idx="1"/>
          </p:nvPr>
        </p:nvSpPr>
        <p:spPr/>
        <p:txBody>
          <a:bodyPr/>
          <a:lstStyle/>
          <a:p>
            <a:r>
              <a:rPr lang="en-US" dirty="0"/>
              <a:t>New sales force, Tri-Anim used to sell POM, now sell Pro2</a:t>
            </a:r>
          </a:p>
          <a:p>
            <a:r>
              <a:rPr lang="en-US" dirty="0"/>
              <a:t>Bring these in when you sell SuperNova </a:t>
            </a:r>
            <a:r>
              <a:rPr lang="en-US" dirty="0" err="1"/>
              <a:t>bc</a:t>
            </a:r>
            <a:r>
              <a:rPr lang="en-US" dirty="0"/>
              <a:t> they are probably using the POM.</a:t>
            </a:r>
          </a:p>
        </p:txBody>
      </p:sp>
      <p:sp>
        <p:nvSpPr>
          <p:cNvPr id="4" name="Slide Number Placeholder 3">
            <a:extLst>
              <a:ext uri="{FF2B5EF4-FFF2-40B4-BE49-F238E27FC236}">
                <a16:creationId xmlns:a16="http://schemas.microsoft.com/office/drawing/2014/main" id="{4BAAD3AF-6019-0711-55AA-82A43A07E886}"/>
              </a:ext>
            </a:extLst>
          </p:cNvPr>
          <p:cNvSpPr>
            <a:spLocks noGrp="1"/>
          </p:cNvSpPr>
          <p:nvPr>
            <p:ph type="sldNum" sz="quarter" idx="5"/>
          </p:nvPr>
        </p:nvSpPr>
        <p:spPr/>
        <p:txBody>
          <a:bodyPr/>
          <a:lstStyle/>
          <a:p>
            <a:fld id="{43E09C48-B138-8B43-99F5-406097D30CD2}" type="slidenum">
              <a:rPr lang="en-US" smtClean="0"/>
              <a:t>40</a:t>
            </a:fld>
            <a:endParaRPr lang="en-US"/>
          </a:p>
        </p:txBody>
      </p:sp>
    </p:spTree>
    <p:extLst>
      <p:ext uri="{BB962C8B-B14F-4D97-AF65-F5344CB8AC3E}">
        <p14:creationId xmlns:p14="http://schemas.microsoft.com/office/powerpoint/2010/main" val="41094531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AF8BA-8BC5-9657-2E72-3EC46BFD2B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EA6A3-7D37-9FC2-7BE9-3FFD4A1469A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D2D0CC0-5A74-3E4D-C187-AF890F70E88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57C2EC5-9A39-C892-771E-1150D0543CE3}"/>
              </a:ext>
            </a:extLst>
          </p:cNvPr>
          <p:cNvSpPr>
            <a:spLocks noGrp="1"/>
          </p:cNvSpPr>
          <p:nvPr>
            <p:ph type="sldNum" sz="quarter" idx="5"/>
          </p:nvPr>
        </p:nvSpPr>
        <p:spPr/>
        <p:txBody>
          <a:bodyPr/>
          <a:lstStyle/>
          <a:p>
            <a:fld id="{43E09C48-B138-8B43-99F5-406097D30CD2}" type="slidenum">
              <a:rPr lang="en-US" smtClean="0"/>
              <a:t>41</a:t>
            </a:fld>
            <a:endParaRPr lang="en-US"/>
          </a:p>
        </p:txBody>
      </p:sp>
    </p:spTree>
    <p:extLst>
      <p:ext uri="{BB962C8B-B14F-4D97-AF65-F5344CB8AC3E}">
        <p14:creationId xmlns:p14="http://schemas.microsoft.com/office/powerpoint/2010/main" val="8395313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3D4FC-0FEC-F7DA-6844-0A22E1A95F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AB983-359B-F911-0267-DCF6A97D41E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6521F3A-B02A-EA6E-2F31-F6C06243AD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C4B8A5D-0D16-3F78-FFE8-14602E381D18}"/>
              </a:ext>
            </a:extLst>
          </p:cNvPr>
          <p:cNvSpPr>
            <a:spLocks noGrp="1"/>
          </p:cNvSpPr>
          <p:nvPr>
            <p:ph type="sldNum" sz="quarter" idx="5"/>
          </p:nvPr>
        </p:nvSpPr>
        <p:spPr/>
        <p:txBody>
          <a:bodyPr/>
          <a:lstStyle/>
          <a:p>
            <a:fld id="{43E09C48-B138-8B43-99F5-406097D30CD2}" type="slidenum">
              <a:rPr lang="en-US" smtClean="0"/>
              <a:t>42</a:t>
            </a:fld>
            <a:endParaRPr lang="en-US"/>
          </a:p>
        </p:txBody>
      </p:sp>
    </p:spTree>
    <p:extLst>
      <p:ext uri="{BB962C8B-B14F-4D97-AF65-F5344CB8AC3E}">
        <p14:creationId xmlns:p14="http://schemas.microsoft.com/office/powerpoint/2010/main" val="25787730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8FDBF-B627-BDD3-DD03-24C08C1F4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F8EBCF-BCF4-7D61-C258-473208DE655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9BF0576-0321-7E53-7659-AD67ECF36E31}"/>
              </a:ext>
            </a:extLst>
          </p:cNvPr>
          <p:cNvSpPr>
            <a:spLocks noGrp="1"/>
          </p:cNvSpPr>
          <p:nvPr>
            <p:ph type="body" idx="1"/>
          </p:nvPr>
        </p:nvSpPr>
        <p:spPr/>
        <p:txBody>
          <a:bodyPr/>
          <a:lstStyle/>
          <a:p>
            <a:r>
              <a:rPr lang="en-US"/>
              <a:t>Other competitors: Flexicare, Philips, Medline, Intersurgical, Physio-control, Zoll</a:t>
            </a:r>
          </a:p>
        </p:txBody>
      </p:sp>
      <p:sp>
        <p:nvSpPr>
          <p:cNvPr id="4" name="Slide Number Placeholder 3">
            <a:extLst>
              <a:ext uri="{FF2B5EF4-FFF2-40B4-BE49-F238E27FC236}">
                <a16:creationId xmlns:a16="http://schemas.microsoft.com/office/drawing/2014/main" id="{354489CE-13B4-E496-9BFC-0403F21F3E6E}"/>
              </a:ext>
            </a:extLst>
          </p:cNvPr>
          <p:cNvSpPr>
            <a:spLocks noGrp="1"/>
          </p:cNvSpPr>
          <p:nvPr>
            <p:ph type="sldNum" sz="quarter" idx="5"/>
          </p:nvPr>
        </p:nvSpPr>
        <p:spPr/>
        <p:txBody>
          <a:bodyPr/>
          <a:lstStyle/>
          <a:p>
            <a:fld id="{43E09C48-B138-8B43-99F5-406097D30CD2}" type="slidenum">
              <a:rPr lang="en-US" smtClean="0"/>
              <a:t>43</a:t>
            </a:fld>
            <a:endParaRPr lang="en-US"/>
          </a:p>
        </p:txBody>
      </p:sp>
    </p:spTree>
    <p:extLst>
      <p:ext uri="{BB962C8B-B14F-4D97-AF65-F5344CB8AC3E}">
        <p14:creationId xmlns:p14="http://schemas.microsoft.com/office/powerpoint/2010/main" val="14613743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8CE3B-0248-362A-A5DC-405E436C90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F32F0F-9F41-D384-31D0-D0EF18CCBC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A82AF7F-E9CA-72A4-73CC-066ADBDA1EA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53F38A0-6E7B-D974-7996-B0FBE11CD285}"/>
              </a:ext>
            </a:extLst>
          </p:cNvPr>
          <p:cNvSpPr>
            <a:spLocks noGrp="1"/>
          </p:cNvSpPr>
          <p:nvPr>
            <p:ph type="sldNum" sz="quarter" idx="5"/>
          </p:nvPr>
        </p:nvSpPr>
        <p:spPr/>
        <p:txBody>
          <a:bodyPr/>
          <a:lstStyle/>
          <a:p>
            <a:fld id="{43E09C48-B138-8B43-99F5-406097D30CD2}" type="slidenum">
              <a:rPr lang="en-US" smtClean="0"/>
              <a:t>44</a:t>
            </a:fld>
            <a:endParaRPr lang="en-US"/>
          </a:p>
        </p:txBody>
      </p:sp>
    </p:spTree>
    <p:extLst>
      <p:ext uri="{BB962C8B-B14F-4D97-AF65-F5344CB8AC3E}">
        <p14:creationId xmlns:p14="http://schemas.microsoft.com/office/powerpoint/2010/main" val="11900430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09EB4-3F9F-916D-5F83-A8CAD6F7DE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1386D9-C5F1-4CC8-621D-9589AB96E51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11A0C3D-07FC-28BF-0E69-CDBAE8FF49E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A2DC865-D15F-355F-93FA-AEC1CB9A1AAD}"/>
              </a:ext>
            </a:extLst>
          </p:cNvPr>
          <p:cNvSpPr>
            <a:spLocks noGrp="1"/>
          </p:cNvSpPr>
          <p:nvPr>
            <p:ph type="sldNum" sz="quarter" idx="5"/>
          </p:nvPr>
        </p:nvSpPr>
        <p:spPr/>
        <p:txBody>
          <a:bodyPr/>
          <a:lstStyle/>
          <a:p>
            <a:fld id="{43E09C48-B138-8B43-99F5-406097D30CD2}" type="slidenum">
              <a:rPr lang="en-US" smtClean="0"/>
              <a:t>45</a:t>
            </a:fld>
            <a:endParaRPr lang="en-US"/>
          </a:p>
        </p:txBody>
      </p:sp>
    </p:spTree>
    <p:extLst>
      <p:ext uri="{BB962C8B-B14F-4D97-AF65-F5344CB8AC3E}">
        <p14:creationId xmlns:p14="http://schemas.microsoft.com/office/powerpoint/2010/main" val="35545853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D4496-DAC9-37FF-8BE5-FC7FF61C5A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FA815-BD74-89DF-3A6B-1CB6F3BD7DB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DAD7BB5-749C-566D-B4E3-38CBE40115C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68608DB-FBA3-A188-632A-D2EEEF9409A8}"/>
              </a:ext>
            </a:extLst>
          </p:cNvPr>
          <p:cNvSpPr>
            <a:spLocks noGrp="1"/>
          </p:cNvSpPr>
          <p:nvPr>
            <p:ph type="sldNum" sz="quarter" idx="5"/>
          </p:nvPr>
        </p:nvSpPr>
        <p:spPr/>
        <p:txBody>
          <a:bodyPr/>
          <a:lstStyle/>
          <a:p>
            <a:fld id="{43E09C48-B138-8B43-99F5-406097D30CD2}" type="slidenum">
              <a:rPr lang="en-US" smtClean="0"/>
              <a:t>46</a:t>
            </a:fld>
            <a:endParaRPr lang="en-US"/>
          </a:p>
        </p:txBody>
      </p:sp>
    </p:spTree>
    <p:extLst>
      <p:ext uri="{BB962C8B-B14F-4D97-AF65-F5344CB8AC3E}">
        <p14:creationId xmlns:p14="http://schemas.microsoft.com/office/powerpoint/2010/main" val="18024873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B79FD-0E9C-8397-5320-6CAF10B5A3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ED5F01-F3F1-E513-B315-E2DF861A863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B318B8A-02BB-8DD7-8FD1-947CC7FFA0B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1255BEF-D473-50DF-0D6E-9F9DAD00F63F}"/>
              </a:ext>
            </a:extLst>
          </p:cNvPr>
          <p:cNvSpPr>
            <a:spLocks noGrp="1"/>
          </p:cNvSpPr>
          <p:nvPr>
            <p:ph type="sldNum" sz="quarter" idx="5"/>
          </p:nvPr>
        </p:nvSpPr>
        <p:spPr/>
        <p:txBody>
          <a:bodyPr/>
          <a:lstStyle/>
          <a:p>
            <a:fld id="{43E09C48-B138-8B43-99F5-406097D30CD2}" type="slidenum">
              <a:rPr lang="en-US" smtClean="0"/>
              <a:t>47</a:t>
            </a:fld>
            <a:endParaRPr lang="en-US"/>
          </a:p>
        </p:txBody>
      </p:sp>
    </p:spTree>
    <p:extLst>
      <p:ext uri="{BB962C8B-B14F-4D97-AF65-F5344CB8AC3E}">
        <p14:creationId xmlns:p14="http://schemas.microsoft.com/office/powerpoint/2010/main" val="22824513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7D119-49E1-6D79-AEB2-56B3994FE3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9FAE97-0D4D-22A2-5A33-02683922835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F321814-5A06-5F7B-2100-1F4B36EEC37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D700419-E1BF-5001-EFC8-6696CB18E067}"/>
              </a:ext>
            </a:extLst>
          </p:cNvPr>
          <p:cNvSpPr>
            <a:spLocks noGrp="1"/>
          </p:cNvSpPr>
          <p:nvPr>
            <p:ph type="sldNum" sz="quarter" idx="5"/>
          </p:nvPr>
        </p:nvSpPr>
        <p:spPr/>
        <p:txBody>
          <a:bodyPr/>
          <a:lstStyle/>
          <a:p>
            <a:fld id="{43E09C48-B138-8B43-99F5-406097D30CD2}" type="slidenum">
              <a:rPr lang="en-US" smtClean="0"/>
              <a:t>48</a:t>
            </a:fld>
            <a:endParaRPr lang="en-US"/>
          </a:p>
        </p:txBody>
      </p:sp>
    </p:spTree>
    <p:extLst>
      <p:ext uri="{BB962C8B-B14F-4D97-AF65-F5344CB8AC3E}">
        <p14:creationId xmlns:p14="http://schemas.microsoft.com/office/powerpoint/2010/main" val="19103654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7D119-49E1-6D79-AEB2-56B3994FE3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9FAE97-0D4D-22A2-5A33-02683922835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F321814-5A06-5F7B-2100-1F4B36EEC37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D700419-E1BF-5001-EFC8-6696CB18E067}"/>
              </a:ext>
            </a:extLst>
          </p:cNvPr>
          <p:cNvSpPr>
            <a:spLocks noGrp="1"/>
          </p:cNvSpPr>
          <p:nvPr>
            <p:ph type="sldNum" sz="quarter" idx="5"/>
          </p:nvPr>
        </p:nvSpPr>
        <p:spPr/>
        <p:txBody>
          <a:bodyPr/>
          <a:lstStyle/>
          <a:p>
            <a:fld id="{43E09C48-B138-8B43-99F5-406097D30CD2}" type="slidenum">
              <a:rPr lang="en-US" smtClean="0"/>
              <a:t>49</a:t>
            </a:fld>
            <a:endParaRPr lang="en-US"/>
          </a:p>
        </p:txBody>
      </p:sp>
    </p:spTree>
    <p:extLst>
      <p:ext uri="{BB962C8B-B14F-4D97-AF65-F5344CB8AC3E}">
        <p14:creationId xmlns:p14="http://schemas.microsoft.com/office/powerpoint/2010/main" val="19103654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2CE53-02F7-9384-B247-D50E88AADD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942742-2F38-2EDB-35A3-AEB859B012E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6FC70B0-3E2A-49FA-C31B-22EA23B20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A74629E-2629-A875-A2F0-9C6FB8935E7A}"/>
              </a:ext>
            </a:extLst>
          </p:cNvPr>
          <p:cNvSpPr>
            <a:spLocks noGrp="1"/>
          </p:cNvSpPr>
          <p:nvPr>
            <p:ph type="sldNum" sz="quarter" idx="5"/>
          </p:nvPr>
        </p:nvSpPr>
        <p:spPr/>
        <p:txBody>
          <a:bodyPr/>
          <a:lstStyle/>
          <a:p>
            <a:fld id="{43E09C48-B138-8B43-99F5-406097D30CD2}" type="slidenum">
              <a:rPr lang="en-US" smtClean="0"/>
              <a:t>50</a:t>
            </a:fld>
            <a:endParaRPr lang="en-US"/>
          </a:p>
        </p:txBody>
      </p:sp>
    </p:spTree>
    <p:extLst>
      <p:ext uri="{BB962C8B-B14F-4D97-AF65-F5344CB8AC3E}">
        <p14:creationId xmlns:p14="http://schemas.microsoft.com/office/powerpoint/2010/main" val="32706777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CDDA4-57A8-4FFD-B301-E112F9921D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D92C66-4392-942E-4074-B3DEBCADF3F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8316E85-FD44-73D3-18F6-125715410B4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ED7A45E-C8C3-87CD-17D9-9BCCA3CCAAC6}"/>
              </a:ext>
            </a:extLst>
          </p:cNvPr>
          <p:cNvSpPr>
            <a:spLocks noGrp="1"/>
          </p:cNvSpPr>
          <p:nvPr>
            <p:ph type="sldNum" sz="quarter" idx="5"/>
          </p:nvPr>
        </p:nvSpPr>
        <p:spPr/>
        <p:txBody>
          <a:bodyPr/>
          <a:lstStyle/>
          <a:p>
            <a:fld id="{43E09C48-B138-8B43-99F5-406097D30CD2}" type="slidenum">
              <a:rPr lang="en-US" smtClean="0"/>
              <a:t>51</a:t>
            </a:fld>
            <a:endParaRPr lang="en-US"/>
          </a:p>
        </p:txBody>
      </p:sp>
    </p:spTree>
    <p:extLst>
      <p:ext uri="{BB962C8B-B14F-4D97-AF65-F5344CB8AC3E}">
        <p14:creationId xmlns:p14="http://schemas.microsoft.com/office/powerpoint/2010/main" val="26885827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3C134-4894-91C8-BC83-91CA4F6497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1DFA1-10E1-BCAA-B6FC-8B9CAA39D1A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D61CFEB-7E81-C6DB-4B3F-87E52AD91A1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21747EC-712E-CD11-6FA8-7852AEF10947}"/>
              </a:ext>
            </a:extLst>
          </p:cNvPr>
          <p:cNvSpPr>
            <a:spLocks noGrp="1"/>
          </p:cNvSpPr>
          <p:nvPr>
            <p:ph type="sldNum" sz="quarter" idx="5"/>
          </p:nvPr>
        </p:nvSpPr>
        <p:spPr/>
        <p:txBody>
          <a:bodyPr/>
          <a:lstStyle/>
          <a:p>
            <a:fld id="{43E09C48-B138-8B43-99F5-406097D30CD2}" type="slidenum">
              <a:rPr lang="en-US" smtClean="0"/>
              <a:t>52</a:t>
            </a:fld>
            <a:endParaRPr lang="en-US"/>
          </a:p>
        </p:txBody>
      </p:sp>
    </p:spTree>
    <p:extLst>
      <p:ext uri="{BB962C8B-B14F-4D97-AF65-F5344CB8AC3E}">
        <p14:creationId xmlns:p14="http://schemas.microsoft.com/office/powerpoint/2010/main" val="10343779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94E2B-7164-19CC-8A2E-B0DCE410EF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D7CBAB-5A0D-44A6-47C9-39751CF1CA7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2A026AC-8071-0A93-13B2-AB18204A281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547D680-6B19-CA67-9050-0EFA2F0F49C6}"/>
              </a:ext>
            </a:extLst>
          </p:cNvPr>
          <p:cNvSpPr>
            <a:spLocks noGrp="1"/>
          </p:cNvSpPr>
          <p:nvPr>
            <p:ph type="sldNum" sz="quarter" idx="5"/>
          </p:nvPr>
        </p:nvSpPr>
        <p:spPr/>
        <p:txBody>
          <a:bodyPr/>
          <a:lstStyle/>
          <a:p>
            <a:fld id="{43E09C48-B138-8B43-99F5-406097D30CD2}" type="slidenum">
              <a:rPr lang="en-US" smtClean="0"/>
              <a:t>53</a:t>
            </a:fld>
            <a:endParaRPr lang="en-US"/>
          </a:p>
        </p:txBody>
      </p:sp>
    </p:spTree>
    <p:extLst>
      <p:ext uri="{BB962C8B-B14F-4D97-AF65-F5344CB8AC3E}">
        <p14:creationId xmlns:p14="http://schemas.microsoft.com/office/powerpoint/2010/main" val="341714380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8C85B-658D-4890-2F16-FD4AA7A7A6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D509FE-5D24-7B0D-4DF1-53BF62C141F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5A1E0C8-150E-720B-5503-63AFC8BCF55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3DE0DFF-6A1A-6DE8-4CC4-1A93145C4D2A}"/>
              </a:ext>
            </a:extLst>
          </p:cNvPr>
          <p:cNvSpPr>
            <a:spLocks noGrp="1"/>
          </p:cNvSpPr>
          <p:nvPr>
            <p:ph type="sldNum" sz="quarter" idx="5"/>
          </p:nvPr>
        </p:nvSpPr>
        <p:spPr/>
        <p:txBody>
          <a:bodyPr/>
          <a:lstStyle/>
          <a:p>
            <a:fld id="{43E09C48-B138-8B43-99F5-406097D30CD2}" type="slidenum">
              <a:rPr lang="en-US" smtClean="0"/>
              <a:t>54</a:t>
            </a:fld>
            <a:endParaRPr lang="en-US"/>
          </a:p>
        </p:txBody>
      </p:sp>
    </p:spTree>
    <p:extLst>
      <p:ext uri="{BB962C8B-B14F-4D97-AF65-F5344CB8AC3E}">
        <p14:creationId xmlns:p14="http://schemas.microsoft.com/office/powerpoint/2010/main" val="211662469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EFC85-5FBC-3AD5-5F31-497BA778E7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597525-667B-48AC-D5A2-AEABE0AB6B8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89FA5A-53AF-C140-AD28-31FE1F44A740}"/>
              </a:ext>
            </a:extLst>
          </p:cNvPr>
          <p:cNvSpPr>
            <a:spLocks noGrp="1"/>
          </p:cNvSpPr>
          <p:nvPr>
            <p:ph type="body" idx="1"/>
          </p:nvPr>
        </p:nvSpPr>
        <p:spPr/>
        <p:txBody>
          <a:bodyPr/>
          <a:lstStyle/>
          <a:p>
            <a:r>
              <a:rPr lang="en-US"/>
              <a:t>This image is an example of a circuit kit, typical of what is  needed to deliver anesthetic gas. A mask is used during early induction, just before intubation or LMA placement, a circuit, a sampling line for monitoring CO1 a filter and or HME  and a breathing bag</a:t>
            </a:r>
          </a:p>
        </p:txBody>
      </p:sp>
      <p:sp>
        <p:nvSpPr>
          <p:cNvPr id="4" name="Slide Number Placeholder 3">
            <a:extLst>
              <a:ext uri="{FF2B5EF4-FFF2-40B4-BE49-F238E27FC236}">
                <a16:creationId xmlns:a16="http://schemas.microsoft.com/office/drawing/2014/main" id="{FACA8AAB-56B9-C2CE-69BC-165E4506A3C0}"/>
              </a:ext>
            </a:extLst>
          </p:cNvPr>
          <p:cNvSpPr>
            <a:spLocks noGrp="1"/>
          </p:cNvSpPr>
          <p:nvPr>
            <p:ph type="sldNum" sz="quarter" idx="5"/>
          </p:nvPr>
        </p:nvSpPr>
        <p:spPr/>
        <p:txBody>
          <a:bodyPr/>
          <a:lstStyle/>
          <a:p>
            <a:fld id="{43E09C48-B138-8B43-99F5-406097D30CD2}" type="slidenum">
              <a:rPr lang="en-US" smtClean="0"/>
              <a:t>55</a:t>
            </a:fld>
            <a:endParaRPr lang="en-US"/>
          </a:p>
        </p:txBody>
      </p:sp>
    </p:spTree>
    <p:extLst>
      <p:ext uri="{BB962C8B-B14F-4D97-AF65-F5344CB8AC3E}">
        <p14:creationId xmlns:p14="http://schemas.microsoft.com/office/powerpoint/2010/main" val="158296667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6B7A1-CD7E-A38B-392D-7DF7B28B86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FD74A1-FC85-7348-F4EB-3D18619AA3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C80D884-77FC-022E-8400-5260BF5CDA71}"/>
              </a:ext>
            </a:extLst>
          </p:cNvPr>
          <p:cNvSpPr>
            <a:spLocks noGrp="1"/>
          </p:cNvSpPr>
          <p:nvPr>
            <p:ph type="body" idx="1"/>
          </p:nvPr>
        </p:nvSpPr>
        <p:spPr/>
        <p:txBody>
          <a:bodyPr/>
          <a:lstStyle/>
          <a:p>
            <a:r>
              <a:rPr lang="en-US"/>
              <a:t>There are 4 typical disposable circuits that come in a variety of lengths. Limb-O, Coaxial, corrugated and Expandable</a:t>
            </a:r>
          </a:p>
          <a:p>
            <a:r>
              <a:rPr lang="en-US"/>
              <a:t>High Volume:</a:t>
            </a:r>
          </a:p>
          <a:p>
            <a:r>
              <a:rPr lang="en-US"/>
              <a:t>A4UX2044 | ANES CIRCUIT, ADULT, 108 IN EXP, 3L BAG</a:t>
            </a:r>
          </a:p>
          <a:p>
            <a:r>
              <a:rPr lang="en-US"/>
              <a:t>ADU520X4D | ANES CIRCUIT, ADULT, 108 IN EXP, 3L BAG</a:t>
            </a:r>
          </a:p>
          <a:p>
            <a:r>
              <a:rPr lang="en-US"/>
              <a:t>AMY520X4F | ANES CIRCUIT,ADULT, 120 IN EXP, 3L BAG</a:t>
            </a:r>
          </a:p>
          <a:p>
            <a:r>
              <a:rPr lang="en-US"/>
              <a:t>AFNX2044 | ANES CIRCUIT, ADULT, 72 IN LIMBO, 3L BAG</a:t>
            </a:r>
          </a:p>
          <a:p>
            <a:r>
              <a:rPr lang="en-US"/>
              <a:t>A5U510X4 | ANES CIRCUIT, ADULT, 108 IN EXP, 3L BAG</a:t>
            </a:r>
          </a:p>
          <a:p>
            <a:r>
              <a:rPr lang="en-US"/>
              <a:t>5610004 | 72" ADLT UNI-LIM CIR, GSE W/TETHERED CAP, 2 BV FILTERS,10'X.050" M/M GSL, LRG ADLT MASK,3L,HC,HMEF</a:t>
            </a:r>
          </a:p>
        </p:txBody>
      </p:sp>
      <p:sp>
        <p:nvSpPr>
          <p:cNvPr id="4" name="Slide Number Placeholder 3">
            <a:extLst>
              <a:ext uri="{FF2B5EF4-FFF2-40B4-BE49-F238E27FC236}">
                <a16:creationId xmlns:a16="http://schemas.microsoft.com/office/drawing/2014/main" id="{430B9268-E7D8-7328-A286-7E2EDEF7A51B}"/>
              </a:ext>
            </a:extLst>
          </p:cNvPr>
          <p:cNvSpPr>
            <a:spLocks noGrp="1"/>
          </p:cNvSpPr>
          <p:nvPr>
            <p:ph type="sldNum" sz="quarter" idx="5"/>
          </p:nvPr>
        </p:nvSpPr>
        <p:spPr/>
        <p:txBody>
          <a:bodyPr/>
          <a:lstStyle/>
          <a:p>
            <a:fld id="{43E09C48-B138-8B43-99F5-406097D30CD2}" type="slidenum">
              <a:rPr lang="en-US" smtClean="0"/>
              <a:t>56</a:t>
            </a:fld>
            <a:endParaRPr lang="en-US"/>
          </a:p>
        </p:txBody>
      </p:sp>
    </p:spTree>
    <p:extLst>
      <p:ext uri="{BB962C8B-B14F-4D97-AF65-F5344CB8AC3E}">
        <p14:creationId xmlns:p14="http://schemas.microsoft.com/office/powerpoint/2010/main" val="9851425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41AE3-C3C0-7A57-B389-B9DBC1439C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03845B-D7B0-A384-AF6C-B651F4818DE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F27B757-08CA-C1BD-5E88-708BF95C74F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E410C4B-87F3-746C-B161-F3965D092047}"/>
              </a:ext>
            </a:extLst>
          </p:cNvPr>
          <p:cNvSpPr>
            <a:spLocks noGrp="1"/>
          </p:cNvSpPr>
          <p:nvPr>
            <p:ph type="sldNum" sz="quarter" idx="5"/>
          </p:nvPr>
        </p:nvSpPr>
        <p:spPr/>
        <p:txBody>
          <a:bodyPr/>
          <a:lstStyle/>
          <a:p>
            <a:fld id="{43E09C48-B138-8B43-99F5-406097D30CD2}" type="slidenum">
              <a:rPr lang="en-US" smtClean="0"/>
              <a:t>57</a:t>
            </a:fld>
            <a:endParaRPr lang="en-US"/>
          </a:p>
        </p:txBody>
      </p:sp>
    </p:spTree>
    <p:extLst>
      <p:ext uri="{BB962C8B-B14F-4D97-AF65-F5344CB8AC3E}">
        <p14:creationId xmlns:p14="http://schemas.microsoft.com/office/powerpoint/2010/main" val="86224082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7B2AA-C0CD-FEAF-D42C-1D504677E2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68C2A-1A93-B967-D4A8-78817669D14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CB94516-1383-A72F-5F45-BD7B5D5C5E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EB59557-4C86-423D-4274-49B5E7FE8996}"/>
              </a:ext>
            </a:extLst>
          </p:cNvPr>
          <p:cNvSpPr>
            <a:spLocks noGrp="1"/>
          </p:cNvSpPr>
          <p:nvPr>
            <p:ph type="sldNum" sz="quarter" idx="5"/>
          </p:nvPr>
        </p:nvSpPr>
        <p:spPr/>
        <p:txBody>
          <a:bodyPr/>
          <a:lstStyle/>
          <a:p>
            <a:fld id="{43E09C48-B138-8B43-99F5-406097D30CD2}" type="slidenum">
              <a:rPr lang="en-US" smtClean="0"/>
              <a:t>58</a:t>
            </a:fld>
            <a:endParaRPr lang="en-US"/>
          </a:p>
        </p:txBody>
      </p:sp>
    </p:spTree>
    <p:extLst>
      <p:ext uri="{BB962C8B-B14F-4D97-AF65-F5344CB8AC3E}">
        <p14:creationId xmlns:p14="http://schemas.microsoft.com/office/powerpoint/2010/main" val="332028403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0BDE8-DBCF-EE09-49FB-5DD0D0D65C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B5224B-620B-04F9-3588-A70A627F53D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8D32266-4D77-A085-381C-AB41E02BF878}"/>
              </a:ext>
            </a:extLst>
          </p:cNvPr>
          <p:cNvSpPr>
            <a:spLocks noGrp="1"/>
          </p:cNvSpPr>
          <p:nvPr>
            <p:ph type="body" idx="1"/>
          </p:nvPr>
        </p:nvSpPr>
        <p:spPr/>
        <p:txBody>
          <a:bodyPr/>
          <a:lstStyle/>
          <a:p>
            <a:r>
              <a:rPr lang="en-US"/>
              <a:t>Ours is not expandable like Ambus is.</a:t>
            </a:r>
          </a:p>
        </p:txBody>
      </p:sp>
      <p:sp>
        <p:nvSpPr>
          <p:cNvPr id="4" name="Slide Number Placeholder 3">
            <a:extLst>
              <a:ext uri="{FF2B5EF4-FFF2-40B4-BE49-F238E27FC236}">
                <a16:creationId xmlns:a16="http://schemas.microsoft.com/office/drawing/2014/main" id="{860C92FE-CAFE-E2DF-A0D3-5B695226F0B7}"/>
              </a:ext>
            </a:extLst>
          </p:cNvPr>
          <p:cNvSpPr>
            <a:spLocks noGrp="1"/>
          </p:cNvSpPr>
          <p:nvPr>
            <p:ph type="sldNum" sz="quarter" idx="5"/>
          </p:nvPr>
        </p:nvSpPr>
        <p:spPr/>
        <p:txBody>
          <a:bodyPr/>
          <a:lstStyle/>
          <a:p>
            <a:fld id="{43E09C48-B138-8B43-99F5-406097D30CD2}" type="slidenum">
              <a:rPr lang="en-US" smtClean="0"/>
              <a:t>59</a:t>
            </a:fld>
            <a:endParaRPr lang="en-US"/>
          </a:p>
        </p:txBody>
      </p:sp>
    </p:spTree>
    <p:extLst>
      <p:ext uri="{BB962C8B-B14F-4D97-AF65-F5344CB8AC3E}">
        <p14:creationId xmlns:p14="http://schemas.microsoft.com/office/powerpoint/2010/main" val="19568696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81DBA-3F3A-6328-30A0-61051BFE61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6F58A4-332D-9D8E-5EE7-B93DC8DF6F5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1B58EDA-C92E-9218-2D1C-17D7A66DC96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71D4430-9B56-B1B5-D464-3AEFD37CBB35}"/>
              </a:ext>
            </a:extLst>
          </p:cNvPr>
          <p:cNvSpPr>
            <a:spLocks noGrp="1"/>
          </p:cNvSpPr>
          <p:nvPr>
            <p:ph type="sldNum" sz="quarter" idx="5"/>
          </p:nvPr>
        </p:nvSpPr>
        <p:spPr/>
        <p:txBody>
          <a:bodyPr/>
          <a:lstStyle/>
          <a:p>
            <a:fld id="{43E09C48-B138-8B43-99F5-406097D30CD2}" type="slidenum">
              <a:rPr lang="en-US" smtClean="0"/>
              <a:t>60</a:t>
            </a:fld>
            <a:endParaRPr lang="en-US"/>
          </a:p>
        </p:txBody>
      </p:sp>
    </p:spTree>
    <p:extLst>
      <p:ext uri="{BB962C8B-B14F-4D97-AF65-F5344CB8AC3E}">
        <p14:creationId xmlns:p14="http://schemas.microsoft.com/office/powerpoint/2010/main" val="155446226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0848F-DB00-548E-17F6-AA3F503D17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0D8C-27BC-3AAA-2C93-E653FB32987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3E3816-E5F6-B9D2-8E3B-C260743D2BC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7AED3C0-FC1C-2253-6680-C5B693C652E6}"/>
              </a:ext>
            </a:extLst>
          </p:cNvPr>
          <p:cNvSpPr>
            <a:spLocks noGrp="1"/>
          </p:cNvSpPr>
          <p:nvPr>
            <p:ph type="sldNum" sz="quarter" idx="5"/>
          </p:nvPr>
        </p:nvSpPr>
        <p:spPr/>
        <p:txBody>
          <a:bodyPr/>
          <a:lstStyle/>
          <a:p>
            <a:fld id="{43E09C48-B138-8B43-99F5-406097D30CD2}" type="slidenum">
              <a:rPr lang="en-US" smtClean="0"/>
              <a:t>61</a:t>
            </a:fld>
            <a:endParaRPr lang="en-US"/>
          </a:p>
        </p:txBody>
      </p:sp>
    </p:spTree>
    <p:extLst>
      <p:ext uri="{BB962C8B-B14F-4D97-AF65-F5344CB8AC3E}">
        <p14:creationId xmlns:p14="http://schemas.microsoft.com/office/powerpoint/2010/main" val="19124564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1C216-90C4-AAB9-262C-A949B03177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586BF1-E549-D325-8F67-BEF1BB00BFE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7DED5F3-42A6-DCE0-8FDE-8D0CBA56B3CA}"/>
              </a:ext>
            </a:extLst>
          </p:cNvPr>
          <p:cNvSpPr>
            <a:spLocks noGrp="1"/>
          </p:cNvSpPr>
          <p:nvPr>
            <p:ph type="body" idx="1"/>
          </p:nvPr>
        </p:nvSpPr>
        <p:spPr/>
        <p:txBody>
          <a:bodyPr/>
          <a:lstStyle/>
          <a:p>
            <a:r>
              <a:rPr lang="en-US"/>
              <a:t>High Volume:</a:t>
            </a:r>
          </a:p>
          <a:p>
            <a:r>
              <a:rPr lang="en-US"/>
              <a:t>6850 | MASK, ANES, FLEX, ADULT SIZE 5, TOP VLV,</a:t>
            </a:r>
          </a:p>
          <a:p>
            <a:r>
              <a:rPr lang="en-US"/>
              <a:t>6820 | MASK, ANES, FLEX, INF SIZE 2, TOP VLV</a:t>
            </a:r>
          </a:p>
          <a:p>
            <a:r>
              <a:rPr lang="en-US"/>
              <a:t>6840 | MASK, ANES, FLEX, CHILD SIZE 4, TOP VLV</a:t>
            </a:r>
          </a:p>
          <a:p>
            <a:r>
              <a:rPr lang="en-US"/>
              <a:t>5241 | MASK, ANES, ROUND, CHI SIZE 4, TAIL VLV</a:t>
            </a:r>
          </a:p>
          <a:p>
            <a:r>
              <a:rPr lang="en-US"/>
              <a:t>6851 | MASK, ANES, FLEX, ADULT SIZE 5,TOP VLV</a:t>
            </a:r>
          </a:p>
          <a:p>
            <a:r>
              <a:rPr lang="en-US"/>
              <a:t>6830 | MASK, ANES, FLEX, TODLR SIZE 3, TOP VLV</a:t>
            </a:r>
          </a:p>
        </p:txBody>
      </p:sp>
      <p:sp>
        <p:nvSpPr>
          <p:cNvPr id="4" name="Slide Number Placeholder 3">
            <a:extLst>
              <a:ext uri="{FF2B5EF4-FFF2-40B4-BE49-F238E27FC236}">
                <a16:creationId xmlns:a16="http://schemas.microsoft.com/office/drawing/2014/main" id="{F4C1AA80-BE0E-C7C6-16B5-4F051800B29E}"/>
              </a:ext>
            </a:extLst>
          </p:cNvPr>
          <p:cNvSpPr>
            <a:spLocks noGrp="1"/>
          </p:cNvSpPr>
          <p:nvPr>
            <p:ph type="sldNum" sz="quarter" idx="5"/>
          </p:nvPr>
        </p:nvSpPr>
        <p:spPr/>
        <p:txBody>
          <a:bodyPr/>
          <a:lstStyle/>
          <a:p>
            <a:fld id="{43E09C48-B138-8B43-99F5-406097D30CD2}" type="slidenum">
              <a:rPr lang="en-US" smtClean="0"/>
              <a:t>62</a:t>
            </a:fld>
            <a:endParaRPr lang="en-US"/>
          </a:p>
        </p:txBody>
      </p:sp>
    </p:spTree>
    <p:extLst>
      <p:ext uri="{BB962C8B-B14F-4D97-AF65-F5344CB8AC3E}">
        <p14:creationId xmlns:p14="http://schemas.microsoft.com/office/powerpoint/2010/main" val="139272260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FA28F-A1D4-9340-0330-59B26C8911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A45328-C0FA-3A7E-5A68-247C86E9FB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4638579-9885-15E4-23B3-59A3E75B0DF5}"/>
              </a:ext>
            </a:extLst>
          </p:cNvPr>
          <p:cNvSpPr>
            <a:spLocks noGrp="1"/>
          </p:cNvSpPr>
          <p:nvPr>
            <p:ph type="body" idx="1"/>
          </p:nvPr>
        </p:nvSpPr>
        <p:spPr/>
        <p:txBody>
          <a:bodyPr/>
          <a:lstStyle/>
          <a:p>
            <a:r>
              <a:rPr lang="en-US"/>
              <a:t>Emphasize EF as leading absorbers – Will help prevent customers moving to Amsorb</a:t>
            </a:r>
          </a:p>
          <a:p>
            <a:r>
              <a:rPr lang="en-US"/>
              <a:t>High Volume:</a:t>
            </a:r>
          </a:p>
          <a:p>
            <a:r>
              <a:rPr lang="it-IT"/>
              <a:t>M1173310 | MEDISORB, MULTI ABSORBER ORIGINAL</a:t>
            </a:r>
            <a:endParaRPr lang="en-US"/>
          </a:p>
          <a:p>
            <a:r>
              <a:rPr lang="fr-FR"/>
              <a:t>M1173311 | MULTI ABSORBER EF, DISPOSABLE</a:t>
            </a:r>
            <a:endParaRPr lang="en-US"/>
          </a:p>
        </p:txBody>
      </p:sp>
      <p:sp>
        <p:nvSpPr>
          <p:cNvPr id="4" name="Slide Number Placeholder 3">
            <a:extLst>
              <a:ext uri="{FF2B5EF4-FFF2-40B4-BE49-F238E27FC236}">
                <a16:creationId xmlns:a16="http://schemas.microsoft.com/office/drawing/2014/main" id="{5F557CF8-5206-3F09-88FB-B38390AB5DE4}"/>
              </a:ext>
            </a:extLst>
          </p:cNvPr>
          <p:cNvSpPr>
            <a:spLocks noGrp="1"/>
          </p:cNvSpPr>
          <p:nvPr>
            <p:ph type="sldNum" sz="quarter" idx="5"/>
          </p:nvPr>
        </p:nvSpPr>
        <p:spPr/>
        <p:txBody>
          <a:bodyPr/>
          <a:lstStyle/>
          <a:p>
            <a:fld id="{43E09C48-B138-8B43-99F5-406097D30CD2}" type="slidenum">
              <a:rPr lang="en-US" smtClean="0"/>
              <a:t>63</a:t>
            </a:fld>
            <a:endParaRPr lang="en-US"/>
          </a:p>
        </p:txBody>
      </p:sp>
    </p:spTree>
    <p:extLst>
      <p:ext uri="{BB962C8B-B14F-4D97-AF65-F5344CB8AC3E}">
        <p14:creationId xmlns:p14="http://schemas.microsoft.com/office/powerpoint/2010/main" val="154521358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D79C8-B8C9-A786-1C51-9CEE520B86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BD0264-B67A-853C-2509-E80DBA3CC5D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A088792-C123-BA77-60B8-694D0C6F3EE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AAB530-77A5-B521-A1C4-F97F915D45D1}"/>
              </a:ext>
            </a:extLst>
          </p:cNvPr>
          <p:cNvSpPr>
            <a:spLocks noGrp="1"/>
          </p:cNvSpPr>
          <p:nvPr>
            <p:ph type="sldNum" sz="quarter" idx="5"/>
          </p:nvPr>
        </p:nvSpPr>
        <p:spPr/>
        <p:txBody>
          <a:bodyPr/>
          <a:lstStyle/>
          <a:p>
            <a:fld id="{43E09C48-B138-8B43-99F5-406097D30CD2}" type="slidenum">
              <a:rPr lang="en-US" smtClean="0"/>
              <a:t>64</a:t>
            </a:fld>
            <a:endParaRPr lang="en-US"/>
          </a:p>
        </p:txBody>
      </p:sp>
    </p:spTree>
    <p:extLst>
      <p:ext uri="{BB962C8B-B14F-4D97-AF65-F5344CB8AC3E}">
        <p14:creationId xmlns:p14="http://schemas.microsoft.com/office/powerpoint/2010/main" val="38024867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740A0-FF77-BA6B-000E-A4E9837E4B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616BA2-D974-DD1C-8AD4-F20FD55C257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9F9A0B7-550B-9E6F-AE43-D80E3E7A065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3E38BEC-1A9A-30EC-EA16-5C50AE1EB245}"/>
              </a:ext>
            </a:extLst>
          </p:cNvPr>
          <p:cNvSpPr>
            <a:spLocks noGrp="1"/>
          </p:cNvSpPr>
          <p:nvPr>
            <p:ph type="sldNum" sz="quarter" idx="5"/>
          </p:nvPr>
        </p:nvSpPr>
        <p:spPr/>
        <p:txBody>
          <a:bodyPr/>
          <a:lstStyle/>
          <a:p>
            <a:fld id="{43E09C48-B138-8B43-99F5-406097D30CD2}" type="slidenum">
              <a:rPr lang="en-US" smtClean="0"/>
              <a:t>65</a:t>
            </a:fld>
            <a:endParaRPr lang="en-US"/>
          </a:p>
        </p:txBody>
      </p:sp>
    </p:spTree>
    <p:extLst>
      <p:ext uri="{BB962C8B-B14F-4D97-AF65-F5344CB8AC3E}">
        <p14:creationId xmlns:p14="http://schemas.microsoft.com/office/powerpoint/2010/main" val="342448135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EA7F0-74B1-EC88-CEA3-9256600102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B99F4A-55CC-6A9C-3FE5-2486E6F093F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F441298-8AA4-4A1A-199B-4AD02733AB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E7C70D7-0BAC-4DA6-8745-ABD539938086}"/>
              </a:ext>
            </a:extLst>
          </p:cNvPr>
          <p:cNvSpPr>
            <a:spLocks noGrp="1"/>
          </p:cNvSpPr>
          <p:nvPr>
            <p:ph type="sldNum" sz="quarter" idx="5"/>
          </p:nvPr>
        </p:nvSpPr>
        <p:spPr/>
        <p:txBody>
          <a:bodyPr/>
          <a:lstStyle/>
          <a:p>
            <a:fld id="{43E09C48-B138-8B43-99F5-406097D30CD2}" type="slidenum">
              <a:rPr lang="en-US" smtClean="0"/>
              <a:t>66</a:t>
            </a:fld>
            <a:endParaRPr lang="en-US"/>
          </a:p>
        </p:txBody>
      </p:sp>
    </p:spTree>
    <p:extLst>
      <p:ext uri="{BB962C8B-B14F-4D97-AF65-F5344CB8AC3E}">
        <p14:creationId xmlns:p14="http://schemas.microsoft.com/office/powerpoint/2010/main" val="379920720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D8E79-6828-C480-4F45-28031A30EF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E1F762-FAFD-D66A-1B31-5FE2EF9B1B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26C8097-C147-3C1A-DDD8-A77480468BD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823056C-F8BF-BCCE-6DD6-48D6947E919E}"/>
              </a:ext>
            </a:extLst>
          </p:cNvPr>
          <p:cNvSpPr>
            <a:spLocks noGrp="1"/>
          </p:cNvSpPr>
          <p:nvPr>
            <p:ph type="sldNum" sz="quarter" idx="5"/>
          </p:nvPr>
        </p:nvSpPr>
        <p:spPr/>
        <p:txBody>
          <a:bodyPr/>
          <a:lstStyle/>
          <a:p>
            <a:fld id="{43E09C48-B138-8B43-99F5-406097D30CD2}" type="slidenum">
              <a:rPr lang="en-US" smtClean="0"/>
              <a:t>67</a:t>
            </a:fld>
            <a:endParaRPr lang="en-US"/>
          </a:p>
        </p:txBody>
      </p:sp>
    </p:spTree>
    <p:extLst>
      <p:ext uri="{BB962C8B-B14F-4D97-AF65-F5344CB8AC3E}">
        <p14:creationId xmlns:p14="http://schemas.microsoft.com/office/powerpoint/2010/main" val="35851096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CD3A1-7B59-31B1-F167-B28259EA6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8E1C04-AABB-749D-AD27-D5027604BF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1ADFB5A-F9AF-8F4B-CBB7-22B86DB2B06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07E63D9-5CDC-7BF3-2159-CCD9CB03C8E5}"/>
              </a:ext>
            </a:extLst>
          </p:cNvPr>
          <p:cNvSpPr>
            <a:spLocks noGrp="1"/>
          </p:cNvSpPr>
          <p:nvPr>
            <p:ph type="sldNum" sz="quarter" idx="5"/>
          </p:nvPr>
        </p:nvSpPr>
        <p:spPr/>
        <p:txBody>
          <a:bodyPr/>
          <a:lstStyle/>
          <a:p>
            <a:fld id="{43E09C48-B138-8B43-99F5-406097D30CD2}" type="slidenum">
              <a:rPr lang="en-US" smtClean="0"/>
              <a:t>68</a:t>
            </a:fld>
            <a:endParaRPr lang="en-US"/>
          </a:p>
        </p:txBody>
      </p:sp>
    </p:spTree>
    <p:extLst>
      <p:ext uri="{BB962C8B-B14F-4D97-AF65-F5344CB8AC3E}">
        <p14:creationId xmlns:p14="http://schemas.microsoft.com/office/powerpoint/2010/main" val="345031347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40802-FB49-D5EA-D09A-D00EC699DC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9D417A-35C0-1196-1F47-AF67405299D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5A8F4A-A818-A59B-3353-C4DF846202D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AAEC957-7D1F-46DD-FAF9-7D3D1F6E4B2D}"/>
              </a:ext>
            </a:extLst>
          </p:cNvPr>
          <p:cNvSpPr>
            <a:spLocks noGrp="1"/>
          </p:cNvSpPr>
          <p:nvPr>
            <p:ph type="sldNum" sz="quarter" idx="5"/>
          </p:nvPr>
        </p:nvSpPr>
        <p:spPr/>
        <p:txBody>
          <a:bodyPr/>
          <a:lstStyle/>
          <a:p>
            <a:fld id="{43E09C48-B138-8B43-99F5-406097D30CD2}" type="slidenum">
              <a:rPr lang="en-US" smtClean="0"/>
              <a:t>69</a:t>
            </a:fld>
            <a:endParaRPr lang="en-US"/>
          </a:p>
        </p:txBody>
      </p:sp>
    </p:spTree>
    <p:extLst>
      <p:ext uri="{BB962C8B-B14F-4D97-AF65-F5344CB8AC3E}">
        <p14:creationId xmlns:p14="http://schemas.microsoft.com/office/powerpoint/2010/main" val="122510804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53C78-E21D-7380-8F8F-1B80C8EA81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377225-48FD-C4C1-A6D5-886F7B506BF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BA4F8DC-1718-3CA2-2E01-322534F8D21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327AD2C-CB67-2AA4-24A7-59D8C52E965C}"/>
              </a:ext>
            </a:extLst>
          </p:cNvPr>
          <p:cNvSpPr>
            <a:spLocks noGrp="1"/>
          </p:cNvSpPr>
          <p:nvPr>
            <p:ph type="sldNum" sz="quarter" idx="5"/>
          </p:nvPr>
        </p:nvSpPr>
        <p:spPr/>
        <p:txBody>
          <a:bodyPr/>
          <a:lstStyle/>
          <a:p>
            <a:fld id="{43E09C48-B138-8B43-99F5-406097D30CD2}" type="slidenum">
              <a:rPr lang="en-US" smtClean="0"/>
              <a:t>70</a:t>
            </a:fld>
            <a:endParaRPr lang="en-US"/>
          </a:p>
        </p:txBody>
      </p:sp>
    </p:spTree>
    <p:extLst>
      <p:ext uri="{BB962C8B-B14F-4D97-AF65-F5344CB8AC3E}">
        <p14:creationId xmlns:p14="http://schemas.microsoft.com/office/powerpoint/2010/main" val="176657787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40802-FB49-D5EA-D09A-D00EC699DC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9D417A-35C0-1196-1F47-AF67405299D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5A8F4A-A818-A59B-3353-C4DF846202D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AAEC957-7D1F-46DD-FAF9-7D3D1F6E4B2D}"/>
              </a:ext>
            </a:extLst>
          </p:cNvPr>
          <p:cNvSpPr>
            <a:spLocks noGrp="1"/>
          </p:cNvSpPr>
          <p:nvPr>
            <p:ph type="sldNum" sz="quarter" idx="5"/>
          </p:nvPr>
        </p:nvSpPr>
        <p:spPr/>
        <p:txBody>
          <a:bodyPr/>
          <a:lstStyle/>
          <a:p>
            <a:fld id="{43E09C48-B138-8B43-99F5-406097D30CD2}" type="slidenum">
              <a:rPr lang="en-US" smtClean="0"/>
              <a:t>71</a:t>
            </a:fld>
            <a:endParaRPr lang="en-US"/>
          </a:p>
        </p:txBody>
      </p:sp>
    </p:spTree>
    <p:extLst>
      <p:ext uri="{BB962C8B-B14F-4D97-AF65-F5344CB8AC3E}">
        <p14:creationId xmlns:p14="http://schemas.microsoft.com/office/powerpoint/2010/main" val="122510804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50EEE-E44B-6A93-54F1-0FA4A1370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96C113-D8C8-0E0D-8529-F8288D1B841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A29776D-0E23-6E40-2E36-1F9A03A954F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71AB593-D250-8B66-C906-949070767AED}"/>
              </a:ext>
            </a:extLst>
          </p:cNvPr>
          <p:cNvSpPr>
            <a:spLocks noGrp="1"/>
          </p:cNvSpPr>
          <p:nvPr>
            <p:ph type="sldNum" sz="quarter" idx="5"/>
          </p:nvPr>
        </p:nvSpPr>
        <p:spPr/>
        <p:txBody>
          <a:bodyPr/>
          <a:lstStyle/>
          <a:p>
            <a:fld id="{43E09C48-B138-8B43-99F5-406097D30CD2}" type="slidenum">
              <a:rPr lang="en-US" smtClean="0"/>
              <a:t>72</a:t>
            </a:fld>
            <a:endParaRPr lang="en-US"/>
          </a:p>
        </p:txBody>
      </p:sp>
    </p:spTree>
    <p:extLst>
      <p:ext uri="{BB962C8B-B14F-4D97-AF65-F5344CB8AC3E}">
        <p14:creationId xmlns:p14="http://schemas.microsoft.com/office/powerpoint/2010/main" val="2275640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60877-47C9-B805-FC2C-14EA3A33DA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D49221-4C18-64E7-BD59-71D3C34AA62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4E2D509-685F-B11D-F3E0-83021E5503A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97E2694-0B0A-CF40-0407-B3F578C15788}"/>
              </a:ext>
            </a:extLst>
          </p:cNvPr>
          <p:cNvSpPr>
            <a:spLocks noGrp="1"/>
          </p:cNvSpPr>
          <p:nvPr>
            <p:ph type="sldNum" sz="quarter" idx="5"/>
          </p:nvPr>
        </p:nvSpPr>
        <p:spPr/>
        <p:txBody>
          <a:bodyPr/>
          <a:lstStyle/>
          <a:p>
            <a:fld id="{43E09C48-B138-8B43-99F5-406097D30CD2}" type="slidenum">
              <a:rPr lang="en-US" smtClean="0"/>
              <a:t>73</a:t>
            </a:fld>
            <a:endParaRPr lang="en-US"/>
          </a:p>
        </p:txBody>
      </p:sp>
    </p:spTree>
    <p:extLst>
      <p:ext uri="{BB962C8B-B14F-4D97-AF65-F5344CB8AC3E}">
        <p14:creationId xmlns:p14="http://schemas.microsoft.com/office/powerpoint/2010/main" val="268714923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78D3F-45A2-A28A-0110-E63CE4CB9E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D04EF-29D2-91A3-DD15-EEEEEB1E2D5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4A089F9-0570-F138-50C9-86CAA8BB179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751CA67-6C5A-BE16-8112-4BACF884F8F6}"/>
              </a:ext>
            </a:extLst>
          </p:cNvPr>
          <p:cNvSpPr>
            <a:spLocks noGrp="1"/>
          </p:cNvSpPr>
          <p:nvPr>
            <p:ph type="sldNum" sz="quarter" idx="5"/>
          </p:nvPr>
        </p:nvSpPr>
        <p:spPr/>
        <p:txBody>
          <a:bodyPr/>
          <a:lstStyle/>
          <a:p>
            <a:fld id="{43E09C48-B138-8B43-99F5-406097D30CD2}" type="slidenum">
              <a:rPr lang="en-US" smtClean="0"/>
              <a:t>74</a:t>
            </a:fld>
            <a:endParaRPr lang="en-US"/>
          </a:p>
        </p:txBody>
      </p:sp>
    </p:spTree>
    <p:extLst>
      <p:ext uri="{BB962C8B-B14F-4D97-AF65-F5344CB8AC3E}">
        <p14:creationId xmlns:p14="http://schemas.microsoft.com/office/powerpoint/2010/main" val="276691360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0D578-7DF1-D121-D869-9CFEDE56FC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B8AFE0-3F4B-BAAE-9CC1-160266F454D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637DE53-19AD-4FF2-CE16-3034CD8C6597}"/>
              </a:ext>
            </a:extLst>
          </p:cNvPr>
          <p:cNvSpPr>
            <a:spLocks noGrp="1"/>
          </p:cNvSpPr>
          <p:nvPr>
            <p:ph type="body" idx="1"/>
          </p:nvPr>
        </p:nvSpPr>
        <p:spPr/>
        <p:txBody>
          <a:bodyPr/>
          <a:lstStyle/>
          <a:p>
            <a:r>
              <a:rPr lang="en-US" dirty="0"/>
              <a:t>-   Mod to deep sedation cases in the OR </a:t>
            </a:r>
            <a:r>
              <a:rPr lang="en-US" dirty="0" err="1"/>
              <a:t>or</a:t>
            </a:r>
            <a:r>
              <a:rPr lang="en-US" dirty="0"/>
              <a:t> GI suites</a:t>
            </a:r>
          </a:p>
          <a:p>
            <a:pPr marL="171450" indent="-171450">
              <a:buFontTx/>
              <a:buChar char="-"/>
            </a:pPr>
            <a:r>
              <a:rPr lang="en-US" dirty="0"/>
              <a:t>Past medical history (OSA, BMI, COPD, etc.)</a:t>
            </a:r>
          </a:p>
          <a:p>
            <a:pPr marL="171450" indent="-171450">
              <a:buFontTx/>
              <a:buChar char="-"/>
            </a:pPr>
            <a:r>
              <a:rPr lang="en-US" dirty="0"/>
              <a:t>Visual inspection (short, fat neck, small mouth opening, large tongue, etc.)</a:t>
            </a:r>
          </a:p>
          <a:p>
            <a:pPr marL="171450" indent="-171450">
              <a:buFontTx/>
              <a:buChar char="-"/>
            </a:pPr>
            <a:r>
              <a:rPr lang="en-US" dirty="0"/>
              <a:t>SuperNova is indicated to anyone who is deemed to be at risk for airway obstruction pre op </a:t>
            </a:r>
          </a:p>
          <a:p>
            <a:endParaRPr lang="en-US" dirty="0"/>
          </a:p>
        </p:txBody>
      </p:sp>
      <p:sp>
        <p:nvSpPr>
          <p:cNvPr id="4" name="Slide Number Placeholder 3">
            <a:extLst>
              <a:ext uri="{FF2B5EF4-FFF2-40B4-BE49-F238E27FC236}">
                <a16:creationId xmlns:a16="http://schemas.microsoft.com/office/drawing/2014/main" id="{4D3E7BE3-E80A-D6DA-2BE6-C4D006E0A512}"/>
              </a:ext>
            </a:extLst>
          </p:cNvPr>
          <p:cNvSpPr>
            <a:spLocks noGrp="1"/>
          </p:cNvSpPr>
          <p:nvPr>
            <p:ph type="sldNum" sz="quarter" idx="5"/>
          </p:nvPr>
        </p:nvSpPr>
        <p:spPr/>
        <p:txBody>
          <a:bodyPr/>
          <a:lstStyle/>
          <a:p>
            <a:fld id="{43E09C48-B138-8B43-99F5-406097D30CD2}" type="slidenum">
              <a:rPr lang="en-US" smtClean="0"/>
              <a:t>75</a:t>
            </a:fld>
            <a:endParaRPr lang="en-US"/>
          </a:p>
        </p:txBody>
      </p:sp>
    </p:spTree>
    <p:extLst>
      <p:ext uri="{BB962C8B-B14F-4D97-AF65-F5344CB8AC3E}">
        <p14:creationId xmlns:p14="http://schemas.microsoft.com/office/powerpoint/2010/main" val="86366212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B1F222-09ED-8E2D-A47C-E7A5601B32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446549-3274-BF5F-B7AF-16C033E376B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28EDAC4-C250-3985-B5A9-ED0BA4E03234}"/>
              </a:ext>
            </a:extLst>
          </p:cNvPr>
          <p:cNvSpPr>
            <a:spLocks noGrp="1"/>
          </p:cNvSpPr>
          <p:nvPr>
            <p:ph type="body" idx="1"/>
          </p:nvPr>
        </p:nvSpPr>
        <p:spPr/>
        <p:txBody>
          <a:bodyPr/>
          <a:lstStyle/>
          <a:p>
            <a:r>
              <a:rPr lang="en-US" dirty="0"/>
              <a:t>High Volume:</a:t>
            </a:r>
          </a:p>
          <a:p>
            <a:r>
              <a:rPr lang="en-US" dirty="0"/>
              <a:t>SSM-20 | MEDIUM SUPERNOVA SATELLITE KIT</a:t>
            </a:r>
          </a:p>
          <a:p>
            <a:r>
              <a:rPr lang="en-US" dirty="0"/>
              <a:t>SSEM-20 | SUPERNOVA ET SYSTEM, MEDIUM</a:t>
            </a:r>
          </a:p>
          <a:p>
            <a:r>
              <a:rPr lang="fi-FI" dirty="0"/>
              <a:t>SSL-20 | LARGE SUPERNOVA SATELLITE KIT</a:t>
            </a:r>
          </a:p>
          <a:p>
            <a:r>
              <a:rPr lang="en-US" dirty="0"/>
              <a:t>SSEL-20 | SUPERNOVA ET SYSTEM, LARGE</a:t>
            </a:r>
          </a:p>
          <a:p>
            <a:r>
              <a:rPr lang="en-US" dirty="0"/>
              <a:t>SNM-20 | SUPERNO2VA NASAL INTERFACE MEDIUM</a:t>
            </a:r>
          </a:p>
          <a:p>
            <a:endParaRPr lang="en-US" dirty="0"/>
          </a:p>
        </p:txBody>
      </p:sp>
    </p:spTree>
    <p:extLst>
      <p:ext uri="{BB962C8B-B14F-4D97-AF65-F5344CB8AC3E}">
        <p14:creationId xmlns:p14="http://schemas.microsoft.com/office/powerpoint/2010/main" val="7583058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BC276-E51A-CD59-31F7-64C9848C46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B52FD4-CC99-6F95-CA2C-359B2D01688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6C29512-9A92-9AB0-AC6E-C65E1DE205C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1CF0297-7C36-4955-E8B8-DBEFD9BE16A7}"/>
              </a:ext>
            </a:extLst>
          </p:cNvPr>
          <p:cNvSpPr>
            <a:spLocks noGrp="1"/>
          </p:cNvSpPr>
          <p:nvPr>
            <p:ph type="sldNum" sz="quarter" idx="5"/>
          </p:nvPr>
        </p:nvSpPr>
        <p:spPr/>
        <p:txBody>
          <a:bodyPr/>
          <a:lstStyle/>
          <a:p>
            <a:fld id="{43E09C48-B138-8B43-99F5-406097D30CD2}" type="slidenum">
              <a:rPr lang="en-US" smtClean="0"/>
              <a:t>77</a:t>
            </a:fld>
            <a:endParaRPr lang="en-US"/>
          </a:p>
        </p:txBody>
      </p:sp>
    </p:spTree>
    <p:extLst>
      <p:ext uri="{BB962C8B-B14F-4D97-AF65-F5344CB8AC3E}">
        <p14:creationId xmlns:p14="http://schemas.microsoft.com/office/powerpoint/2010/main" val="50721374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0414C-621D-9B40-375F-3DA2C9585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9C81BF-0BE6-D58F-0E2B-4596D6DFF26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2D478B7-B50B-D441-A3EA-E7E2B85B50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62C67AD-E90E-AE33-6335-DC282006A9D7}"/>
              </a:ext>
            </a:extLst>
          </p:cNvPr>
          <p:cNvSpPr>
            <a:spLocks noGrp="1"/>
          </p:cNvSpPr>
          <p:nvPr>
            <p:ph type="sldNum" sz="quarter" idx="5"/>
          </p:nvPr>
        </p:nvSpPr>
        <p:spPr/>
        <p:txBody>
          <a:bodyPr/>
          <a:lstStyle/>
          <a:p>
            <a:fld id="{43E09C48-B138-8B43-99F5-406097D30CD2}" type="slidenum">
              <a:rPr lang="en-US" smtClean="0"/>
              <a:t>78</a:t>
            </a:fld>
            <a:endParaRPr lang="en-US"/>
          </a:p>
        </p:txBody>
      </p:sp>
    </p:spTree>
    <p:extLst>
      <p:ext uri="{BB962C8B-B14F-4D97-AF65-F5344CB8AC3E}">
        <p14:creationId xmlns:p14="http://schemas.microsoft.com/office/powerpoint/2010/main" val="266424873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3636B6-A934-A30B-B6B0-51880B9C46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145A5-7B7D-35C7-0450-C088C08D12B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BC4D899-C3D1-89D0-B11D-50C1A09CF52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0DF652E-F1B4-663E-0D45-4047DD9736F5}"/>
              </a:ext>
            </a:extLst>
          </p:cNvPr>
          <p:cNvSpPr>
            <a:spLocks noGrp="1"/>
          </p:cNvSpPr>
          <p:nvPr>
            <p:ph type="sldNum" sz="quarter" idx="5"/>
          </p:nvPr>
        </p:nvSpPr>
        <p:spPr/>
        <p:txBody>
          <a:bodyPr/>
          <a:lstStyle/>
          <a:p>
            <a:fld id="{43E09C48-B138-8B43-99F5-406097D30CD2}" type="slidenum">
              <a:rPr lang="en-US" smtClean="0"/>
              <a:t>79</a:t>
            </a:fld>
            <a:endParaRPr lang="en-US"/>
          </a:p>
        </p:txBody>
      </p:sp>
    </p:spTree>
    <p:extLst>
      <p:ext uri="{BB962C8B-B14F-4D97-AF65-F5344CB8AC3E}">
        <p14:creationId xmlns:p14="http://schemas.microsoft.com/office/powerpoint/2010/main" val="261026244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D5CF11-4F97-D646-02BF-D29D1F580D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474C65-0E53-DFC1-77C1-B72018ED91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644D41B-AE51-66E9-142D-34907E229F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EA48BB1-B1B6-C095-7D2C-1153AB2727A1}"/>
              </a:ext>
            </a:extLst>
          </p:cNvPr>
          <p:cNvSpPr>
            <a:spLocks noGrp="1"/>
          </p:cNvSpPr>
          <p:nvPr>
            <p:ph type="sldNum" sz="quarter" idx="5"/>
          </p:nvPr>
        </p:nvSpPr>
        <p:spPr/>
        <p:txBody>
          <a:bodyPr/>
          <a:lstStyle/>
          <a:p>
            <a:fld id="{43E09C48-B138-8B43-99F5-406097D30CD2}" type="slidenum">
              <a:rPr lang="en-US" smtClean="0"/>
              <a:t>80</a:t>
            </a:fld>
            <a:endParaRPr lang="en-US"/>
          </a:p>
        </p:txBody>
      </p:sp>
    </p:spTree>
    <p:extLst>
      <p:ext uri="{BB962C8B-B14F-4D97-AF65-F5344CB8AC3E}">
        <p14:creationId xmlns:p14="http://schemas.microsoft.com/office/powerpoint/2010/main" val="234595839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A9FE7-17A4-F908-86D5-89F2972218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96A82C-ADF1-BCC6-EF51-4A55D0BD59A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C526464-E9C9-D16C-C7A7-1049D349C98B}"/>
              </a:ext>
            </a:extLst>
          </p:cNvPr>
          <p:cNvSpPr>
            <a:spLocks noGrp="1"/>
          </p:cNvSpPr>
          <p:nvPr>
            <p:ph type="body" idx="1"/>
          </p:nvPr>
        </p:nvSpPr>
        <p:spPr/>
        <p:txBody>
          <a:bodyPr/>
          <a:lstStyle/>
          <a:p>
            <a:r>
              <a:rPr lang="en-US"/>
              <a:t>Also, the APL Valve in the system prevents gastric insufflation.</a:t>
            </a:r>
          </a:p>
        </p:txBody>
      </p:sp>
      <p:sp>
        <p:nvSpPr>
          <p:cNvPr id="4" name="Slide Number Placeholder 3">
            <a:extLst>
              <a:ext uri="{FF2B5EF4-FFF2-40B4-BE49-F238E27FC236}">
                <a16:creationId xmlns:a16="http://schemas.microsoft.com/office/drawing/2014/main" id="{7C2B1E7D-358D-0775-04DA-B53B22782071}"/>
              </a:ext>
            </a:extLst>
          </p:cNvPr>
          <p:cNvSpPr>
            <a:spLocks noGrp="1"/>
          </p:cNvSpPr>
          <p:nvPr>
            <p:ph type="sldNum" sz="quarter" idx="5"/>
          </p:nvPr>
        </p:nvSpPr>
        <p:spPr/>
        <p:txBody>
          <a:bodyPr/>
          <a:lstStyle/>
          <a:p>
            <a:fld id="{43E09C48-B138-8B43-99F5-406097D30CD2}" type="slidenum">
              <a:rPr lang="en-US" smtClean="0"/>
              <a:t>81</a:t>
            </a:fld>
            <a:endParaRPr lang="en-US"/>
          </a:p>
        </p:txBody>
      </p:sp>
    </p:spTree>
    <p:extLst>
      <p:ext uri="{BB962C8B-B14F-4D97-AF65-F5344CB8AC3E}">
        <p14:creationId xmlns:p14="http://schemas.microsoft.com/office/powerpoint/2010/main" val="309249626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B8412-AF41-3A87-F0CF-B03F07A6F8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F83E8C-A9A6-F3CD-A65C-27F4B7DFC58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850E340-3E59-A139-E304-FF4DC7356D60}"/>
              </a:ext>
            </a:extLst>
          </p:cNvPr>
          <p:cNvSpPr>
            <a:spLocks noGrp="1"/>
          </p:cNvSpPr>
          <p:nvPr>
            <p:ph type="body" idx="1"/>
          </p:nvPr>
        </p:nvSpPr>
        <p:spPr/>
        <p:txBody>
          <a:bodyPr/>
          <a:lstStyle/>
          <a:p>
            <a:r>
              <a:rPr lang="en-US"/>
              <a:t>Also, the APL Valve in the system prevents gastric insufflation.</a:t>
            </a:r>
          </a:p>
        </p:txBody>
      </p:sp>
      <p:sp>
        <p:nvSpPr>
          <p:cNvPr id="4" name="Slide Number Placeholder 3">
            <a:extLst>
              <a:ext uri="{FF2B5EF4-FFF2-40B4-BE49-F238E27FC236}">
                <a16:creationId xmlns:a16="http://schemas.microsoft.com/office/drawing/2014/main" id="{34757E35-0E7D-FD40-5981-BE9C3AE1F72C}"/>
              </a:ext>
            </a:extLst>
          </p:cNvPr>
          <p:cNvSpPr>
            <a:spLocks noGrp="1"/>
          </p:cNvSpPr>
          <p:nvPr>
            <p:ph type="sldNum" sz="quarter" idx="5"/>
          </p:nvPr>
        </p:nvSpPr>
        <p:spPr/>
        <p:txBody>
          <a:bodyPr/>
          <a:lstStyle/>
          <a:p>
            <a:fld id="{43E09C48-B138-8B43-99F5-406097D30CD2}" type="slidenum">
              <a:rPr lang="en-US" smtClean="0"/>
              <a:t>82</a:t>
            </a:fld>
            <a:endParaRPr lang="en-US"/>
          </a:p>
        </p:txBody>
      </p:sp>
    </p:spTree>
    <p:extLst>
      <p:ext uri="{BB962C8B-B14F-4D97-AF65-F5344CB8AC3E}">
        <p14:creationId xmlns:p14="http://schemas.microsoft.com/office/powerpoint/2010/main" val="269097312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689C2-57C9-1FCC-34D5-07FA98E07C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4E5812-94CC-4ADB-14E8-69DEA0C7B00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E77C8C3-EB82-8EBF-4CEA-AB518BB81298}"/>
              </a:ext>
            </a:extLst>
          </p:cNvPr>
          <p:cNvSpPr>
            <a:spLocks noGrp="1"/>
          </p:cNvSpPr>
          <p:nvPr>
            <p:ph type="body" idx="1"/>
          </p:nvPr>
        </p:nvSpPr>
        <p:spPr/>
        <p:txBody>
          <a:bodyPr/>
          <a:lstStyle/>
          <a:p>
            <a:r>
              <a:rPr lang="en-US"/>
              <a:t>Also, the APL Valve in the system prevents gastric insufflation.</a:t>
            </a:r>
          </a:p>
        </p:txBody>
      </p:sp>
      <p:sp>
        <p:nvSpPr>
          <p:cNvPr id="4" name="Slide Number Placeholder 3">
            <a:extLst>
              <a:ext uri="{FF2B5EF4-FFF2-40B4-BE49-F238E27FC236}">
                <a16:creationId xmlns:a16="http://schemas.microsoft.com/office/drawing/2014/main" id="{4C75C41B-477B-5B4D-4FAF-D55181A59B14}"/>
              </a:ext>
            </a:extLst>
          </p:cNvPr>
          <p:cNvSpPr>
            <a:spLocks noGrp="1"/>
          </p:cNvSpPr>
          <p:nvPr>
            <p:ph type="sldNum" sz="quarter" idx="5"/>
          </p:nvPr>
        </p:nvSpPr>
        <p:spPr/>
        <p:txBody>
          <a:bodyPr/>
          <a:lstStyle/>
          <a:p>
            <a:fld id="{43E09C48-B138-8B43-99F5-406097D30CD2}" type="slidenum">
              <a:rPr lang="en-US" smtClean="0"/>
              <a:t>83</a:t>
            </a:fld>
            <a:endParaRPr lang="en-US"/>
          </a:p>
        </p:txBody>
      </p:sp>
    </p:spTree>
    <p:extLst>
      <p:ext uri="{BB962C8B-B14F-4D97-AF65-F5344CB8AC3E}">
        <p14:creationId xmlns:p14="http://schemas.microsoft.com/office/powerpoint/2010/main" val="180196658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0C2EB-F55D-A072-15A4-B7216018A4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CFD135-BA5D-CFBC-1B45-745C63D88F6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6E63625-3110-D752-22B5-A33B05988D4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3AE66CE-42E1-A4FF-3161-4326C106DA31}"/>
              </a:ext>
            </a:extLst>
          </p:cNvPr>
          <p:cNvSpPr>
            <a:spLocks noGrp="1"/>
          </p:cNvSpPr>
          <p:nvPr>
            <p:ph type="sldNum" sz="quarter" idx="5"/>
          </p:nvPr>
        </p:nvSpPr>
        <p:spPr/>
        <p:txBody>
          <a:bodyPr/>
          <a:lstStyle/>
          <a:p>
            <a:fld id="{43E09C48-B138-8B43-99F5-406097D30CD2}" type="slidenum">
              <a:rPr lang="en-US" smtClean="0"/>
              <a:t>84</a:t>
            </a:fld>
            <a:endParaRPr lang="en-US"/>
          </a:p>
        </p:txBody>
      </p:sp>
    </p:spTree>
    <p:extLst>
      <p:ext uri="{BB962C8B-B14F-4D97-AF65-F5344CB8AC3E}">
        <p14:creationId xmlns:p14="http://schemas.microsoft.com/office/powerpoint/2010/main" val="145461643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022F8-95F8-1E10-60A6-B7A7F06B29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84B5A2-52EB-B3BE-0BF2-AA149A3E50C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3301722-CA64-FA5B-C058-53DD6935B288}"/>
              </a:ext>
            </a:extLst>
          </p:cNvPr>
          <p:cNvSpPr>
            <a:spLocks noGrp="1"/>
          </p:cNvSpPr>
          <p:nvPr>
            <p:ph type="body" idx="1"/>
          </p:nvPr>
        </p:nvSpPr>
        <p:spPr/>
        <p:txBody>
          <a:bodyPr/>
          <a:lstStyle/>
          <a:p>
            <a:r>
              <a:rPr lang="en-US"/>
              <a:t>https://market.us/report/active-humidifier-devices-market/</a:t>
            </a:r>
          </a:p>
        </p:txBody>
      </p:sp>
      <p:sp>
        <p:nvSpPr>
          <p:cNvPr id="4" name="Slide Number Placeholder 3">
            <a:extLst>
              <a:ext uri="{FF2B5EF4-FFF2-40B4-BE49-F238E27FC236}">
                <a16:creationId xmlns:a16="http://schemas.microsoft.com/office/drawing/2014/main" id="{B53FC760-989F-FCF0-4A69-BE9AA56A9C74}"/>
              </a:ext>
            </a:extLst>
          </p:cNvPr>
          <p:cNvSpPr>
            <a:spLocks noGrp="1"/>
          </p:cNvSpPr>
          <p:nvPr>
            <p:ph type="sldNum" sz="quarter" idx="5"/>
          </p:nvPr>
        </p:nvSpPr>
        <p:spPr/>
        <p:txBody>
          <a:bodyPr/>
          <a:lstStyle/>
          <a:p>
            <a:fld id="{43E09C48-B138-8B43-99F5-406097D30CD2}" type="slidenum">
              <a:rPr lang="en-US" smtClean="0"/>
              <a:t>85</a:t>
            </a:fld>
            <a:endParaRPr lang="en-US"/>
          </a:p>
        </p:txBody>
      </p:sp>
    </p:spTree>
    <p:extLst>
      <p:ext uri="{BB962C8B-B14F-4D97-AF65-F5344CB8AC3E}">
        <p14:creationId xmlns:p14="http://schemas.microsoft.com/office/powerpoint/2010/main" val="35352539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7D87A-803F-DCD9-45B8-9B8CA97D6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2A94D-6F0E-785B-28D5-73A1A056C25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B8F8EF5-9D44-15D5-50C9-0448965E62D3}"/>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56661348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9BA15-2661-8526-78CA-619945CEB5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245959-E196-A943-6019-48B0DCC7058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31A6FD4-CB8B-1F9E-4819-0534C930B7A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CAEFD8D-8AFF-F6C1-077D-7C9B4C8F9C1D}"/>
              </a:ext>
            </a:extLst>
          </p:cNvPr>
          <p:cNvSpPr>
            <a:spLocks noGrp="1"/>
          </p:cNvSpPr>
          <p:nvPr>
            <p:ph type="sldNum" sz="quarter" idx="5"/>
          </p:nvPr>
        </p:nvSpPr>
        <p:spPr/>
        <p:txBody>
          <a:bodyPr/>
          <a:lstStyle/>
          <a:p>
            <a:fld id="{43E09C48-B138-8B43-99F5-406097D30CD2}" type="slidenum">
              <a:rPr lang="en-US" smtClean="0"/>
              <a:t>87</a:t>
            </a:fld>
            <a:endParaRPr lang="en-US"/>
          </a:p>
        </p:txBody>
      </p:sp>
    </p:spTree>
    <p:extLst>
      <p:ext uri="{BB962C8B-B14F-4D97-AF65-F5344CB8AC3E}">
        <p14:creationId xmlns:p14="http://schemas.microsoft.com/office/powerpoint/2010/main" val="88650499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2ADFA-AEC0-2C9B-F8FC-8E734822D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B1C70C-8E61-13FA-3ED5-D74CAD768C8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74171F4-82BC-B27D-690F-577DA52F92C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F6DE4DE-1B31-831E-00E3-9F1989208226}"/>
              </a:ext>
            </a:extLst>
          </p:cNvPr>
          <p:cNvSpPr>
            <a:spLocks noGrp="1"/>
          </p:cNvSpPr>
          <p:nvPr>
            <p:ph type="sldNum" sz="quarter" idx="5"/>
          </p:nvPr>
        </p:nvSpPr>
        <p:spPr/>
        <p:txBody>
          <a:bodyPr/>
          <a:lstStyle/>
          <a:p>
            <a:fld id="{43E09C48-B138-8B43-99F5-406097D30CD2}" type="slidenum">
              <a:rPr lang="en-US" smtClean="0"/>
              <a:t>88</a:t>
            </a:fld>
            <a:endParaRPr lang="en-US"/>
          </a:p>
        </p:txBody>
      </p:sp>
    </p:spTree>
    <p:extLst>
      <p:ext uri="{BB962C8B-B14F-4D97-AF65-F5344CB8AC3E}">
        <p14:creationId xmlns:p14="http://schemas.microsoft.com/office/powerpoint/2010/main" val="302715125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EEAF0-26D4-7EB5-E59D-F15463B60C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F5B94B-C52C-5127-F58D-C4465BE5C32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A2E769B-BB1A-8738-2EE6-00F11ABE908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BDDC472-6F33-208D-17BA-C98C5B24F274}"/>
              </a:ext>
            </a:extLst>
          </p:cNvPr>
          <p:cNvSpPr>
            <a:spLocks noGrp="1"/>
          </p:cNvSpPr>
          <p:nvPr>
            <p:ph type="sldNum" sz="quarter" idx="5"/>
          </p:nvPr>
        </p:nvSpPr>
        <p:spPr/>
        <p:txBody>
          <a:bodyPr/>
          <a:lstStyle/>
          <a:p>
            <a:fld id="{43E09C48-B138-8B43-99F5-406097D30CD2}" type="slidenum">
              <a:rPr lang="en-US" smtClean="0"/>
              <a:t>89</a:t>
            </a:fld>
            <a:endParaRPr lang="en-US"/>
          </a:p>
        </p:txBody>
      </p:sp>
    </p:spTree>
    <p:extLst>
      <p:ext uri="{BB962C8B-B14F-4D97-AF65-F5344CB8AC3E}">
        <p14:creationId xmlns:p14="http://schemas.microsoft.com/office/powerpoint/2010/main" val="16533339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D54AB-B223-CD56-38F3-85E3D5AB1B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DC9D19-D080-FF53-6DB7-05869163E6B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72D5859-2984-B63B-A059-DF30A4FA3CD3}"/>
              </a:ext>
            </a:extLst>
          </p:cNvPr>
          <p:cNvSpPr>
            <a:spLocks noGrp="1"/>
          </p:cNvSpPr>
          <p:nvPr>
            <p:ph type="body" idx="1"/>
          </p:nvPr>
        </p:nvSpPr>
        <p:spPr/>
        <p:txBody>
          <a:bodyPr/>
          <a:lstStyle/>
          <a:p>
            <a:r>
              <a:rPr lang="en-US"/>
              <a:t> </a:t>
            </a:r>
          </a:p>
        </p:txBody>
      </p:sp>
      <p:sp>
        <p:nvSpPr>
          <p:cNvPr id="4" name="Slide Number Placeholder 3">
            <a:extLst>
              <a:ext uri="{FF2B5EF4-FFF2-40B4-BE49-F238E27FC236}">
                <a16:creationId xmlns:a16="http://schemas.microsoft.com/office/drawing/2014/main" id="{044FB658-E514-50B8-467D-4C35D574E66B}"/>
              </a:ext>
            </a:extLst>
          </p:cNvPr>
          <p:cNvSpPr>
            <a:spLocks noGrp="1"/>
          </p:cNvSpPr>
          <p:nvPr>
            <p:ph type="sldNum" sz="quarter" idx="5"/>
          </p:nvPr>
        </p:nvSpPr>
        <p:spPr/>
        <p:txBody>
          <a:bodyPr/>
          <a:lstStyle/>
          <a:p>
            <a:fld id="{663416A8-9AAB-4738-B16B-EAC7570848B5}" type="slidenum">
              <a:rPr lang="en-US" smtClean="0"/>
              <a:t>90</a:t>
            </a:fld>
            <a:endParaRPr lang="en-US"/>
          </a:p>
        </p:txBody>
      </p:sp>
    </p:spTree>
    <p:extLst>
      <p:ext uri="{BB962C8B-B14F-4D97-AF65-F5344CB8AC3E}">
        <p14:creationId xmlns:p14="http://schemas.microsoft.com/office/powerpoint/2010/main" val="417636876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E49BC-2A17-3743-74BE-914AB3E699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DFCCF4-2C4A-0B50-75F5-03DEC66DD7B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F30974-B71E-9AAD-0E6E-AEA73FE2BB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09C4D94-B965-5EEE-191B-D39C492FB4C5}"/>
              </a:ext>
            </a:extLst>
          </p:cNvPr>
          <p:cNvSpPr>
            <a:spLocks noGrp="1"/>
          </p:cNvSpPr>
          <p:nvPr>
            <p:ph type="sldNum" sz="quarter" idx="5"/>
          </p:nvPr>
        </p:nvSpPr>
        <p:spPr/>
        <p:txBody>
          <a:bodyPr/>
          <a:lstStyle/>
          <a:p>
            <a:fld id="{663416A8-9AAB-4738-B16B-EAC7570848B5}" type="slidenum">
              <a:rPr lang="en-US" smtClean="0"/>
              <a:t>92</a:t>
            </a:fld>
            <a:endParaRPr lang="en-US"/>
          </a:p>
        </p:txBody>
      </p:sp>
    </p:spTree>
    <p:extLst>
      <p:ext uri="{BB962C8B-B14F-4D97-AF65-F5344CB8AC3E}">
        <p14:creationId xmlns:p14="http://schemas.microsoft.com/office/powerpoint/2010/main" val="366469285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97389-950F-219C-2D02-CEEBE68484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EF3ED-62A3-0206-3A6E-797B3D5F851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039B3C8-B625-3359-A20B-59CA2C1E1BD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7981262-DAC7-4435-01D1-B904CDF58D8E}"/>
              </a:ext>
            </a:extLst>
          </p:cNvPr>
          <p:cNvSpPr>
            <a:spLocks noGrp="1"/>
          </p:cNvSpPr>
          <p:nvPr>
            <p:ph type="sldNum" sz="quarter" idx="5"/>
          </p:nvPr>
        </p:nvSpPr>
        <p:spPr/>
        <p:txBody>
          <a:bodyPr/>
          <a:lstStyle/>
          <a:p>
            <a:fld id="{43E09C48-B138-8B43-99F5-406097D30CD2}" type="slidenum">
              <a:rPr lang="en-US" smtClean="0"/>
              <a:t>93</a:t>
            </a:fld>
            <a:endParaRPr lang="en-US"/>
          </a:p>
        </p:txBody>
      </p:sp>
    </p:spTree>
    <p:extLst>
      <p:ext uri="{BB962C8B-B14F-4D97-AF65-F5344CB8AC3E}">
        <p14:creationId xmlns:p14="http://schemas.microsoft.com/office/powerpoint/2010/main" val="401671210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95B6E4-05B1-9CBE-2FE8-2509B96F7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F8CE84-D590-0806-BD8D-FB7CACE6533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604593E-4C34-54DD-88DE-E486815299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8615A5E-400F-FB84-45BF-045906CF49D2}"/>
              </a:ext>
            </a:extLst>
          </p:cNvPr>
          <p:cNvSpPr>
            <a:spLocks noGrp="1"/>
          </p:cNvSpPr>
          <p:nvPr>
            <p:ph type="sldNum" sz="quarter" idx="5"/>
          </p:nvPr>
        </p:nvSpPr>
        <p:spPr/>
        <p:txBody>
          <a:bodyPr/>
          <a:lstStyle/>
          <a:p>
            <a:fld id="{663416A8-9AAB-4738-B16B-EAC7570848B5}" type="slidenum">
              <a:rPr lang="en-US" smtClean="0"/>
              <a:t>94</a:t>
            </a:fld>
            <a:endParaRPr lang="en-US"/>
          </a:p>
        </p:txBody>
      </p:sp>
    </p:spTree>
    <p:extLst>
      <p:ext uri="{BB962C8B-B14F-4D97-AF65-F5344CB8AC3E}">
        <p14:creationId xmlns:p14="http://schemas.microsoft.com/office/powerpoint/2010/main" val="345889332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43C87-17FF-28C0-E776-1C2CD48B5E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3F6EEF-9716-1860-4E98-F5C6BAD6E55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0496385-603E-ABD7-0814-F00911AEE4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C25BFF8-EF23-D0BD-5E95-14584B130CB4}"/>
              </a:ext>
            </a:extLst>
          </p:cNvPr>
          <p:cNvSpPr>
            <a:spLocks noGrp="1"/>
          </p:cNvSpPr>
          <p:nvPr>
            <p:ph type="sldNum" sz="quarter" idx="5"/>
          </p:nvPr>
        </p:nvSpPr>
        <p:spPr/>
        <p:txBody>
          <a:bodyPr/>
          <a:lstStyle/>
          <a:p>
            <a:fld id="{663416A8-9AAB-4738-B16B-EAC7570848B5}" type="slidenum">
              <a:rPr lang="en-US" smtClean="0"/>
              <a:t>95</a:t>
            </a:fld>
            <a:endParaRPr lang="en-US"/>
          </a:p>
        </p:txBody>
      </p:sp>
    </p:spTree>
    <p:extLst>
      <p:ext uri="{BB962C8B-B14F-4D97-AF65-F5344CB8AC3E}">
        <p14:creationId xmlns:p14="http://schemas.microsoft.com/office/powerpoint/2010/main" val="251185281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18371-1AAD-AF12-33EC-1EF61B5B87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FA5757-74DB-DC05-0B3E-6682C9B6EEB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8D10B2A-6D74-DDC2-2E56-FC542FF152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BAAAAC7-AEB0-236C-6550-5E09077687AB}"/>
              </a:ext>
            </a:extLst>
          </p:cNvPr>
          <p:cNvSpPr>
            <a:spLocks noGrp="1"/>
          </p:cNvSpPr>
          <p:nvPr>
            <p:ph type="sldNum" sz="quarter" idx="5"/>
          </p:nvPr>
        </p:nvSpPr>
        <p:spPr/>
        <p:txBody>
          <a:bodyPr/>
          <a:lstStyle/>
          <a:p>
            <a:fld id="{43E09C48-B138-8B43-99F5-406097D30CD2}" type="slidenum">
              <a:rPr lang="en-US" smtClean="0"/>
              <a:t>96</a:t>
            </a:fld>
            <a:endParaRPr lang="en-US"/>
          </a:p>
        </p:txBody>
      </p:sp>
    </p:spTree>
    <p:extLst>
      <p:ext uri="{BB962C8B-B14F-4D97-AF65-F5344CB8AC3E}">
        <p14:creationId xmlns:p14="http://schemas.microsoft.com/office/powerpoint/2010/main" val="134349809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18371-1AAD-AF12-33EC-1EF61B5B87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FA5757-74DB-DC05-0B3E-6682C9B6EEB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8D10B2A-6D74-DDC2-2E56-FC542FF152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BAAAAC7-AEB0-236C-6550-5E09077687AB}"/>
              </a:ext>
            </a:extLst>
          </p:cNvPr>
          <p:cNvSpPr>
            <a:spLocks noGrp="1"/>
          </p:cNvSpPr>
          <p:nvPr>
            <p:ph type="sldNum" sz="quarter" idx="5"/>
          </p:nvPr>
        </p:nvSpPr>
        <p:spPr/>
        <p:txBody>
          <a:bodyPr/>
          <a:lstStyle/>
          <a:p>
            <a:fld id="{43E09C48-B138-8B43-99F5-406097D30CD2}" type="slidenum">
              <a:rPr lang="en-US" smtClean="0"/>
              <a:t>97</a:t>
            </a:fld>
            <a:endParaRPr lang="en-US"/>
          </a:p>
        </p:txBody>
      </p:sp>
    </p:spTree>
    <p:extLst>
      <p:ext uri="{BB962C8B-B14F-4D97-AF65-F5344CB8AC3E}">
        <p14:creationId xmlns:p14="http://schemas.microsoft.com/office/powerpoint/2010/main" val="134349809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2FA68-2D0F-86B3-FA1A-58C524B9BC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826B6B-575A-DDDC-F887-EBF8844AB79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67A4F35-5CA9-49C9-1403-80321795798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59A239-4C7B-666A-1F90-1ED15754BC1F}"/>
              </a:ext>
            </a:extLst>
          </p:cNvPr>
          <p:cNvSpPr>
            <a:spLocks noGrp="1"/>
          </p:cNvSpPr>
          <p:nvPr>
            <p:ph type="sldNum" sz="quarter" idx="5"/>
          </p:nvPr>
        </p:nvSpPr>
        <p:spPr/>
        <p:txBody>
          <a:bodyPr/>
          <a:lstStyle/>
          <a:p>
            <a:fld id="{43E09C48-B138-8B43-99F5-406097D30CD2}" type="slidenum">
              <a:rPr lang="en-US" smtClean="0"/>
              <a:t>98</a:t>
            </a:fld>
            <a:endParaRPr lang="en-US"/>
          </a:p>
        </p:txBody>
      </p:sp>
    </p:spTree>
    <p:extLst>
      <p:ext uri="{BB962C8B-B14F-4D97-AF65-F5344CB8AC3E}">
        <p14:creationId xmlns:p14="http://schemas.microsoft.com/office/powerpoint/2010/main" val="165771787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32389F-F170-B783-74BF-8538A317B2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8C3FC3-EF22-3DA6-F2DB-6F682443D0E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5210DB9-F106-733D-E07E-83D13FF95B7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83BB14C-4B4A-9AB8-AF26-CA3E4E30E4E5}"/>
              </a:ext>
            </a:extLst>
          </p:cNvPr>
          <p:cNvSpPr>
            <a:spLocks noGrp="1"/>
          </p:cNvSpPr>
          <p:nvPr>
            <p:ph type="sldNum" sz="quarter" idx="5"/>
          </p:nvPr>
        </p:nvSpPr>
        <p:spPr/>
        <p:txBody>
          <a:bodyPr/>
          <a:lstStyle/>
          <a:p>
            <a:fld id="{43E09C48-B138-8B43-99F5-406097D30CD2}" type="slidenum">
              <a:rPr lang="en-US" smtClean="0"/>
              <a:t>99</a:t>
            </a:fld>
            <a:endParaRPr lang="en-US"/>
          </a:p>
        </p:txBody>
      </p:sp>
    </p:spTree>
    <p:extLst>
      <p:ext uri="{BB962C8B-B14F-4D97-AF65-F5344CB8AC3E}">
        <p14:creationId xmlns:p14="http://schemas.microsoft.com/office/powerpoint/2010/main" val="102420889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5AF91B-73E2-8913-8D12-F38B4F55AC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5DADD1-2968-2BBC-8E30-2CCC9231A10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2AF3B60-9FDC-480C-045F-2CDAFD66498E}"/>
              </a:ext>
            </a:extLst>
          </p:cNvPr>
          <p:cNvSpPr>
            <a:spLocks noGrp="1"/>
          </p:cNvSpPr>
          <p:nvPr>
            <p:ph type="body" idx="1"/>
          </p:nvPr>
        </p:nvSpPr>
        <p:spPr/>
        <p:txBody>
          <a:bodyPr/>
          <a:lstStyle/>
          <a:p>
            <a:r>
              <a:rPr lang="en-US"/>
              <a:t>• Materials needed for trial • Banners • Heater bases (max 2) • Stands (max 2) • Circuits • 37747CE – Adult dual limb • 37756CE – Adult NIV • 37748CE – Pediatric dual limb • 37723CE – Neonatal dual limb • NIV masks • NIV043M – Medium full face NIV mask, non-vented, w/ AAV • NIV041M – Medium full face NIV mask, non-vented • HFOT nasal cannula • 14934 – Medium HFNC • Literature pieces</a:t>
            </a:r>
          </a:p>
        </p:txBody>
      </p:sp>
      <p:sp>
        <p:nvSpPr>
          <p:cNvPr id="4" name="Slide Number Placeholder 3">
            <a:extLst>
              <a:ext uri="{FF2B5EF4-FFF2-40B4-BE49-F238E27FC236}">
                <a16:creationId xmlns:a16="http://schemas.microsoft.com/office/drawing/2014/main" id="{88B3BECF-BD14-4500-DB75-7F6B7EB22F14}"/>
              </a:ext>
            </a:extLst>
          </p:cNvPr>
          <p:cNvSpPr>
            <a:spLocks noGrp="1"/>
          </p:cNvSpPr>
          <p:nvPr>
            <p:ph type="sldNum" sz="quarter" idx="5"/>
          </p:nvPr>
        </p:nvSpPr>
        <p:spPr/>
        <p:txBody>
          <a:bodyPr/>
          <a:lstStyle/>
          <a:p>
            <a:fld id="{43E09C48-B138-8B43-99F5-406097D30CD2}" type="slidenum">
              <a:rPr lang="en-US" smtClean="0"/>
              <a:t>100</a:t>
            </a:fld>
            <a:endParaRPr lang="en-US"/>
          </a:p>
        </p:txBody>
      </p:sp>
    </p:spTree>
    <p:extLst>
      <p:ext uri="{BB962C8B-B14F-4D97-AF65-F5344CB8AC3E}">
        <p14:creationId xmlns:p14="http://schemas.microsoft.com/office/powerpoint/2010/main" val="157796262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EDAC-6EF8-2D99-6AD7-889A6438C9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363BFF-657F-585D-BE99-01555452FB8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F24FD08-70EE-F0E7-D178-6890A1BD1C3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50C75DA-E3DB-7B93-439F-8DA21583F7B1}"/>
              </a:ext>
            </a:extLst>
          </p:cNvPr>
          <p:cNvSpPr>
            <a:spLocks noGrp="1"/>
          </p:cNvSpPr>
          <p:nvPr>
            <p:ph type="sldNum" sz="quarter" idx="5"/>
          </p:nvPr>
        </p:nvSpPr>
        <p:spPr/>
        <p:txBody>
          <a:bodyPr/>
          <a:lstStyle/>
          <a:p>
            <a:fld id="{43E09C48-B138-8B43-99F5-406097D30CD2}" type="slidenum">
              <a:rPr lang="en-US" smtClean="0"/>
              <a:t>101</a:t>
            </a:fld>
            <a:endParaRPr lang="en-US"/>
          </a:p>
        </p:txBody>
      </p:sp>
    </p:spTree>
    <p:extLst>
      <p:ext uri="{BB962C8B-B14F-4D97-AF65-F5344CB8AC3E}">
        <p14:creationId xmlns:p14="http://schemas.microsoft.com/office/powerpoint/2010/main" val="262753691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6C3A5-F850-FA59-5BEC-7F7BA8EB60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FB411-2CF3-1901-B56D-5272426E328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FB69DF2-74F8-4E53-63B5-48553CE5088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48091A-0A72-C97E-6ED5-B565EEA065C0}"/>
              </a:ext>
            </a:extLst>
          </p:cNvPr>
          <p:cNvSpPr>
            <a:spLocks noGrp="1"/>
          </p:cNvSpPr>
          <p:nvPr>
            <p:ph type="sldNum" sz="quarter" idx="5"/>
          </p:nvPr>
        </p:nvSpPr>
        <p:spPr/>
        <p:txBody>
          <a:bodyPr/>
          <a:lstStyle/>
          <a:p>
            <a:fld id="{43E09C48-B138-8B43-99F5-406097D30CD2}" type="slidenum">
              <a:rPr lang="en-US" smtClean="0"/>
              <a:t>102</a:t>
            </a:fld>
            <a:endParaRPr lang="en-US"/>
          </a:p>
        </p:txBody>
      </p:sp>
    </p:spTree>
    <p:extLst>
      <p:ext uri="{BB962C8B-B14F-4D97-AF65-F5344CB8AC3E}">
        <p14:creationId xmlns:p14="http://schemas.microsoft.com/office/powerpoint/2010/main" val="1135385401"/>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21EB96-6979-64DD-F58F-B401148176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3F168E-7D20-35C4-5627-A3FCB10025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32C5F2C-AA50-69F3-E5E6-A200DFD277E4}"/>
              </a:ext>
            </a:extLst>
          </p:cNvPr>
          <p:cNvSpPr>
            <a:spLocks noGrp="1"/>
          </p:cNvSpPr>
          <p:nvPr>
            <p:ph type="body" idx="1"/>
          </p:nvPr>
        </p:nvSpPr>
        <p:spPr/>
        <p:txBody>
          <a:bodyPr/>
          <a:lstStyle/>
          <a:p>
            <a:r>
              <a:rPr lang="en-US"/>
              <a:t>Market data pulled from previous Vyaire Clarivate data, GHX data, PiSA information and our own GPO data</a:t>
            </a:r>
          </a:p>
        </p:txBody>
      </p:sp>
      <p:sp>
        <p:nvSpPr>
          <p:cNvPr id="4" name="Slide Number Placeholder 3">
            <a:extLst>
              <a:ext uri="{FF2B5EF4-FFF2-40B4-BE49-F238E27FC236}">
                <a16:creationId xmlns:a16="http://schemas.microsoft.com/office/drawing/2014/main" id="{68DC7190-007A-E9AF-A738-7EE818935C46}"/>
              </a:ext>
            </a:extLst>
          </p:cNvPr>
          <p:cNvSpPr>
            <a:spLocks noGrp="1"/>
          </p:cNvSpPr>
          <p:nvPr>
            <p:ph type="sldNum" sz="quarter" idx="5"/>
          </p:nvPr>
        </p:nvSpPr>
        <p:spPr/>
        <p:txBody>
          <a:bodyPr/>
          <a:lstStyle/>
          <a:p>
            <a:fld id="{43E09C48-B138-8B43-99F5-406097D30CD2}" type="slidenum">
              <a:rPr lang="en-US" smtClean="0"/>
              <a:t>103</a:t>
            </a:fld>
            <a:endParaRPr lang="en-US"/>
          </a:p>
        </p:txBody>
      </p:sp>
    </p:spTree>
    <p:extLst>
      <p:ext uri="{BB962C8B-B14F-4D97-AF65-F5344CB8AC3E}">
        <p14:creationId xmlns:p14="http://schemas.microsoft.com/office/powerpoint/2010/main" val="3152874080"/>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22B9E-9F7C-D3CC-0870-31A5632BA3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42607D-AA9F-62DA-C7A6-08CD9997DA8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8982392-4048-B18B-DBBA-57AE3A9BB53A}"/>
              </a:ext>
            </a:extLst>
          </p:cNvPr>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a:extLst>
              <a:ext uri="{FF2B5EF4-FFF2-40B4-BE49-F238E27FC236}">
                <a16:creationId xmlns:a16="http://schemas.microsoft.com/office/drawing/2014/main" id="{A9B84161-70CB-9A40-F473-556C5C89FDAB}"/>
              </a:ext>
            </a:extLst>
          </p:cNvPr>
          <p:cNvSpPr>
            <a:spLocks noGrp="1"/>
          </p:cNvSpPr>
          <p:nvPr>
            <p:ph type="sldNum" sz="quarter" idx="5"/>
          </p:nvPr>
        </p:nvSpPr>
        <p:spPr/>
        <p:txBody>
          <a:bodyPr/>
          <a:lstStyle/>
          <a:p>
            <a:fld id="{43E09C48-B138-8B43-99F5-406097D30CD2}" type="slidenum">
              <a:rPr lang="en-US" smtClean="0"/>
              <a:t>105</a:t>
            </a:fld>
            <a:endParaRPr lang="en-US"/>
          </a:p>
        </p:txBody>
      </p:sp>
    </p:spTree>
    <p:extLst>
      <p:ext uri="{BB962C8B-B14F-4D97-AF65-F5344CB8AC3E}">
        <p14:creationId xmlns:p14="http://schemas.microsoft.com/office/powerpoint/2010/main" val="425763660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F131F-EADB-BC5A-3B37-B4BF80FB7D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298E45-0990-66CD-9684-D4FF9705C80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8A2F822-584E-8C0D-07BE-F8CC56B06ABA}"/>
              </a:ext>
            </a:extLst>
          </p:cNvPr>
          <p:cNvSpPr>
            <a:spLocks noGrp="1"/>
          </p:cNvSpPr>
          <p:nvPr>
            <p:ph type="body" idx="1"/>
          </p:nvPr>
        </p:nvSpPr>
        <p:spPr/>
        <p:txBody>
          <a:bodyPr/>
          <a:lstStyle/>
          <a:p>
            <a:pPr marL="0" indent="0">
              <a:buFont typeface="Arial" panose="020B0604020202020204" pitchFamily="34" charset="0"/>
              <a:buNone/>
            </a:pPr>
            <a:r>
              <a:rPr lang="en-US"/>
              <a:t>High Volume:</a:t>
            </a:r>
          </a:p>
          <a:p>
            <a:pPr marL="0" indent="0">
              <a:buFont typeface="Arial" panose="020B0604020202020204" pitchFamily="34" charset="0"/>
              <a:buNone/>
            </a:pPr>
            <a:r>
              <a:rPr lang="en-US"/>
              <a:t>2D0737 | WATER STERILE F/INHALATION 2000ML 6/CS</a:t>
            </a:r>
          </a:p>
          <a:p>
            <a:pPr marL="0" indent="0">
              <a:buFont typeface="Arial" panose="020B0604020202020204" pitchFamily="34" charset="0"/>
              <a:buNone/>
            </a:pPr>
            <a:r>
              <a:rPr lang="en-US"/>
              <a:t>2D0735X | WATER STERILE F/INHAL FLEX 1000ML 14/CS</a:t>
            </a:r>
          </a:p>
          <a:p>
            <a:pPr marL="0" indent="0">
              <a:buFont typeface="Arial" panose="020B0604020202020204" pitchFamily="34" charset="0"/>
              <a:buNone/>
            </a:pPr>
            <a:r>
              <a:rPr lang="en-US"/>
              <a:t>CHB0010 | WATER STERILE IN HANGING BOTTLE 1000ML</a:t>
            </a:r>
          </a:p>
          <a:p>
            <a:pPr marL="0" indent="0">
              <a:buFont typeface="Arial" panose="020B0604020202020204" pitchFamily="34" charset="0"/>
              <a:buNone/>
            </a:pPr>
            <a:r>
              <a:rPr lang="fr-FR"/>
              <a:t>002620 | HUMIDIFIER KIT 500ML 12/CS</a:t>
            </a:r>
          </a:p>
          <a:p>
            <a:pPr marL="0" indent="0">
              <a:buFont typeface="Arial" panose="020B0604020202020204" pitchFamily="34" charset="0"/>
              <a:buNone/>
            </a:pPr>
            <a:r>
              <a:rPr lang="en-US"/>
              <a:t>CK0010 | NEB KIT W ADAPTER STERILE WATER 1000ML</a:t>
            </a:r>
          </a:p>
          <a:p>
            <a:pPr marL="0" indent="0">
              <a:buFont typeface="Arial" panose="020B0604020202020204" pitchFamily="34" charset="0"/>
              <a:buNone/>
            </a:pPr>
            <a:r>
              <a:rPr lang="en-US"/>
              <a:t>CN0005 | WATER STERILE FOR INHALATION 500ML</a:t>
            </a:r>
          </a:p>
          <a:p>
            <a:pPr marL="0" indent="0">
              <a:buFont typeface="Arial" panose="020B0604020202020204" pitchFamily="34" charset="0"/>
              <a:buNone/>
            </a:pPr>
            <a:r>
              <a:rPr lang="en-US"/>
              <a:t>116 | Ballard SNGL DOSE SAL VIALS PNK,15ML,144</a:t>
            </a:r>
          </a:p>
          <a:p>
            <a:pPr marL="0" indent="0">
              <a:buFont typeface="Arial" panose="020B0604020202020204" pitchFamily="34" charset="0"/>
              <a:buNone/>
            </a:pPr>
            <a:r>
              <a:rPr lang="en-US"/>
              <a:t>CK0005 | NEB KIT W ADAPTER STERILE WATER 500ML</a:t>
            </a:r>
          </a:p>
          <a:p>
            <a:pPr marL="0" indent="0">
              <a:buFont typeface="Arial" panose="020B0604020202020204" pitchFamily="34" charset="0"/>
              <a:buNone/>
            </a:pPr>
            <a:r>
              <a:rPr lang="it-IT"/>
              <a:t>AL4109 | SALINE 0.9% DUALTOP PLAST BT 110ML 25/CS</a:t>
            </a:r>
          </a:p>
          <a:p>
            <a:pPr marL="0" indent="0">
              <a:buFont typeface="Arial" panose="020B0604020202020204" pitchFamily="34" charset="0"/>
              <a:buNone/>
            </a:pPr>
            <a:r>
              <a:rPr lang="en-US"/>
              <a:t>CHB0020 | WATER STERILE IN HANGING BOTTLE 2000ML</a:t>
            </a:r>
          </a:p>
        </p:txBody>
      </p:sp>
      <p:sp>
        <p:nvSpPr>
          <p:cNvPr id="4" name="Slide Number Placeholder 3">
            <a:extLst>
              <a:ext uri="{FF2B5EF4-FFF2-40B4-BE49-F238E27FC236}">
                <a16:creationId xmlns:a16="http://schemas.microsoft.com/office/drawing/2014/main" id="{F3CA371E-3689-3D81-F1AF-39499A634BD0}"/>
              </a:ext>
            </a:extLst>
          </p:cNvPr>
          <p:cNvSpPr>
            <a:spLocks noGrp="1"/>
          </p:cNvSpPr>
          <p:nvPr>
            <p:ph type="sldNum" sz="quarter" idx="5"/>
          </p:nvPr>
        </p:nvSpPr>
        <p:spPr/>
        <p:txBody>
          <a:bodyPr/>
          <a:lstStyle/>
          <a:p>
            <a:fld id="{43E09C48-B138-8B43-99F5-406097D30CD2}" type="slidenum">
              <a:rPr lang="en-US" smtClean="0"/>
              <a:t>106</a:t>
            </a:fld>
            <a:endParaRPr lang="en-US"/>
          </a:p>
        </p:txBody>
      </p:sp>
    </p:spTree>
    <p:extLst>
      <p:ext uri="{BB962C8B-B14F-4D97-AF65-F5344CB8AC3E}">
        <p14:creationId xmlns:p14="http://schemas.microsoft.com/office/powerpoint/2010/main" val="1148694851"/>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C9B030-8586-4015-23C2-7B1D5C6DCC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346A94-39E8-C545-3062-B3DB8B44024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5824577-0311-0418-2C8D-012A35D2011D}"/>
              </a:ext>
            </a:extLst>
          </p:cNvPr>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a:extLst>
              <a:ext uri="{FF2B5EF4-FFF2-40B4-BE49-F238E27FC236}">
                <a16:creationId xmlns:a16="http://schemas.microsoft.com/office/drawing/2014/main" id="{37D81D44-13DB-9760-CB73-E7ABBB579DFC}"/>
              </a:ext>
            </a:extLst>
          </p:cNvPr>
          <p:cNvSpPr>
            <a:spLocks noGrp="1"/>
          </p:cNvSpPr>
          <p:nvPr>
            <p:ph type="sldNum" sz="quarter" idx="5"/>
          </p:nvPr>
        </p:nvSpPr>
        <p:spPr/>
        <p:txBody>
          <a:bodyPr/>
          <a:lstStyle/>
          <a:p>
            <a:fld id="{43E09C48-B138-8B43-99F5-406097D30CD2}" type="slidenum">
              <a:rPr lang="en-US" smtClean="0"/>
              <a:t>107</a:t>
            </a:fld>
            <a:endParaRPr lang="en-US"/>
          </a:p>
        </p:txBody>
      </p:sp>
    </p:spTree>
    <p:extLst>
      <p:ext uri="{BB962C8B-B14F-4D97-AF65-F5344CB8AC3E}">
        <p14:creationId xmlns:p14="http://schemas.microsoft.com/office/powerpoint/2010/main" val="271748604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9FD83-6BA9-BB57-20A3-F51E8DB292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55CA1E-CBDC-969F-2338-D36EBFC2EF6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4C11B7B-A122-DE06-EB0A-7312445E802C}"/>
              </a:ext>
            </a:extLst>
          </p:cNvPr>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a:extLst>
              <a:ext uri="{FF2B5EF4-FFF2-40B4-BE49-F238E27FC236}">
                <a16:creationId xmlns:a16="http://schemas.microsoft.com/office/drawing/2014/main" id="{E22C1692-9BAD-FC03-73F4-56C2A54377B4}"/>
              </a:ext>
            </a:extLst>
          </p:cNvPr>
          <p:cNvSpPr>
            <a:spLocks noGrp="1"/>
          </p:cNvSpPr>
          <p:nvPr>
            <p:ph type="sldNum" sz="quarter" idx="5"/>
          </p:nvPr>
        </p:nvSpPr>
        <p:spPr/>
        <p:txBody>
          <a:bodyPr/>
          <a:lstStyle/>
          <a:p>
            <a:fld id="{43E09C48-B138-8B43-99F5-406097D30CD2}" type="slidenum">
              <a:rPr lang="en-US" smtClean="0"/>
              <a:t>108</a:t>
            </a:fld>
            <a:endParaRPr lang="en-US"/>
          </a:p>
        </p:txBody>
      </p:sp>
    </p:spTree>
    <p:extLst>
      <p:ext uri="{BB962C8B-B14F-4D97-AF65-F5344CB8AC3E}">
        <p14:creationId xmlns:p14="http://schemas.microsoft.com/office/powerpoint/2010/main" val="370926690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E740F-29CA-A7AE-242D-F5F4EFB0FE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3937EA-1276-7317-A739-F8CAE886A9B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F51D19C-751B-065C-984D-4A9B9E5CC4B8}"/>
              </a:ext>
            </a:extLst>
          </p:cNvPr>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a:extLst>
              <a:ext uri="{FF2B5EF4-FFF2-40B4-BE49-F238E27FC236}">
                <a16:creationId xmlns:a16="http://schemas.microsoft.com/office/drawing/2014/main" id="{544A24D7-5D05-EA66-500C-A8891E956327}"/>
              </a:ext>
            </a:extLst>
          </p:cNvPr>
          <p:cNvSpPr>
            <a:spLocks noGrp="1"/>
          </p:cNvSpPr>
          <p:nvPr>
            <p:ph type="sldNum" sz="quarter" idx="5"/>
          </p:nvPr>
        </p:nvSpPr>
        <p:spPr/>
        <p:txBody>
          <a:bodyPr/>
          <a:lstStyle/>
          <a:p>
            <a:fld id="{43E09C48-B138-8B43-99F5-406097D30CD2}" type="slidenum">
              <a:rPr lang="en-US" smtClean="0"/>
              <a:t>109</a:t>
            </a:fld>
            <a:endParaRPr lang="en-US"/>
          </a:p>
        </p:txBody>
      </p:sp>
    </p:spTree>
    <p:extLst>
      <p:ext uri="{BB962C8B-B14F-4D97-AF65-F5344CB8AC3E}">
        <p14:creationId xmlns:p14="http://schemas.microsoft.com/office/powerpoint/2010/main" val="1368246151"/>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B7562-CD03-304C-D9A5-747477596B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91C6D0-40D5-44AB-7EE1-DCBC7EA4978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7EC09F5-371F-334D-76B2-A2A6C907B45C}"/>
              </a:ext>
            </a:extLst>
          </p:cNvPr>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a:extLst>
              <a:ext uri="{FF2B5EF4-FFF2-40B4-BE49-F238E27FC236}">
                <a16:creationId xmlns:a16="http://schemas.microsoft.com/office/drawing/2014/main" id="{E3D72DA8-F160-B442-D756-6BB93D1CA8B4}"/>
              </a:ext>
            </a:extLst>
          </p:cNvPr>
          <p:cNvSpPr>
            <a:spLocks noGrp="1"/>
          </p:cNvSpPr>
          <p:nvPr>
            <p:ph type="sldNum" sz="quarter" idx="5"/>
          </p:nvPr>
        </p:nvSpPr>
        <p:spPr/>
        <p:txBody>
          <a:bodyPr/>
          <a:lstStyle/>
          <a:p>
            <a:fld id="{43E09C48-B138-8B43-99F5-406097D30CD2}" type="slidenum">
              <a:rPr lang="en-US" smtClean="0"/>
              <a:t>110</a:t>
            </a:fld>
            <a:endParaRPr lang="en-US"/>
          </a:p>
        </p:txBody>
      </p:sp>
    </p:spTree>
    <p:extLst>
      <p:ext uri="{BB962C8B-B14F-4D97-AF65-F5344CB8AC3E}">
        <p14:creationId xmlns:p14="http://schemas.microsoft.com/office/powerpoint/2010/main" val="3866019305"/>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26420-1C65-9479-AB8B-CE2AD7963D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8CF15F-A534-A520-8C95-AE3F807646C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8C69515-C8A7-8F3A-6CBC-0733E443E2C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B769D40-DB86-AF5B-7B89-D51788249D93}"/>
              </a:ext>
            </a:extLst>
          </p:cNvPr>
          <p:cNvSpPr>
            <a:spLocks noGrp="1"/>
          </p:cNvSpPr>
          <p:nvPr>
            <p:ph type="sldNum" sz="quarter" idx="5"/>
          </p:nvPr>
        </p:nvSpPr>
        <p:spPr/>
        <p:txBody>
          <a:bodyPr/>
          <a:lstStyle/>
          <a:p>
            <a:fld id="{43E09C48-B138-8B43-99F5-406097D30CD2}" type="slidenum">
              <a:rPr lang="en-US" smtClean="0"/>
              <a:t>111</a:t>
            </a:fld>
            <a:endParaRPr lang="en-US"/>
          </a:p>
        </p:txBody>
      </p:sp>
    </p:spTree>
    <p:extLst>
      <p:ext uri="{BB962C8B-B14F-4D97-AF65-F5344CB8AC3E}">
        <p14:creationId xmlns:p14="http://schemas.microsoft.com/office/powerpoint/2010/main" val="3088126997"/>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917D7-61E1-48B6-8E1D-637BFB5780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8346F4-7D11-3736-3E35-23C2AFE21A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4F65FF4-908A-B8DC-7A57-1A6D4B9198D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93C3B0D-E7B3-30CE-042F-F6465DA4A824}"/>
              </a:ext>
            </a:extLst>
          </p:cNvPr>
          <p:cNvSpPr>
            <a:spLocks noGrp="1"/>
          </p:cNvSpPr>
          <p:nvPr>
            <p:ph type="sldNum" sz="quarter" idx="5"/>
          </p:nvPr>
        </p:nvSpPr>
        <p:spPr/>
        <p:txBody>
          <a:bodyPr/>
          <a:lstStyle/>
          <a:p>
            <a:fld id="{43E09C48-B138-8B43-99F5-406097D30CD2}" type="slidenum">
              <a:rPr lang="en-US" smtClean="0"/>
              <a:t>112</a:t>
            </a:fld>
            <a:endParaRPr lang="en-US"/>
          </a:p>
        </p:txBody>
      </p:sp>
    </p:spTree>
    <p:extLst>
      <p:ext uri="{BB962C8B-B14F-4D97-AF65-F5344CB8AC3E}">
        <p14:creationId xmlns:p14="http://schemas.microsoft.com/office/powerpoint/2010/main" val="1998309069"/>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1F8DA-9E9E-14F0-6782-193B6BA8D0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375057-2054-E6F3-053A-2B57B2145F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BD8D54A-C10A-CB0C-24BC-8AC3A8B638D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561AA47-33F0-AEF8-BFA5-A9F02B4DC951}"/>
              </a:ext>
            </a:extLst>
          </p:cNvPr>
          <p:cNvSpPr>
            <a:spLocks noGrp="1"/>
          </p:cNvSpPr>
          <p:nvPr>
            <p:ph type="sldNum" sz="quarter" idx="5"/>
          </p:nvPr>
        </p:nvSpPr>
        <p:spPr/>
        <p:txBody>
          <a:bodyPr/>
          <a:lstStyle/>
          <a:p>
            <a:fld id="{43E09C48-B138-8B43-99F5-406097D30CD2}" type="slidenum">
              <a:rPr lang="en-US" smtClean="0"/>
              <a:t>113</a:t>
            </a:fld>
            <a:endParaRPr lang="en-US"/>
          </a:p>
        </p:txBody>
      </p:sp>
    </p:spTree>
    <p:extLst>
      <p:ext uri="{BB962C8B-B14F-4D97-AF65-F5344CB8AC3E}">
        <p14:creationId xmlns:p14="http://schemas.microsoft.com/office/powerpoint/2010/main" val="1157975981"/>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FFB1D-8595-3DFD-7E8C-B26825D3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7ED05E-4EC7-952B-EE76-D92E7FF94FC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15739D-9CFC-9428-DAD3-144D60E7F9B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8E747DF-1178-4664-839C-18EFBE0742EE}"/>
              </a:ext>
            </a:extLst>
          </p:cNvPr>
          <p:cNvSpPr>
            <a:spLocks noGrp="1"/>
          </p:cNvSpPr>
          <p:nvPr>
            <p:ph type="sldNum" sz="quarter" idx="5"/>
          </p:nvPr>
        </p:nvSpPr>
        <p:spPr/>
        <p:txBody>
          <a:bodyPr/>
          <a:lstStyle/>
          <a:p>
            <a:fld id="{43E09C48-B138-8B43-99F5-406097D30CD2}" type="slidenum">
              <a:rPr lang="en-US" smtClean="0"/>
              <a:t>114</a:t>
            </a:fld>
            <a:endParaRPr lang="en-US"/>
          </a:p>
        </p:txBody>
      </p:sp>
    </p:spTree>
    <p:extLst>
      <p:ext uri="{BB962C8B-B14F-4D97-AF65-F5344CB8AC3E}">
        <p14:creationId xmlns:p14="http://schemas.microsoft.com/office/powerpoint/2010/main" val="3242590800"/>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E4704-23F9-9D72-15FC-43A599E179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C42AA-62A6-6B96-09D4-AD5D023A95D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BA03387-879A-CC4A-4840-7916A18EE47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EE1B8E3-A6EA-7796-4051-79004099D55F}"/>
              </a:ext>
            </a:extLst>
          </p:cNvPr>
          <p:cNvSpPr>
            <a:spLocks noGrp="1"/>
          </p:cNvSpPr>
          <p:nvPr>
            <p:ph type="sldNum" sz="quarter" idx="5"/>
          </p:nvPr>
        </p:nvSpPr>
        <p:spPr/>
        <p:txBody>
          <a:bodyPr/>
          <a:lstStyle/>
          <a:p>
            <a:fld id="{43E09C48-B138-8B43-99F5-406097D30CD2}" type="slidenum">
              <a:rPr lang="en-US" smtClean="0"/>
              <a:t>115</a:t>
            </a:fld>
            <a:endParaRPr lang="en-US"/>
          </a:p>
        </p:txBody>
      </p:sp>
    </p:spTree>
    <p:extLst>
      <p:ext uri="{BB962C8B-B14F-4D97-AF65-F5344CB8AC3E}">
        <p14:creationId xmlns:p14="http://schemas.microsoft.com/office/powerpoint/2010/main" val="169797084"/>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5C3E3-7C39-24AD-004E-92A56B2D50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AEE1EA-22EE-9D10-E8B5-0E4DC6DE398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374332F-27C1-453A-0DFC-FFE3DD70577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3C66FC2-43A5-22C4-A7A3-EE104E4FACD6}"/>
              </a:ext>
            </a:extLst>
          </p:cNvPr>
          <p:cNvSpPr>
            <a:spLocks noGrp="1"/>
          </p:cNvSpPr>
          <p:nvPr>
            <p:ph type="sldNum" sz="quarter" idx="5"/>
          </p:nvPr>
        </p:nvSpPr>
        <p:spPr/>
        <p:txBody>
          <a:bodyPr/>
          <a:lstStyle/>
          <a:p>
            <a:fld id="{43E09C48-B138-8B43-99F5-406097D30CD2}" type="slidenum">
              <a:rPr lang="en-US" smtClean="0"/>
              <a:t>116</a:t>
            </a:fld>
            <a:endParaRPr lang="en-US"/>
          </a:p>
        </p:txBody>
      </p:sp>
    </p:spTree>
    <p:extLst>
      <p:ext uri="{BB962C8B-B14F-4D97-AF65-F5344CB8AC3E}">
        <p14:creationId xmlns:p14="http://schemas.microsoft.com/office/powerpoint/2010/main" val="2662219430"/>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117</a:t>
            </a:fld>
            <a:endParaRPr lang="en-US"/>
          </a:p>
        </p:txBody>
      </p:sp>
    </p:spTree>
    <p:extLst>
      <p:ext uri="{BB962C8B-B14F-4D97-AF65-F5344CB8AC3E}">
        <p14:creationId xmlns:p14="http://schemas.microsoft.com/office/powerpoint/2010/main" val="200689244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a:extLst>
            <a:ext uri="{FF2B5EF4-FFF2-40B4-BE49-F238E27FC236}">
              <a16:creationId xmlns:a16="http://schemas.microsoft.com/office/drawing/2014/main" id="{5DED6BFB-8F19-8BBC-860A-55410C266CE2}"/>
            </a:ext>
          </a:extLst>
        </p:cNvPr>
        <p:cNvGrpSpPr/>
        <p:nvPr/>
      </p:nvGrpSpPr>
      <p:grpSpPr>
        <a:xfrm>
          <a:off x="0" y="0"/>
          <a:ext cx="0" cy="0"/>
          <a:chOff x="0" y="0"/>
          <a:chExt cx="0" cy="0"/>
        </a:xfrm>
      </p:grpSpPr>
      <p:sp>
        <p:nvSpPr>
          <p:cNvPr id="259" name="Google Shape;259;g27748a1c081_0_34:notes">
            <a:extLst>
              <a:ext uri="{FF2B5EF4-FFF2-40B4-BE49-F238E27FC236}">
                <a16:creationId xmlns:a16="http://schemas.microsoft.com/office/drawing/2014/main" id="{C8B8CF5D-CFA9-DCDA-8293-41E5D01D14F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27748a1c081_0_34:notes">
            <a:extLst>
              <a:ext uri="{FF2B5EF4-FFF2-40B4-BE49-F238E27FC236}">
                <a16:creationId xmlns:a16="http://schemas.microsoft.com/office/drawing/2014/main" id="{53ABA80E-DBBB-14F9-17E1-AAF0010D6FA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97472856"/>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119</a:t>
            </a:fld>
            <a:endParaRPr lang="en-US"/>
          </a:p>
        </p:txBody>
      </p:sp>
    </p:spTree>
    <p:extLst>
      <p:ext uri="{BB962C8B-B14F-4D97-AF65-F5344CB8AC3E}">
        <p14:creationId xmlns:p14="http://schemas.microsoft.com/office/powerpoint/2010/main" val="426411229"/>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17411468"/>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121</a:t>
            </a:fld>
            <a:endParaRPr lang="en-US"/>
          </a:p>
        </p:txBody>
      </p:sp>
    </p:spTree>
    <p:extLst>
      <p:ext uri="{BB962C8B-B14F-4D97-AF65-F5344CB8AC3E}">
        <p14:creationId xmlns:p14="http://schemas.microsoft.com/office/powerpoint/2010/main" val="359464622"/>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123</a:t>
            </a:fld>
            <a:endParaRPr lang="en-US"/>
          </a:p>
        </p:txBody>
      </p:sp>
    </p:spTree>
    <p:extLst>
      <p:ext uri="{BB962C8B-B14F-4D97-AF65-F5344CB8AC3E}">
        <p14:creationId xmlns:p14="http://schemas.microsoft.com/office/powerpoint/2010/main" val="2255494009"/>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9A8C4-36B2-48BC-52D3-E0C8E6C941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7A53D0-9585-173D-4328-062E1EE0528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0EF75B9-60E6-8C00-98F9-D4DF13F53D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E3A3EA6-0A0C-7653-DC11-FA382B15E965}"/>
              </a:ext>
            </a:extLst>
          </p:cNvPr>
          <p:cNvSpPr>
            <a:spLocks noGrp="1"/>
          </p:cNvSpPr>
          <p:nvPr>
            <p:ph type="sldNum" sz="quarter" idx="5"/>
          </p:nvPr>
        </p:nvSpPr>
        <p:spPr/>
        <p:txBody>
          <a:bodyPr/>
          <a:lstStyle/>
          <a:p>
            <a:fld id="{43E09C48-B138-8B43-99F5-406097D30CD2}" type="slidenum">
              <a:rPr lang="en-US" smtClean="0"/>
              <a:t>124</a:t>
            </a:fld>
            <a:endParaRPr lang="en-US"/>
          </a:p>
        </p:txBody>
      </p:sp>
    </p:spTree>
    <p:extLst>
      <p:ext uri="{BB962C8B-B14F-4D97-AF65-F5344CB8AC3E}">
        <p14:creationId xmlns:p14="http://schemas.microsoft.com/office/powerpoint/2010/main" val="2857744701"/>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4EB9E2-9799-494E-375A-0CCABF0365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9F7037-7539-B667-6CB0-CBFFBA254F5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2F1BBA0-FEEA-CBE3-E11C-1A125D1D4E9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CA864EB-457E-FE1C-34F3-56C02B2D28E1}"/>
              </a:ext>
            </a:extLst>
          </p:cNvPr>
          <p:cNvSpPr>
            <a:spLocks noGrp="1"/>
          </p:cNvSpPr>
          <p:nvPr>
            <p:ph type="sldNum" sz="quarter" idx="5"/>
          </p:nvPr>
        </p:nvSpPr>
        <p:spPr/>
        <p:txBody>
          <a:bodyPr/>
          <a:lstStyle/>
          <a:p>
            <a:fld id="{43E09C48-B138-8B43-99F5-406097D30CD2}" type="slidenum">
              <a:rPr lang="en-US" smtClean="0"/>
              <a:t>125</a:t>
            </a:fld>
            <a:endParaRPr lang="en-US"/>
          </a:p>
        </p:txBody>
      </p:sp>
    </p:spTree>
    <p:extLst>
      <p:ext uri="{BB962C8B-B14F-4D97-AF65-F5344CB8AC3E}">
        <p14:creationId xmlns:p14="http://schemas.microsoft.com/office/powerpoint/2010/main" val="2327724698"/>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18E27-0C6F-AB12-FF8D-20622637B2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91F2F8-0ACF-010D-2762-3C94993B068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9E2C881-6DC6-E559-6646-7E4B17AB61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BFD1D2-2C56-DC17-E05D-716C33A68E34}"/>
              </a:ext>
            </a:extLst>
          </p:cNvPr>
          <p:cNvSpPr>
            <a:spLocks noGrp="1"/>
          </p:cNvSpPr>
          <p:nvPr>
            <p:ph type="sldNum" sz="quarter" idx="5"/>
          </p:nvPr>
        </p:nvSpPr>
        <p:spPr/>
        <p:txBody>
          <a:bodyPr/>
          <a:lstStyle/>
          <a:p>
            <a:fld id="{43E09C48-B138-8B43-99F5-406097D30CD2}" type="slidenum">
              <a:rPr lang="en-US" smtClean="0"/>
              <a:t>126</a:t>
            </a:fld>
            <a:endParaRPr lang="en-US"/>
          </a:p>
        </p:txBody>
      </p:sp>
    </p:spTree>
    <p:extLst>
      <p:ext uri="{BB962C8B-B14F-4D97-AF65-F5344CB8AC3E}">
        <p14:creationId xmlns:p14="http://schemas.microsoft.com/office/powerpoint/2010/main" val="4261990406"/>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18E27-0C6F-AB12-FF8D-20622637B2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91F2F8-0ACF-010D-2762-3C94993B068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9E2C881-6DC6-E559-6646-7E4B17AB61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BFD1D2-2C56-DC17-E05D-716C33A68E34}"/>
              </a:ext>
            </a:extLst>
          </p:cNvPr>
          <p:cNvSpPr>
            <a:spLocks noGrp="1"/>
          </p:cNvSpPr>
          <p:nvPr>
            <p:ph type="sldNum" sz="quarter" idx="5"/>
          </p:nvPr>
        </p:nvSpPr>
        <p:spPr/>
        <p:txBody>
          <a:bodyPr/>
          <a:lstStyle/>
          <a:p>
            <a:fld id="{43E09C48-B138-8B43-99F5-406097D30CD2}" type="slidenum">
              <a:rPr lang="en-US" smtClean="0"/>
              <a:t>127</a:t>
            </a:fld>
            <a:endParaRPr lang="en-US"/>
          </a:p>
        </p:txBody>
      </p:sp>
    </p:spTree>
    <p:extLst>
      <p:ext uri="{BB962C8B-B14F-4D97-AF65-F5344CB8AC3E}">
        <p14:creationId xmlns:p14="http://schemas.microsoft.com/office/powerpoint/2010/main" val="4261990406"/>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B396F-1901-D94F-6CA8-38EFCA9B4F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8199A-7D11-FFEF-C130-03F24A555C0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0547EDB-23E7-D41D-4D81-AC28BEE568F8}"/>
              </a:ext>
            </a:extLst>
          </p:cNvPr>
          <p:cNvSpPr>
            <a:spLocks noGrp="1"/>
          </p:cNvSpPr>
          <p:nvPr>
            <p:ph type="body" idx="1"/>
          </p:nvPr>
        </p:nvSpPr>
        <p:spPr/>
        <p:txBody>
          <a:bodyPr/>
          <a:lstStyle/>
          <a:p>
            <a:pPr marL="171450" indent="-171450">
              <a:buFont typeface="Arial" panose="020B0604020202020204" pitchFamily="34" charset="0"/>
              <a:buChar char="•"/>
            </a:pPr>
            <a:r>
              <a:rPr lang="en-US"/>
              <a:t>Medline water deemed not clinically acceptable by </a:t>
            </a:r>
            <a:r>
              <a:rPr lang="en-US" err="1"/>
              <a:t>Captis</a:t>
            </a:r>
            <a:r>
              <a:rPr lang="en-US"/>
              <a:t>/MS Commit. </a:t>
            </a:r>
            <a:r>
              <a:rPr lang="en-US" err="1"/>
              <a:t>Sensimed</a:t>
            </a:r>
            <a:r>
              <a:rPr lang="en-US"/>
              <a:t> no longer on this contract.</a:t>
            </a:r>
          </a:p>
          <a:p>
            <a:pPr marL="171450" indent="-171450">
              <a:buFont typeface="Arial" panose="020B0604020202020204" pitchFamily="34" charset="0"/>
              <a:buChar char="•"/>
            </a:pPr>
            <a:r>
              <a:rPr lang="en-US" err="1"/>
              <a:t>Captis</a:t>
            </a:r>
            <a:r>
              <a:rPr lang="en-US"/>
              <a:t> Contract 10013530 Respiratory Disposables includes Water, O2 Masks &amp; Tubing, Nasal Cannulas, &amp; HMEs.</a:t>
            </a:r>
          </a:p>
          <a:p>
            <a:pPr marL="628650" lvl="1" indent="-171450">
              <a:buFont typeface="Arial" panose="020B0604020202020204" pitchFamily="34" charset="0"/>
              <a:buChar char="•"/>
            </a:pPr>
            <a:r>
              <a:rPr lang="en-US"/>
              <a:t>2% Transparency rebate</a:t>
            </a:r>
          </a:p>
          <a:p>
            <a:pPr marL="628650" lvl="1" indent="-171450">
              <a:buFont typeface="Arial" panose="020B0604020202020204" pitchFamily="34" charset="0"/>
              <a:buChar char="•"/>
            </a:pPr>
            <a:r>
              <a:rPr lang="en-US"/>
              <a:t>80% level, 4% maintenance rebate</a:t>
            </a:r>
          </a:p>
          <a:p>
            <a:pPr marL="628650" lvl="1" indent="-171450">
              <a:buFont typeface="Arial" panose="020B0604020202020204" pitchFamily="34" charset="0"/>
              <a:buChar char="•"/>
            </a:pPr>
            <a:r>
              <a:rPr lang="en-US"/>
              <a:t>90% level, 6% maintenance rebate </a:t>
            </a:r>
          </a:p>
          <a:p>
            <a:pPr marL="628650" lvl="1" indent="-171450">
              <a:buFont typeface="Arial" panose="020B0604020202020204" pitchFamily="34" charset="0"/>
              <a:buChar char="•"/>
            </a:pPr>
            <a:r>
              <a:rPr lang="en-US"/>
              <a:t>78 Secure Codes (90-day supply guarantee)</a:t>
            </a:r>
          </a:p>
          <a:p>
            <a:pPr marL="171450" indent="-171450">
              <a:buFont typeface="Arial" panose="020B0604020202020204" pitchFamily="34" charset="0"/>
              <a:buChar char="•"/>
            </a:pPr>
            <a:r>
              <a:rPr lang="en-US"/>
              <a:t>MS Commit Contract MS1089AD Respiratory Disposals, same products.</a:t>
            </a:r>
          </a:p>
          <a:p>
            <a:pPr marL="628650" lvl="1" indent="-171450">
              <a:buFont typeface="Arial" panose="020B0604020202020204" pitchFamily="34" charset="0"/>
              <a:buChar char="•"/>
            </a:pPr>
            <a:r>
              <a:rPr lang="en-US"/>
              <a:t>3% Admin fees</a:t>
            </a:r>
          </a:p>
          <a:p>
            <a:pPr marL="628650" lvl="1" indent="-171450">
              <a:buFont typeface="Arial" panose="020B0604020202020204" pitchFamily="34" charset="0"/>
              <a:buChar char="•"/>
            </a:pPr>
            <a:r>
              <a:rPr lang="en-US"/>
              <a:t>80% level, 4% maintenance rebate</a:t>
            </a:r>
          </a:p>
          <a:p>
            <a:pPr marL="628650" lvl="1" indent="-171450">
              <a:buFont typeface="Arial" panose="020B0604020202020204" pitchFamily="34" charset="0"/>
              <a:buChar char="•"/>
            </a:pPr>
            <a:r>
              <a:rPr lang="en-US"/>
              <a:t>90% level, 4% maintenance rebate, 2% ISP rebate (impact standardization program)</a:t>
            </a:r>
          </a:p>
          <a:p>
            <a:pPr marL="628650" lvl="1" indent="-171450">
              <a:buFont typeface="Arial" panose="020B0604020202020204" pitchFamily="34" charset="0"/>
              <a:buChar char="•"/>
            </a:pPr>
            <a:r>
              <a:rPr lang="en-US"/>
              <a:t>78 Secure codes (90-day supply guarantee</a:t>
            </a:r>
          </a:p>
        </p:txBody>
      </p:sp>
      <p:sp>
        <p:nvSpPr>
          <p:cNvPr id="4" name="Slide Number Placeholder 3">
            <a:extLst>
              <a:ext uri="{FF2B5EF4-FFF2-40B4-BE49-F238E27FC236}">
                <a16:creationId xmlns:a16="http://schemas.microsoft.com/office/drawing/2014/main" id="{0D1C96AF-A524-181B-D3C3-3D14DDC4CFAB}"/>
              </a:ext>
            </a:extLst>
          </p:cNvPr>
          <p:cNvSpPr>
            <a:spLocks noGrp="1"/>
          </p:cNvSpPr>
          <p:nvPr>
            <p:ph type="sldNum" sz="quarter" idx="5"/>
          </p:nvPr>
        </p:nvSpPr>
        <p:spPr/>
        <p:txBody>
          <a:bodyPr/>
          <a:lstStyle/>
          <a:p>
            <a:fld id="{43E09C48-B138-8B43-99F5-406097D30CD2}" type="slidenum">
              <a:rPr lang="en-US" smtClean="0"/>
              <a:t>128</a:t>
            </a:fld>
            <a:endParaRPr lang="en-US"/>
          </a:p>
        </p:txBody>
      </p:sp>
    </p:spTree>
    <p:extLst>
      <p:ext uri="{BB962C8B-B14F-4D97-AF65-F5344CB8AC3E}">
        <p14:creationId xmlns:p14="http://schemas.microsoft.com/office/powerpoint/2010/main" val="2833145030"/>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4B856-821E-230A-60EA-7B6AC6C5DB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0CFA79-21B4-8994-A0B2-52D999DF5E4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93ED138-2C7A-13AD-AE1F-2EC78C26BE4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F7D7D7E-8AA6-18CF-CDDD-F82908995261}"/>
              </a:ext>
            </a:extLst>
          </p:cNvPr>
          <p:cNvSpPr>
            <a:spLocks noGrp="1"/>
          </p:cNvSpPr>
          <p:nvPr>
            <p:ph type="sldNum" sz="quarter" idx="5"/>
          </p:nvPr>
        </p:nvSpPr>
        <p:spPr/>
        <p:txBody>
          <a:bodyPr/>
          <a:lstStyle/>
          <a:p>
            <a:fld id="{43E09C48-B138-8B43-99F5-406097D30CD2}" type="slidenum">
              <a:rPr lang="en-US" smtClean="0"/>
              <a:t>129</a:t>
            </a:fld>
            <a:endParaRPr lang="en-US"/>
          </a:p>
        </p:txBody>
      </p:sp>
    </p:spTree>
    <p:extLst>
      <p:ext uri="{BB962C8B-B14F-4D97-AF65-F5344CB8AC3E}">
        <p14:creationId xmlns:p14="http://schemas.microsoft.com/office/powerpoint/2010/main" val="3233973652"/>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E0646-1A07-7190-DF31-D90E2C9D42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A9B8E0-5663-7E7B-7AC7-9979B1A1029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DA1DCC2-0D3F-A2AA-B3BC-85818DAEFE96}"/>
              </a:ext>
            </a:extLst>
          </p:cNvPr>
          <p:cNvSpPr>
            <a:spLocks noGrp="1"/>
          </p:cNvSpPr>
          <p:nvPr>
            <p:ph type="body" idx="1"/>
          </p:nvPr>
        </p:nvSpPr>
        <p:spPr/>
        <p:txBody>
          <a:bodyPr/>
          <a:lstStyle/>
          <a:p>
            <a:r>
              <a:rPr lang="en-US" sz="1200" kern="1200">
                <a:solidFill>
                  <a:schemeClr val="tx1"/>
                </a:solidFill>
                <a:effectLst/>
                <a:latin typeface="+mn-lt"/>
                <a:ea typeface="+mn-ea"/>
                <a:cs typeface="+mn-cs"/>
              </a:rPr>
              <a:t>1.) Terminology:</a:t>
            </a:r>
          </a:p>
          <a:p>
            <a:r>
              <a:rPr lang="en-US" sz="1200" kern="1200">
                <a:solidFill>
                  <a:schemeClr val="tx1"/>
                </a:solidFill>
                <a:effectLst/>
                <a:latin typeface="+mn-lt"/>
                <a:ea typeface="+mn-ea"/>
                <a:cs typeface="+mn-cs"/>
              </a:rPr>
              <a:t>NIV (Non-Invasive Ventilation) – Whenever positive airway pressure is used to ventilate the lungs WITHOUT the use of an endotracheal tube or tracheostomy tube. NIV can be provided on a typical ventilator or a separate device designed to deliver on BiPAP and/or CPAP. </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CPAP (Continuous Positive Airway Pressure)- Delivers one level of steady pressure to hold the upper airway open.</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BiPAP (Bi-level Positive Airway Pressure)- Delivers one level of pressure during inspiration and a one (lower) level during exhalation. </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*Our portfolio includes NIV masks that can be used on any of the above devices in any of the modes listed. </a:t>
            </a:r>
          </a:p>
          <a:p>
            <a:endParaRPr lang="en-US"/>
          </a:p>
        </p:txBody>
      </p:sp>
      <p:sp>
        <p:nvSpPr>
          <p:cNvPr id="4" name="Slide Number Placeholder 3">
            <a:extLst>
              <a:ext uri="{FF2B5EF4-FFF2-40B4-BE49-F238E27FC236}">
                <a16:creationId xmlns:a16="http://schemas.microsoft.com/office/drawing/2014/main" id="{7B0C818E-6594-D9BE-14B2-087A979580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E09C48-B138-8B43-99F5-406097D30C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9364559"/>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44929-CE25-B874-94AA-B41789ECFE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386E91-AC9F-AEE2-A954-E6BAEF5B20E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49FF19-95FE-EA4D-5036-D8390EC0441D}"/>
              </a:ext>
            </a:extLst>
          </p:cNvPr>
          <p:cNvSpPr>
            <a:spLocks noGrp="1"/>
          </p:cNvSpPr>
          <p:nvPr>
            <p:ph type="body" idx="1"/>
          </p:nvPr>
        </p:nvSpPr>
        <p:spPr/>
        <p:txBody>
          <a:bodyPr/>
          <a:lstStyle/>
          <a:p>
            <a:r>
              <a:rPr lang="en-US" sz="1200" kern="1200">
                <a:solidFill>
                  <a:schemeClr val="tx1"/>
                </a:solidFill>
                <a:effectLst/>
                <a:latin typeface="+mn-lt"/>
                <a:ea typeface="+mn-ea"/>
                <a:cs typeface="+mn-cs"/>
              </a:rPr>
              <a:t>Portfolio:</a:t>
            </a:r>
          </a:p>
          <a:p>
            <a:r>
              <a:rPr lang="en-US" sz="1200" kern="1200">
                <a:solidFill>
                  <a:schemeClr val="tx1"/>
                </a:solidFill>
                <a:effectLst/>
                <a:latin typeface="+mn-lt"/>
                <a:ea typeface="+mn-ea"/>
                <a:cs typeface="+mn-cs"/>
              </a:rPr>
              <a:t>Masks: Includes both Nasal and Full-Face Masks in sizes S, M, and L, configured with and without AAV (anti-asphyxiation valve), in vented and non-vented styles. </a:t>
            </a:r>
          </a:p>
          <a:p>
            <a:r>
              <a:rPr lang="en-US" sz="1200" kern="1200">
                <a:solidFill>
                  <a:schemeClr val="tx1"/>
                </a:solidFill>
                <a:effectLst/>
                <a:latin typeface="+mn-lt"/>
                <a:ea typeface="+mn-ea"/>
                <a:cs typeface="+mn-cs"/>
              </a:rPr>
              <a:t>Circuits: Includes single and dual limb in both vented and non-vented options along with heated and non-heated. </a:t>
            </a:r>
          </a:p>
          <a:p>
            <a:r>
              <a:rPr lang="en-US" sz="1200" kern="1200">
                <a:solidFill>
                  <a:schemeClr val="tx1"/>
                </a:solidFill>
                <a:effectLst/>
                <a:latin typeface="+mn-lt"/>
                <a:ea typeface="+mn-ea"/>
                <a:cs typeface="+mn-cs"/>
              </a:rPr>
              <a:t>High Volume:</a:t>
            </a:r>
          </a:p>
          <a:p>
            <a:r>
              <a:rPr lang="en-US" sz="1200" kern="1200">
                <a:solidFill>
                  <a:schemeClr val="tx1"/>
                </a:solidFill>
                <a:effectLst/>
                <a:latin typeface="+mn-lt"/>
                <a:ea typeface="+mn-ea"/>
                <a:cs typeface="+mn-cs"/>
              </a:rPr>
              <a:t>NIV040M | MASK, NIV FULL FACE, VENTED, MED W/AAV</a:t>
            </a:r>
          </a:p>
          <a:p>
            <a:r>
              <a:rPr lang="en-US" sz="1200" kern="1200">
                <a:solidFill>
                  <a:schemeClr val="tx1"/>
                </a:solidFill>
                <a:effectLst/>
                <a:latin typeface="+mn-lt"/>
                <a:ea typeface="+mn-ea"/>
                <a:cs typeface="+mn-cs"/>
              </a:rPr>
              <a:t>NIV043M | MASK, NIV FULL FACE,NONVENTED, MED W/AAV</a:t>
            </a:r>
          </a:p>
          <a:p>
            <a:r>
              <a:rPr lang="en-US" sz="1200" kern="1200">
                <a:solidFill>
                  <a:schemeClr val="tx1"/>
                </a:solidFill>
                <a:effectLst/>
                <a:latin typeface="+mn-lt"/>
                <a:ea typeface="+mn-ea"/>
                <a:cs typeface="+mn-cs"/>
              </a:rPr>
              <a:t>NIV040S | MASK, NIV FULL FACE, VENTED, SMALL W/AAV</a:t>
            </a:r>
          </a:p>
          <a:p>
            <a:r>
              <a:rPr lang="en-US" sz="1200" kern="1200">
                <a:solidFill>
                  <a:schemeClr val="tx1"/>
                </a:solidFill>
                <a:effectLst/>
                <a:latin typeface="+mn-lt"/>
                <a:ea typeface="+mn-ea"/>
                <a:cs typeface="+mn-cs"/>
              </a:rPr>
              <a:t>NIV043L | MASK, NIV FULL FACE, NONVENTED,LRG W/AAV</a:t>
            </a:r>
          </a:p>
          <a:p>
            <a:r>
              <a:rPr lang="en-US" sz="1200" kern="1200">
                <a:solidFill>
                  <a:schemeClr val="tx1"/>
                </a:solidFill>
                <a:effectLst/>
                <a:latin typeface="+mn-lt"/>
                <a:ea typeface="+mn-ea"/>
                <a:cs typeface="+mn-cs"/>
              </a:rPr>
              <a:t>NIV040L | MASK, NIV FULL FACE, VENTED, LARGE W/AAV</a:t>
            </a:r>
          </a:p>
          <a:p>
            <a:r>
              <a:rPr lang="en-US" sz="1200" kern="1200">
                <a:solidFill>
                  <a:schemeClr val="tx1"/>
                </a:solidFill>
                <a:effectLst/>
                <a:latin typeface="+mn-lt"/>
                <a:ea typeface="+mn-ea"/>
                <a:cs typeface="+mn-cs"/>
              </a:rPr>
              <a:t>NIV043S | MASK, NIV FULL FACE,NONVENTED, SM W/AAV</a:t>
            </a:r>
          </a:p>
          <a:p>
            <a:r>
              <a:rPr lang="en-US" sz="1200" kern="1200">
                <a:solidFill>
                  <a:schemeClr val="tx1"/>
                </a:solidFill>
                <a:effectLst/>
                <a:latin typeface="+mn-lt"/>
                <a:ea typeface="+mn-ea"/>
                <a:cs typeface="+mn-cs"/>
              </a:rPr>
              <a:t>NIV041M | MFULL FACE MASK NON-VENTED MED</a:t>
            </a:r>
          </a:p>
          <a:p>
            <a:r>
              <a:rPr lang="nn-NO" sz="1200" kern="1200">
                <a:solidFill>
                  <a:schemeClr val="tx1"/>
                </a:solidFill>
                <a:effectLst/>
                <a:latin typeface="+mn-lt"/>
                <a:ea typeface="+mn-ea"/>
                <a:cs typeface="+mn-cs"/>
              </a:rPr>
              <a:t>NIV042M | MASK, NIV NASAL, VENTED, MEDIUM W/AAV</a:t>
            </a:r>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2C734399-AD92-C648-4550-CF1D0D2C7C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E09C48-B138-8B43-99F5-406097D30C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30363"/>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F19A4-4A1A-D3CA-3D99-1640855AB8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245A0A-A0EB-6EA6-43E1-E6042C22236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866FE0-A0CC-395A-B600-35C8CDA013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E45C74D-DA4E-FA3E-B8CF-57FF5C3D9E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E09C48-B138-8B43-99F5-406097D30C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572069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9EA46-E7F9-4055-F6BE-60A0EA0665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3D9A5-509F-B97F-5939-1D8034B70EC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67888DF-24DD-A0C4-D024-CA528B579BCF}"/>
              </a:ext>
            </a:extLst>
          </p:cNvPr>
          <p:cNvSpPr>
            <a:spLocks noGrp="1"/>
          </p:cNvSpPr>
          <p:nvPr>
            <p:ph type="body" idx="1"/>
          </p:nvPr>
        </p:nvSpPr>
        <p:spPr/>
        <p:txBody>
          <a:bodyPr/>
          <a:lstStyle/>
          <a:p>
            <a:r>
              <a:rPr lang="en-US"/>
              <a:t>High Volume:</a:t>
            </a:r>
          </a:p>
          <a:p>
            <a:r>
              <a:rPr lang="en-US"/>
              <a:t>003769 | CIRCUIT SMOOTH BORE 10/CS</a:t>
            </a:r>
          </a:p>
          <a:p>
            <a:r>
              <a:rPr lang="en-US"/>
              <a:t>003770 | CIRCUIT SMOOTH BORE W/FILTER 10/CS</a:t>
            </a:r>
          </a:p>
          <a:p>
            <a:r>
              <a:rPr lang="fr-FR"/>
              <a:t>0Y1778 | CIRCUIT VENT 10/CS</a:t>
            </a:r>
          </a:p>
          <a:p>
            <a:r>
              <a:rPr lang="fr-FR"/>
              <a:t>001793 | CIRCUIT VENT PB 7200A 6/CS</a:t>
            </a:r>
          </a:p>
          <a:p>
            <a:r>
              <a:rPr lang="en-US"/>
              <a:t>AH202 | CIRCUIT, ADULT SINGLE-LIMB, HEATED</a:t>
            </a:r>
          </a:p>
          <a:p>
            <a:r>
              <a:rPr lang="en-US"/>
              <a:t>AH280 | CIRCUIT, ADULT DUAL-LIMB, DUAL-HEAT</a:t>
            </a:r>
          </a:p>
        </p:txBody>
      </p:sp>
      <p:sp>
        <p:nvSpPr>
          <p:cNvPr id="4" name="Slide Number Placeholder 3">
            <a:extLst>
              <a:ext uri="{FF2B5EF4-FFF2-40B4-BE49-F238E27FC236}">
                <a16:creationId xmlns:a16="http://schemas.microsoft.com/office/drawing/2014/main" id="{A8178DEF-80BD-63B9-9897-779CD6E93540}"/>
              </a:ext>
            </a:extLst>
          </p:cNvPr>
          <p:cNvSpPr>
            <a:spLocks noGrp="1"/>
          </p:cNvSpPr>
          <p:nvPr>
            <p:ph type="sldNum" sz="quarter" idx="5"/>
          </p:nvPr>
        </p:nvSpPr>
        <p:spPr/>
        <p:txBody>
          <a:bodyPr/>
          <a:lstStyle/>
          <a:p>
            <a:fld id="{663416A8-9AAB-4738-B16B-EAC7570848B5}" type="slidenum">
              <a:rPr lang="en-US" smtClean="0"/>
              <a:t>133</a:t>
            </a:fld>
            <a:endParaRPr lang="en-US"/>
          </a:p>
        </p:txBody>
      </p:sp>
    </p:spTree>
    <p:extLst>
      <p:ext uri="{BB962C8B-B14F-4D97-AF65-F5344CB8AC3E}">
        <p14:creationId xmlns:p14="http://schemas.microsoft.com/office/powerpoint/2010/main" val="3502125213"/>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8E41D-C9C6-E40D-01CA-90F72339EB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89B466-6E6B-9EF7-E81E-EA1A0A1DD30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6FF9170-388A-7372-2048-459878E2FCD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39DFE04-9056-5ADE-D059-B2FAB1A7F60B}"/>
              </a:ext>
            </a:extLst>
          </p:cNvPr>
          <p:cNvSpPr>
            <a:spLocks noGrp="1"/>
          </p:cNvSpPr>
          <p:nvPr>
            <p:ph type="sldNum" sz="quarter" idx="5"/>
          </p:nvPr>
        </p:nvSpPr>
        <p:spPr/>
        <p:txBody>
          <a:bodyPr/>
          <a:lstStyle/>
          <a:p>
            <a:fld id="{43E09C48-B138-8B43-99F5-406097D30CD2}" type="slidenum">
              <a:rPr lang="en-US" smtClean="0"/>
              <a:t>134</a:t>
            </a:fld>
            <a:endParaRPr lang="en-US"/>
          </a:p>
        </p:txBody>
      </p:sp>
    </p:spTree>
    <p:extLst>
      <p:ext uri="{BB962C8B-B14F-4D97-AF65-F5344CB8AC3E}">
        <p14:creationId xmlns:p14="http://schemas.microsoft.com/office/powerpoint/2010/main" val="3127091864"/>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42FB9-0E8C-5BCE-73A7-D7ECD42379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379B9C-D866-310E-88B8-E2A5A325034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ED99DB9-839C-9297-89FB-BEB7FA486FF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F30DB66-BC08-5B18-D3D4-C9A5178749EB}"/>
              </a:ext>
            </a:extLst>
          </p:cNvPr>
          <p:cNvSpPr>
            <a:spLocks noGrp="1"/>
          </p:cNvSpPr>
          <p:nvPr>
            <p:ph type="sldNum" sz="quarter" idx="5"/>
          </p:nvPr>
        </p:nvSpPr>
        <p:spPr/>
        <p:txBody>
          <a:bodyPr/>
          <a:lstStyle/>
          <a:p>
            <a:fld id="{43E09C48-B138-8B43-99F5-406097D30CD2}" type="slidenum">
              <a:rPr lang="en-US" smtClean="0"/>
              <a:t>135</a:t>
            </a:fld>
            <a:endParaRPr lang="en-US"/>
          </a:p>
        </p:txBody>
      </p:sp>
    </p:spTree>
    <p:extLst>
      <p:ext uri="{BB962C8B-B14F-4D97-AF65-F5344CB8AC3E}">
        <p14:creationId xmlns:p14="http://schemas.microsoft.com/office/powerpoint/2010/main" val="2904923569"/>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0F6C5-1DA6-259D-689C-8854C04F5F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097D28-46DF-B8E9-0657-561CD9D1A5D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FD1ECEE-B541-CA49-88DB-79A935492EB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4F256A6-F82F-8FA6-DE6C-347887673ABC}"/>
              </a:ext>
            </a:extLst>
          </p:cNvPr>
          <p:cNvSpPr>
            <a:spLocks noGrp="1"/>
          </p:cNvSpPr>
          <p:nvPr>
            <p:ph type="sldNum" sz="quarter" idx="5"/>
          </p:nvPr>
        </p:nvSpPr>
        <p:spPr/>
        <p:txBody>
          <a:bodyPr/>
          <a:lstStyle/>
          <a:p>
            <a:fld id="{43E09C48-B138-8B43-99F5-406097D30CD2}" type="slidenum">
              <a:rPr lang="en-US" smtClean="0"/>
              <a:t>136</a:t>
            </a:fld>
            <a:endParaRPr lang="en-US"/>
          </a:p>
        </p:txBody>
      </p:sp>
    </p:spTree>
    <p:extLst>
      <p:ext uri="{BB962C8B-B14F-4D97-AF65-F5344CB8AC3E}">
        <p14:creationId xmlns:p14="http://schemas.microsoft.com/office/powerpoint/2010/main" val="2699188264"/>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70808-E7D0-3EE1-6D53-5FEDA60CF2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93D06D-CF3D-B5D1-D783-3A5CEFD29B0E}"/>
              </a:ext>
            </a:extLst>
          </p:cNvPr>
          <p:cNvSpPr>
            <a:spLocks noGrp="1" noRot="1" noChangeAspect="1"/>
          </p:cNvSpPr>
          <p:nvPr>
            <p:ph type="sldImg"/>
          </p:nvPr>
        </p:nvSpPr>
        <p:spPr>
          <a:xfrm>
            <a:off x="406400" y="696913"/>
            <a:ext cx="6197600" cy="3486150"/>
          </a:xfrm>
        </p:spPr>
        <p:txBody>
          <a:bodyPr/>
          <a:lstStyle/>
          <a:p>
            <a:endParaRPr lang="en-US"/>
          </a:p>
        </p:txBody>
      </p:sp>
      <p:sp>
        <p:nvSpPr>
          <p:cNvPr id="3" name="Notes Placeholder 2">
            <a:extLst>
              <a:ext uri="{FF2B5EF4-FFF2-40B4-BE49-F238E27FC236}">
                <a16:creationId xmlns:a16="http://schemas.microsoft.com/office/drawing/2014/main" id="{7003A670-911B-09E3-0F9E-36B113066159}"/>
              </a:ext>
            </a:extLst>
          </p:cNvPr>
          <p:cNvSpPr>
            <a:spLocks noGrp="1"/>
          </p:cNvSpPr>
          <p:nvPr>
            <p:ph type="body" idx="1"/>
          </p:nvPr>
        </p:nvSpPr>
        <p:spPr/>
        <p:txBody>
          <a:bodyPr>
            <a:normAutofit/>
          </a:bodyPr>
          <a:lstStyle/>
          <a:p>
            <a:endParaRPr lang="en-US"/>
          </a:p>
        </p:txBody>
      </p:sp>
      <p:sp>
        <p:nvSpPr>
          <p:cNvPr id="4" name="Slide Number Placeholder 3">
            <a:extLst>
              <a:ext uri="{FF2B5EF4-FFF2-40B4-BE49-F238E27FC236}">
                <a16:creationId xmlns:a16="http://schemas.microsoft.com/office/drawing/2014/main" id="{A22CE05A-A605-95BD-F722-8B60AC7A431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14F288-EB72-47CF-ABBF-0494BF0064A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8203259"/>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C8202-97A7-9920-BD8E-2A91D1936A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631A72-F220-6E7E-4549-BDF6EC2BA35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0AFA52A-E1F9-3DA2-B664-60E862B928A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1E91DAB-420C-5971-39BA-7551D21182A0}"/>
              </a:ext>
            </a:extLst>
          </p:cNvPr>
          <p:cNvSpPr>
            <a:spLocks noGrp="1"/>
          </p:cNvSpPr>
          <p:nvPr>
            <p:ph type="sldNum" sz="quarter" idx="5"/>
          </p:nvPr>
        </p:nvSpPr>
        <p:spPr/>
        <p:txBody>
          <a:bodyPr/>
          <a:lstStyle/>
          <a:p>
            <a:fld id="{43E09C48-B138-8B43-99F5-406097D30CD2}" type="slidenum">
              <a:rPr lang="en-US" smtClean="0"/>
              <a:t>138</a:t>
            </a:fld>
            <a:endParaRPr lang="en-US"/>
          </a:p>
        </p:txBody>
      </p:sp>
    </p:spTree>
    <p:extLst>
      <p:ext uri="{BB962C8B-B14F-4D97-AF65-F5344CB8AC3E}">
        <p14:creationId xmlns:p14="http://schemas.microsoft.com/office/powerpoint/2010/main" val="3997051655"/>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32DF0-9CEB-8A6D-01BA-7A6107351C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55F80A-47EF-C2C9-EE00-F735B53BC77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B870FFC-72E6-AEA5-046C-A67D46F8F51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E1A8AD3-D007-A01E-5699-F4C83C9817FA}"/>
              </a:ext>
            </a:extLst>
          </p:cNvPr>
          <p:cNvSpPr>
            <a:spLocks noGrp="1"/>
          </p:cNvSpPr>
          <p:nvPr>
            <p:ph type="sldNum" sz="quarter" idx="5"/>
          </p:nvPr>
        </p:nvSpPr>
        <p:spPr/>
        <p:txBody>
          <a:bodyPr/>
          <a:lstStyle/>
          <a:p>
            <a:fld id="{43E09C48-B138-8B43-99F5-406097D30CD2}" type="slidenum">
              <a:rPr lang="en-US" smtClean="0"/>
              <a:t>139</a:t>
            </a:fld>
            <a:endParaRPr lang="en-US"/>
          </a:p>
        </p:txBody>
      </p:sp>
    </p:spTree>
    <p:extLst>
      <p:ext uri="{BB962C8B-B14F-4D97-AF65-F5344CB8AC3E}">
        <p14:creationId xmlns:p14="http://schemas.microsoft.com/office/powerpoint/2010/main" val="3077543741"/>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32DF0-9CEB-8A6D-01BA-7A6107351C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55F80A-47EF-C2C9-EE00-F735B53BC77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B870FFC-72E6-AEA5-046C-A67D46F8F51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E1A8AD3-D007-A01E-5699-F4C83C9817FA}"/>
              </a:ext>
            </a:extLst>
          </p:cNvPr>
          <p:cNvSpPr>
            <a:spLocks noGrp="1"/>
          </p:cNvSpPr>
          <p:nvPr>
            <p:ph type="sldNum" sz="quarter" idx="5"/>
          </p:nvPr>
        </p:nvSpPr>
        <p:spPr/>
        <p:txBody>
          <a:bodyPr/>
          <a:lstStyle/>
          <a:p>
            <a:fld id="{43E09C48-B138-8B43-99F5-406097D30CD2}" type="slidenum">
              <a:rPr lang="en-US" smtClean="0"/>
              <a:t>140</a:t>
            </a:fld>
            <a:endParaRPr lang="en-US"/>
          </a:p>
        </p:txBody>
      </p:sp>
    </p:spTree>
    <p:extLst>
      <p:ext uri="{BB962C8B-B14F-4D97-AF65-F5344CB8AC3E}">
        <p14:creationId xmlns:p14="http://schemas.microsoft.com/office/powerpoint/2010/main" val="3077543741"/>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4DB26-BAEE-9A21-B5E4-861DB4838F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357728-2FE8-7118-94AB-27509D853D3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B123B5D-FB3B-6EFB-F6B3-105258D7FDC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69E4CA7-5BF3-3021-2124-C5A77070D785}"/>
              </a:ext>
            </a:extLst>
          </p:cNvPr>
          <p:cNvSpPr>
            <a:spLocks noGrp="1"/>
          </p:cNvSpPr>
          <p:nvPr>
            <p:ph type="sldNum" sz="quarter" idx="5"/>
          </p:nvPr>
        </p:nvSpPr>
        <p:spPr/>
        <p:txBody>
          <a:bodyPr/>
          <a:lstStyle/>
          <a:p>
            <a:fld id="{43E09C48-B138-8B43-99F5-406097D30CD2}" type="slidenum">
              <a:rPr lang="en-US" smtClean="0"/>
              <a:t>141</a:t>
            </a:fld>
            <a:endParaRPr lang="en-US"/>
          </a:p>
        </p:txBody>
      </p:sp>
    </p:spTree>
    <p:extLst>
      <p:ext uri="{BB962C8B-B14F-4D97-AF65-F5344CB8AC3E}">
        <p14:creationId xmlns:p14="http://schemas.microsoft.com/office/powerpoint/2010/main" val="1238289793"/>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D6B5F-CD0D-1668-8146-2EB5FDCDC3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D960C0-4E3B-8E3F-3114-2DF812C4115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C98266-A5C6-BD33-138E-0DF8D089EC0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3EAF671-F054-7E96-0F22-EE17198AD928}"/>
              </a:ext>
            </a:extLst>
          </p:cNvPr>
          <p:cNvSpPr>
            <a:spLocks noGrp="1"/>
          </p:cNvSpPr>
          <p:nvPr>
            <p:ph type="sldNum" sz="quarter" idx="5"/>
          </p:nvPr>
        </p:nvSpPr>
        <p:spPr/>
        <p:txBody>
          <a:bodyPr/>
          <a:lstStyle/>
          <a:p>
            <a:fld id="{43E09C48-B138-8B43-99F5-406097D30CD2}" type="slidenum">
              <a:rPr lang="en-US" smtClean="0"/>
              <a:t>142</a:t>
            </a:fld>
            <a:endParaRPr lang="en-US"/>
          </a:p>
        </p:txBody>
      </p:sp>
    </p:spTree>
    <p:extLst>
      <p:ext uri="{BB962C8B-B14F-4D97-AF65-F5344CB8AC3E}">
        <p14:creationId xmlns:p14="http://schemas.microsoft.com/office/powerpoint/2010/main" val="3921169732"/>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7618A-6217-4959-3BEB-A810EBCF3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7EDFDA-1669-91B7-F9DF-247A29470E9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7A08CB-23FB-8BD5-5886-D23F156619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CE2A5-640D-8616-720E-F0B6B8230B33}"/>
              </a:ext>
            </a:extLst>
          </p:cNvPr>
          <p:cNvSpPr>
            <a:spLocks noGrp="1"/>
          </p:cNvSpPr>
          <p:nvPr>
            <p:ph type="sldNum" sz="quarter" idx="5"/>
          </p:nvPr>
        </p:nvSpPr>
        <p:spPr/>
        <p:txBody>
          <a:bodyPr/>
          <a:lstStyle/>
          <a:p>
            <a:fld id="{43E09C48-B138-8B43-99F5-406097D30CD2}" type="slidenum">
              <a:rPr lang="en-US" smtClean="0"/>
              <a:t>143</a:t>
            </a:fld>
            <a:endParaRPr lang="en-US"/>
          </a:p>
        </p:txBody>
      </p:sp>
    </p:spTree>
    <p:extLst>
      <p:ext uri="{BB962C8B-B14F-4D97-AF65-F5344CB8AC3E}">
        <p14:creationId xmlns:p14="http://schemas.microsoft.com/office/powerpoint/2010/main" val="2412180742"/>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6303C-D680-4215-888D-F47E44FB72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F996E7-8A1B-772A-28C1-F0B4E6AA7F8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A055CDE-7462-651C-F091-B0484A002C4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5283CF3-FE53-E608-5C32-B4D4BC66F5D7}"/>
              </a:ext>
            </a:extLst>
          </p:cNvPr>
          <p:cNvSpPr>
            <a:spLocks noGrp="1"/>
          </p:cNvSpPr>
          <p:nvPr>
            <p:ph type="sldNum" sz="quarter" idx="5"/>
          </p:nvPr>
        </p:nvSpPr>
        <p:spPr/>
        <p:txBody>
          <a:bodyPr/>
          <a:lstStyle/>
          <a:p>
            <a:fld id="{43E09C48-B138-8B43-99F5-406097D30CD2}" type="slidenum">
              <a:rPr lang="en-US" smtClean="0"/>
              <a:t>144</a:t>
            </a:fld>
            <a:endParaRPr lang="en-US"/>
          </a:p>
        </p:txBody>
      </p:sp>
    </p:spTree>
    <p:extLst>
      <p:ext uri="{BB962C8B-B14F-4D97-AF65-F5344CB8AC3E}">
        <p14:creationId xmlns:p14="http://schemas.microsoft.com/office/powerpoint/2010/main" val="976109319"/>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D859B-281C-C239-1504-68FE8D045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38AE05-D678-54DD-2B52-BE226412EE8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1957DA4-B87B-8760-4A42-32577A163BC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3CBB056-F64D-801D-4170-27C456CC7659}"/>
              </a:ext>
            </a:extLst>
          </p:cNvPr>
          <p:cNvSpPr>
            <a:spLocks noGrp="1"/>
          </p:cNvSpPr>
          <p:nvPr>
            <p:ph type="sldNum" sz="quarter" idx="5"/>
          </p:nvPr>
        </p:nvSpPr>
        <p:spPr/>
        <p:txBody>
          <a:bodyPr/>
          <a:lstStyle/>
          <a:p>
            <a:fld id="{43E09C48-B138-8B43-99F5-406097D30CD2}" type="slidenum">
              <a:rPr lang="en-US" smtClean="0"/>
              <a:t>145</a:t>
            </a:fld>
            <a:endParaRPr lang="en-US"/>
          </a:p>
        </p:txBody>
      </p:sp>
    </p:spTree>
    <p:extLst>
      <p:ext uri="{BB962C8B-B14F-4D97-AF65-F5344CB8AC3E}">
        <p14:creationId xmlns:p14="http://schemas.microsoft.com/office/powerpoint/2010/main" val="3727604906"/>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D9BEC-FDFA-0F86-37FE-8ED90A396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E2CFD4-3FE7-886B-1939-E16CC7B8C8B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D8AE2A5-8DE6-D20D-64A4-0EBC8031C24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BA4F1E0-F596-3DF7-3D30-64731143713F}"/>
              </a:ext>
            </a:extLst>
          </p:cNvPr>
          <p:cNvSpPr>
            <a:spLocks noGrp="1"/>
          </p:cNvSpPr>
          <p:nvPr>
            <p:ph type="sldNum" sz="quarter" idx="5"/>
          </p:nvPr>
        </p:nvSpPr>
        <p:spPr/>
        <p:txBody>
          <a:bodyPr/>
          <a:lstStyle/>
          <a:p>
            <a:fld id="{43E09C48-B138-8B43-99F5-406097D30CD2}" type="slidenum">
              <a:rPr lang="en-US" smtClean="0"/>
              <a:t>146</a:t>
            </a:fld>
            <a:endParaRPr lang="en-US"/>
          </a:p>
        </p:txBody>
      </p:sp>
    </p:spTree>
    <p:extLst>
      <p:ext uri="{BB962C8B-B14F-4D97-AF65-F5344CB8AC3E}">
        <p14:creationId xmlns:p14="http://schemas.microsoft.com/office/powerpoint/2010/main" val="3032694571"/>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6FDBD-2F9B-778E-EDFF-CD026A373E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9B0773-3920-B5A4-B215-2570D42298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80C9E04-1194-D78C-5EC7-B6EE2B63355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CA540ED-B729-1318-A3E3-EC0276989375}"/>
              </a:ext>
            </a:extLst>
          </p:cNvPr>
          <p:cNvSpPr>
            <a:spLocks noGrp="1"/>
          </p:cNvSpPr>
          <p:nvPr>
            <p:ph type="sldNum" sz="quarter" idx="5"/>
          </p:nvPr>
        </p:nvSpPr>
        <p:spPr/>
        <p:txBody>
          <a:bodyPr/>
          <a:lstStyle/>
          <a:p>
            <a:fld id="{43E09C48-B138-8B43-99F5-406097D30CD2}" type="slidenum">
              <a:rPr lang="en-US" smtClean="0"/>
              <a:t>147</a:t>
            </a:fld>
            <a:endParaRPr lang="en-US"/>
          </a:p>
        </p:txBody>
      </p:sp>
    </p:spTree>
    <p:extLst>
      <p:ext uri="{BB962C8B-B14F-4D97-AF65-F5344CB8AC3E}">
        <p14:creationId xmlns:p14="http://schemas.microsoft.com/office/powerpoint/2010/main" val="4122193169"/>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972CD-37FC-E182-26C9-2399C472E4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B3705A-88DC-CA77-9552-F8CAF81510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6FE17F-9FB6-858E-4F60-FD2A485EE8E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732834C-374C-D393-CB8C-7D13B9086962}"/>
              </a:ext>
            </a:extLst>
          </p:cNvPr>
          <p:cNvSpPr>
            <a:spLocks noGrp="1"/>
          </p:cNvSpPr>
          <p:nvPr>
            <p:ph type="sldNum" sz="quarter" idx="5"/>
          </p:nvPr>
        </p:nvSpPr>
        <p:spPr/>
        <p:txBody>
          <a:bodyPr/>
          <a:lstStyle/>
          <a:p>
            <a:fld id="{43E09C48-B138-8B43-99F5-406097D30CD2}" type="slidenum">
              <a:rPr lang="en-US" smtClean="0"/>
              <a:t>148</a:t>
            </a:fld>
            <a:endParaRPr lang="en-US"/>
          </a:p>
        </p:txBody>
      </p:sp>
    </p:spTree>
    <p:extLst>
      <p:ext uri="{BB962C8B-B14F-4D97-AF65-F5344CB8AC3E}">
        <p14:creationId xmlns:p14="http://schemas.microsoft.com/office/powerpoint/2010/main" val="3443055989"/>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A5EA6-D258-4096-C651-C89352E196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5BBD69-D39C-09F0-60C0-52C20AD46FA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E6DAE64-C310-8FA9-1B56-0AAF52C14B5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DE23EFD-7499-B6B5-2702-09E6D11E7B19}"/>
              </a:ext>
            </a:extLst>
          </p:cNvPr>
          <p:cNvSpPr>
            <a:spLocks noGrp="1"/>
          </p:cNvSpPr>
          <p:nvPr>
            <p:ph type="sldNum" sz="quarter" idx="5"/>
          </p:nvPr>
        </p:nvSpPr>
        <p:spPr/>
        <p:txBody>
          <a:bodyPr/>
          <a:lstStyle/>
          <a:p>
            <a:fld id="{43E09C48-B138-8B43-99F5-406097D30CD2}" type="slidenum">
              <a:rPr lang="en-US" smtClean="0"/>
              <a:t>149</a:t>
            </a:fld>
            <a:endParaRPr lang="en-US"/>
          </a:p>
        </p:txBody>
      </p:sp>
    </p:spTree>
    <p:extLst>
      <p:ext uri="{BB962C8B-B14F-4D97-AF65-F5344CB8AC3E}">
        <p14:creationId xmlns:p14="http://schemas.microsoft.com/office/powerpoint/2010/main" val="132162210"/>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B1A79-CFAC-941A-82E4-A22375CA78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C410B4-74FD-88EB-993F-561501B836B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141CBB0-7FE5-4551-8FF9-405EADD4E78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E7B0B07-6B62-5EC3-868E-D4EC51DFB5B4}"/>
              </a:ext>
            </a:extLst>
          </p:cNvPr>
          <p:cNvSpPr>
            <a:spLocks noGrp="1"/>
          </p:cNvSpPr>
          <p:nvPr>
            <p:ph type="sldNum" sz="quarter" idx="5"/>
          </p:nvPr>
        </p:nvSpPr>
        <p:spPr/>
        <p:txBody>
          <a:bodyPr/>
          <a:lstStyle/>
          <a:p>
            <a:fld id="{43E09C48-B138-8B43-99F5-406097D30CD2}" type="slidenum">
              <a:rPr lang="en-US" smtClean="0"/>
              <a:t>150</a:t>
            </a:fld>
            <a:endParaRPr lang="en-US"/>
          </a:p>
        </p:txBody>
      </p:sp>
    </p:spTree>
    <p:extLst>
      <p:ext uri="{BB962C8B-B14F-4D97-AF65-F5344CB8AC3E}">
        <p14:creationId xmlns:p14="http://schemas.microsoft.com/office/powerpoint/2010/main" val="2938548510"/>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1E60D-EDC7-2DD2-C8A2-A11CBD30E636}"/>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DC8A136B-0C1B-398C-3908-BE88758C65DE}"/>
              </a:ext>
            </a:extLst>
          </p:cNvPr>
          <p:cNvSpPr>
            <a:spLocks noGrp="1" noRot="1" noChangeAspect="1"/>
          </p:cNvSpPr>
          <p:nvPr>
            <p:ph type="sldImg"/>
          </p:nvPr>
        </p:nvSpPr>
        <p:spPr/>
        <p:txBody>
          <a:bodyPr/>
          <a:lstStyle/>
          <a:p>
            <a:endParaRPr lang="en-US"/>
          </a:p>
        </p:txBody>
      </p:sp>
      <p:sp>
        <p:nvSpPr>
          <p:cNvPr id="3" name="备注占位符 2">
            <a:extLst>
              <a:ext uri="{FF2B5EF4-FFF2-40B4-BE49-F238E27FC236}">
                <a16:creationId xmlns:a16="http://schemas.microsoft.com/office/drawing/2014/main" id="{98905979-B2BE-9E6C-5170-3234E8CEF1DD}"/>
              </a:ext>
            </a:extLst>
          </p:cNvPr>
          <p:cNvSpPr>
            <a:spLocks noGrp="1"/>
          </p:cNvSpPr>
          <p:nvPr>
            <p:ph type="body" idx="1"/>
          </p:nvPr>
        </p:nvSpPr>
        <p:spPr/>
        <p:txBody>
          <a:bodyPr/>
          <a:lstStyle/>
          <a:p>
            <a:endParaRPr lang="zh-CN" altLang="en-US"/>
          </a:p>
        </p:txBody>
      </p:sp>
      <p:sp>
        <p:nvSpPr>
          <p:cNvPr id="4" name="灯片编号占位符 3">
            <a:extLst>
              <a:ext uri="{FF2B5EF4-FFF2-40B4-BE49-F238E27FC236}">
                <a16:creationId xmlns:a16="http://schemas.microsoft.com/office/drawing/2014/main" id="{0A7BD874-64B4-CF75-1B93-19B9A9DEBBB4}"/>
              </a:ext>
            </a:extLst>
          </p:cNvPr>
          <p:cNvSpPr>
            <a:spLocks noGrp="1"/>
          </p:cNvSpPr>
          <p:nvPr>
            <p:ph type="sldNum" sz="quarter" idx="5"/>
          </p:nvPr>
        </p:nvSpPr>
        <p:spPr/>
        <p:txBody>
          <a:bodyPr/>
          <a:lstStyle/>
          <a:p>
            <a:fld id="{43E09C48-B138-8B43-99F5-406097D30CD2}" type="slidenum">
              <a:rPr lang="en-US" smtClean="0"/>
              <a:t>158</a:t>
            </a:fld>
            <a:endParaRPr lang="en-US"/>
          </a:p>
        </p:txBody>
      </p:sp>
    </p:spTree>
    <p:extLst>
      <p:ext uri="{BB962C8B-B14F-4D97-AF65-F5344CB8AC3E}">
        <p14:creationId xmlns:p14="http://schemas.microsoft.com/office/powerpoint/2010/main" val="2106197112"/>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D2B55-04A1-91FD-3779-94F41F82BB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67FBB-2F0C-172C-992A-EC58167A505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8E6C74B-BD54-CB9A-5B81-D761D7D7D43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effectLst/>
                <a:latin typeface="+mn-lt"/>
                <a:ea typeface="+mn-ea"/>
                <a:cs typeface="+mn-cs"/>
              </a:rPr>
              <a:t>FYI…</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With Teleflex/LMA North America now off the contract, the Teleflex Unique LMA will transition directly to the Parker Silicone LMA as a like-for-like substitution.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Air-Qsp3 – Improved performance vs. Teleflex LMA Unique for a minimally higher price. Parker Laryngeal Mask – Equivalent performance to Teleflex LMA Unique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effectLst/>
                <a:latin typeface="+mn-lt"/>
                <a:ea typeface="+mn-ea"/>
                <a:cs typeface="+mn-cs"/>
              </a:rPr>
              <a:t>Advantages over Teleflex’s LMA Supreme: </a:t>
            </a:r>
            <a:br>
              <a:rPr lang="en-US" sz="1200" b="1" kern="1200">
                <a:solidFill>
                  <a:schemeClr val="tx1"/>
                </a:solidFill>
                <a:effectLst/>
                <a:latin typeface="+mn-lt"/>
                <a:ea typeface="+mn-ea"/>
                <a:cs typeface="+mn-cs"/>
              </a:rPr>
            </a:br>
            <a:r>
              <a:rPr lang="en-US" sz="1200" kern="1200">
                <a:solidFill>
                  <a:schemeClr val="tx1"/>
                </a:solidFill>
                <a:effectLst/>
                <a:latin typeface="+mn-lt"/>
                <a:ea typeface="+mn-ea"/>
                <a:cs typeface="+mn-cs"/>
              </a:rPr>
              <a:t>Air-Q3G – Better price and benefits over LMA Supreme. The Air-Q3G features an all-silicone tube and cuff, unlike the LMA Supreme’s PVC material. The Air-Q3G also features an innovative anatomical cuff shape, unlike Supreme’s basic cuff design.</a:t>
            </a:r>
          </a:p>
          <a:p>
            <a:endParaRPr lang="en-US"/>
          </a:p>
        </p:txBody>
      </p:sp>
      <p:sp>
        <p:nvSpPr>
          <p:cNvPr id="4" name="Slide Number Placeholder 3">
            <a:extLst>
              <a:ext uri="{FF2B5EF4-FFF2-40B4-BE49-F238E27FC236}">
                <a16:creationId xmlns:a16="http://schemas.microsoft.com/office/drawing/2014/main" id="{B875A411-38E2-7BC9-4FAD-0E86DE509B11}"/>
              </a:ext>
            </a:extLst>
          </p:cNvPr>
          <p:cNvSpPr>
            <a:spLocks noGrp="1"/>
          </p:cNvSpPr>
          <p:nvPr>
            <p:ph type="sldNum" sz="quarter" idx="5"/>
          </p:nvPr>
        </p:nvSpPr>
        <p:spPr/>
        <p:txBody>
          <a:bodyPr/>
          <a:lstStyle/>
          <a:p>
            <a:fld id="{43E09C48-B138-8B43-99F5-406097D30CD2}" type="slidenum">
              <a:rPr lang="en-US" smtClean="0"/>
              <a:t>159</a:t>
            </a:fld>
            <a:endParaRPr lang="en-US"/>
          </a:p>
        </p:txBody>
      </p:sp>
    </p:spTree>
    <p:extLst>
      <p:ext uri="{BB962C8B-B14F-4D97-AF65-F5344CB8AC3E}">
        <p14:creationId xmlns:p14="http://schemas.microsoft.com/office/powerpoint/2010/main" val="2604719681"/>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CDD96-1B25-7EEB-0CA9-7561A5F1F1E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1BCEAAB-19AA-C326-1F95-1C9FA4E341D6}"/>
              </a:ext>
            </a:extLst>
          </p:cNvPr>
          <p:cNvSpPr>
            <a:spLocks noGrp="1" noRot="1" noChangeAspect="1"/>
          </p:cNvSpPr>
          <p:nvPr>
            <p:ph type="sldImg"/>
          </p:nvPr>
        </p:nvSpPr>
        <p:spPr/>
        <p:txBody>
          <a:bodyPr/>
          <a:lstStyle/>
          <a:p>
            <a:endParaRPr lang="en-US"/>
          </a:p>
        </p:txBody>
      </p:sp>
      <p:sp>
        <p:nvSpPr>
          <p:cNvPr id="3" name="备注占位符 2">
            <a:extLst>
              <a:ext uri="{FF2B5EF4-FFF2-40B4-BE49-F238E27FC236}">
                <a16:creationId xmlns:a16="http://schemas.microsoft.com/office/drawing/2014/main" id="{1821E35A-E30B-4C62-823F-FB8F0DE48E7D}"/>
              </a:ext>
            </a:extLst>
          </p:cNvPr>
          <p:cNvSpPr>
            <a:spLocks noGrp="1"/>
          </p:cNvSpPr>
          <p:nvPr>
            <p:ph type="body" idx="1"/>
          </p:nvPr>
        </p:nvSpPr>
        <p:spPr/>
        <p:txBody>
          <a:bodyPr/>
          <a:lstStyle/>
          <a:p>
            <a:endParaRPr lang="zh-CN" altLang="en-US"/>
          </a:p>
        </p:txBody>
      </p:sp>
      <p:sp>
        <p:nvSpPr>
          <p:cNvPr id="4" name="灯片编号占位符 3">
            <a:extLst>
              <a:ext uri="{FF2B5EF4-FFF2-40B4-BE49-F238E27FC236}">
                <a16:creationId xmlns:a16="http://schemas.microsoft.com/office/drawing/2014/main" id="{15BD5571-FC24-5415-C06D-7841C23A593C}"/>
              </a:ext>
            </a:extLst>
          </p:cNvPr>
          <p:cNvSpPr>
            <a:spLocks noGrp="1"/>
          </p:cNvSpPr>
          <p:nvPr>
            <p:ph type="sldNum" sz="quarter" idx="5"/>
          </p:nvPr>
        </p:nvSpPr>
        <p:spPr/>
        <p:txBody>
          <a:bodyPr/>
          <a:lstStyle/>
          <a:p>
            <a:fld id="{43E09C48-B138-8B43-99F5-406097D30CD2}" type="slidenum">
              <a:rPr lang="en-US" smtClean="0"/>
              <a:t>160</a:t>
            </a:fld>
            <a:endParaRPr lang="en-US"/>
          </a:p>
        </p:txBody>
      </p:sp>
    </p:spTree>
    <p:extLst>
      <p:ext uri="{BB962C8B-B14F-4D97-AF65-F5344CB8AC3E}">
        <p14:creationId xmlns:p14="http://schemas.microsoft.com/office/powerpoint/2010/main" val="460795377"/>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BA375-4FB3-FD97-7FD8-DE4874F99D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A20707-7966-7D9D-F0DC-4866A653586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0F6B8FE-BD23-7000-3BA8-BFD16785F8D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0615F57-7E94-46D9-6914-2E565C859A1A}"/>
              </a:ext>
            </a:extLst>
          </p:cNvPr>
          <p:cNvSpPr>
            <a:spLocks noGrp="1"/>
          </p:cNvSpPr>
          <p:nvPr>
            <p:ph type="sldNum" sz="quarter" idx="5"/>
          </p:nvPr>
        </p:nvSpPr>
        <p:spPr/>
        <p:txBody>
          <a:bodyPr/>
          <a:lstStyle/>
          <a:p>
            <a:fld id="{43E09C48-B138-8B43-99F5-406097D30CD2}" type="slidenum">
              <a:rPr lang="en-US" smtClean="0"/>
              <a:t>161</a:t>
            </a:fld>
            <a:endParaRPr lang="en-US"/>
          </a:p>
        </p:txBody>
      </p:sp>
    </p:spTree>
    <p:extLst>
      <p:ext uri="{BB962C8B-B14F-4D97-AF65-F5344CB8AC3E}">
        <p14:creationId xmlns:p14="http://schemas.microsoft.com/office/powerpoint/2010/main" val="2185675111"/>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8FE37-C186-56AE-4995-F85C5D15D8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44C7E5-4095-CA12-E806-44C28A08094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ACCB7B6-4593-1E7A-841C-E827971875B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7F62EBF-0539-25A7-7E2F-EF452EB82A6B}"/>
              </a:ext>
            </a:extLst>
          </p:cNvPr>
          <p:cNvSpPr>
            <a:spLocks noGrp="1"/>
          </p:cNvSpPr>
          <p:nvPr>
            <p:ph type="sldNum" sz="quarter" idx="5"/>
          </p:nvPr>
        </p:nvSpPr>
        <p:spPr/>
        <p:txBody>
          <a:bodyPr/>
          <a:lstStyle/>
          <a:p>
            <a:fld id="{43E09C48-B138-8B43-99F5-406097D30CD2}" type="slidenum">
              <a:rPr lang="en-US" smtClean="0"/>
              <a:t>162</a:t>
            </a:fld>
            <a:endParaRPr lang="en-US"/>
          </a:p>
        </p:txBody>
      </p:sp>
    </p:spTree>
    <p:extLst>
      <p:ext uri="{BB962C8B-B14F-4D97-AF65-F5344CB8AC3E}">
        <p14:creationId xmlns:p14="http://schemas.microsoft.com/office/powerpoint/2010/main" val="1741555188"/>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B98E3-8DA3-C943-7314-2F01E5E07C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1EF14-028F-ADF4-B64B-DED50A2B07B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E489E95-D674-DD19-BDF6-629CA9922EA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3C95B68-D254-57E1-1FD5-4A3E7DF46C04}"/>
              </a:ext>
            </a:extLst>
          </p:cNvPr>
          <p:cNvSpPr>
            <a:spLocks noGrp="1"/>
          </p:cNvSpPr>
          <p:nvPr>
            <p:ph type="sldNum" sz="quarter" idx="5"/>
          </p:nvPr>
        </p:nvSpPr>
        <p:spPr/>
        <p:txBody>
          <a:bodyPr/>
          <a:lstStyle/>
          <a:p>
            <a:fld id="{43E09C48-B138-8B43-99F5-406097D30CD2}" type="slidenum">
              <a:rPr lang="en-US" smtClean="0"/>
              <a:t>163</a:t>
            </a:fld>
            <a:endParaRPr lang="en-US"/>
          </a:p>
        </p:txBody>
      </p:sp>
    </p:spTree>
    <p:extLst>
      <p:ext uri="{BB962C8B-B14F-4D97-AF65-F5344CB8AC3E}">
        <p14:creationId xmlns:p14="http://schemas.microsoft.com/office/powerpoint/2010/main" val="2771476723"/>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058D1-E72D-6620-35FB-FF397233E3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465A93-0E96-46F6-5615-D5BE90FEBB6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2C68422-4D1E-C922-158D-28053EAE5FA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7BCA936-F298-7FF3-3ACF-7310B74E0796}"/>
              </a:ext>
            </a:extLst>
          </p:cNvPr>
          <p:cNvSpPr>
            <a:spLocks noGrp="1"/>
          </p:cNvSpPr>
          <p:nvPr>
            <p:ph type="sldNum" sz="quarter" idx="5"/>
          </p:nvPr>
        </p:nvSpPr>
        <p:spPr/>
        <p:txBody>
          <a:bodyPr/>
          <a:lstStyle/>
          <a:p>
            <a:fld id="{43E09C48-B138-8B43-99F5-406097D30CD2}" type="slidenum">
              <a:rPr lang="en-US" smtClean="0"/>
              <a:t>164</a:t>
            </a:fld>
            <a:endParaRPr lang="en-US"/>
          </a:p>
        </p:txBody>
      </p:sp>
    </p:spTree>
    <p:extLst>
      <p:ext uri="{BB962C8B-B14F-4D97-AF65-F5344CB8AC3E}">
        <p14:creationId xmlns:p14="http://schemas.microsoft.com/office/powerpoint/2010/main" val="4251250094"/>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6AFA0-C6EA-08BA-EDAC-8F6A39CF46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81E833-3EDE-0076-339E-C32C3175F35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6A41E7E-CC2C-0B5B-F1E9-60DD1B2B2E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704DC6A-F627-C43E-2FDF-613D1F5FDA46}"/>
              </a:ext>
            </a:extLst>
          </p:cNvPr>
          <p:cNvSpPr>
            <a:spLocks noGrp="1"/>
          </p:cNvSpPr>
          <p:nvPr>
            <p:ph type="sldNum" sz="quarter" idx="5"/>
          </p:nvPr>
        </p:nvSpPr>
        <p:spPr/>
        <p:txBody>
          <a:bodyPr/>
          <a:lstStyle/>
          <a:p>
            <a:fld id="{43E09C48-B138-8B43-99F5-406097D30CD2}" type="slidenum">
              <a:rPr lang="en-US" smtClean="0"/>
              <a:t>165</a:t>
            </a:fld>
            <a:endParaRPr lang="en-US"/>
          </a:p>
        </p:txBody>
      </p:sp>
    </p:spTree>
    <p:extLst>
      <p:ext uri="{BB962C8B-B14F-4D97-AF65-F5344CB8AC3E}">
        <p14:creationId xmlns:p14="http://schemas.microsoft.com/office/powerpoint/2010/main" val="2424759068"/>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6AFA0-C6EA-08BA-EDAC-8F6A39CF46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81E833-3EDE-0076-339E-C32C3175F35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6A41E7E-CC2C-0B5B-F1E9-60DD1B2B2E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704DC6A-F627-C43E-2FDF-613D1F5FDA46}"/>
              </a:ext>
            </a:extLst>
          </p:cNvPr>
          <p:cNvSpPr>
            <a:spLocks noGrp="1"/>
          </p:cNvSpPr>
          <p:nvPr>
            <p:ph type="sldNum" sz="quarter" idx="5"/>
          </p:nvPr>
        </p:nvSpPr>
        <p:spPr/>
        <p:txBody>
          <a:bodyPr/>
          <a:lstStyle/>
          <a:p>
            <a:fld id="{43E09C48-B138-8B43-99F5-406097D30CD2}" type="slidenum">
              <a:rPr lang="en-US" smtClean="0"/>
              <a:t>166</a:t>
            </a:fld>
            <a:endParaRPr lang="en-US"/>
          </a:p>
        </p:txBody>
      </p:sp>
    </p:spTree>
    <p:extLst>
      <p:ext uri="{BB962C8B-B14F-4D97-AF65-F5344CB8AC3E}">
        <p14:creationId xmlns:p14="http://schemas.microsoft.com/office/powerpoint/2010/main" val="2424759068"/>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EF9A6-6B54-ACBB-EB5D-D249F8A0BF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DC51D8-6CEA-F18D-853E-CEFCF82B5BB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9AC5596-CF6B-6970-E73D-F1FBE225C57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4981962-D4BD-1C0A-111A-301EFE194DA1}"/>
              </a:ext>
            </a:extLst>
          </p:cNvPr>
          <p:cNvSpPr>
            <a:spLocks noGrp="1"/>
          </p:cNvSpPr>
          <p:nvPr>
            <p:ph type="sldNum" sz="quarter" idx="5"/>
          </p:nvPr>
        </p:nvSpPr>
        <p:spPr/>
        <p:txBody>
          <a:bodyPr/>
          <a:lstStyle/>
          <a:p>
            <a:fld id="{43E09C48-B138-8B43-99F5-406097D30CD2}" type="slidenum">
              <a:rPr lang="en-US" smtClean="0"/>
              <a:t>167</a:t>
            </a:fld>
            <a:endParaRPr lang="en-US"/>
          </a:p>
        </p:txBody>
      </p:sp>
    </p:spTree>
    <p:extLst>
      <p:ext uri="{BB962C8B-B14F-4D97-AF65-F5344CB8AC3E}">
        <p14:creationId xmlns:p14="http://schemas.microsoft.com/office/powerpoint/2010/main" val="1508911788"/>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77159-FA9E-3AB1-709C-9713855A27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DD3691-6837-80E5-1F87-55D9582A9CA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2276D7-701A-BDBA-EF5B-46C92394A686}"/>
              </a:ext>
            </a:extLst>
          </p:cNvPr>
          <p:cNvSpPr>
            <a:spLocks noGrp="1"/>
          </p:cNvSpPr>
          <p:nvPr>
            <p:ph type="body" idx="1"/>
          </p:nvPr>
        </p:nvSpPr>
        <p:spPr/>
        <p:txBody>
          <a:bodyPr/>
          <a:lstStyle/>
          <a:p>
            <a:r>
              <a:rPr lang="en-US" dirty="0"/>
              <a:t>Air-Q3 Kaiser Contract # KP 11455, replaced Teleflex</a:t>
            </a:r>
          </a:p>
          <a:p>
            <a:endParaRPr lang="en-US" dirty="0"/>
          </a:p>
        </p:txBody>
      </p:sp>
      <p:sp>
        <p:nvSpPr>
          <p:cNvPr id="4" name="Slide Number Placeholder 3">
            <a:extLst>
              <a:ext uri="{FF2B5EF4-FFF2-40B4-BE49-F238E27FC236}">
                <a16:creationId xmlns:a16="http://schemas.microsoft.com/office/drawing/2014/main" id="{E58237EB-B3DA-B496-6110-61C7984FAC2E}"/>
              </a:ext>
            </a:extLst>
          </p:cNvPr>
          <p:cNvSpPr>
            <a:spLocks noGrp="1"/>
          </p:cNvSpPr>
          <p:nvPr>
            <p:ph type="sldNum" sz="quarter" idx="5"/>
          </p:nvPr>
        </p:nvSpPr>
        <p:spPr/>
        <p:txBody>
          <a:bodyPr/>
          <a:lstStyle/>
          <a:p>
            <a:fld id="{43E09C48-B138-8B43-99F5-406097D30CD2}" type="slidenum">
              <a:rPr lang="en-US" smtClean="0"/>
              <a:t>168</a:t>
            </a:fld>
            <a:endParaRPr lang="en-US"/>
          </a:p>
        </p:txBody>
      </p:sp>
    </p:spTree>
    <p:extLst>
      <p:ext uri="{BB962C8B-B14F-4D97-AF65-F5344CB8AC3E}">
        <p14:creationId xmlns:p14="http://schemas.microsoft.com/office/powerpoint/2010/main" val="399603852"/>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DFF90-68C2-B6D7-F860-D27531EBB3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63B50A-4D35-4171-E02E-D99054E89FB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F5DF61-0C61-81F7-6295-9674FA5515E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81AEB86-DFCE-A193-0BC9-929742FD5BD9}"/>
              </a:ext>
            </a:extLst>
          </p:cNvPr>
          <p:cNvSpPr>
            <a:spLocks noGrp="1"/>
          </p:cNvSpPr>
          <p:nvPr>
            <p:ph type="sldNum" sz="quarter" idx="5"/>
          </p:nvPr>
        </p:nvSpPr>
        <p:spPr/>
        <p:txBody>
          <a:bodyPr/>
          <a:lstStyle/>
          <a:p>
            <a:fld id="{43E09C48-B138-8B43-99F5-406097D30CD2}" type="slidenum">
              <a:rPr lang="en-US" smtClean="0"/>
              <a:t>169</a:t>
            </a:fld>
            <a:endParaRPr lang="en-US"/>
          </a:p>
        </p:txBody>
      </p:sp>
    </p:spTree>
    <p:extLst>
      <p:ext uri="{BB962C8B-B14F-4D97-AF65-F5344CB8AC3E}">
        <p14:creationId xmlns:p14="http://schemas.microsoft.com/office/powerpoint/2010/main" val="460480711"/>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169D1-6B93-69EE-AC3A-F933548841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5C4C6-B4D9-5DA7-684E-54F077CFC08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870E5E3-829B-6CAC-4D43-FE8EEE33E12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4BF3A6A-C0B5-89C9-8067-D47BF0A5D4A8}"/>
              </a:ext>
            </a:extLst>
          </p:cNvPr>
          <p:cNvSpPr>
            <a:spLocks noGrp="1"/>
          </p:cNvSpPr>
          <p:nvPr>
            <p:ph type="sldNum" sz="quarter" idx="5"/>
          </p:nvPr>
        </p:nvSpPr>
        <p:spPr/>
        <p:txBody>
          <a:bodyPr/>
          <a:lstStyle/>
          <a:p>
            <a:fld id="{43E09C48-B138-8B43-99F5-406097D30CD2}" type="slidenum">
              <a:rPr lang="en-US" smtClean="0"/>
              <a:t>170</a:t>
            </a:fld>
            <a:endParaRPr lang="en-US"/>
          </a:p>
        </p:txBody>
      </p:sp>
    </p:spTree>
    <p:extLst>
      <p:ext uri="{BB962C8B-B14F-4D97-AF65-F5344CB8AC3E}">
        <p14:creationId xmlns:p14="http://schemas.microsoft.com/office/powerpoint/2010/main" val="1830527895"/>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EFF42-4B48-5A40-CBEE-B175A39F5A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C22D41-760A-EFED-B61B-92DC197D381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D23F47C-A96B-6486-CB99-DB979A2597D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72174DF-6111-286D-72F8-3050D9846F6C}"/>
              </a:ext>
            </a:extLst>
          </p:cNvPr>
          <p:cNvSpPr>
            <a:spLocks noGrp="1"/>
          </p:cNvSpPr>
          <p:nvPr>
            <p:ph type="sldNum" sz="quarter" idx="5"/>
          </p:nvPr>
        </p:nvSpPr>
        <p:spPr/>
        <p:txBody>
          <a:bodyPr/>
          <a:lstStyle/>
          <a:p>
            <a:fld id="{43E09C48-B138-8B43-99F5-406097D30CD2}" type="slidenum">
              <a:rPr lang="en-US" smtClean="0"/>
              <a:t>171</a:t>
            </a:fld>
            <a:endParaRPr lang="en-US"/>
          </a:p>
        </p:txBody>
      </p:sp>
    </p:spTree>
    <p:extLst>
      <p:ext uri="{BB962C8B-B14F-4D97-AF65-F5344CB8AC3E}">
        <p14:creationId xmlns:p14="http://schemas.microsoft.com/office/powerpoint/2010/main" val="2918025830"/>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A0192-4276-F48A-9E6F-D2EA3F6332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F5CD29-ECA4-F714-9409-05A62A7B11C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4F0A53E-C25C-8A18-568E-C54F9AF8887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72C29D6-B886-69E1-510C-87D4F9FD0D26}"/>
              </a:ext>
            </a:extLst>
          </p:cNvPr>
          <p:cNvSpPr>
            <a:spLocks noGrp="1"/>
          </p:cNvSpPr>
          <p:nvPr>
            <p:ph type="sldNum" sz="quarter" idx="5"/>
          </p:nvPr>
        </p:nvSpPr>
        <p:spPr/>
        <p:txBody>
          <a:bodyPr/>
          <a:lstStyle/>
          <a:p>
            <a:fld id="{43E09C48-B138-8B43-99F5-406097D30CD2}" type="slidenum">
              <a:rPr lang="en-US" smtClean="0"/>
              <a:t>172</a:t>
            </a:fld>
            <a:endParaRPr lang="en-US"/>
          </a:p>
        </p:txBody>
      </p:sp>
    </p:spTree>
    <p:extLst>
      <p:ext uri="{BB962C8B-B14F-4D97-AF65-F5344CB8AC3E}">
        <p14:creationId xmlns:p14="http://schemas.microsoft.com/office/powerpoint/2010/main" val="1789329061"/>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723218-4670-D091-3027-31893CA765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E0AC47-6757-A99C-F70B-BFA2D68DF80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7C1683E-5372-8D36-AF30-A853DD19D6E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722BE0A-BDE3-9655-34C5-8E30845E0C83}"/>
              </a:ext>
            </a:extLst>
          </p:cNvPr>
          <p:cNvSpPr>
            <a:spLocks noGrp="1"/>
          </p:cNvSpPr>
          <p:nvPr>
            <p:ph type="sldNum" sz="quarter" idx="5"/>
          </p:nvPr>
        </p:nvSpPr>
        <p:spPr/>
        <p:txBody>
          <a:bodyPr/>
          <a:lstStyle/>
          <a:p>
            <a:fld id="{43E09C48-B138-8B43-99F5-406097D30CD2}" type="slidenum">
              <a:rPr lang="en-US" smtClean="0"/>
              <a:t>173</a:t>
            </a:fld>
            <a:endParaRPr lang="en-US"/>
          </a:p>
        </p:txBody>
      </p:sp>
    </p:spTree>
    <p:extLst>
      <p:ext uri="{BB962C8B-B14F-4D97-AF65-F5344CB8AC3E}">
        <p14:creationId xmlns:p14="http://schemas.microsoft.com/office/powerpoint/2010/main" val="199586682"/>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A90ED-3830-2B4B-5C20-83DC859C70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0066EE-06AC-6654-469B-E5DD8D9C9C4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FA3B9F-ED88-936E-5885-B2F74482AB4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03DC4E0-4C58-C7A6-E0EC-B07C1F17E613}"/>
              </a:ext>
            </a:extLst>
          </p:cNvPr>
          <p:cNvSpPr>
            <a:spLocks noGrp="1"/>
          </p:cNvSpPr>
          <p:nvPr>
            <p:ph type="sldNum" sz="quarter" idx="5"/>
          </p:nvPr>
        </p:nvSpPr>
        <p:spPr/>
        <p:txBody>
          <a:bodyPr/>
          <a:lstStyle/>
          <a:p>
            <a:fld id="{43E09C48-B138-8B43-99F5-406097D30CD2}" type="slidenum">
              <a:rPr lang="en-US" smtClean="0"/>
              <a:t>174</a:t>
            </a:fld>
            <a:endParaRPr lang="en-US"/>
          </a:p>
        </p:txBody>
      </p:sp>
    </p:spTree>
    <p:extLst>
      <p:ext uri="{BB962C8B-B14F-4D97-AF65-F5344CB8AC3E}">
        <p14:creationId xmlns:p14="http://schemas.microsoft.com/office/powerpoint/2010/main" val="3997243857"/>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81DDB-4988-0A15-B42C-060B9E976A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95FBC7-C4D6-DAB0-0211-1049368F111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576B3A2-9D53-27F0-341C-E55DFEC1C38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0860F24-408C-2CEA-1691-94B1E7E79160}"/>
              </a:ext>
            </a:extLst>
          </p:cNvPr>
          <p:cNvSpPr>
            <a:spLocks noGrp="1"/>
          </p:cNvSpPr>
          <p:nvPr>
            <p:ph type="sldNum" sz="quarter" idx="5"/>
          </p:nvPr>
        </p:nvSpPr>
        <p:spPr/>
        <p:txBody>
          <a:bodyPr/>
          <a:lstStyle/>
          <a:p>
            <a:fld id="{43E09C48-B138-8B43-99F5-406097D30CD2}" type="slidenum">
              <a:rPr lang="en-US" smtClean="0"/>
              <a:t>175</a:t>
            </a:fld>
            <a:endParaRPr lang="en-US"/>
          </a:p>
        </p:txBody>
      </p:sp>
    </p:spTree>
    <p:extLst>
      <p:ext uri="{BB962C8B-B14F-4D97-AF65-F5344CB8AC3E}">
        <p14:creationId xmlns:p14="http://schemas.microsoft.com/office/powerpoint/2010/main" val="3224755933"/>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E7A6A-2563-589D-BDF3-E3FDA00F8A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00569A-0160-E6E3-9008-651E34084CC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EE93277-DE36-02CF-F887-27D2B622F548}"/>
              </a:ext>
            </a:extLst>
          </p:cNvPr>
          <p:cNvSpPr>
            <a:spLocks noGrp="1"/>
          </p:cNvSpPr>
          <p:nvPr>
            <p:ph type="body" idx="1"/>
          </p:nvPr>
        </p:nvSpPr>
        <p:spPr/>
        <p:txBody>
          <a:bodyPr/>
          <a:lstStyle/>
          <a:p>
            <a:r>
              <a:rPr lang="en-US"/>
              <a:t>High Volume:</a:t>
            </a:r>
          </a:p>
          <a:p>
            <a:r>
              <a:rPr lang="en-US"/>
              <a:t>2015.C | DISPOSABLE HANDLE DUAL LED MEDIUM</a:t>
            </a:r>
          </a:p>
          <a:p>
            <a:r>
              <a:rPr lang="en-US"/>
              <a:t>1023.C | DISPOSABLE BLADE DUAL LED MAC 3</a:t>
            </a:r>
          </a:p>
          <a:p>
            <a:r>
              <a:rPr lang="en-US"/>
              <a:t>5-5338-12 | SUNMED DISPOSABLE LAYRNGSCOPE HANDLE, STANDARD, 20/BX, STERILE</a:t>
            </a:r>
          </a:p>
          <a:p>
            <a:r>
              <a:rPr lang="en-US"/>
              <a:t>1023.C2015.C | DISPOSABLE COMBO DUAL LED MAC 3, MEDIUM HANDLE</a:t>
            </a:r>
          </a:p>
          <a:p>
            <a:r>
              <a:rPr lang="en-US"/>
              <a:t>4603EU | BLADE, LARYN, STEEL, GREEN STD, MAC 3</a:t>
            </a:r>
          </a:p>
          <a:p>
            <a:r>
              <a:rPr lang="en-US"/>
              <a:t>1024.C | DISPOSABLE BLADE DUAL LED MAC 4</a:t>
            </a:r>
          </a:p>
          <a:p>
            <a:r>
              <a:rPr lang="da-DK"/>
              <a:t>1032.C | DISPOSABLE BLADE DUAL LED MILLER 2</a:t>
            </a:r>
          </a:p>
          <a:p>
            <a:r>
              <a:rPr lang="en-US"/>
              <a:t>5-5332-03 | F/O GREENLINE D MAC SIZE 3</a:t>
            </a:r>
          </a:p>
          <a:p>
            <a:r>
              <a:rPr lang="en-US"/>
              <a:t>5-5338-11 | SUNMED DISPOSABLE LAYRNGSCOPE HANDLE, STUBBY, 20/BX, STERILE</a:t>
            </a:r>
          </a:p>
        </p:txBody>
      </p:sp>
      <p:sp>
        <p:nvSpPr>
          <p:cNvPr id="4" name="Slide Number Placeholder 3">
            <a:extLst>
              <a:ext uri="{FF2B5EF4-FFF2-40B4-BE49-F238E27FC236}">
                <a16:creationId xmlns:a16="http://schemas.microsoft.com/office/drawing/2014/main" id="{C4719315-7C3E-B3AF-7BDF-3A874FB1081F}"/>
              </a:ext>
            </a:extLst>
          </p:cNvPr>
          <p:cNvSpPr>
            <a:spLocks noGrp="1"/>
          </p:cNvSpPr>
          <p:nvPr>
            <p:ph type="sldNum" sz="quarter" idx="5"/>
          </p:nvPr>
        </p:nvSpPr>
        <p:spPr/>
        <p:txBody>
          <a:bodyPr/>
          <a:lstStyle/>
          <a:p>
            <a:fld id="{43E09C48-B138-8B43-99F5-406097D30CD2}" type="slidenum">
              <a:rPr lang="en-US" smtClean="0"/>
              <a:t>176</a:t>
            </a:fld>
            <a:endParaRPr lang="en-US"/>
          </a:p>
        </p:txBody>
      </p:sp>
    </p:spTree>
    <p:extLst>
      <p:ext uri="{BB962C8B-B14F-4D97-AF65-F5344CB8AC3E}">
        <p14:creationId xmlns:p14="http://schemas.microsoft.com/office/powerpoint/2010/main" val="3756483354"/>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CAC1A-75B3-B638-7BE8-F4515C5A4D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456340-D2E2-94A4-0092-4965547DB51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3ADED89-3EF1-57C6-6612-E9720DEA68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A1F1DB4-7BA0-0B3B-6A16-ACB91B0A2095}"/>
              </a:ext>
            </a:extLst>
          </p:cNvPr>
          <p:cNvSpPr>
            <a:spLocks noGrp="1"/>
          </p:cNvSpPr>
          <p:nvPr>
            <p:ph type="sldNum" sz="quarter" idx="5"/>
          </p:nvPr>
        </p:nvSpPr>
        <p:spPr/>
        <p:txBody>
          <a:bodyPr/>
          <a:lstStyle/>
          <a:p>
            <a:fld id="{43E09C48-B138-8B43-99F5-406097D30CD2}" type="slidenum">
              <a:rPr lang="en-US" smtClean="0"/>
              <a:t>177</a:t>
            </a:fld>
            <a:endParaRPr lang="en-US"/>
          </a:p>
        </p:txBody>
      </p:sp>
    </p:spTree>
    <p:extLst>
      <p:ext uri="{BB962C8B-B14F-4D97-AF65-F5344CB8AC3E}">
        <p14:creationId xmlns:p14="http://schemas.microsoft.com/office/powerpoint/2010/main" val="362169062"/>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34A94-4CC5-B87A-FCC9-F943A3E962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C74E7E-D7FB-8796-E4A0-4A8A297D49A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BB6CB51-C613-AA4B-D446-BF8CBFCC991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39F95EE-2345-472C-25DE-2C0EEC39DED5}"/>
              </a:ext>
            </a:extLst>
          </p:cNvPr>
          <p:cNvSpPr>
            <a:spLocks noGrp="1"/>
          </p:cNvSpPr>
          <p:nvPr>
            <p:ph type="sldNum" sz="quarter" idx="5"/>
          </p:nvPr>
        </p:nvSpPr>
        <p:spPr/>
        <p:txBody>
          <a:bodyPr/>
          <a:lstStyle/>
          <a:p>
            <a:fld id="{43E09C48-B138-8B43-99F5-406097D30CD2}" type="slidenum">
              <a:rPr lang="en-US" smtClean="0"/>
              <a:t>178</a:t>
            </a:fld>
            <a:endParaRPr lang="en-US"/>
          </a:p>
        </p:txBody>
      </p:sp>
    </p:spTree>
    <p:extLst>
      <p:ext uri="{BB962C8B-B14F-4D97-AF65-F5344CB8AC3E}">
        <p14:creationId xmlns:p14="http://schemas.microsoft.com/office/powerpoint/2010/main" val="2308177494"/>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47E1D-31A1-A17C-266E-88B42D5340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90D27A-66BC-11CA-B520-FA02E46326D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6A8E072-582A-190D-381E-6524409EB1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D5C95DD-EB65-2249-CEA5-61959926F9A8}"/>
              </a:ext>
            </a:extLst>
          </p:cNvPr>
          <p:cNvSpPr>
            <a:spLocks noGrp="1"/>
          </p:cNvSpPr>
          <p:nvPr>
            <p:ph type="sldNum" sz="quarter" idx="5"/>
          </p:nvPr>
        </p:nvSpPr>
        <p:spPr/>
        <p:txBody>
          <a:bodyPr/>
          <a:lstStyle/>
          <a:p>
            <a:fld id="{43E09C48-B138-8B43-99F5-406097D30CD2}" type="slidenum">
              <a:rPr lang="en-US" smtClean="0"/>
              <a:t>179</a:t>
            </a:fld>
            <a:endParaRPr lang="en-US"/>
          </a:p>
        </p:txBody>
      </p:sp>
    </p:spTree>
    <p:extLst>
      <p:ext uri="{BB962C8B-B14F-4D97-AF65-F5344CB8AC3E}">
        <p14:creationId xmlns:p14="http://schemas.microsoft.com/office/powerpoint/2010/main" val="58104951"/>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AD947-0DAE-450D-CD6E-D875F2A31E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4B5281-9A5E-01E4-43DA-E91DAEB49BD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B7718B6-6334-4C41-F278-A86A0D78A95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2CA6C6E-0D15-134F-AD7C-30D3AD1E4B60}"/>
              </a:ext>
            </a:extLst>
          </p:cNvPr>
          <p:cNvSpPr>
            <a:spLocks noGrp="1"/>
          </p:cNvSpPr>
          <p:nvPr>
            <p:ph type="sldNum" sz="quarter" idx="5"/>
          </p:nvPr>
        </p:nvSpPr>
        <p:spPr/>
        <p:txBody>
          <a:bodyPr/>
          <a:lstStyle/>
          <a:p>
            <a:fld id="{43E09C48-B138-8B43-99F5-406097D30CD2}" type="slidenum">
              <a:rPr lang="en-US" smtClean="0"/>
              <a:t>180</a:t>
            </a:fld>
            <a:endParaRPr lang="en-US"/>
          </a:p>
        </p:txBody>
      </p:sp>
    </p:spTree>
    <p:extLst>
      <p:ext uri="{BB962C8B-B14F-4D97-AF65-F5344CB8AC3E}">
        <p14:creationId xmlns:p14="http://schemas.microsoft.com/office/powerpoint/2010/main" val="3061525526"/>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985A60-4FFE-918E-2F5F-06A6C25221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C40225-79DE-5DCE-2A13-7058E79CEA0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BC03E3F-7559-C699-AD54-C7165D6878B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CAD314F-52EF-9E39-6317-0B732204B9E0}"/>
              </a:ext>
            </a:extLst>
          </p:cNvPr>
          <p:cNvSpPr>
            <a:spLocks noGrp="1"/>
          </p:cNvSpPr>
          <p:nvPr>
            <p:ph type="sldNum" sz="quarter" idx="5"/>
          </p:nvPr>
        </p:nvSpPr>
        <p:spPr/>
        <p:txBody>
          <a:bodyPr/>
          <a:lstStyle/>
          <a:p>
            <a:fld id="{43E09C48-B138-8B43-99F5-406097D30CD2}" type="slidenum">
              <a:rPr lang="en-US" smtClean="0"/>
              <a:t>181</a:t>
            </a:fld>
            <a:endParaRPr lang="en-US"/>
          </a:p>
        </p:txBody>
      </p:sp>
    </p:spTree>
    <p:extLst>
      <p:ext uri="{BB962C8B-B14F-4D97-AF65-F5344CB8AC3E}">
        <p14:creationId xmlns:p14="http://schemas.microsoft.com/office/powerpoint/2010/main" val="1589170277"/>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EC175-4DE7-AD1E-8A16-19920C55F5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65F6AA-ABBA-402E-AA35-3D68D43503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F6D94B9-1DC0-F2B3-7DAE-8C7E491D7CB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1A222FA-9D98-778F-4847-DD8553BBFC39}"/>
              </a:ext>
            </a:extLst>
          </p:cNvPr>
          <p:cNvSpPr>
            <a:spLocks noGrp="1"/>
          </p:cNvSpPr>
          <p:nvPr>
            <p:ph type="sldNum" sz="quarter" idx="5"/>
          </p:nvPr>
        </p:nvSpPr>
        <p:spPr/>
        <p:txBody>
          <a:bodyPr/>
          <a:lstStyle/>
          <a:p>
            <a:fld id="{43E09C48-B138-8B43-99F5-406097D30CD2}" type="slidenum">
              <a:rPr lang="en-US" smtClean="0"/>
              <a:t>182</a:t>
            </a:fld>
            <a:endParaRPr lang="en-US"/>
          </a:p>
        </p:txBody>
      </p:sp>
    </p:spTree>
    <p:extLst>
      <p:ext uri="{BB962C8B-B14F-4D97-AF65-F5344CB8AC3E}">
        <p14:creationId xmlns:p14="http://schemas.microsoft.com/office/powerpoint/2010/main" val="3102519507"/>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DCC25-DC8A-1218-5EAE-FC994C555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0D1879-85A3-C090-8357-6A72A8282AA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DFC37E9-A703-D913-8B35-115E392245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E797383-B95F-FCA2-B94E-8D16DA5473A8}"/>
              </a:ext>
            </a:extLst>
          </p:cNvPr>
          <p:cNvSpPr>
            <a:spLocks noGrp="1"/>
          </p:cNvSpPr>
          <p:nvPr>
            <p:ph type="sldNum" sz="quarter" idx="5"/>
          </p:nvPr>
        </p:nvSpPr>
        <p:spPr/>
        <p:txBody>
          <a:bodyPr/>
          <a:lstStyle/>
          <a:p>
            <a:fld id="{43E09C48-B138-8B43-99F5-406097D30CD2}" type="slidenum">
              <a:rPr lang="en-US" smtClean="0"/>
              <a:t>183</a:t>
            </a:fld>
            <a:endParaRPr lang="en-US"/>
          </a:p>
        </p:txBody>
      </p:sp>
    </p:spTree>
    <p:extLst>
      <p:ext uri="{BB962C8B-B14F-4D97-AF65-F5344CB8AC3E}">
        <p14:creationId xmlns:p14="http://schemas.microsoft.com/office/powerpoint/2010/main" val="2486987041"/>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8595D-126C-7E61-1C32-6568B918C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825A5A-1EDD-66C3-8F32-4166BE5D0BC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1992EBF-A7D5-FC05-229F-B26EC144207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BCBE70C-850B-FF18-5CC0-857CB2567573}"/>
              </a:ext>
            </a:extLst>
          </p:cNvPr>
          <p:cNvSpPr>
            <a:spLocks noGrp="1"/>
          </p:cNvSpPr>
          <p:nvPr>
            <p:ph type="sldNum" sz="quarter" idx="5"/>
          </p:nvPr>
        </p:nvSpPr>
        <p:spPr/>
        <p:txBody>
          <a:bodyPr/>
          <a:lstStyle/>
          <a:p>
            <a:fld id="{43E09C48-B138-8B43-99F5-406097D30CD2}" type="slidenum">
              <a:rPr lang="en-US" smtClean="0"/>
              <a:t>184</a:t>
            </a:fld>
            <a:endParaRPr lang="en-US"/>
          </a:p>
        </p:txBody>
      </p:sp>
    </p:spTree>
    <p:extLst>
      <p:ext uri="{BB962C8B-B14F-4D97-AF65-F5344CB8AC3E}">
        <p14:creationId xmlns:p14="http://schemas.microsoft.com/office/powerpoint/2010/main" val="1283349766"/>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44C36-34F9-78B7-D727-1860C2B57D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CF455C-5F64-A14A-D68A-C6E9E3B8509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46D3A45-B2C5-FDCC-1466-BA776DFDB37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E711FC6-EF2E-D663-1FD1-30AB5299ACBE}"/>
              </a:ext>
            </a:extLst>
          </p:cNvPr>
          <p:cNvSpPr>
            <a:spLocks noGrp="1"/>
          </p:cNvSpPr>
          <p:nvPr>
            <p:ph type="sldNum" sz="quarter" idx="5"/>
          </p:nvPr>
        </p:nvSpPr>
        <p:spPr/>
        <p:txBody>
          <a:bodyPr/>
          <a:lstStyle/>
          <a:p>
            <a:fld id="{43E09C48-B138-8B43-99F5-406097D30CD2}" type="slidenum">
              <a:rPr lang="en-US" smtClean="0"/>
              <a:t>185</a:t>
            </a:fld>
            <a:endParaRPr lang="en-US"/>
          </a:p>
        </p:txBody>
      </p:sp>
    </p:spTree>
    <p:extLst>
      <p:ext uri="{BB962C8B-B14F-4D97-AF65-F5344CB8AC3E}">
        <p14:creationId xmlns:p14="http://schemas.microsoft.com/office/powerpoint/2010/main" val="2110311098"/>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7C189-A9F5-E628-F7EC-F0AB796137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9C9E01-7374-ED79-6FCB-AAC8C0B613E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ADF87F0-2158-3533-51BD-2F9E2BE01CC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587E6C7-FED2-99F1-F225-EE6FA4823EDE}"/>
              </a:ext>
            </a:extLst>
          </p:cNvPr>
          <p:cNvSpPr>
            <a:spLocks noGrp="1"/>
          </p:cNvSpPr>
          <p:nvPr>
            <p:ph type="sldNum" sz="quarter" idx="5"/>
          </p:nvPr>
        </p:nvSpPr>
        <p:spPr/>
        <p:txBody>
          <a:bodyPr/>
          <a:lstStyle/>
          <a:p>
            <a:fld id="{43E09C48-B138-8B43-99F5-406097D30CD2}" type="slidenum">
              <a:rPr lang="en-US" smtClean="0"/>
              <a:t>186</a:t>
            </a:fld>
            <a:endParaRPr lang="en-US"/>
          </a:p>
        </p:txBody>
      </p:sp>
    </p:spTree>
    <p:extLst>
      <p:ext uri="{BB962C8B-B14F-4D97-AF65-F5344CB8AC3E}">
        <p14:creationId xmlns:p14="http://schemas.microsoft.com/office/powerpoint/2010/main" val="4283836237"/>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10478-8F6F-CA5D-4AC2-201B1EB32C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63D7B0-B5A8-B591-712F-4BB331E96EF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655A7F-791B-2BBC-30EF-B45F8C0C810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a:extLst>
              <a:ext uri="{FF2B5EF4-FFF2-40B4-BE49-F238E27FC236}">
                <a16:creationId xmlns:a16="http://schemas.microsoft.com/office/drawing/2014/main" id="{FEDCFF21-7CF3-71F5-1C1A-D1B53F6AF196}"/>
              </a:ext>
            </a:extLst>
          </p:cNvPr>
          <p:cNvSpPr>
            <a:spLocks noGrp="1"/>
          </p:cNvSpPr>
          <p:nvPr>
            <p:ph type="sldNum" sz="quarter" idx="5"/>
          </p:nvPr>
        </p:nvSpPr>
        <p:spPr/>
        <p:txBody>
          <a:bodyPr/>
          <a:lstStyle/>
          <a:p>
            <a:fld id="{43E09C48-B138-8B43-99F5-406097D30CD2}" type="slidenum">
              <a:rPr lang="en-US" smtClean="0"/>
              <a:t>187</a:t>
            </a:fld>
            <a:endParaRPr lang="en-US"/>
          </a:p>
        </p:txBody>
      </p:sp>
    </p:spTree>
    <p:extLst>
      <p:ext uri="{BB962C8B-B14F-4D97-AF65-F5344CB8AC3E}">
        <p14:creationId xmlns:p14="http://schemas.microsoft.com/office/powerpoint/2010/main" val="3391882146"/>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701A-12E2-ACA9-5984-BB8A5C3305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CA19D8-4B0B-0014-64CF-EF1112AEB7A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DCF84CB-F0C2-DFC3-0CFB-ADF3B188EFB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a:extLst>
              <a:ext uri="{FF2B5EF4-FFF2-40B4-BE49-F238E27FC236}">
                <a16:creationId xmlns:a16="http://schemas.microsoft.com/office/drawing/2014/main" id="{36A75DA6-F448-3E20-B7F1-8AE8252A357A}"/>
              </a:ext>
            </a:extLst>
          </p:cNvPr>
          <p:cNvSpPr>
            <a:spLocks noGrp="1"/>
          </p:cNvSpPr>
          <p:nvPr>
            <p:ph type="sldNum" sz="quarter" idx="5"/>
          </p:nvPr>
        </p:nvSpPr>
        <p:spPr/>
        <p:txBody>
          <a:bodyPr/>
          <a:lstStyle/>
          <a:p>
            <a:fld id="{43E09C48-B138-8B43-99F5-406097D30CD2}" type="slidenum">
              <a:rPr lang="en-US" smtClean="0"/>
              <a:t>188</a:t>
            </a:fld>
            <a:endParaRPr lang="en-US"/>
          </a:p>
        </p:txBody>
      </p:sp>
    </p:spTree>
    <p:extLst>
      <p:ext uri="{BB962C8B-B14F-4D97-AF65-F5344CB8AC3E}">
        <p14:creationId xmlns:p14="http://schemas.microsoft.com/office/powerpoint/2010/main" val="4093257704"/>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F471E-8E0D-157A-297E-D8F7610F4B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19155C-B10F-AA75-C04E-199894CF814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EA0C60-88C4-699B-FD2B-7536A20012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a:extLst>
              <a:ext uri="{FF2B5EF4-FFF2-40B4-BE49-F238E27FC236}">
                <a16:creationId xmlns:a16="http://schemas.microsoft.com/office/drawing/2014/main" id="{E5A8808D-C19A-6176-2807-6D1C0B73D0E5}"/>
              </a:ext>
            </a:extLst>
          </p:cNvPr>
          <p:cNvSpPr>
            <a:spLocks noGrp="1"/>
          </p:cNvSpPr>
          <p:nvPr>
            <p:ph type="sldNum" sz="quarter" idx="5"/>
          </p:nvPr>
        </p:nvSpPr>
        <p:spPr/>
        <p:txBody>
          <a:bodyPr/>
          <a:lstStyle/>
          <a:p>
            <a:fld id="{43E09C48-B138-8B43-99F5-406097D30CD2}" type="slidenum">
              <a:rPr lang="en-US" smtClean="0"/>
              <a:t>189</a:t>
            </a:fld>
            <a:endParaRPr lang="en-US"/>
          </a:p>
        </p:txBody>
      </p:sp>
    </p:spTree>
    <p:extLst>
      <p:ext uri="{BB962C8B-B14F-4D97-AF65-F5344CB8AC3E}">
        <p14:creationId xmlns:p14="http://schemas.microsoft.com/office/powerpoint/2010/main" val="1631588470"/>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CF740-4300-012E-B8D2-40A6C5D642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1F4CCB-4CA5-0F79-D170-D3A8E47756E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F21C6E-486A-21EA-348E-95BE47170EF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5FD44D0-6B77-3A66-DA9E-CB10DEC51C47}"/>
              </a:ext>
            </a:extLst>
          </p:cNvPr>
          <p:cNvSpPr>
            <a:spLocks noGrp="1"/>
          </p:cNvSpPr>
          <p:nvPr>
            <p:ph type="sldNum" sz="quarter" idx="5"/>
          </p:nvPr>
        </p:nvSpPr>
        <p:spPr/>
        <p:txBody>
          <a:bodyPr/>
          <a:lstStyle/>
          <a:p>
            <a:fld id="{43E09C48-B138-8B43-99F5-406097D30CD2}" type="slidenum">
              <a:rPr lang="en-US" smtClean="0"/>
              <a:t>190</a:t>
            </a:fld>
            <a:endParaRPr lang="en-US"/>
          </a:p>
        </p:txBody>
      </p:sp>
    </p:spTree>
    <p:extLst>
      <p:ext uri="{BB962C8B-B14F-4D97-AF65-F5344CB8AC3E}">
        <p14:creationId xmlns:p14="http://schemas.microsoft.com/office/powerpoint/2010/main" val="1260608802"/>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DE54A-5314-9337-93A5-368978C4BA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BAA0CE-7BB8-49D3-88A0-B2C7AE1F012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1B6C099-2BB1-E6E4-041F-029935B3C63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B33847-4E73-1AD5-08C9-821A911887C4}"/>
              </a:ext>
            </a:extLst>
          </p:cNvPr>
          <p:cNvSpPr>
            <a:spLocks noGrp="1"/>
          </p:cNvSpPr>
          <p:nvPr>
            <p:ph type="sldNum" sz="quarter" idx="5"/>
          </p:nvPr>
        </p:nvSpPr>
        <p:spPr/>
        <p:txBody>
          <a:bodyPr/>
          <a:lstStyle/>
          <a:p>
            <a:fld id="{43E09C48-B138-8B43-99F5-406097D30CD2}" type="slidenum">
              <a:rPr lang="en-US" smtClean="0"/>
              <a:t>191</a:t>
            </a:fld>
            <a:endParaRPr lang="en-US"/>
          </a:p>
        </p:txBody>
      </p:sp>
    </p:spTree>
    <p:extLst>
      <p:ext uri="{BB962C8B-B14F-4D97-AF65-F5344CB8AC3E}">
        <p14:creationId xmlns:p14="http://schemas.microsoft.com/office/powerpoint/2010/main" val="1544976578"/>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78974-4DEB-C68E-2710-5B8FED358E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2832CB-D748-848C-C3EF-4318E090204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6A6430C-4221-9522-E113-71096DD1DD0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403590B-E324-6B76-0F02-79E36F022B7D}"/>
              </a:ext>
            </a:extLst>
          </p:cNvPr>
          <p:cNvSpPr>
            <a:spLocks noGrp="1"/>
          </p:cNvSpPr>
          <p:nvPr>
            <p:ph type="sldNum" sz="quarter" idx="5"/>
          </p:nvPr>
        </p:nvSpPr>
        <p:spPr/>
        <p:txBody>
          <a:bodyPr/>
          <a:lstStyle/>
          <a:p>
            <a:fld id="{43E09C48-B138-8B43-99F5-406097D30CD2}" type="slidenum">
              <a:rPr lang="en-US" smtClean="0"/>
              <a:t>192</a:t>
            </a:fld>
            <a:endParaRPr lang="en-US"/>
          </a:p>
        </p:txBody>
      </p:sp>
    </p:spTree>
    <p:extLst>
      <p:ext uri="{BB962C8B-B14F-4D97-AF65-F5344CB8AC3E}">
        <p14:creationId xmlns:p14="http://schemas.microsoft.com/office/powerpoint/2010/main" val="3271359593"/>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41F6B-D7AF-9258-DA95-21EA9A36AB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C381BF-98A2-A9D5-1DB4-92D469C9C29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FD98FAE-BA6C-F841-E3A2-BD099AF6766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CD7AE7D-5E48-77AF-F31A-5B593280BE45}"/>
              </a:ext>
            </a:extLst>
          </p:cNvPr>
          <p:cNvSpPr>
            <a:spLocks noGrp="1"/>
          </p:cNvSpPr>
          <p:nvPr>
            <p:ph type="sldNum" sz="quarter" idx="5"/>
          </p:nvPr>
        </p:nvSpPr>
        <p:spPr/>
        <p:txBody>
          <a:bodyPr/>
          <a:lstStyle/>
          <a:p>
            <a:fld id="{43E09C48-B138-8B43-99F5-406097D30CD2}" type="slidenum">
              <a:rPr lang="en-US" smtClean="0"/>
              <a:t>193</a:t>
            </a:fld>
            <a:endParaRPr lang="en-US"/>
          </a:p>
        </p:txBody>
      </p:sp>
    </p:spTree>
    <p:extLst>
      <p:ext uri="{BB962C8B-B14F-4D97-AF65-F5344CB8AC3E}">
        <p14:creationId xmlns:p14="http://schemas.microsoft.com/office/powerpoint/2010/main" val="1686746375"/>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B9954D-1CDE-3B40-FCCC-782DD9B0C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4AFCBB-703A-00AC-309E-A1D8C9C0AEC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2F4151A-92A6-D7CF-87A8-7BB61D692FC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6FA68B2-7A37-D360-6CA6-B771F3806ED6}"/>
              </a:ext>
            </a:extLst>
          </p:cNvPr>
          <p:cNvSpPr>
            <a:spLocks noGrp="1"/>
          </p:cNvSpPr>
          <p:nvPr>
            <p:ph type="sldNum" sz="quarter" idx="5"/>
          </p:nvPr>
        </p:nvSpPr>
        <p:spPr/>
        <p:txBody>
          <a:bodyPr/>
          <a:lstStyle/>
          <a:p>
            <a:fld id="{43E09C48-B138-8B43-99F5-406097D30CD2}" type="slidenum">
              <a:rPr lang="en-US" smtClean="0"/>
              <a:t>194</a:t>
            </a:fld>
            <a:endParaRPr lang="en-US"/>
          </a:p>
        </p:txBody>
      </p:sp>
    </p:spTree>
    <p:extLst>
      <p:ext uri="{BB962C8B-B14F-4D97-AF65-F5344CB8AC3E}">
        <p14:creationId xmlns:p14="http://schemas.microsoft.com/office/powerpoint/2010/main" val="1640656692"/>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B5753-BD7E-1BC3-E672-373C80C4C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48F1D-FE9C-2E26-F35B-6D151FB1723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7616353-9DEE-B7DE-6DBD-AE30ED84B10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0D056F2-10DF-2C26-7CA9-85D4861E2DDB}"/>
              </a:ext>
            </a:extLst>
          </p:cNvPr>
          <p:cNvSpPr>
            <a:spLocks noGrp="1"/>
          </p:cNvSpPr>
          <p:nvPr>
            <p:ph type="sldNum" sz="quarter" idx="5"/>
          </p:nvPr>
        </p:nvSpPr>
        <p:spPr/>
        <p:txBody>
          <a:bodyPr/>
          <a:lstStyle/>
          <a:p>
            <a:fld id="{43E09C48-B138-8B43-99F5-406097D30CD2}" type="slidenum">
              <a:rPr lang="en-US" smtClean="0"/>
              <a:t>195</a:t>
            </a:fld>
            <a:endParaRPr lang="en-US"/>
          </a:p>
        </p:txBody>
      </p:sp>
    </p:spTree>
    <p:extLst>
      <p:ext uri="{BB962C8B-B14F-4D97-AF65-F5344CB8AC3E}">
        <p14:creationId xmlns:p14="http://schemas.microsoft.com/office/powerpoint/2010/main" val="2229022762"/>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F88D6-1C57-92E9-9EC6-E1C57A8CA4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10B934-5073-F8F9-4397-15FAA268020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775F6EE-0804-EB49-4500-86D08BC3698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6EB0635-4A1C-3F1A-4115-8E55DD1C4E37}"/>
              </a:ext>
            </a:extLst>
          </p:cNvPr>
          <p:cNvSpPr>
            <a:spLocks noGrp="1"/>
          </p:cNvSpPr>
          <p:nvPr>
            <p:ph type="sldNum" sz="quarter" idx="5"/>
          </p:nvPr>
        </p:nvSpPr>
        <p:spPr/>
        <p:txBody>
          <a:bodyPr/>
          <a:lstStyle/>
          <a:p>
            <a:fld id="{43E09C48-B138-8B43-99F5-406097D30CD2}" type="slidenum">
              <a:rPr lang="en-US" smtClean="0"/>
              <a:t>196</a:t>
            </a:fld>
            <a:endParaRPr lang="en-US"/>
          </a:p>
        </p:txBody>
      </p:sp>
    </p:spTree>
    <p:extLst>
      <p:ext uri="{BB962C8B-B14F-4D97-AF65-F5344CB8AC3E}">
        <p14:creationId xmlns:p14="http://schemas.microsoft.com/office/powerpoint/2010/main" val="3113166310"/>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D2A75-DCE3-8DC1-CE01-02360160C4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306BAB-C29D-743E-75D1-A023497DDA6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059AB99-60E7-E84A-2AF1-3A934592B52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9BFF4D6-295D-9E83-33A6-C0D571DD0C77}"/>
              </a:ext>
            </a:extLst>
          </p:cNvPr>
          <p:cNvSpPr>
            <a:spLocks noGrp="1"/>
          </p:cNvSpPr>
          <p:nvPr>
            <p:ph type="sldNum" sz="quarter" idx="5"/>
          </p:nvPr>
        </p:nvSpPr>
        <p:spPr/>
        <p:txBody>
          <a:bodyPr/>
          <a:lstStyle/>
          <a:p>
            <a:fld id="{43E09C48-B138-8B43-99F5-406097D30CD2}" type="slidenum">
              <a:rPr lang="en-US" smtClean="0"/>
              <a:t>197</a:t>
            </a:fld>
            <a:endParaRPr lang="en-US"/>
          </a:p>
        </p:txBody>
      </p:sp>
    </p:spTree>
    <p:extLst>
      <p:ext uri="{BB962C8B-B14F-4D97-AF65-F5344CB8AC3E}">
        <p14:creationId xmlns:p14="http://schemas.microsoft.com/office/powerpoint/2010/main" val="4264110600"/>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DE9B9-BC63-6BFC-4C22-290AADF46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D4257B-9E5C-9656-63AA-C9F84BF8956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D20F50A-B0AA-A40D-FB64-A7E2F5795A1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51BA7CC-79A0-6D3F-61C2-1BF9CC35C1F2}"/>
              </a:ext>
            </a:extLst>
          </p:cNvPr>
          <p:cNvSpPr>
            <a:spLocks noGrp="1"/>
          </p:cNvSpPr>
          <p:nvPr>
            <p:ph type="sldNum" sz="quarter" idx="5"/>
          </p:nvPr>
        </p:nvSpPr>
        <p:spPr/>
        <p:txBody>
          <a:bodyPr/>
          <a:lstStyle/>
          <a:p>
            <a:fld id="{43E09C48-B138-8B43-99F5-406097D30CD2}" type="slidenum">
              <a:rPr lang="en-US" smtClean="0"/>
              <a:t>198</a:t>
            </a:fld>
            <a:endParaRPr lang="en-US"/>
          </a:p>
        </p:txBody>
      </p:sp>
    </p:spTree>
    <p:extLst>
      <p:ext uri="{BB962C8B-B14F-4D97-AF65-F5344CB8AC3E}">
        <p14:creationId xmlns:p14="http://schemas.microsoft.com/office/powerpoint/2010/main" val="2420884461"/>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953A8-3C1F-8CF3-3D5D-680DA7097A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8D5FF5-53EE-DB8C-1E4F-8F0E536AB7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494F0A-B4BD-F0F2-9A08-46AB0CE1E3E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5F32EB6-FFE3-5F44-3846-0AAEE5B837C5}"/>
              </a:ext>
            </a:extLst>
          </p:cNvPr>
          <p:cNvSpPr>
            <a:spLocks noGrp="1"/>
          </p:cNvSpPr>
          <p:nvPr>
            <p:ph type="sldNum" sz="quarter" idx="5"/>
          </p:nvPr>
        </p:nvSpPr>
        <p:spPr/>
        <p:txBody>
          <a:bodyPr/>
          <a:lstStyle/>
          <a:p>
            <a:fld id="{43E09C48-B138-8B43-99F5-406097D30CD2}" type="slidenum">
              <a:rPr lang="en-US" smtClean="0"/>
              <a:t>199</a:t>
            </a:fld>
            <a:endParaRPr lang="en-US"/>
          </a:p>
        </p:txBody>
      </p:sp>
    </p:spTree>
    <p:extLst>
      <p:ext uri="{BB962C8B-B14F-4D97-AF65-F5344CB8AC3E}">
        <p14:creationId xmlns:p14="http://schemas.microsoft.com/office/powerpoint/2010/main" val="3238748679"/>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953A8-3C1F-8CF3-3D5D-680DA7097A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8D5FF5-53EE-DB8C-1E4F-8F0E536AB7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494F0A-B4BD-F0F2-9A08-46AB0CE1E3E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5F32EB6-FFE3-5F44-3846-0AAEE5B837C5}"/>
              </a:ext>
            </a:extLst>
          </p:cNvPr>
          <p:cNvSpPr>
            <a:spLocks noGrp="1"/>
          </p:cNvSpPr>
          <p:nvPr>
            <p:ph type="sldNum" sz="quarter" idx="5"/>
          </p:nvPr>
        </p:nvSpPr>
        <p:spPr/>
        <p:txBody>
          <a:bodyPr/>
          <a:lstStyle/>
          <a:p>
            <a:fld id="{43E09C48-B138-8B43-99F5-406097D30CD2}" type="slidenum">
              <a:rPr lang="en-US" smtClean="0"/>
              <a:t>200</a:t>
            </a:fld>
            <a:endParaRPr lang="en-US"/>
          </a:p>
        </p:txBody>
      </p:sp>
    </p:spTree>
    <p:extLst>
      <p:ext uri="{BB962C8B-B14F-4D97-AF65-F5344CB8AC3E}">
        <p14:creationId xmlns:p14="http://schemas.microsoft.com/office/powerpoint/2010/main" val="3238748679"/>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C9967-BE14-0490-45EE-9C7729E8FB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DB42A-2208-1861-23D1-63EBB55AF60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44C6B19-BA69-1E8D-151A-3FA6D943E4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2C3ABAC-A1B9-5599-543D-11328960B737}"/>
              </a:ext>
            </a:extLst>
          </p:cNvPr>
          <p:cNvSpPr>
            <a:spLocks noGrp="1"/>
          </p:cNvSpPr>
          <p:nvPr>
            <p:ph type="sldNum" sz="quarter" idx="5"/>
          </p:nvPr>
        </p:nvSpPr>
        <p:spPr/>
        <p:txBody>
          <a:bodyPr/>
          <a:lstStyle/>
          <a:p>
            <a:fld id="{43E09C48-B138-8B43-99F5-406097D30CD2}" type="slidenum">
              <a:rPr lang="en-US" smtClean="0"/>
              <a:t>201</a:t>
            </a:fld>
            <a:endParaRPr lang="en-US"/>
          </a:p>
        </p:txBody>
      </p:sp>
    </p:spTree>
    <p:extLst>
      <p:ext uri="{BB962C8B-B14F-4D97-AF65-F5344CB8AC3E}">
        <p14:creationId xmlns:p14="http://schemas.microsoft.com/office/powerpoint/2010/main" val="2578068675"/>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6BBB1-491E-E39C-A93B-B72AFE82BE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5914E0-2C39-6145-543B-B38897E2D60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6F5AA66-CD19-3D27-1FB7-6672DC7F5DE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2A88FEF-E33C-71E3-D891-C033F3D9A71D}"/>
              </a:ext>
            </a:extLst>
          </p:cNvPr>
          <p:cNvSpPr>
            <a:spLocks noGrp="1"/>
          </p:cNvSpPr>
          <p:nvPr>
            <p:ph type="sldNum" sz="quarter" idx="5"/>
          </p:nvPr>
        </p:nvSpPr>
        <p:spPr/>
        <p:txBody>
          <a:bodyPr/>
          <a:lstStyle/>
          <a:p>
            <a:fld id="{43E09C48-B138-8B43-99F5-406097D30CD2}" type="slidenum">
              <a:rPr lang="en-US" smtClean="0"/>
              <a:t>202</a:t>
            </a:fld>
            <a:endParaRPr lang="en-US"/>
          </a:p>
        </p:txBody>
      </p:sp>
    </p:spTree>
    <p:extLst>
      <p:ext uri="{BB962C8B-B14F-4D97-AF65-F5344CB8AC3E}">
        <p14:creationId xmlns:p14="http://schemas.microsoft.com/office/powerpoint/2010/main" val="4162992951"/>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79C03-0441-EE3F-74FB-8A289EE386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0D0382-C4AD-880D-4728-327C378DBD4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7C9AABB-0D30-1266-54F6-81F100E0D39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EE2D4BB-6A00-5E70-6332-0E8EABFE5065}"/>
              </a:ext>
            </a:extLst>
          </p:cNvPr>
          <p:cNvSpPr>
            <a:spLocks noGrp="1"/>
          </p:cNvSpPr>
          <p:nvPr>
            <p:ph type="sldNum" sz="quarter" idx="5"/>
          </p:nvPr>
        </p:nvSpPr>
        <p:spPr/>
        <p:txBody>
          <a:bodyPr/>
          <a:lstStyle/>
          <a:p>
            <a:fld id="{43E09C48-B138-8B43-99F5-406097D30CD2}" type="slidenum">
              <a:rPr lang="en-US" smtClean="0"/>
              <a:t>203</a:t>
            </a:fld>
            <a:endParaRPr lang="en-US"/>
          </a:p>
        </p:txBody>
      </p:sp>
    </p:spTree>
    <p:extLst>
      <p:ext uri="{BB962C8B-B14F-4D97-AF65-F5344CB8AC3E}">
        <p14:creationId xmlns:p14="http://schemas.microsoft.com/office/powerpoint/2010/main" val="2231656967"/>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BFFBB-959F-DF67-EA10-709A4680B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07FC73-8C62-F7D6-1851-9849B79718D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060C922-C247-BDE9-D308-2FBF01451CD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38B1A0-8FAF-CEC2-10A2-411F7BCAF4E4}"/>
              </a:ext>
            </a:extLst>
          </p:cNvPr>
          <p:cNvSpPr>
            <a:spLocks noGrp="1"/>
          </p:cNvSpPr>
          <p:nvPr>
            <p:ph type="sldNum" sz="quarter" idx="5"/>
          </p:nvPr>
        </p:nvSpPr>
        <p:spPr/>
        <p:txBody>
          <a:bodyPr/>
          <a:lstStyle/>
          <a:p>
            <a:fld id="{43E09C48-B138-8B43-99F5-406097D30CD2}" type="slidenum">
              <a:rPr lang="en-US" smtClean="0"/>
              <a:t>204</a:t>
            </a:fld>
            <a:endParaRPr lang="en-US"/>
          </a:p>
        </p:txBody>
      </p:sp>
    </p:spTree>
    <p:extLst>
      <p:ext uri="{BB962C8B-B14F-4D97-AF65-F5344CB8AC3E}">
        <p14:creationId xmlns:p14="http://schemas.microsoft.com/office/powerpoint/2010/main" val="2073187193"/>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AA9A1D-19CA-6F9A-45C8-A6C1BED505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D8BD53-C99B-EA3D-5EF7-0763E87453D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065D8F-7A87-834F-7D44-7F2ED5E8C81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E7830E6-AC97-0951-0680-5FD98A6E3060}"/>
              </a:ext>
            </a:extLst>
          </p:cNvPr>
          <p:cNvSpPr>
            <a:spLocks noGrp="1"/>
          </p:cNvSpPr>
          <p:nvPr>
            <p:ph type="sldNum" sz="quarter" idx="5"/>
          </p:nvPr>
        </p:nvSpPr>
        <p:spPr/>
        <p:txBody>
          <a:bodyPr/>
          <a:lstStyle/>
          <a:p>
            <a:fld id="{43E09C48-B138-8B43-99F5-406097D30CD2}" type="slidenum">
              <a:rPr lang="en-US" smtClean="0"/>
              <a:t>205</a:t>
            </a:fld>
            <a:endParaRPr lang="en-US"/>
          </a:p>
        </p:txBody>
      </p:sp>
    </p:spTree>
    <p:extLst>
      <p:ext uri="{BB962C8B-B14F-4D97-AF65-F5344CB8AC3E}">
        <p14:creationId xmlns:p14="http://schemas.microsoft.com/office/powerpoint/2010/main" val="2079114901"/>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66570-3187-E38B-A401-D165211D85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6EA267-E6E3-60A5-182F-D8D6EEEF01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F39946-D096-5971-38F7-82CA164B6EB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1BA41F5-2955-FEF8-CF39-465CA8DF86BA}"/>
              </a:ext>
            </a:extLst>
          </p:cNvPr>
          <p:cNvSpPr>
            <a:spLocks noGrp="1"/>
          </p:cNvSpPr>
          <p:nvPr>
            <p:ph type="sldNum" sz="quarter" idx="5"/>
          </p:nvPr>
        </p:nvSpPr>
        <p:spPr/>
        <p:txBody>
          <a:bodyPr/>
          <a:lstStyle/>
          <a:p>
            <a:fld id="{43E09C48-B138-8B43-99F5-406097D30CD2}" type="slidenum">
              <a:rPr lang="en-US" smtClean="0"/>
              <a:t>206</a:t>
            </a:fld>
            <a:endParaRPr lang="en-US"/>
          </a:p>
        </p:txBody>
      </p:sp>
    </p:spTree>
    <p:extLst>
      <p:ext uri="{BB962C8B-B14F-4D97-AF65-F5344CB8AC3E}">
        <p14:creationId xmlns:p14="http://schemas.microsoft.com/office/powerpoint/2010/main" val="1735575594"/>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207</a:t>
            </a:fld>
            <a:endParaRPr lang="en-US"/>
          </a:p>
        </p:txBody>
      </p:sp>
    </p:spTree>
    <p:extLst>
      <p:ext uri="{BB962C8B-B14F-4D97-AF65-F5344CB8AC3E}">
        <p14:creationId xmlns:p14="http://schemas.microsoft.com/office/powerpoint/2010/main" val="2285467744"/>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i="0"/>
              <a:t>Source: Strategy Template Report PM 2-15-24</a:t>
            </a:r>
          </a:p>
          <a:p>
            <a:r>
              <a:rPr lang="en-US" i="0"/>
              <a:t>High Volume:</a:t>
            </a:r>
          </a:p>
          <a:p>
            <a:r>
              <a:rPr lang="en-US" i="0"/>
              <a:t>227 | Ballard TRB ADLT DSE NDEHP,14FR,20</a:t>
            </a:r>
          </a:p>
          <a:p>
            <a:r>
              <a:rPr lang="en-US" i="0"/>
              <a:t>2210 | Ballard ADLT DSE NDEHP,14FR,20</a:t>
            </a:r>
          </a:p>
          <a:p>
            <a:r>
              <a:rPr lang="en-US" i="0"/>
              <a:t>2205 | Ballard ADLT TPC NDEHP,14FR,20</a:t>
            </a:r>
          </a:p>
          <a:p>
            <a:r>
              <a:rPr lang="en-US" i="0"/>
              <a:t>22705 | Ballard TRB ADLT TPC,14FR,20</a:t>
            </a:r>
          </a:p>
          <a:p>
            <a:r>
              <a:rPr lang="en-US" i="0"/>
              <a:t>2270135 | Ballard TRB ADLT TPC,14FR,20</a:t>
            </a:r>
          </a:p>
          <a:p>
            <a:r>
              <a:rPr lang="en-US" i="0"/>
              <a:t>220135 | Ballard ADLT TPC,14FR,20</a:t>
            </a:r>
          </a:p>
          <a:p>
            <a:r>
              <a:rPr lang="en-US" i="0"/>
              <a:t>198 | Ballard NN PED Y ADTR NDEHP,8FR,20</a:t>
            </a:r>
          </a:p>
          <a:p>
            <a:r>
              <a:rPr lang="en-US" i="0"/>
              <a:t>196 | Ballard NN PED Y ADTR NDEHP,6FR,20</a:t>
            </a:r>
          </a:p>
          <a:p>
            <a:r>
              <a:rPr lang="en-US" i="0"/>
              <a:t>22103 | Ballard ADLT DSE NDEHP,14FR,20</a:t>
            </a:r>
          </a:p>
          <a:p>
            <a:r>
              <a:rPr lang="en-US" i="0"/>
              <a:t>208 | Ballard NN PED ELBOW NDEHP,8FR,20</a:t>
            </a:r>
          </a:p>
          <a:p>
            <a:r>
              <a:rPr lang="en-US" i="0"/>
              <a:t>22703 | Ballard TRB ADLT DSE,14FR,20</a:t>
            </a:r>
          </a:p>
          <a:p>
            <a:r>
              <a:rPr lang="en-US" i="0"/>
              <a:t>1900 | Ballard MULTI-ACC CTH NDEHP,5FR,5</a:t>
            </a:r>
          </a:p>
          <a:p>
            <a:r>
              <a:rPr lang="en-US" i="0"/>
              <a:t>4894T | KIT CATH SUCT 14FR 2GLOVE/BASIN 100/CS</a:t>
            </a:r>
          </a:p>
          <a:p>
            <a:r>
              <a:rPr lang="en-US" i="0"/>
              <a:t>197 | Ballard NN PED Y ADTR NDEHP,7FR,20</a:t>
            </a:r>
          </a:p>
          <a:p>
            <a:r>
              <a:rPr lang="en-US" i="0"/>
              <a:t>210 | Ballard NN PED ELBOW NDEHP,10FR,20</a:t>
            </a:r>
          </a:p>
          <a:p>
            <a:r>
              <a:rPr lang="en-US" i="0"/>
              <a:t>20083 | Ballard NN PED ELBOW NDEHP,8FR,20</a:t>
            </a:r>
          </a:p>
          <a:p>
            <a:r>
              <a:rPr lang="en-US" i="0"/>
              <a:t>01-EC-459-1401 | Ballard LIB CSS ADLT MFD,14FR,10</a:t>
            </a:r>
          </a:p>
          <a:p>
            <a:r>
              <a:rPr lang="en-US" i="0"/>
              <a:t>142 | Ballard MINI-BAL SAMPLING CTH,16FR,5</a:t>
            </a:r>
          </a:p>
          <a:p>
            <a:endParaRPr lang="en-US" i="1"/>
          </a:p>
          <a:p>
            <a:endParaRPr lang="en-US" i="1"/>
          </a:p>
        </p:txBody>
      </p:sp>
      <p:sp>
        <p:nvSpPr>
          <p:cNvPr id="4" name="Slide Number Placeholder 3"/>
          <p:cNvSpPr>
            <a:spLocks noGrp="1"/>
          </p:cNvSpPr>
          <p:nvPr>
            <p:ph type="sldNum" sz="quarter" idx="5"/>
          </p:nvPr>
        </p:nvSpPr>
        <p:spPr/>
        <p:txBody>
          <a:bodyPr/>
          <a:lstStyle/>
          <a:p>
            <a:fld id="{43E09C48-B138-8B43-99F5-406097D30CD2}" type="slidenum">
              <a:rPr lang="en-US" smtClean="0"/>
              <a:t>208</a:t>
            </a:fld>
            <a:endParaRPr lang="en-US"/>
          </a:p>
        </p:txBody>
      </p:sp>
    </p:spTree>
    <p:extLst>
      <p:ext uri="{BB962C8B-B14F-4D97-AF65-F5344CB8AC3E}">
        <p14:creationId xmlns:p14="http://schemas.microsoft.com/office/powerpoint/2010/main" val="1675646874"/>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209</a:t>
            </a:fld>
            <a:endParaRPr lang="en-US"/>
          </a:p>
        </p:txBody>
      </p:sp>
    </p:spTree>
    <p:extLst>
      <p:ext uri="{BB962C8B-B14F-4D97-AF65-F5344CB8AC3E}">
        <p14:creationId xmlns:p14="http://schemas.microsoft.com/office/powerpoint/2010/main" val="187224589"/>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210</a:t>
            </a:fld>
            <a:endParaRPr lang="en-US"/>
          </a:p>
        </p:txBody>
      </p:sp>
    </p:spTree>
    <p:extLst>
      <p:ext uri="{BB962C8B-B14F-4D97-AF65-F5344CB8AC3E}">
        <p14:creationId xmlns:p14="http://schemas.microsoft.com/office/powerpoint/2010/main" val="2002455678"/>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212</a:t>
            </a:fld>
            <a:endParaRPr lang="en-US"/>
          </a:p>
        </p:txBody>
      </p:sp>
    </p:spTree>
    <p:extLst>
      <p:ext uri="{BB962C8B-B14F-4D97-AF65-F5344CB8AC3E}">
        <p14:creationId xmlns:p14="http://schemas.microsoft.com/office/powerpoint/2010/main" val="2436324748"/>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2B8EF-CBCE-AF55-22B8-6511722E41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D48EA6-7C44-95ED-2074-FB65C808C3C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8201B21-669B-C8E7-98F7-6BF6D7A80D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597C895-9945-9955-F83C-973C8C98DEA4}"/>
              </a:ext>
            </a:extLst>
          </p:cNvPr>
          <p:cNvSpPr>
            <a:spLocks noGrp="1"/>
          </p:cNvSpPr>
          <p:nvPr>
            <p:ph type="sldNum" sz="quarter" idx="5"/>
          </p:nvPr>
        </p:nvSpPr>
        <p:spPr/>
        <p:txBody>
          <a:bodyPr/>
          <a:lstStyle/>
          <a:p>
            <a:fld id="{43E09C48-B138-8B43-99F5-406097D30CD2}" type="slidenum">
              <a:rPr lang="en-US" smtClean="0"/>
              <a:t>214</a:t>
            </a:fld>
            <a:endParaRPr lang="en-US"/>
          </a:p>
        </p:txBody>
      </p:sp>
    </p:spTree>
    <p:extLst>
      <p:ext uri="{BB962C8B-B14F-4D97-AF65-F5344CB8AC3E}">
        <p14:creationId xmlns:p14="http://schemas.microsoft.com/office/powerpoint/2010/main" val="3604380865"/>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C7F84-E18C-05F9-3312-715F62C95E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D2A2C4-9FA4-0B94-8B12-27E252C1B89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009C6EC-6304-73A2-B664-F990C7ACC29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824C619-E961-78E0-FAB1-C366D04EB29B}"/>
              </a:ext>
            </a:extLst>
          </p:cNvPr>
          <p:cNvSpPr>
            <a:spLocks noGrp="1"/>
          </p:cNvSpPr>
          <p:nvPr>
            <p:ph type="sldNum" sz="quarter" idx="5"/>
          </p:nvPr>
        </p:nvSpPr>
        <p:spPr/>
        <p:txBody>
          <a:bodyPr/>
          <a:lstStyle/>
          <a:p>
            <a:fld id="{43E09C48-B138-8B43-99F5-406097D30CD2}" type="slidenum">
              <a:rPr lang="en-US" smtClean="0"/>
              <a:t>219</a:t>
            </a:fld>
            <a:endParaRPr lang="en-US"/>
          </a:p>
        </p:txBody>
      </p:sp>
    </p:spTree>
    <p:extLst>
      <p:ext uri="{BB962C8B-B14F-4D97-AF65-F5344CB8AC3E}">
        <p14:creationId xmlns:p14="http://schemas.microsoft.com/office/powerpoint/2010/main" val="1647412181"/>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220</a:t>
            </a:fld>
            <a:endParaRPr lang="en-US"/>
          </a:p>
        </p:txBody>
      </p:sp>
    </p:spTree>
    <p:extLst>
      <p:ext uri="{BB962C8B-B14F-4D97-AF65-F5344CB8AC3E}">
        <p14:creationId xmlns:p14="http://schemas.microsoft.com/office/powerpoint/2010/main" val="1685021236"/>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0FF26-E4DD-5670-9430-DBAECB7C55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4B7E6F-5B7A-7D19-19E9-87D38738493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132ADA8-DB16-E0EA-FC60-C19CA33F5EF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183F8B2-33C3-91A9-0E8F-BCD1136D7C72}"/>
              </a:ext>
            </a:extLst>
          </p:cNvPr>
          <p:cNvSpPr>
            <a:spLocks noGrp="1"/>
          </p:cNvSpPr>
          <p:nvPr>
            <p:ph type="sldNum" sz="quarter" idx="5"/>
          </p:nvPr>
        </p:nvSpPr>
        <p:spPr/>
        <p:txBody>
          <a:bodyPr/>
          <a:lstStyle/>
          <a:p>
            <a:fld id="{9568D668-859E-47B1-B05E-27394607A09A}" type="slidenum">
              <a:rPr lang="en-US" smtClean="0"/>
              <a:t>223</a:t>
            </a:fld>
            <a:endParaRPr lang="en-US"/>
          </a:p>
        </p:txBody>
      </p:sp>
    </p:spTree>
    <p:extLst>
      <p:ext uri="{BB962C8B-B14F-4D97-AF65-F5344CB8AC3E}">
        <p14:creationId xmlns:p14="http://schemas.microsoft.com/office/powerpoint/2010/main" val="1984288412"/>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BF52B-3422-92C9-C708-E1359A7EE3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1D9693-9308-EDA2-18C5-35CDFD0976B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89D1E91-8CC0-655B-D7D1-FA2F277DF43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B3BAAB6-CB02-7151-5CB4-55D944DE910F}"/>
              </a:ext>
            </a:extLst>
          </p:cNvPr>
          <p:cNvSpPr>
            <a:spLocks noGrp="1"/>
          </p:cNvSpPr>
          <p:nvPr>
            <p:ph type="sldNum" sz="quarter" idx="5"/>
          </p:nvPr>
        </p:nvSpPr>
        <p:spPr/>
        <p:txBody>
          <a:bodyPr/>
          <a:lstStyle/>
          <a:p>
            <a:fld id="{9568D668-859E-47B1-B05E-27394607A09A}" type="slidenum">
              <a:rPr lang="en-US" smtClean="0"/>
              <a:t>225</a:t>
            </a:fld>
            <a:endParaRPr lang="en-US"/>
          </a:p>
        </p:txBody>
      </p:sp>
    </p:spTree>
    <p:extLst>
      <p:ext uri="{BB962C8B-B14F-4D97-AF65-F5344CB8AC3E}">
        <p14:creationId xmlns:p14="http://schemas.microsoft.com/office/powerpoint/2010/main" val="3245386451"/>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5E93F-9341-16B5-A75A-D5B5BF783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A9525A-478B-D9EB-3372-98AECD0A3C9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F3E0A1C-60F3-2F5A-9B10-9F9977A3511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2238A6F-C493-A0B8-F05C-4DB60ABC20DC}"/>
              </a:ext>
            </a:extLst>
          </p:cNvPr>
          <p:cNvSpPr>
            <a:spLocks noGrp="1"/>
          </p:cNvSpPr>
          <p:nvPr>
            <p:ph type="sldNum" sz="quarter" idx="5"/>
          </p:nvPr>
        </p:nvSpPr>
        <p:spPr/>
        <p:txBody>
          <a:bodyPr/>
          <a:lstStyle/>
          <a:p>
            <a:fld id="{43E09C48-B138-8B43-99F5-406097D30CD2}" type="slidenum">
              <a:rPr lang="en-US" smtClean="0"/>
              <a:t>228</a:t>
            </a:fld>
            <a:endParaRPr lang="en-US"/>
          </a:p>
        </p:txBody>
      </p:sp>
    </p:spTree>
    <p:extLst>
      <p:ext uri="{BB962C8B-B14F-4D97-AF65-F5344CB8AC3E}">
        <p14:creationId xmlns:p14="http://schemas.microsoft.com/office/powerpoint/2010/main" val="2439550660"/>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9966D-D560-4905-6CCD-F451429457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57358-D235-B380-098B-8461E13043F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0AD5E88-89F1-8666-C351-EB2C195C353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2307C7-0809-7693-F2DE-66989E549665}"/>
              </a:ext>
            </a:extLst>
          </p:cNvPr>
          <p:cNvSpPr>
            <a:spLocks noGrp="1"/>
          </p:cNvSpPr>
          <p:nvPr>
            <p:ph type="sldNum" sz="quarter" idx="5"/>
          </p:nvPr>
        </p:nvSpPr>
        <p:spPr/>
        <p:txBody>
          <a:bodyPr/>
          <a:lstStyle/>
          <a:p>
            <a:fld id="{43E09C48-B138-8B43-99F5-406097D30CD2}" type="slidenum">
              <a:rPr lang="en-US" smtClean="0"/>
              <a:t>229</a:t>
            </a:fld>
            <a:endParaRPr lang="en-US"/>
          </a:p>
        </p:txBody>
      </p:sp>
    </p:spTree>
    <p:extLst>
      <p:ext uri="{BB962C8B-B14F-4D97-AF65-F5344CB8AC3E}">
        <p14:creationId xmlns:p14="http://schemas.microsoft.com/office/powerpoint/2010/main" val="618072282"/>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230</a:t>
            </a:fld>
            <a:endParaRPr lang="en-US"/>
          </a:p>
        </p:txBody>
      </p:sp>
    </p:spTree>
    <p:extLst>
      <p:ext uri="{BB962C8B-B14F-4D97-AF65-F5344CB8AC3E}">
        <p14:creationId xmlns:p14="http://schemas.microsoft.com/office/powerpoint/2010/main" val="3134617423"/>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233</a:t>
            </a:fld>
            <a:endParaRPr lang="en-US"/>
          </a:p>
        </p:txBody>
      </p:sp>
    </p:spTree>
    <p:extLst>
      <p:ext uri="{BB962C8B-B14F-4D97-AF65-F5344CB8AC3E}">
        <p14:creationId xmlns:p14="http://schemas.microsoft.com/office/powerpoint/2010/main" val="762150281"/>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E09C48-B138-8B43-99F5-406097D30CD2}" type="slidenum">
              <a:rPr lang="en-US" smtClean="0"/>
              <a:t>234</a:t>
            </a:fld>
            <a:endParaRPr lang="en-US"/>
          </a:p>
        </p:txBody>
      </p:sp>
    </p:spTree>
    <p:extLst>
      <p:ext uri="{BB962C8B-B14F-4D97-AF65-F5344CB8AC3E}">
        <p14:creationId xmlns:p14="http://schemas.microsoft.com/office/powerpoint/2010/main" val="3128881380"/>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7915D-91BF-0ACB-A77B-A58C5D6398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22E85B-F7C0-D04C-C982-FCF5C9BAF7A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B76F704-0087-2E84-32C9-C2EF365CC5C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D202F52-1680-E926-B335-E73EF04E7248}"/>
              </a:ext>
            </a:extLst>
          </p:cNvPr>
          <p:cNvSpPr>
            <a:spLocks noGrp="1"/>
          </p:cNvSpPr>
          <p:nvPr>
            <p:ph type="sldNum" sz="quarter" idx="5"/>
          </p:nvPr>
        </p:nvSpPr>
        <p:spPr/>
        <p:txBody>
          <a:bodyPr/>
          <a:lstStyle/>
          <a:p>
            <a:fld id="{43E09C48-B138-8B43-99F5-406097D30CD2}" type="slidenum">
              <a:rPr lang="en-US" smtClean="0"/>
              <a:t>235</a:t>
            </a:fld>
            <a:endParaRPr lang="en-US"/>
          </a:p>
        </p:txBody>
      </p:sp>
    </p:spTree>
    <p:extLst>
      <p:ext uri="{BB962C8B-B14F-4D97-AF65-F5344CB8AC3E}">
        <p14:creationId xmlns:p14="http://schemas.microsoft.com/office/powerpoint/2010/main" val="3898432162"/>
      </p:ext>
    </p:extLst>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06EE9-9206-584C-BD97-95CC5645F4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2A47CD-FE5E-3DC5-27D2-E19D746D4EF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66DAB56-C100-E693-CA51-75894FA1BC4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615F290-E537-95E7-683F-5684D9EECA21}"/>
              </a:ext>
            </a:extLst>
          </p:cNvPr>
          <p:cNvSpPr>
            <a:spLocks noGrp="1"/>
          </p:cNvSpPr>
          <p:nvPr>
            <p:ph type="sldNum" sz="quarter" idx="5"/>
          </p:nvPr>
        </p:nvSpPr>
        <p:spPr/>
        <p:txBody>
          <a:bodyPr/>
          <a:lstStyle/>
          <a:p>
            <a:fld id="{43E09C48-B138-8B43-99F5-406097D30CD2}" type="slidenum">
              <a:rPr lang="en-US" smtClean="0"/>
              <a:t>236</a:t>
            </a:fld>
            <a:endParaRPr lang="en-US"/>
          </a:p>
        </p:txBody>
      </p:sp>
    </p:spTree>
    <p:extLst>
      <p:ext uri="{BB962C8B-B14F-4D97-AF65-F5344CB8AC3E}">
        <p14:creationId xmlns:p14="http://schemas.microsoft.com/office/powerpoint/2010/main" val="2390649103"/>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F9EF2-465A-1461-C42E-F901D8F263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A98ECB-C84B-8EB1-81AC-EBDE54FD469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21985D-7CF6-03A1-5B40-800BE9A0C65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4CD7FE9-F4ED-7E04-2331-FC7D792D1FCF}"/>
              </a:ext>
            </a:extLst>
          </p:cNvPr>
          <p:cNvSpPr>
            <a:spLocks noGrp="1"/>
          </p:cNvSpPr>
          <p:nvPr>
            <p:ph type="sldNum" sz="quarter" idx="5"/>
          </p:nvPr>
        </p:nvSpPr>
        <p:spPr/>
        <p:txBody>
          <a:bodyPr/>
          <a:lstStyle/>
          <a:p>
            <a:fld id="{43E09C48-B138-8B43-99F5-406097D30CD2}" type="slidenum">
              <a:rPr lang="en-US" smtClean="0"/>
              <a:t>237</a:t>
            </a:fld>
            <a:endParaRPr lang="en-US"/>
          </a:p>
        </p:txBody>
      </p:sp>
    </p:spTree>
    <p:extLst>
      <p:ext uri="{BB962C8B-B14F-4D97-AF65-F5344CB8AC3E}">
        <p14:creationId xmlns:p14="http://schemas.microsoft.com/office/powerpoint/2010/main" val="576386715"/>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F9EF2-465A-1461-C42E-F901D8F263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A98ECB-C84B-8EB1-81AC-EBDE54FD469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21985D-7CF6-03A1-5B40-800BE9A0C65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4CD7FE9-F4ED-7E04-2331-FC7D792D1FCF}"/>
              </a:ext>
            </a:extLst>
          </p:cNvPr>
          <p:cNvSpPr>
            <a:spLocks noGrp="1"/>
          </p:cNvSpPr>
          <p:nvPr>
            <p:ph type="sldNum" sz="quarter" idx="5"/>
          </p:nvPr>
        </p:nvSpPr>
        <p:spPr/>
        <p:txBody>
          <a:bodyPr/>
          <a:lstStyle/>
          <a:p>
            <a:fld id="{43E09C48-B138-8B43-99F5-406097D30CD2}" type="slidenum">
              <a:rPr lang="en-US" smtClean="0"/>
              <a:t>238</a:t>
            </a:fld>
            <a:endParaRPr lang="en-US"/>
          </a:p>
        </p:txBody>
      </p:sp>
    </p:spTree>
    <p:extLst>
      <p:ext uri="{BB962C8B-B14F-4D97-AF65-F5344CB8AC3E}">
        <p14:creationId xmlns:p14="http://schemas.microsoft.com/office/powerpoint/2010/main" val="576386715"/>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454B8-FC82-4FF9-E971-034153F4A5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766BAD-1462-39D5-AE97-9C218CE3E97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F25B74F-C2BC-F7C6-3FCC-F5876327DF0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C681A55-5387-10D8-A431-A6124212602E}"/>
              </a:ext>
            </a:extLst>
          </p:cNvPr>
          <p:cNvSpPr>
            <a:spLocks noGrp="1"/>
          </p:cNvSpPr>
          <p:nvPr>
            <p:ph type="sldNum" sz="quarter" idx="5"/>
          </p:nvPr>
        </p:nvSpPr>
        <p:spPr/>
        <p:txBody>
          <a:bodyPr/>
          <a:lstStyle/>
          <a:p>
            <a:fld id="{43E09C48-B138-8B43-99F5-406097D30CD2}" type="slidenum">
              <a:rPr lang="en-US" smtClean="0"/>
              <a:t>239</a:t>
            </a:fld>
            <a:endParaRPr lang="en-US"/>
          </a:p>
        </p:txBody>
      </p:sp>
    </p:spTree>
    <p:extLst>
      <p:ext uri="{BB962C8B-B14F-4D97-AF65-F5344CB8AC3E}">
        <p14:creationId xmlns:p14="http://schemas.microsoft.com/office/powerpoint/2010/main" val="3554205951"/>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4B9EA-5E6F-0DCF-C859-AF176BD19B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51DB79-2C64-8CC1-0568-D5BD0324A0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D290850-4DD7-7D91-9B4E-848C83B3DF1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045141D-AC4F-6C98-386F-6186144C347E}"/>
              </a:ext>
            </a:extLst>
          </p:cNvPr>
          <p:cNvSpPr>
            <a:spLocks noGrp="1"/>
          </p:cNvSpPr>
          <p:nvPr>
            <p:ph type="sldNum" sz="quarter" idx="5"/>
          </p:nvPr>
        </p:nvSpPr>
        <p:spPr/>
        <p:txBody>
          <a:bodyPr/>
          <a:lstStyle/>
          <a:p>
            <a:fld id="{43E09C48-B138-8B43-99F5-406097D30CD2}" type="slidenum">
              <a:rPr lang="en-US" smtClean="0"/>
              <a:t>240</a:t>
            </a:fld>
            <a:endParaRPr lang="en-US"/>
          </a:p>
        </p:txBody>
      </p:sp>
    </p:spTree>
    <p:extLst>
      <p:ext uri="{BB962C8B-B14F-4D97-AF65-F5344CB8AC3E}">
        <p14:creationId xmlns:p14="http://schemas.microsoft.com/office/powerpoint/2010/main" val="3097377496"/>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241</a:t>
            </a:fld>
            <a:endParaRPr lang="en-US"/>
          </a:p>
        </p:txBody>
      </p:sp>
    </p:spTree>
    <p:extLst>
      <p:ext uri="{BB962C8B-B14F-4D97-AF65-F5344CB8AC3E}">
        <p14:creationId xmlns:p14="http://schemas.microsoft.com/office/powerpoint/2010/main" val="1059276528"/>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Other High Volume Codes:</a:t>
            </a:r>
          </a:p>
          <a:p>
            <a:r>
              <a:rPr lang="sv-SE"/>
              <a:t>99789 | Ballard OC PREP PK,40</a:t>
            </a:r>
          </a:p>
          <a:p>
            <a:r>
              <a:rPr lang="en-US"/>
              <a:t>12262 | Ballard MOUTH MOISTURIZER,0.35OZ,144</a:t>
            </a:r>
          </a:p>
          <a:p>
            <a:r>
              <a:rPr lang="en-US"/>
              <a:t>12260 | Ballard OC SWAB KIT,50</a:t>
            </a:r>
          </a:p>
          <a:p>
            <a:r>
              <a:rPr lang="en-US"/>
              <a:t>33971 | Ballard SCT SWAB PK BURST CUP,80</a:t>
            </a:r>
          </a:p>
          <a:p>
            <a:r>
              <a:rPr lang="en-US"/>
              <a:t>99791 | Ballard OC TOOTHBRUSH PK,40</a:t>
            </a:r>
          </a:p>
          <a:p>
            <a:r>
              <a:rPr lang="en-US"/>
              <a:t>33970 | Ballard SCT SWAB BLK PK BURST CUP,40</a:t>
            </a:r>
          </a:p>
          <a:p>
            <a:r>
              <a:rPr lang="it-IT"/>
              <a:t>12263 | Ballard HYDRO PEROX ORAL RINSE MINT,100</a:t>
            </a:r>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242</a:t>
            </a:fld>
            <a:endParaRPr lang="en-US"/>
          </a:p>
        </p:txBody>
      </p:sp>
    </p:spTree>
    <p:extLst>
      <p:ext uri="{BB962C8B-B14F-4D97-AF65-F5344CB8AC3E}">
        <p14:creationId xmlns:p14="http://schemas.microsoft.com/office/powerpoint/2010/main" val="265453965"/>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243</a:t>
            </a:fld>
            <a:endParaRPr lang="en-US"/>
          </a:p>
        </p:txBody>
      </p:sp>
    </p:spTree>
    <p:extLst>
      <p:ext uri="{BB962C8B-B14F-4D97-AF65-F5344CB8AC3E}">
        <p14:creationId xmlns:p14="http://schemas.microsoft.com/office/powerpoint/2010/main" val="3988689549"/>
      </p:ext>
    </p:extLst>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12D14-5C2B-FF75-DC71-49B2EB146E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A25B79-02B8-AABF-F663-41E630CB862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7D63A69-F29A-2DE9-8456-1EED6690E874}"/>
              </a:ext>
            </a:extLst>
          </p:cNvPr>
          <p:cNvSpPr>
            <a:spLocks noGrp="1"/>
          </p:cNvSpPr>
          <p:nvPr>
            <p:ph type="body" idx="1"/>
          </p:nvPr>
        </p:nvSpPr>
        <p:spPr/>
        <p:txBody>
          <a:bodyPr/>
          <a:lstStyle/>
          <a:p>
            <a:pPr marL="0" indent="0">
              <a:buFont typeface="Arial" panose="020B0604020202020204" pitchFamily="34" charset="0"/>
              <a:buNone/>
            </a:pPr>
            <a:r>
              <a:rPr lang="en-US"/>
              <a:t>Many Sage kits still contain open thumb ports to activate suction hat can allow secretions to escape onto clinician’s gloves.</a:t>
            </a:r>
          </a:p>
        </p:txBody>
      </p:sp>
      <p:sp>
        <p:nvSpPr>
          <p:cNvPr id="4" name="Slide Number Placeholder 3">
            <a:extLst>
              <a:ext uri="{FF2B5EF4-FFF2-40B4-BE49-F238E27FC236}">
                <a16:creationId xmlns:a16="http://schemas.microsoft.com/office/drawing/2014/main" id="{A16A2854-0CDE-E776-6AD9-7A6799C2ABB8}"/>
              </a:ext>
            </a:extLst>
          </p:cNvPr>
          <p:cNvSpPr>
            <a:spLocks noGrp="1"/>
          </p:cNvSpPr>
          <p:nvPr>
            <p:ph type="sldNum" sz="quarter" idx="5"/>
          </p:nvPr>
        </p:nvSpPr>
        <p:spPr/>
        <p:txBody>
          <a:bodyPr/>
          <a:lstStyle/>
          <a:p>
            <a:fld id="{43E09C48-B138-8B43-99F5-406097D30CD2}" type="slidenum">
              <a:rPr lang="en-US" smtClean="0"/>
              <a:t>244</a:t>
            </a:fld>
            <a:endParaRPr lang="en-US"/>
          </a:p>
        </p:txBody>
      </p:sp>
    </p:spTree>
    <p:extLst>
      <p:ext uri="{BB962C8B-B14F-4D97-AF65-F5344CB8AC3E}">
        <p14:creationId xmlns:p14="http://schemas.microsoft.com/office/powerpoint/2010/main" val="3818491435"/>
      </p:ext>
    </p:extLst>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246</a:t>
            </a:fld>
            <a:endParaRPr lang="en-US"/>
          </a:p>
        </p:txBody>
      </p:sp>
    </p:spTree>
    <p:extLst>
      <p:ext uri="{BB962C8B-B14F-4D97-AF65-F5344CB8AC3E}">
        <p14:creationId xmlns:p14="http://schemas.microsoft.com/office/powerpoint/2010/main" val="2170246621"/>
      </p:ext>
    </p:extLst>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247</a:t>
            </a:fld>
            <a:endParaRPr lang="en-US"/>
          </a:p>
        </p:txBody>
      </p:sp>
    </p:spTree>
    <p:extLst>
      <p:ext uri="{BB962C8B-B14F-4D97-AF65-F5344CB8AC3E}">
        <p14:creationId xmlns:p14="http://schemas.microsoft.com/office/powerpoint/2010/main" val="533823099"/>
      </p:ext>
    </p:extLst>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8ACAB-FC01-BF10-B039-8F95EA5CCE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E37DED-BAD6-ABCA-2479-B6ECBBB5916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5038D7B-60E0-D351-87EE-9B77774D6A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B71B767-DE69-F246-B7C6-AFF4B59A8952}"/>
              </a:ext>
            </a:extLst>
          </p:cNvPr>
          <p:cNvSpPr>
            <a:spLocks noGrp="1"/>
          </p:cNvSpPr>
          <p:nvPr>
            <p:ph type="sldNum" sz="quarter" idx="5"/>
          </p:nvPr>
        </p:nvSpPr>
        <p:spPr/>
        <p:txBody>
          <a:bodyPr/>
          <a:lstStyle/>
          <a:p>
            <a:fld id="{43E09C48-B138-8B43-99F5-406097D30CD2}" type="slidenum">
              <a:rPr lang="en-US" smtClean="0"/>
              <a:t>248</a:t>
            </a:fld>
            <a:endParaRPr lang="en-US"/>
          </a:p>
        </p:txBody>
      </p:sp>
    </p:spTree>
    <p:extLst>
      <p:ext uri="{BB962C8B-B14F-4D97-AF65-F5344CB8AC3E}">
        <p14:creationId xmlns:p14="http://schemas.microsoft.com/office/powerpoint/2010/main" val="2834222799"/>
      </p:ext>
    </p:extLst>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A70DB-4438-5E80-232E-2619906160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EB7401-D8A1-113B-10D3-02F06D88599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0C0B863-F78B-E55E-0CEE-CA3F50BC0F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4AA7BA-34E8-0A9C-EF66-F42559D5F6E8}"/>
              </a:ext>
            </a:extLst>
          </p:cNvPr>
          <p:cNvSpPr>
            <a:spLocks noGrp="1"/>
          </p:cNvSpPr>
          <p:nvPr>
            <p:ph type="sldNum" sz="quarter" idx="5"/>
          </p:nvPr>
        </p:nvSpPr>
        <p:spPr/>
        <p:txBody>
          <a:bodyPr/>
          <a:lstStyle/>
          <a:p>
            <a:fld id="{43E09C48-B138-8B43-99F5-406097D30CD2}" type="slidenum">
              <a:rPr lang="en-US" smtClean="0"/>
              <a:t>249</a:t>
            </a:fld>
            <a:endParaRPr lang="en-US"/>
          </a:p>
        </p:txBody>
      </p:sp>
    </p:spTree>
    <p:extLst>
      <p:ext uri="{BB962C8B-B14F-4D97-AF65-F5344CB8AC3E}">
        <p14:creationId xmlns:p14="http://schemas.microsoft.com/office/powerpoint/2010/main" val="1597021638"/>
      </p:ext>
    </p:extLst>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A70DB-4438-5E80-232E-2619906160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EB7401-D8A1-113B-10D3-02F06D88599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0C0B863-F78B-E55E-0CEE-CA3F50BC0F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4AA7BA-34E8-0A9C-EF66-F42559D5F6E8}"/>
              </a:ext>
            </a:extLst>
          </p:cNvPr>
          <p:cNvSpPr>
            <a:spLocks noGrp="1"/>
          </p:cNvSpPr>
          <p:nvPr>
            <p:ph type="sldNum" sz="quarter" idx="5"/>
          </p:nvPr>
        </p:nvSpPr>
        <p:spPr/>
        <p:txBody>
          <a:bodyPr/>
          <a:lstStyle/>
          <a:p>
            <a:fld id="{43E09C48-B138-8B43-99F5-406097D30CD2}" type="slidenum">
              <a:rPr lang="en-US" smtClean="0"/>
              <a:t>250</a:t>
            </a:fld>
            <a:endParaRPr lang="en-US"/>
          </a:p>
        </p:txBody>
      </p:sp>
    </p:spTree>
    <p:extLst>
      <p:ext uri="{BB962C8B-B14F-4D97-AF65-F5344CB8AC3E}">
        <p14:creationId xmlns:p14="http://schemas.microsoft.com/office/powerpoint/2010/main" val="1597021638"/>
      </p:ext>
    </p:extLst>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703BA-8CFA-0E9B-28FC-EA06F1017A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66400F-4FC1-F61F-31ED-D86D02E2F28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0DA5804-EA0C-342C-EDE3-1F4B0D3103E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C317E1B-7A54-89FA-EB52-F08E503608C9}"/>
              </a:ext>
            </a:extLst>
          </p:cNvPr>
          <p:cNvSpPr>
            <a:spLocks noGrp="1"/>
          </p:cNvSpPr>
          <p:nvPr>
            <p:ph type="sldNum" sz="quarter" idx="5"/>
          </p:nvPr>
        </p:nvSpPr>
        <p:spPr/>
        <p:txBody>
          <a:bodyPr/>
          <a:lstStyle/>
          <a:p>
            <a:fld id="{43E09C48-B138-8B43-99F5-406097D30CD2}" type="slidenum">
              <a:rPr lang="en-US" smtClean="0"/>
              <a:t>251</a:t>
            </a:fld>
            <a:endParaRPr lang="en-US"/>
          </a:p>
        </p:txBody>
      </p:sp>
    </p:spTree>
    <p:extLst>
      <p:ext uri="{BB962C8B-B14F-4D97-AF65-F5344CB8AC3E}">
        <p14:creationId xmlns:p14="http://schemas.microsoft.com/office/powerpoint/2010/main" val="2331183499"/>
      </p:ext>
    </p:extLst>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52E29-086C-A0CD-63C1-93C93A7F8E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241BC-1F29-17FE-A426-B9F4699CF4D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08E562B-F45A-4429-7229-4186EDED5C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E0FFB81-CCCF-A615-105D-1CA4BDD312FA}"/>
              </a:ext>
            </a:extLst>
          </p:cNvPr>
          <p:cNvSpPr>
            <a:spLocks noGrp="1"/>
          </p:cNvSpPr>
          <p:nvPr>
            <p:ph type="sldNum" sz="quarter" idx="5"/>
          </p:nvPr>
        </p:nvSpPr>
        <p:spPr/>
        <p:txBody>
          <a:bodyPr/>
          <a:lstStyle/>
          <a:p>
            <a:fld id="{43E09C48-B138-8B43-99F5-406097D30CD2}" type="slidenum">
              <a:rPr lang="en-US" smtClean="0"/>
              <a:t>252</a:t>
            </a:fld>
            <a:endParaRPr lang="en-US"/>
          </a:p>
        </p:txBody>
      </p:sp>
    </p:spTree>
    <p:extLst>
      <p:ext uri="{BB962C8B-B14F-4D97-AF65-F5344CB8AC3E}">
        <p14:creationId xmlns:p14="http://schemas.microsoft.com/office/powerpoint/2010/main" val="339560720"/>
      </p:ext>
    </p:extLst>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253</a:t>
            </a:fld>
            <a:endParaRPr lang="en-US"/>
          </a:p>
        </p:txBody>
      </p:sp>
    </p:spTree>
    <p:extLst>
      <p:ext uri="{BB962C8B-B14F-4D97-AF65-F5344CB8AC3E}">
        <p14:creationId xmlns:p14="http://schemas.microsoft.com/office/powerpoint/2010/main" val="3071404760"/>
      </p:ext>
    </p:extLst>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a:t>
            </a:r>
            <a:r>
              <a:rPr lang="en-US"/>
              <a:t>ISO Standard update: https://www.iso.org/standard/79601.html </a:t>
            </a: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254</a:t>
            </a:fld>
            <a:endParaRPr lang="en-US"/>
          </a:p>
        </p:txBody>
      </p:sp>
    </p:spTree>
    <p:extLst>
      <p:ext uri="{BB962C8B-B14F-4D97-AF65-F5344CB8AC3E}">
        <p14:creationId xmlns:p14="http://schemas.microsoft.com/office/powerpoint/2010/main" val="453048487"/>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We have a full portfolio of medication delivery.</a:t>
            </a:r>
          </a:p>
          <a:p>
            <a:endParaRPr lang="en-US"/>
          </a:p>
          <a:p>
            <a:r>
              <a:rPr lang="en-US"/>
              <a:t>Important to understand that we lead with NebuTech but we don’t limit ourself to NebuTech. Mistyfast is also a very good option. Sometimes a cheap neb is clinically acceptable too. </a:t>
            </a:r>
          </a:p>
          <a:p>
            <a:endParaRPr lang="en-US"/>
          </a:p>
          <a:p>
            <a:r>
              <a:rPr lang="en-US"/>
              <a:t>High Volume:</a:t>
            </a:r>
          </a:p>
          <a:p>
            <a:r>
              <a:rPr lang="en-US"/>
              <a:t>002446 | MM10 SVN W/T M/P FLEX U/C-IT TBG 50/CS</a:t>
            </a:r>
          </a:p>
          <a:p>
            <a:r>
              <a:rPr lang="en-US"/>
              <a:t>8960-7-50 | NEBUTECH DISPOSABLE NEBULIZER, MOUTHPIECE, UNIVERSAL MASK ADAPTER, 7' TUBING -50/CS</a:t>
            </a:r>
          </a:p>
          <a:p>
            <a:r>
              <a:rPr lang="en-US"/>
              <a:t>FN2438 | MISTY FAST SVN W/BAF MP 6"FLEX 7' O2 TBG</a:t>
            </a:r>
          </a:p>
          <a:p>
            <a:r>
              <a:rPr lang="en-US"/>
              <a:t>100612A | MINI-HEART HI-FLO CONTINUOUS NEBULIZER,ADLT AERO.MASK, 7’</a:t>
            </a:r>
          </a:p>
          <a:p>
            <a:r>
              <a:rPr lang="en-US"/>
              <a:t>002534 | MISTY FINITY MED VOL HI-FLO CONT. NEB</a:t>
            </a:r>
          </a:p>
          <a:p>
            <a:r>
              <a:rPr lang="en-US"/>
              <a:t>FN2446 | MISTY FAST SVN W/BAF MP 6"FLEX 7' U/CTB</a:t>
            </a:r>
          </a:p>
          <a:p>
            <a:r>
              <a:rPr lang="en-US"/>
              <a:t>0210 | VIXONE NEBULIZER</a:t>
            </a:r>
          </a:p>
          <a:p>
            <a:r>
              <a:rPr lang="en-US"/>
              <a:t>8960TG-7-50 | NEBUTECH DISPOSABLE NEBULIZER, MOUTHPIECE, UNIVERSAL MASK ADAPTER, 7' TUBING W/THREAD GRIP -50/CS</a:t>
            </a:r>
          </a:p>
          <a:p>
            <a:r>
              <a:rPr lang="en-US"/>
              <a:t>002533 | MISTY FINITY MED VOL HI-FLO CONT. NEB</a:t>
            </a:r>
          </a:p>
          <a:p>
            <a:r>
              <a:rPr lang="en-US"/>
              <a:t>124030EU | AIRLIFE FILTERED NEBULIZER</a:t>
            </a: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255</a:t>
            </a:fld>
            <a:endParaRPr lang="en-US"/>
          </a:p>
        </p:txBody>
      </p:sp>
    </p:spTree>
    <p:extLst>
      <p:ext uri="{BB962C8B-B14F-4D97-AF65-F5344CB8AC3E}">
        <p14:creationId xmlns:p14="http://schemas.microsoft.com/office/powerpoint/2010/main" val="633946031"/>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171450" indent="-171450" algn="l" defTabSz="914400" rtl="0" eaLnBrk="1" latinLnBrk="0" hangingPunct="1">
              <a:buFont typeface="Arial" panose="020B0604020202020204" pitchFamily="34" charset="0"/>
              <a:buChar char="•"/>
            </a:pPr>
            <a:r>
              <a:rPr lang="en-US" sz="1200" kern="1200">
                <a:solidFill>
                  <a:schemeClr val="tx1"/>
                </a:solidFill>
                <a:latin typeface="+mn-lt"/>
                <a:ea typeface="+mn-ea"/>
                <a:cs typeface="+mn-cs"/>
              </a:rPr>
              <a:t>Reservoir tower acts as a spacer and captures aerosol, so patient receives bolus of medication during first part of breath (this is also the deepest part of breathing)</a:t>
            </a:r>
          </a:p>
          <a:p>
            <a:pPr marL="171450" indent="-171450" algn="l" defTabSz="914400" rtl="0" eaLnBrk="1" latinLnBrk="0" hangingPunct="1">
              <a:buFont typeface="Arial" panose="020B0604020202020204" pitchFamily="34" charset="0"/>
              <a:buChar char="•"/>
            </a:pPr>
            <a:r>
              <a:rPr lang="en-US" sz="1200" kern="1200">
                <a:solidFill>
                  <a:schemeClr val="tx1"/>
                </a:solidFill>
                <a:latin typeface="+mn-lt"/>
                <a:ea typeface="+mn-ea"/>
                <a:cs typeface="+mn-cs"/>
              </a:rPr>
              <a:t>NebuTech response begins delivering medication at the onset of inhalation</a:t>
            </a:r>
          </a:p>
          <a:p>
            <a:pPr marL="171450" indent="-171450" algn="l" defTabSz="914400" rtl="0" eaLnBrk="1" latinLnBrk="0" hangingPunct="1">
              <a:buFont typeface="Arial" panose="020B0604020202020204" pitchFamily="34" charset="0"/>
              <a:buChar char="•"/>
            </a:pPr>
            <a:r>
              <a:rPr lang="en-US" sz="1200" kern="1200">
                <a:solidFill>
                  <a:schemeClr val="tx1"/>
                </a:solidFill>
                <a:latin typeface="+mn-lt"/>
                <a:ea typeface="+mn-ea"/>
                <a:cs typeface="+mn-cs"/>
              </a:rPr>
              <a:t>Nebutech delivers a higher dose during the first 250ML of inhalation</a:t>
            </a:r>
          </a:p>
          <a:p>
            <a:pPr marL="171450" indent="-171450" algn="l" defTabSz="914400" rtl="0" eaLnBrk="1" latinLnBrk="0" hangingPunct="1">
              <a:buFont typeface="Arial" panose="020B0604020202020204" pitchFamily="34" charset="0"/>
              <a:buChar char="•"/>
            </a:pPr>
            <a:r>
              <a:rPr lang="en-US" sz="1200" kern="1200">
                <a:solidFill>
                  <a:schemeClr val="tx1"/>
                </a:solidFill>
                <a:latin typeface="+mn-lt"/>
                <a:ea typeface="+mn-ea"/>
                <a:cs typeface="+mn-cs"/>
              </a:rPr>
              <a:t>Aeroeclipse has not delivered any aerosol during the critical inhalation phase</a:t>
            </a:r>
          </a:p>
          <a:p>
            <a:pPr marL="171450" indent="-171450" algn="l" defTabSz="914400" rtl="0" eaLnBrk="1" latinLnBrk="0" hangingPunct="1">
              <a:buFont typeface="Arial" panose="020B0604020202020204" pitchFamily="34" charset="0"/>
              <a:buChar char="•"/>
            </a:pPr>
            <a:r>
              <a:rPr lang="en-US" sz="1200" kern="1200">
                <a:solidFill>
                  <a:schemeClr val="tx1"/>
                </a:solidFill>
                <a:latin typeface="+mn-lt"/>
                <a:ea typeface="+mn-ea"/>
                <a:cs typeface="+mn-cs"/>
              </a:rPr>
              <a:t>Competition (BANs) only nebulize during inhalation, which means they only trigger at that point and delays medication delivery. </a:t>
            </a:r>
          </a:p>
          <a:p>
            <a:pPr marL="171450" indent="-171450" algn="l" defTabSz="914400" rtl="0" eaLnBrk="1" latinLnBrk="0" hangingPunct="1">
              <a:buFont typeface="Arial" panose="020B0604020202020204" pitchFamily="34" charset="0"/>
              <a:buChar char="•"/>
            </a:pPr>
            <a:r>
              <a:rPr lang="en-US" sz="1200" kern="1200">
                <a:solidFill>
                  <a:schemeClr val="tx1"/>
                </a:solidFill>
                <a:latin typeface="+mn-lt"/>
                <a:ea typeface="+mn-ea"/>
                <a:cs typeface="+mn-cs"/>
              </a:rPr>
              <a:t>Often times your sickest patients can’t inhale deep enough to trigger a BAN, and the clinician will flip to a continuous mode, which will deliver meds, similarly to the NebuTech</a:t>
            </a:r>
          </a:p>
          <a:p>
            <a:pPr marL="171450" indent="-171450" algn="l" defTabSz="914400" rtl="0" eaLnBrk="1" latinLnBrk="0" hangingPunct="1">
              <a:buFont typeface="Arial" panose="020B0604020202020204" pitchFamily="34" charset="0"/>
              <a:buChar char="•"/>
            </a:pP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256</a:t>
            </a:fld>
            <a:endParaRPr lang="en-US"/>
          </a:p>
        </p:txBody>
      </p:sp>
    </p:spTree>
    <p:extLst>
      <p:ext uri="{BB962C8B-B14F-4D97-AF65-F5344CB8AC3E}">
        <p14:creationId xmlns:p14="http://schemas.microsoft.com/office/powerpoint/2010/main" val="2202310032"/>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Trudell owns Monaghan – studies aren’t true 3</a:t>
            </a:r>
            <a:r>
              <a:rPr lang="en-US" baseline="30000"/>
              <a:t>rd</a:t>
            </a:r>
            <a:r>
              <a:rPr lang="en-US"/>
              <a:t> party</a:t>
            </a:r>
          </a:p>
          <a:p>
            <a:endParaRPr lang="en-US"/>
          </a:p>
          <a:p>
            <a:r>
              <a:rPr lang="en-US"/>
              <a:t>Our PEP device can be used with the NebuTech</a:t>
            </a:r>
          </a:p>
          <a:p>
            <a:r>
              <a:rPr lang="en-US"/>
              <a:t>Aerobika works with NebuTech on end with T on it</a:t>
            </a:r>
          </a:p>
          <a:p>
            <a:endParaRPr lang="en-US"/>
          </a:p>
          <a:p>
            <a:r>
              <a:rPr lang="en-US"/>
              <a:t>Aside from Aerobika (which is very popular) they are now pushing the “Aeroverse” which includes PAP devices (positive airway pressure) devices: </a:t>
            </a:r>
            <a:r>
              <a:rPr lang="en-US">
                <a:hlinkClick r:id="rId3"/>
              </a:rPr>
              <a:t>AEROVERSE® System » Monaghan Medical</a:t>
            </a:r>
            <a:r>
              <a:rPr lang="en-US"/>
              <a:t>  They are currently working on white papers to support these and I have heard they have had some decent clinical acceptance. </a:t>
            </a:r>
          </a:p>
          <a:p>
            <a:endParaRPr lang="en-US"/>
          </a:p>
          <a:p>
            <a:r>
              <a:rPr lang="en-US"/>
              <a:t>Its good to know that Monaghan is very active in supporting RT societies, RT care week, and are very active in RT accounts. Its important for us to build those relationships as well. </a:t>
            </a:r>
          </a:p>
          <a:p>
            <a:endParaRPr lang="en-US"/>
          </a:p>
        </p:txBody>
      </p:sp>
      <p:sp>
        <p:nvSpPr>
          <p:cNvPr id="4" name="Slide Number Placeholder 3"/>
          <p:cNvSpPr>
            <a:spLocks noGrp="1"/>
          </p:cNvSpPr>
          <p:nvPr>
            <p:ph type="sldNum" sz="quarter" idx="5"/>
          </p:nvPr>
        </p:nvSpPr>
        <p:spPr/>
        <p:txBody>
          <a:bodyPr/>
          <a:lstStyle/>
          <a:p>
            <a:fld id="{3B3E761C-E8D5-4688-A8F0-DCFAB38DFD98}" type="slidenum">
              <a:rPr lang="en-US" smtClean="0"/>
              <a:t>257</a:t>
            </a:fld>
            <a:endParaRPr lang="en-US"/>
          </a:p>
        </p:txBody>
      </p:sp>
    </p:spTree>
    <p:extLst>
      <p:ext uri="{BB962C8B-B14F-4D97-AF65-F5344CB8AC3E}">
        <p14:creationId xmlns:p14="http://schemas.microsoft.com/office/powerpoint/2010/main" val="2899380581"/>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258</a:t>
            </a:fld>
            <a:endParaRPr lang="en-US"/>
          </a:p>
        </p:txBody>
      </p:sp>
    </p:spTree>
    <p:extLst>
      <p:ext uri="{BB962C8B-B14F-4D97-AF65-F5344CB8AC3E}">
        <p14:creationId xmlns:p14="http://schemas.microsoft.com/office/powerpoint/2010/main" val="1812631294"/>
      </p:ext>
    </p:extLst>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259</a:t>
            </a:fld>
            <a:endParaRPr lang="en-US"/>
          </a:p>
        </p:txBody>
      </p:sp>
    </p:spTree>
    <p:extLst>
      <p:ext uri="{BB962C8B-B14F-4D97-AF65-F5344CB8AC3E}">
        <p14:creationId xmlns:p14="http://schemas.microsoft.com/office/powerpoint/2010/main" val="257237347"/>
      </p:ext>
    </p:extLst>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81391C-49AC-09AD-EAF9-23C4891D36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3FDA32-6C1F-7FD3-C55D-04110AD443B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83995DF-59E2-6F0A-7CA5-388B9106935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53D9AB3-36C9-68F1-612C-49378EF9D70D}"/>
              </a:ext>
            </a:extLst>
          </p:cNvPr>
          <p:cNvSpPr>
            <a:spLocks noGrp="1"/>
          </p:cNvSpPr>
          <p:nvPr>
            <p:ph type="sldNum" sz="quarter" idx="5"/>
          </p:nvPr>
        </p:nvSpPr>
        <p:spPr/>
        <p:txBody>
          <a:bodyPr/>
          <a:lstStyle/>
          <a:p>
            <a:fld id="{43E09C48-B138-8B43-99F5-406097D30CD2}" type="slidenum">
              <a:rPr lang="en-US" smtClean="0"/>
              <a:t>260</a:t>
            </a:fld>
            <a:endParaRPr lang="en-US"/>
          </a:p>
        </p:txBody>
      </p:sp>
    </p:spTree>
    <p:extLst>
      <p:ext uri="{BB962C8B-B14F-4D97-AF65-F5344CB8AC3E}">
        <p14:creationId xmlns:p14="http://schemas.microsoft.com/office/powerpoint/2010/main" val="1370707060"/>
      </p:ext>
    </p:extLst>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AE389-AC8A-CDC5-D188-0465FBBDC5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895B34-12DC-2D6A-C008-8BC83DB882E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50F9739-8A23-65B1-BDAB-C74AF6F04E5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E8B456F-6501-708A-4132-64B84CF4E5AB}"/>
              </a:ext>
            </a:extLst>
          </p:cNvPr>
          <p:cNvSpPr>
            <a:spLocks noGrp="1"/>
          </p:cNvSpPr>
          <p:nvPr>
            <p:ph type="sldNum" sz="quarter" idx="5"/>
          </p:nvPr>
        </p:nvSpPr>
        <p:spPr/>
        <p:txBody>
          <a:bodyPr/>
          <a:lstStyle/>
          <a:p>
            <a:fld id="{43E09C48-B138-8B43-99F5-406097D30CD2}" type="slidenum">
              <a:rPr lang="en-US" smtClean="0"/>
              <a:t>261</a:t>
            </a:fld>
            <a:endParaRPr lang="en-US"/>
          </a:p>
        </p:txBody>
      </p:sp>
    </p:spTree>
    <p:extLst>
      <p:ext uri="{BB962C8B-B14F-4D97-AF65-F5344CB8AC3E}">
        <p14:creationId xmlns:p14="http://schemas.microsoft.com/office/powerpoint/2010/main" val="3541821066"/>
      </p:ext>
    </p:extLst>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EBACC-7142-020C-C661-0B56D0ECF0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EE840-0588-CD9B-16EA-DB5BC9E3677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85B4763-3C2E-687A-A6FB-E57398E0D6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58BD9F-BBA2-F304-B40B-CBB5AF19DD4E}"/>
              </a:ext>
            </a:extLst>
          </p:cNvPr>
          <p:cNvSpPr>
            <a:spLocks noGrp="1"/>
          </p:cNvSpPr>
          <p:nvPr>
            <p:ph type="sldNum" sz="quarter" idx="5"/>
          </p:nvPr>
        </p:nvSpPr>
        <p:spPr/>
        <p:txBody>
          <a:bodyPr/>
          <a:lstStyle/>
          <a:p>
            <a:fld id="{43E09C48-B138-8B43-99F5-406097D30CD2}" type="slidenum">
              <a:rPr lang="en-US" smtClean="0"/>
              <a:t>262</a:t>
            </a:fld>
            <a:endParaRPr lang="en-US"/>
          </a:p>
        </p:txBody>
      </p:sp>
    </p:spTree>
    <p:extLst>
      <p:ext uri="{BB962C8B-B14F-4D97-AF65-F5344CB8AC3E}">
        <p14:creationId xmlns:p14="http://schemas.microsoft.com/office/powerpoint/2010/main" val="4011428108"/>
      </p:ext>
    </p:extLst>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EBACC-7142-020C-C661-0B56D0ECF0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EE840-0588-CD9B-16EA-DB5BC9E3677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85B4763-3C2E-687A-A6FB-E57398E0D6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58BD9F-BBA2-F304-B40B-CBB5AF19DD4E}"/>
              </a:ext>
            </a:extLst>
          </p:cNvPr>
          <p:cNvSpPr>
            <a:spLocks noGrp="1"/>
          </p:cNvSpPr>
          <p:nvPr>
            <p:ph type="sldNum" sz="quarter" idx="5"/>
          </p:nvPr>
        </p:nvSpPr>
        <p:spPr/>
        <p:txBody>
          <a:bodyPr/>
          <a:lstStyle/>
          <a:p>
            <a:fld id="{43E09C48-B138-8B43-99F5-406097D30CD2}" type="slidenum">
              <a:rPr lang="en-US" smtClean="0"/>
              <a:t>263</a:t>
            </a:fld>
            <a:endParaRPr lang="en-US"/>
          </a:p>
        </p:txBody>
      </p:sp>
    </p:spTree>
    <p:extLst>
      <p:ext uri="{BB962C8B-B14F-4D97-AF65-F5344CB8AC3E}">
        <p14:creationId xmlns:p14="http://schemas.microsoft.com/office/powerpoint/2010/main" val="4011428108"/>
      </p:ext>
    </p:extLst>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FFD0E-681A-AA7B-523E-101E72AF70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C64B0B-5C88-3DB4-D7D8-252FA1819DF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78D8F34-12AC-6A95-A2E7-E84C10808E5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CECCFF2-4A29-61FC-C6C7-3C08C40C418B}"/>
              </a:ext>
            </a:extLst>
          </p:cNvPr>
          <p:cNvSpPr>
            <a:spLocks noGrp="1"/>
          </p:cNvSpPr>
          <p:nvPr>
            <p:ph type="sldNum" sz="quarter" idx="5"/>
          </p:nvPr>
        </p:nvSpPr>
        <p:spPr/>
        <p:txBody>
          <a:bodyPr/>
          <a:lstStyle/>
          <a:p>
            <a:fld id="{43E09C48-B138-8B43-99F5-406097D30CD2}" type="slidenum">
              <a:rPr lang="en-US" smtClean="0"/>
              <a:t>264</a:t>
            </a:fld>
            <a:endParaRPr lang="en-US"/>
          </a:p>
        </p:txBody>
      </p:sp>
    </p:spTree>
    <p:extLst>
      <p:ext uri="{BB962C8B-B14F-4D97-AF65-F5344CB8AC3E}">
        <p14:creationId xmlns:p14="http://schemas.microsoft.com/office/powerpoint/2010/main" val="680044588"/>
      </p:ext>
    </p:extLst>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99DD5-C3AA-5E29-FD72-E655F4C65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0D9703-2EDC-3B3C-EE63-B68A3AE507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D35DF4A-BD06-CADC-B9A2-317276F491A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EE6094E-215A-2DDD-1FDB-91303144812D}"/>
              </a:ext>
            </a:extLst>
          </p:cNvPr>
          <p:cNvSpPr>
            <a:spLocks noGrp="1"/>
          </p:cNvSpPr>
          <p:nvPr>
            <p:ph type="sldNum" sz="quarter" idx="5"/>
          </p:nvPr>
        </p:nvSpPr>
        <p:spPr/>
        <p:txBody>
          <a:bodyPr/>
          <a:lstStyle/>
          <a:p>
            <a:fld id="{43E09C48-B138-8B43-99F5-406097D30CD2}" type="slidenum">
              <a:rPr lang="en-US" smtClean="0"/>
              <a:t>265</a:t>
            </a:fld>
            <a:endParaRPr lang="en-US"/>
          </a:p>
        </p:txBody>
      </p:sp>
    </p:spTree>
    <p:extLst>
      <p:ext uri="{BB962C8B-B14F-4D97-AF65-F5344CB8AC3E}">
        <p14:creationId xmlns:p14="http://schemas.microsoft.com/office/powerpoint/2010/main" val="3524548042"/>
      </p:ext>
    </p:extLst>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266</a:t>
            </a:fld>
            <a:endParaRPr lang="en-US"/>
          </a:p>
        </p:txBody>
      </p:sp>
    </p:spTree>
    <p:extLst>
      <p:ext uri="{BB962C8B-B14F-4D97-AF65-F5344CB8AC3E}">
        <p14:creationId xmlns:p14="http://schemas.microsoft.com/office/powerpoint/2010/main" val="4294656236"/>
      </p:ext>
    </p:extLst>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267</a:t>
            </a:fld>
            <a:endParaRPr lang="en-US"/>
          </a:p>
        </p:txBody>
      </p:sp>
    </p:spTree>
    <p:extLst>
      <p:ext uri="{BB962C8B-B14F-4D97-AF65-F5344CB8AC3E}">
        <p14:creationId xmlns:p14="http://schemas.microsoft.com/office/powerpoint/2010/main" val="2428190406"/>
      </p:ext>
    </p:extLst>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High Volume:</a:t>
            </a:r>
          </a:p>
          <a:p>
            <a:r>
              <a:rPr lang="en-US"/>
              <a:t>001361 | MASK OXYGEN MED CONC W/7FT U-CONN-IT TBG</a:t>
            </a:r>
          </a:p>
          <a:p>
            <a:r>
              <a:rPr lang="en-US"/>
              <a:t>001362 | MASK OXYGEN 3-IN-1 W/7FT U-CONN-IT 50/CS</a:t>
            </a:r>
          </a:p>
          <a:p>
            <a:r>
              <a:rPr lang="en-US"/>
              <a:t>001206 | MASK AEROSOL UNDER CHIN ADULT 50/CS</a:t>
            </a:r>
          </a:p>
          <a:p>
            <a:r>
              <a:rPr lang="en-US"/>
              <a:t>0556 | ADULT CANNULA SOFT TIPPED W/7' GREEN TUBING</a:t>
            </a:r>
          </a:p>
          <a:p>
            <a:r>
              <a:rPr lang="en-US"/>
              <a:t>001350 | TUBING OXYGEN 7FT CRUSH RESISTANT 50/CS</a:t>
            </a:r>
          </a:p>
          <a:p>
            <a:r>
              <a:rPr lang="en-US"/>
              <a:t>SFT2699 | CANNULA SOFT ADULT W/U-CON 7FT TB 50/CS</a:t>
            </a:r>
          </a:p>
          <a:p>
            <a:r>
              <a:rPr lang="en-US"/>
              <a:t>002061 | ADAPTER VALVED TEE 22 MM OD/ID 30/CS</a:t>
            </a:r>
          </a:p>
          <a:p>
            <a:r>
              <a:rPr lang="en-US"/>
              <a:t>7900-0-25 | BUBBLE HUMIDIFIER UP TO 15 LMP W/ 6 PSI SAFETY VALVE. 25/CS</a:t>
            </a:r>
          </a:p>
          <a:p>
            <a:r>
              <a:rPr lang="en-US"/>
              <a:t>001366 | CANNULA NASAL NONFLAREDD W/U-CONNECT-IT</a:t>
            </a:r>
          </a:p>
          <a:p>
            <a:r>
              <a:rPr lang="en-US"/>
              <a:t>1005-0-25 | TENDER GRIP, SKIN FIXATION SYSTEM. 25 PAIRS.</a:t>
            </a:r>
          </a:p>
          <a:p>
            <a:r>
              <a:rPr lang="en-US"/>
              <a:t>001201 | MASK OXYGEN W/ 7' TUBING</a:t>
            </a:r>
          </a:p>
          <a:p>
            <a:r>
              <a:rPr lang="en-US"/>
              <a:t>AirLife Open: AM-1000 (Medium), AM-1100 (Large), AM-1200 (Small)</a:t>
            </a:r>
          </a:p>
        </p:txBody>
      </p:sp>
      <p:sp>
        <p:nvSpPr>
          <p:cNvPr id="4" name="Slide Number Placeholder 3"/>
          <p:cNvSpPr>
            <a:spLocks noGrp="1"/>
          </p:cNvSpPr>
          <p:nvPr>
            <p:ph type="sldNum" sz="quarter" idx="5"/>
          </p:nvPr>
        </p:nvSpPr>
        <p:spPr/>
        <p:txBody>
          <a:bodyPr/>
          <a:lstStyle/>
          <a:p>
            <a:fld id="{43E09C48-B138-8B43-99F5-406097D30CD2}" type="slidenum">
              <a:rPr lang="en-US" smtClean="0"/>
              <a:t>268</a:t>
            </a:fld>
            <a:endParaRPr lang="en-US"/>
          </a:p>
        </p:txBody>
      </p:sp>
    </p:spTree>
    <p:extLst>
      <p:ext uri="{BB962C8B-B14F-4D97-AF65-F5344CB8AC3E}">
        <p14:creationId xmlns:p14="http://schemas.microsoft.com/office/powerpoint/2010/main" val="2178471328"/>
      </p:ext>
    </p:extLst>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515782923"/>
      </p:ext>
    </p:extLst>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A4376-5AF1-6BE0-E664-0C47AEBEA9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F4361-9608-26F9-971A-09C0DFF9B39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FD1A32F-854B-F7AA-CC1B-36DC04005A9A}"/>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113399547"/>
      </p:ext>
    </p:extLst>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271</a:t>
            </a:fld>
            <a:endParaRPr lang="en-US"/>
          </a:p>
        </p:txBody>
      </p:sp>
    </p:spTree>
    <p:extLst>
      <p:ext uri="{BB962C8B-B14F-4D97-AF65-F5344CB8AC3E}">
        <p14:creationId xmlns:p14="http://schemas.microsoft.com/office/powerpoint/2010/main" val="3292835864"/>
      </p:ext>
    </p:extLst>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272</a:t>
            </a:fld>
            <a:endParaRPr lang="en-US"/>
          </a:p>
        </p:txBody>
      </p:sp>
    </p:spTree>
    <p:extLst>
      <p:ext uri="{BB962C8B-B14F-4D97-AF65-F5344CB8AC3E}">
        <p14:creationId xmlns:p14="http://schemas.microsoft.com/office/powerpoint/2010/main" val="2565676453"/>
      </p:ext>
    </p:extLst>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12179-C345-D20F-163F-700CBE4C04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48B589-079E-0C3B-2D75-8D5630D57E6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B83FD0-5E80-F9CD-5137-65D6F4A187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6B8DCBE-24BC-13CA-BAFD-C14225C04A67}"/>
              </a:ext>
            </a:extLst>
          </p:cNvPr>
          <p:cNvSpPr>
            <a:spLocks noGrp="1"/>
          </p:cNvSpPr>
          <p:nvPr>
            <p:ph type="sldNum" sz="quarter" idx="5"/>
          </p:nvPr>
        </p:nvSpPr>
        <p:spPr/>
        <p:txBody>
          <a:bodyPr/>
          <a:lstStyle/>
          <a:p>
            <a:fld id="{43E09C48-B138-8B43-99F5-406097D30CD2}" type="slidenum">
              <a:rPr lang="en-US" smtClean="0"/>
              <a:t>273</a:t>
            </a:fld>
            <a:endParaRPr lang="en-US"/>
          </a:p>
        </p:txBody>
      </p:sp>
    </p:spTree>
    <p:extLst>
      <p:ext uri="{BB962C8B-B14F-4D97-AF65-F5344CB8AC3E}">
        <p14:creationId xmlns:p14="http://schemas.microsoft.com/office/powerpoint/2010/main" val="939953581"/>
      </p:ext>
    </p:extLst>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FB8EE-96D3-3953-D275-E9A96F092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89CBE3-A111-FD3B-764B-ED6AC055774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3EB8816-5B86-69D0-3ABE-5BE52420BA1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EB8B36E-C403-2D98-1521-01629F3EB924}"/>
              </a:ext>
            </a:extLst>
          </p:cNvPr>
          <p:cNvSpPr>
            <a:spLocks noGrp="1"/>
          </p:cNvSpPr>
          <p:nvPr>
            <p:ph type="sldNum" sz="quarter" idx="5"/>
          </p:nvPr>
        </p:nvSpPr>
        <p:spPr/>
        <p:txBody>
          <a:bodyPr/>
          <a:lstStyle/>
          <a:p>
            <a:fld id="{43E09C48-B138-8B43-99F5-406097D30CD2}" type="slidenum">
              <a:rPr lang="en-US" smtClean="0"/>
              <a:t>274</a:t>
            </a:fld>
            <a:endParaRPr lang="en-US"/>
          </a:p>
        </p:txBody>
      </p:sp>
    </p:spTree>
    <p:extLst>
      <p:ext uri="{BB962C8B-B14F-4D97-AF65-F5344CB8AC3E}">
        <p14:creationId xmlns:p14="http://schemas.microsoft.com/office/powerpoint/2010/main" val="4099491370"/>
      </p:ext>
    </p:extLst>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20EC7-BDC3-260D-C6FD-D113555B57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ABD387-0A8E-4EF3-19E7-163B6C05A3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59DDEED-EA4F-89EF-4C72-F79C324AD7B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6794E98-2E45-6E8F-6104-15FBE51D2B07}"/>
              </a:ext>
            </a:extLst>
          </p:cNvPr>
          <p:cNvSpPr>
            <a:spLocks noGrp="1"/>
          </p:cNvSpPr>
          <p:nvPr>
            <p:ph type="sldNum" sz="quarter" idx="5"/>
          </p:nvPr>
        </p:nvSpPr>
        <p:spPr/>
        <p:txBody>
          <a:bodyPr/>
          <a:lstStyle/>
          <a:p>
            <a:fld id="{43E09C48-B138-8B43-99F5-406097D30CD2}" type="slidenum">
              <a:rPr lang="en-US" smtClean="0"/>
              <a:t>275</a:t>
            </a:fld>
            <a:endParaRPr lang="en-US"/>
          </a:p>
        </p:txBody>
      </p:sp>
    </p:spTree>
    <p:extLst>
      <p:ext uri="{BB962C8B-B14F-4D97-AF65-F5344CB8AC3E}">
        <p14:creationId xmlns:p14="http://schemas.microsoft.com/office/powerpoint/2010/main" val="3508401512"/>
      </p:ext>
    </p:extLst>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F6F6B-3F40-BED1-6A86-1AB2343B3F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B12A3E-FDD6-D392-D204-B279DE1BCEA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666D45-70F1-76E4-133E-6200FCF86AC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A64A1CF-C40A-02BA-3EE5-E10FC5311407}"/>
              </a:ext>
            </a:extLst>
          </p:cNvPr>
          <p:cNvSpPr>
            <a:spLocks noGrp="1"/>
          </p:cNvSpPr>
          <p:nvPr>
            <p:ph type="sldNum" sz="quarter" idx="5"/>
          </p:nvPr>
        </p:nvSpPr>
        <p:spPr/>
        <p:txBody>
          <a:bodyPr/>
          <a:lstStyle/>
          <a:p>
            <a:fld id="{43E09C48-B138-8B43-99F5-406097D30CD2}" type="slidenum">
              <a:rPr lang="en-US" smtClean="0"/>
              <a:t>276</a:t>
            </a:fld>
            <a:endParaRPr lang="en-US"/>
          </a:p>
        </p:txBody>
      </p:sp>
    </p:spTree>
    <p:extLst>
      <p:ext uri="{BB962C8B-B14F-4D97-AF65-F5344CB8AC3E}">
        <p14:creationId xmlns:p14="http://schemas.microsoft.com/office/powerpoint/2010/main" val="4263828141"/>
      </p:ext>
    </p:extLst>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F6F6B-3F40-BED1-6A86-1AB2343B3F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B12A3E-FDD6-D392-D204-B279DE1BCEA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666D45-70F1-76E4-133E-6200FCF86AC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A64A1CF-C40A-02BA-3EE5-E10FC5311407}"/>
              </a:ext>
            </a:extLst>
          </p:cNvPr>
          <p:cNvSpPr>
            <a:spLocks noGrp="1"/>
          </p:cNvSpPr>
          <p:nvPr>
            <p:ph type="sldNum" sz="quarter" idx="5"/>
          </p:nvPr>
        </p:nvSpPr>
        <p:spPr/>
        <p:txBody>
          <a:bodyPr/>
          <a:lstStyle/>
          <a:p>
            <a:fld id="{43E09C48-B138-8B43-99F5-406097D30CD2}" type="slidenum">
              <a:rPr lang="en-US" smtClean="0"/>
              <a:t>277</a:t>
            </a:fld>
            <a:endParaRPr lang="en-US"/>
          </a:p>
        </p:txBody>
      </p:sp>
    </p:spTree>
    <p:extLst>
      <p:ext uri="{BB962C8B-B14F-4D97-AF65-F5344CB8AC3E}">
        <p14:creationId xmlns:p14="http://schemas.microsoft.com/office/powerpoint/2010/main" val="4263828141"/>
      </p:ext>
    </p:extLst>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52EAD-FD6F-0659-74DB-409E3186F8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108885-CF6B-B3D0-ADC6-62503A6344B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814DCF0-6101-8E8B-30BA-FF90FB1FE05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958CC36-D8D2-597E-289C-ECA929A1323C}"/>
              </a:ext>
            </a:extLst>
          </p:cNvPr>
          <p:cNvSpPr>
            <a:spLocks noGrp="1"/>
          </p:cNvSpPr>
          <p:nvPr>
            <p:ph type="sldNum" sz="quarter" idx="5"/>
          </p:nvPr>
        </p:nvSpPr>
        <p:spPr/>
        <p:txBody>
          <a:bodyPr/>
          <a:lstStyle/>
          <a:p>
            <a:fld id="{43E09C48-B138-8B43-99F5-406097D30CD2}" type="slidenum">
              <a:rPr lang="en-US" smtClean="0"/>
              <a:t>278</a:t>
            </a:fld>
            <a:endParaRPr lang="en-US"/>
          </a:p>
        </p:txBody>
      </p:sp>
    </p:spTree>
    <p:extLst>
      <p:ext uri="{BB962C8B-B14F-4D97-AF65-F5344CB8AC3E}">
        <p14:creationId xmlns:p14="http://schemas.microsoft.com/office/powerpoint/2010/main" val="4011095294"/>
      </p:ext>
    </p:extLst>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328A9-D955-5B77-A3BC-DDB1F963C5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4265FC-7C43-7758-1908-698BC79BF6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C85D0BB-3BDE-D61B-E729-731CDBAFC43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6E0D5B5-38C3-D879-6FBC-6D04A1C6A1E7}"/>
              </a:ext>
            </a:extLst>
          </p:cNvPr>
          <p:cNvSpPr>
            <a:spLocks noGrp="1"/>
          </p:cNvSpPr>
          <p:nvPr>
            <p:ph type="sldNum" sz="quarter" idx="5"/>
          </p:nvPr>
        </p:nvSpPr>
        <p:spPr/>
        <p:txBody>
          <a:bodyPr/>
          <a:lstStyle/>
          <a:p>
            <a:fld id="{43E09C48-B138-8B43-99F5-406097D30CD2}" type="slidenum">
              <a:rPr lang="en-US" smtClean="0"/>
              <a:t>279</a:t>
            </a:fld>
            <a:endParaRPr lang="en-US"/>
          </a:p>
        </p:txBody>
      </p:sp>
    </p:spTree>
    <p:extLst>
      <p:ext uri="{BB962C8B-B14F-4D97-AF65-F5344CB8AC3E}">
        <p14:creationId xmlns:p14="http://schemas.microsoft.com/office/powerpoint/2010/main" val="2754030566"/>
      </p:ext>
    </p:extLst>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FB119-20A4-3E74-225E-5C4E2D6C41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28EA9B-320C-74FD-9318-F110B6F29DC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5781695-A947-0397-DC69-7D7BC2FF73B3}"/>
              </a:ext>
            </a:extLst>
          </p:cNvPr>
          <p:cNvSpPr>
            <a:spLocks noGrp="1"/>
          </p:cNvSpPr>
          <p:nvPr>
            <p:ph type="body" idx="1"/>
          </p:nvPr>
        </p:nvSpPr>
        <p:spPr/>
        <p:txBody>
          <a:bodyPr/>
          <a:lstStyle/>
          <a:p>
            <a:pPr marL="171450" indent="-171450">
              <a:buFont typeface="Arial" panose="020B0604020202020204" pitchFamily="34" charset="0"/>
              <a:buChar char="•"/>
            </a:pPr>
            <a:r>
              <a:rPr lang="en-US"/>
              <a:t>Captis Contract 10013530 Respiratory Disposables includes Water, O2 Masks &amp; Tubing, Nasal Cannulas, &amp; HMEs.</a:t>
            </a:r>
          </a:p>
          <a:p>
            <a:pPr marL="628650" lvl="1" indent="-171450">
              <a:buFont typeface="Arial" panose="020B0604020202020204" pitchFamily="34" charset="0"/>
              <a:buChar char="•"/>
            </a:pPr>
            <a:r>
              <a:rPr lang="en-US"/>
              <a:t>2% Transparency rebate</a:t>
            </a:r>
          </a:p>
          <a:p>
            <a:pPr marL="628650" lvl="1" indent="-171450">
              <a:buFont typeface="Arial" panose="020B0604020202020204" pitchFamily="34" charset="0"/>
              <a:buChar char="•"/>
            </a:pPr>
            <a:r>
              <a:rPr lang="en-US"/>
              <a:t>80% level, 4% maintenance rebate</a:t>
            </a:r>
          </a:p>
          <a:p>
            <a:pPr marL="628650" lvl="1" indent="-171450">
              <a:buFont typeface="Arial" panose="020B0604020202020204" pitchFamily="34" charset="0"/>
              <a:buChar char="•"/>
            </a:pPr>
            <a:r>
              <a:rPr lang="en-US"/>
              <a:t>90% level, 6% maintenance rebate</a:t>
            </a:r>
          </a:p>
          <a:p>
            <a:pPr marL="628650" lvl="1" indent="-171450">
              <a:buFont typeface="Arial" panose="020B0604020202020204" pitchFamily="34" charset="0"/>
              <a:buChar char="•"/>
            </a:pPr>
            <a:r>
              <a:rPr lang="en-US"/>
              <a:t>78 Secure Codes (90-day supply guarantee)</a:t>
            </a:r>
          </a:p>
          <a:p>
            <a:pPr marL="171450" indent="-171450">
              <a:buFont typeface="Arial" panose="020B0604020202020204" pitchFamily="34" charset="0"/>
              <a:buChar char="•"/>
            </a:pPr>
            <a:r>
              <a:rPr lang="en-US"/>
              <a:t>MS Commit Contract MS1089AD Respiratory Disposals, same products.</a:t>
            </a:r>
          </a:p>
          <a:p>
            <a:pPr marL="628650" lvl="1" indent="-171450">
              <a:buFont typeface="Arial" panose="020B0604020202020204" pitchFamily="34" charset="0"/>
              <a:buChar char="•"/>
            </a:pPr>
            <a:r>
              <a:rPr lang="en-US"/>
              <a:t>3% Admin fees</a:t>
            </a:r>
          </a:p>
          <a:p>
            <a:pPr marL="628650" lvl="1" indent="-171450">
              <a:buFont typeface="Arial" panose="020B0604020202020204" pitchFamily="34" charset="0"/>
              <a:buChar char="•"/>
            </a:pPr>
            <a:r>
              <a:rPr lang="en-US"/>
              <a:t>80% level, 4% maintenance rebate</a:t>
            </a:r>
          </a:p>
          <a:p>
            <a:pPr marL="628650" lvl="1" indent="-171450">
              <a:buFont typeface="Arial" panose="020B0604020202020204" pitchFamily="34" charset="0"/>
              <a:buChar char="•"/>
            </a:pPr>
            <a:r>
              <a:rPr lang="en-US"/>
              <a:t>90% level, 4% maintenance rebate, 2% ISP rebate (impact standardization program)</a:t>
            </a:r>
          </a:p>
          <a:p>
            <a:pPr marL="628650" lvl="1" indent="-171450">
              <a:buFont typeface="Arial" panose="020B0604020202020204" pitchFamily="34" charset="0"/>
              <a:buChar char="•"/>
            </a:pPr>
            <a:r>
              <a:rPr lang="en-US"/>
              <a:t>78 Secure codes (90-day supply guarantee</a:t>
            </a:r>
          </a:p>
          <a:p>
            <a:endParaRPr lang="en-US"/>
          </a:p>
        </p:txBody>
      </p:sp>
      <p:sp>
        <p:nvSpPr>
          <p:cNvPr id="4" name="Slide Number Placeholder 3">
            <a:extLst>
              <a:ext uri="{FF2B5EF4-FFF2-40B4-BE49-F238E27FC236}">
                <a16:creationId xmlns:a16="http://schemas.microsoft.com/office/drawing/2014/main" id="{656C9500-A7AB-2547-CE4D-77A6E28A628C}"/>
              </a:ext>
            </a:extLst>
          </p:cNvPr>
          <p:cNvSpPr>
            <a:spLocks noGrp="1"/>
          </p:cNvSpPr>
          <p:nvPr>
            <p:ph type="sldNum" sz="quarter" idx="5"/>
          </p:nvPr>
        </p:nvSpPr>
        <p:spPr/>
        <p:txBody>
          <a:bodyPr/>
          <a:lstStyle/>
          <a:p>
            <a:fld id="{43E09C48-B138-8B43-99F5-406097D30CD2}" type="slidenum">
              <a:rPr lang="en-US" smtClean="0"/>
              <a:t>280</a:t>
            </a:fld>
            <a:endParaRPr lang="en-US"/>
          </a:p>
        </p:txBody>
      </p:sp>
    </p:spTree>
    <p:extLst>
      <p:ext uri="{BB962C8B-B14F-4D97-AF65-F5344CB8AC3E}">
        <p14:creationId xmlns:p14="http://schemas.microsoft.com/office/powerpoint/2010/main" val="1632899030"/>
      </p:ext>
    </p:extLst>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869A0-1DF9-CB98-453B-7290919A1E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13BBA2-788D-E7EC-D316-4B64F0AD520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613F7E-FECE-4FA9-8E1A-823228DD699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1BAFF15-AB4C-EB6D-CB42-7A56D0D3E0E2}"/>
              </a:ext>
            </a:extLst>
          </p:cNvPr>
          <p:cNvSpPr>
            <a:spLocks noGrp="1"/>
          </p:cNvSpPr>
          <p:nvPr>
            <p:ph type="sldNum" sz="quarter" idx="5"/>
          </p:nvPr>
        </p:nvSpPr>
        <p:spPr/>
        <p:txBody>
          <a:bodyPr/>
          <a:lstStyle/>
          <a:p>
            <a:fld id="{43E09C48-B138-8B43-99F5-406097D30CD2}" type="slidenum">
              <a:rPr lang="en-US" smtClean="0"/>
              <a:t>281</a:t>
            </a:fld>
            <a:endParaRPr lang="en-US"/>
          </a:p>
        </p:txBody>
      </p:sp>
    </p:spTree>
    <p:extLst>
      <p:ext uri="{BB962C8B-B14F-4D97-AF65-F5344CB8AC3E}">
        <p14:creationId xmlns:p14="http://schemas.microsoft.com/office/powerpoint/2010/main" val="1176115008"/>
      </p:ext>
    </p:extLst>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282</a:t>
            </a:fld>
            <a:endParaRPr lang="en-US"/>
          </a:p>
        </p:txBody>
      </p:sp>
    </p:spTree>
    <p:extLst>
      <p:ext uri="{BB962C8B-B14F-4D97-AF65-F5344CB8AC3E}">
        <p14:creationId xmlns:p14="http://schemas.microsoft.com/office/powerpoint/2010/main" val="3833736499"/>
      </p:ext>
    </p:extLst>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Resus and Hyper - $50.2M Clarivate</a:t>
            </a:r>
          </a:p>
          <a:p>
            <a:r>
              <a:rPr lang="en-US"/>
              <a:t>Resus Only - $44.3M Clarivate</a:t>
            </a:r>
          </a:p>
          <a:p>
            <a:r>
              <a:rPr lang="en-US"/>
              <a:t>Assumed 25% of resus only for EMS</a:t>
            </a:r>
          </a:p>
        </p:txBody>
      </p:sp>
      <p:sp>
        <p:nvSpPr>
          <p:cNvPr id="4" name="Slide Number Placeholder 3"/>
          <p:cNvSpPr>
            <a:spLocks noGrp="1"/>
          </p:cNvSpPr>
          <p:nvPr>
            <p:ph type="sldNum" sz="quarter" idx="5"/>
          </p:nvPr>
        </p:nvSpPr>
        <p:spPr/>
        <p:txBody>
          <a:bodyPr/>
          <a:lstStyle/>
          <a:p>
            <a:fld id="{43E09C48-B138-8B43-99F5-406097D30CD2}" type="slidenum">
              <a:rPr lang="en-US" smtClean="0"/>
              <a:t>283</a:t>
            </a:fld>
            <a:endParaRPr lang="en-US"/>
          </a:p>
        </p:txBody>
      </p:sp>
    </p:spTree>
    <p:extLst>
      <p:ext uri="{BB962C8B-B14F-4D97-AF65-F5344CB8AC3E}">
        <p14:creationId xmlns:p14="http://schemas.microsoft.com/office/powerpoint/2010/main" val="19380874"/>
      </p:ext>
    </p:extLst>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Resus and Hyper - $50.2M Clarivate</a:t>
            </a:r>
          </a:p>
          <a:p>
            <a:r>
              <a:rPr lang="en-US"/>
              <a:t>Resus Only - $44.3M Clarivate</a:t>
            </a:r>
          </a:p>
          <a:p>
            <a:r>
              <a:rPr lang="en-US"/>
              <a:t>Assumed 25% of resus only for EMS</a:t>
            </a:r>
          </a:p>
        </p:txBody>
      </p:sp>
      <p:sp>
        <p:nvSpPr>
          <p:cNvPr id="4" name="Slide Number Placeholder 3"/>
          <p:cNvSpPr>
            <a:spLocks noGrp="1"/>
          </p:cNvSpPr>
          <p:nvPr>
            <p:ph type="sldNum" sz="quarter" idx="5"/>
          </p:nvPr>
        </p:nvSpPr>
        <p:spPr/>
        <p:txBody>
          <a:bodyPr/>
          <a:lstStyle/>
          <a:p>
            <a:fld id="{43E09C48-B138-8B43-99F5-406097D30CD2}" type="slidenum">
              <a:rPr lang="en-US" smtClean="0"/>
              <a:t>284</a:t>
            </a:fld>
            <a:endParaRPr lang="en-US"/>
          </a:p>
        </p:txBody>
      </p:sp>
    </p:spTree>
    <p:extLst>
      <p:ext uri="{BB962C8B-B14F-4D97-AF65-F5344CB8AC3E}">
        <p14:creationId xmlns:p14="http://schemas.microsoft.com/office/powerpoint/2010/main" val="625667126"/>
      </p:ext>
    </p:extLst>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lvl="1"/>
            <a:r>
              <a:rPr lang="en-US" sz="1200"/>
              <a:t>High Volume:</a:t>
            </a:r>
          </a:p>
          <a:p>
            <a:pPr lvl="1"/>
            <a:r>
              <a:rPr lang="en-US" sz="1200"/>
              <a:t>AF5140MB | AIRFLOW ADULT WITH BAG RES, MANO, FILTER &amp; MASK</a:t>
            </a:r>
          </a:p>
          <a:p>
            <a:pPr lvl="1"/>
            <a:r>
              <a:rPr lang="en-US" sz="1200"/>
              <a:t>AF5040MBP | AIRFLOW ADULT WITH BAG RES, FILTER, PEEP &amp; MASK</a:t>
            </a:r>
          </a:p>
          <a:p>
            <a:pPr lvl="1"/>
            <a:r>
              <a:rPr lang="en-US" sz="1200"/>
              <a:t>AF5140MBP | AIRFLOW ADULT WITH BAG RES, MANO, FILTER, PEEP &amp; MASK</a:t>
            </a:r>
          </a:p>
          <a:p>
            <a:pPr lvl="1"/>
            <a:r>
              <a:rPr lang="en-US" sz="1200"/>
              <a:t>2K8005 | RESUS, ADLT W/MASK, 40" TBG, 6/CS</a:t>
            </a:r>
          </a:p>
          <a:p>
            <a:pPr lvl="1"/>
            <a:r>
              <a:rPr lang="en-US" sz="1200"/>
              <a:t>2K8004 | RESUS, ADLT W/MASK, RESV BAG, 6/CS</a:t>
            </a:r>
          </a:p>
          <a:p>
            <a:pPr lvl="1"/>
            <a:r>
              <a:rPr lang="en-US" sz="1200"/>
              <a:t>2K8036 | RESUS, ADLT W/MASK, 40" TBG, PEEP 6/CS</a:t>
            </a:r>
          </a:p>
          <a:p>
            <a:pPr lvl="1"/>
            <a:r>
              <a:rPr lang="en-US" sz="1200"/>
              <a:t>AF5040MB | AIRFLOW ADULT WITH BAG RES, FILTER &amp; MASK</a:t>
            </a:r>
          </a:p>
          <a:p>
            <a:pPr lvl="1"/>
            <a:r>
              <a:rPr lang="en-US" sz="1200"/>
              <a:t>*AirFlow exclusive with Tri-Anim (hyper is not exclusive)</a:t>
            </a: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285</a:t>
            </a:fld>
            <a:endParaRPr lang="en-US"/>
          </a:p>
        </p:txBody>
      </p:sp>
    </p:spTree>
    <p:extLst>
      <p:ext uri="{BB962C8B-B14F-4D97-AF65-F5344CB8AC3E}">
        <p14:creationId xmlns:p14="http://schemas.microsoft.com/office/powerpoint/2010/main" val="2238109846"/>
      </p:ext>
    </p:extLst>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High Volume:</a:t>
            </a:r>
          </a:p>
          <a:p>
            <a:r>
              <a:rPr lang="en-US"/>
              <a:t>562134 | CO2 EASY</a:t>
            </a:r>
          </a:p>
          <a:p>
            <a:r>
              <a:rPr lang="en-US"/>
              <a:t>562135 | CO2 EASY, PEDIATRIC, CARBON DIOXIDE DETECTOR</a:t>
            </a: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286</a:t>
            </a:fld>
            <a:endParaRPr lang="en-US"/>
          </a:p>
        </p:txBody>
      </p:sp>
    </p:spTree>
    <p:extLst>
      <p:ext uri="{BB962C8B-B14F-4D97-AF65-F5344CB8AC3E}">
        <p14:creationId xmlns:p14="http://schemas.microsoft.com/office/powerpoint/2010/main" val="2209467009"/>
      </p:ext>
    </p:extLst>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287</a:t>
            </a:fld>
            <a:endParaRPr lang="en-US"/>
          </a:p>
        </p:txBody>
      </p:sp>
    </p:spTree>
    <p:extLst>
      <p:ext uri="{BB962C8B-B14F-4D97-AF65-F5344CB8AC3E}">
        <p14:creationId xmlns:p14="http://schemas.microsoft.com/office/powerpoint/2010/main" val="3775964781"/>
      </p:ext>
    </p:extLst>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lvl="0"/>
            <a:r>
              <a:rPr lang="en-US" sz="1200" kern="1200" err="1">
                <a:solidFill>
                  <a:schemeClr val="tx1"/>
                </a:solidFill>
                <a:effectLst/>
                <a:latin typeface="+mn-lt"/>
                <a:ea typeface="+mn-ea"/>
                <a:cs typeface="+mn-cs"/>
              </a:rPr>
              <a:t>Ambu</a:t>
            </a:r>
            <a:endParaRPr lang="en-US" sz="1200" kern="1200">
              <a:solidFill>
                <a:schemeClr val="tx1"/>
              </a:solidFill>
              <a:effectLst/>
              <a:latin typeface="+mn-lt"/>
              <a:ea typeface="+mn-ea"/>
              <a:cs typeface="+mn-cs"/>
            </a:endParaRPr>
          </a:p>
          <a:p>
            <a:pPr lvl="1"/>
            <a:r>
              <a:rPr lang="en-US" sz="1200" kern="1200">
                <a:solidFill>
                  <a:schemeClr val="tx1"/>
                </a:solidFill>
                <a:effectLst/>
                <a:latin typeface="+mn-lt"/>
                <a:ea typeface="+mn-ea"/>
                <a:cs typeface="+mn-cs"/>
              </a:rPr>
              <a:t>Brand Recognition. Every bag is an </a:t>
            </a:r>
            <a:r>
              <a:rPr lang="en-US" sz="1200" kern="1200" err="1">
                <a:solidFill>
                  <a:schemeClr val="tx1"/>
                </a:solidFill>
                <a:effectLst/>
                <a:latin typeface="+mn-lt"/>
                <a:ea typeface="+mn-ea"/>
                <a:cs typeface="+mn-cs"/>
              </a:rPr>
              <a:t>Ambu</a:t>
            </a:r>
            <a:r>
              <a:rPr lang="en-US" sz="1200" kern="1200">
                <a:solidFill>
                  <a:schemeClr val="tx1"/>
                </a:solidFill>
                <a:effectLst/>
                <a:latin typeface="+mn-lt"/>
                <a:ea typeface="+mn-ea"/>
                <a:cs typeface="+mn-cs"/>
              </a:rPr>
              <a:t> Bag</a:t>
            </a:r>
          </a:p>
          <a:p>
            <a:pPr lvl="1"/>
            <a:r>
              <a:rPr lang="en-US" sz="1200" kern="1200">
                <a:solidFill>
                  <a:schemeClr val="tx1"/>
                </a:solidFill>
                <a:effectLst/>
                <a:latin typeface="+mn-lt"/>
                <a:ea typeface="+mn-ea"/>
                <a:cs typeface="+mn-cs"/>
              </a:rPr>
              <a:t>They have a handle people really like</a:t>
            </a:r>
          </a:p>
          <a:p>
            <a:pPr lvl="2"/>
            <a:r>
              <a:rPr lang="en-US" sz="1200" kern="1200">
                <a:solidFill>
                  <a:schemeClr val="tx1"/>
                </a:solidFill>
                <a:effectLst/>
                <a:latin typeface="+mn-lt"/>
                <a:ea typeface="+mn-ea"/>
                <a:cs typeface="+mn-cs"/>
              </a:rPr>
              <a:t>They use it for grip </a:t>
            </a:r>
          </a:p>
          <a:p>
            <a:pPr lvl="2"/>
            <a:r>
              <a:rPr lang="en-US" sz="1200" kern="1200">
                <a:solidFill>
                  <a:schemeClr val="tx1"/>
                </a:solidFill>
                <a:effectLst/>
                <a:latin typeface="+mn-lt"/>
                <a:ea typeface="+mn-ea"/>
                <a:cs typeface="+mn-cs"/>
              </a:rPr>
              <a:t>And to hang it on things when not in use</a:t>
            </a:r>
          </a:p>
          <a:p>
            <a:pPr lvl="1"/>
            <a:r>
              <a:rPr lang="en-US" sz="1200" kern="1200">
                <a:solidFill>
                  <a:schemeClr val="tx1"/>
                </a:solidFill>
                <a:effectLst/>
                <a:latin typeface="+mn-lt"/>
                <a:ea typeface="+mn-ea"/>
                <a:cs typeface="+mn-cs"/>
              </a:rPr>
              <a:t>You can get it packaged with a gas sampling line attached to the bag </a:t>
            </a:r>
          </a:p>
          <a:p>
            <a:pPr lvl="2"/>
            <a:r>
              <a:rPr lang="en-US" sz="1200" u="sng" kern="1200">
                <a:solidFill>
                  <a:schemeClr val="tx1"/>
                </a:solidFill>
                <a:effectLst/>
                <a:latin typeface="+mn-lt"/>
                <a:ea typeface="+mn-ea"/>
                <a:cs typeface="+mn-cs"/>
                <a:hlinkClick r:id="rId3"/>
              </a:rPr>
              <a:t>Ambu® SPUR® II with EtCO2</a:t>
            </a:r>
            <a:endParaRPr lang="en-US" sz="1200" kern="1200">
              <a:solidFill>
                <a:schemeClr val="tx1"/>
              </a:solidFill>
              <a:effectLst/>
              <a:latin typeface="+mn-lt"/>
              <a:ea typeface="+mn-ea"/>
              <a:cs typeface="+mn-cs"/>
            </a:endParaRPr>
          </a:p>
          <a:p>
            <a:pPr lvl="1"/>
            <a:r>
              <a:rPr lang="en-US" sz="1200" kern="1200">
                <a:solidFill>
                  <a:schemeClr val="tx1"/>
                </a:solidFill>
                <a:effectLst/>
                <a:latin typeface="+mn-lt"/>
                <a:ea typeface="+mn-ea"/>
                <a:cs typeface="+mn-cs"/>
              </a:rPr>
              <a:t>They have a fully loaded option as well</a:t>
            </a:r>
          </a:p>
          <a:p>
            <a:pPr lvl="0"/>
            <a:r>
              <a:rPr lang="en-US" sz="1200" kern="1200">
                <a:solidFill>
                  <a:schemeClr val="tx1"/>
                </a:solidFill>
                <a:effectLst/>
                <a:latin typeface="+mn-lt"/>
                <a:ea typeface="+mn-ea"/>
                <a:cs typeface="+mn-cs"/>
              </a:rPr>
              <a:t>Mercury</a:t>
            </a:r>
          </a:p>
          <a:p>
            <a:pPr lvl="1"/>
            <a:r>
              <a:rPr lang="en-US" sz="1200" kern="1200">
                <a:solidFill>
                  <a:schemeClr val="tx1"/>
                </a:solidFill>
                <a:effectLst/>
                <a:latin typeface="+mn-lt"/>
                <a:ea typeface="+mn-ea"/>
                <a:cs typeface="+mn-cs"/>
              </a:rPr>
              <a:t>Very large portfolio with many options </a:t>
            </a:r>
          </a:p>
          <a:p>
            <a:pPr lvl="1"/>
            <a:r>
              <a:rPr lang="en-US" sz="1200" kern="1200">
                <a:solidFill>
                  <a:schemeClr val="tx1"/>
                </a:solidFill>
                <a:effectLst/>
                <a:latin typeface="+mn-lt"/>
                <a:ea typeface="+mn-ea"/>
                <a:cs typeface="+mn-cs"/>
              </a:rPr>
              <a:t>LifeSaver Timing Light. This helps the clinician know when to deliver a breath</a:t>
            </a:r>
          </a:p>
          <a:p>
            <a:pPr lvl="2"/>
            <a:r>
              <a:rPr lang="en-US" sz="1200" u="sng" kern="1200">
                <a:solidFill>
                  <a:schemeClr val="tx1"/>
                </a:solidFill>
                <a:effectLst/>
                <a:latin typeface="+mn-lt"/>
                <a:ea typeface="+mn-ea"/>
                <a:cs typeface="+mn-cs"/>
                <a:hlinkClick r:id="rId4"/>
              </a:rPr>
              <a:t>Mercury Medical Small Adult CPR-2 Bag (Shortened Version)</a:t>
            </a:r>
            <a:endParaRPr lang="en-US" sz="1200" kern="1200">
              <a:solidFill>
                <a:schemeClr val="tx1"/>
              </a:solidFill>
              <a:effectLst/>
              <a:latin typeface="+mn-lt"/>
              <a:ea typeface="+mn-ea"/>
              <a:cs typeface="+mn-cs"/>
            </a:endParaRPr>
          </a:p>
          <a:p>
            <a:pPr lvl="1"/>
            <a:r>
              <a:rPr lang="en-US" sz="1200" kern="1200">
                <a:solidFill>
                  <a:schemeClr val="tx1"/>
                </a:solidFill>
                <a:effectLst/>
                <a:latin typeface="+mn-lt"/>
                <a:ea typeface="+mn-ea"/>
                <a:cs typeface="+mn-cs"/>
              </a:rPr>
              <a:t>Tidal volume markings on the bag to guide the clinician on hand placement to deliver set amounts of gas</a:t>
            </a:r>
          </a:p>
          <a:p>
            <a:pPr lvl="2"/>
            <a:r>
              <a:rPr lang="en-US" sz="1200" u="sng" kern="1200">
                <a:solidFill>
                  <a:schemeClr val="tx1"/>
                </a:solidFill>
                <a:effectLst/>
                <a:latin typeface="+mn-lt"/>
                <a:ea typeface="+mn-ea"/>
                <a:cs typeface="+mn-cs"/>
                <a:hlinkClick r:id="rId5"/>
              </a:rPr>
              <a:t>CPR-2+® Modern Adult Resuscitator - Mercury Medical</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288</a:t>
            </a:fld>
            <a:endParaRPr lang="en-US"/>
          </a:p>
        </p:txBody>
      </p:sp>
    </p:spTree>
    <p:extLst>
      <p:ext uri="{BB962C8B-B14F-4D97-AF65-F5344CB8AC3E}">
        <p14:creationId xmlns:p14="http://schemas.microsoft.com/office/powerpoint/2010/main" val="4020627134"/>
      </p:ext>
    </p:extLst>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600"/>
              <a:t>Primary SKUs</a:t>
            </a:r>
          </a:p>
          <a:p>
            <a:pPr lvl="1"/>
            <a:r>
              <a:rPr lang="en-US" sz="1600"/>
              <a:t>HS4051 (manometer, 1/2L, pop-off)</a:t>
            </a:r>
          </a:p>
          <a:p>
            <a:pPr lvl="1"/>
            <a:r>
              <a:rPr lang="en-US" sz="1600"/>
              <a:t>HS4251 (manometer, 1/2L, pop-off, Size 2 mask)</a:t>
            </a:r>
          </a:p>
          <a:p>
            <a:pPr lvl="1"/>
            <a:r>
              <a:rPr lang="en-US" sz="1600"/>
              <a:t>HS4011 (manometer, 1 L, pop-off)</a:t>
            </a:r>
          </a:p>
          <a:p>
            <a:endParaRPr lang="en-US"/>
          </a:p>
        </p:txBody>
      </p:sp>
      <p:sp>
        <p:nvSpPr>
          <p:cNvPr id="4" name="Slide Number Placeholder 3"/>
          <p:cNvSpPr>
            <a:spLocks noGrp="1"/>
          </p:cNvSpPr>
          <p:nvPr>
            <p:ph type="sldNum" sz="quarter" idx="5"/>
          </p:nvPr>
        </p:nvSpPr>
        <p:spPr/>
        <p:txBody>
          <a:bodyPr/>
          <a:lstStyle/>
          <a:p>
            <a:fld id="{3B3E761C-E8D5-4688-A8F0-DCFAB38DFD98}" type="slidenum">
              <a:rPr lang="en-US" smtClean="0"/>
              <a:t>289</a:t>
            </a:fld>
            <a:endParaRPr lang="en-US"/>
          </a:p>
        </p:txBody>
      </p:sp>
    </p:spTree>
    <p:extLst>
      <p:ext uri="{BB962C8B-B14F-4D97-AF65-F5344CB8AC3E}">
        <p14:creationId xmlns:p14="http://schemas.microsoft.com/office/powerpoint/2010/main" val="72918878"/>
      </p:ext>
    </p:extLst>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290</a:t>
            </a:fld>
            <a:endParaRPr lang="en-US"/>
          </a:p>
        </p:txBody>
      </p:sp>
    </p:spTree>
    <p:extLst>
      <p:ext uri="{BB962C8B-B14F-4D97-AF65-F5344CB8AC3E}">
        <p14:creationId xmlns:p14="http://schemas.microsoft.com/office/powerpoint/2010/main" val="2581090449"/>
      </p:ext>
    </p:extLst>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Low price sensitivity on hyper / t-piece</a:t>
            </a:r>
          </a:p>
          <a:p>
            <a:r>
              <a:rPr lang="en-US"/>
              <a:t>Medtronic – CO2 is higher price</a:t>
            </a:r>
          </a:p>
          <a:p>
            <a:r>
              <a:rPr lang="en-US"/>
              <a:t>Neo-Tee on HPG</a:t>
            </a:r>
          </a:p>
          <a:p>
            <a:r>
              <a:rPr lang="en-US"/>
              <a:t>F&amp;P in capital equipment contract, not in resus</a:t>
            </a:r>
          </a:p>
        </p:txBody>
      </p:sp>
      <p:sp>
        <p:nvSpPr>
          <p:cNvPr id="4" name="Slide Number Placeholder 3"/>
          <p:cNvSpPr>
            <a:spLocks noGrp="1"/>
          </p:cNvSpPr>
          <p:nvPr>
            <p:ph type="sldNum" sz="quarter" idx="5"/>
          </p:nvPr>
        </p:nvSpPr>
        <p:spPr/>
        <p:txBody>
          <a:bodyPr/>
          <a:lstStyle/>
          <a:p>
            <a:fld id="{43E09C48-B138-8B43-99F5-406097D30CD2}" type="slidenum">
              <a:rPr lang="en-US" smtClean="0"/>
              <a:t>291</a:t>
            </a:fld>
            <a:endParaRPr lang="en-US"/>
          </a:p>
        </p:txBody>
      </p:sp>
    </p:spTree>
    <p:extLst>
      <p:ext uri="{BB962C8B-B14F-4D97-AF65-F5344CB8AC3E}">
        <p14:creationId xmlns:p14="http://schemas.microsoft.com/office/powerpoint/2010/main" val="3543749378"/>
      </p:ext>
    </p:extLst>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F5F39A-4A28-7C98-87E9-2ECE107D71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17D561-D8A5-8899-6D28-FAA61EA26E6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87705F-779A-A9F6-7D5B-7EC5B5BC3D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38617B9-3BB9-F57D-D2D2-F7113EE059E3}"/>
              </a:ext>
            </a:extLst>
          </p:cNvPr>
          <p:cNvSpPr>
            <a:spLocks noGrp="1"/>
          </p:cNvSpPr>
          <p:nvPr>
            <p:ph type="sldNum" sz="quarter" idx="5"/>
          </p:nvPr>
        </p:nvSpPr>
        <p:spPr/>
        <p:txBody>
          <a:bodyPr/>
          <a:lstStyle/>
          <a:p>
            <a:fld id="{43E09C48-B138-8B43-99F5-406097D30CD2}" type="slidenum">
              <a:rPr lang="en-US" smtClean="0"/>
              <a:t>292</a:t>
            </a:fld>
            <a:endParaRPr lang="en-US"/>
          </a:p>
        </p:txBody>
      </p:sp>
    </p:spTree>
    <p:extLst>
      <p:ext uri="{BB962C8B-B14F-4D97-AF65-F5344CB8AC3E}">
        <p14:creationId xmlns:p14="http://schemas.microsoft.com/office/powerpoint/2010/main" val="2845141301"/>
      </p:ext>
    </p:extLst>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C0A7B-218E-91BF-9A98-2C55A6359D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657AC-DDFA-F2EF-C71B-116F36670F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D38D9D1-32EF-DBDE-A119-7C48C7EC0BA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D489EEF-028B-2627-21D9-8E2B29D66ACA}"/>
              </a:ext>
            </a:extLst>
          </p:cNvPr>
          <p:cNvSpPr>
            <a:spLocks noGrp="1"/>
          </p:cNvSpPr>
          <p:nvPr>
            <p:ph type="sldNum" sz="quarter" idx="5"/>
          </p:nvPr>
        </p:nvSpPr>
        <p:spPr/>
        <p:txBody>
          <a:bodyPr/>
          <a:lstStyle/>
          <a:p>
            <a:fld id="{43E09C48-B138-8B43-99F5-406097D30CD2}" type="slidenum">
              <a:rPr lang="en-US" smtClean="0"/>
              <a:t>293</a:t>
            </a:fld>
            <a:endParaRPr lang="en-US"/>
          </a:p>
        </p:txBody>
      </p:sp>
    </p:spTree>
    <p:extLst>
      <p:ext uri="{BB962C8B-B14F-4D97-AF65-F5344CB8AC3E}">
        <p14:creationId xmlns:p14="http://schemas.microsoft.com/office/powerpoint/2010/main" val="252246137"/>
      </p:ext>
    </p:extLst>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C0A7B-218E-91BF-9A98-2C55A6359D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657AC-DDFA-F2EF-C71B-116F36670F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D38D9D1-32EF-DBDE-A119-7C48C7EC0BA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D489EEF-028B-2627-21D9-8E2B29D66ACA}"/>
              </a:ext>
            </a:extLst>
          </p:cNvPr>
          <p:cNvSpPr>
            <a:spLocks noGrp="1"/>
          </p:cNvSpPr>
          <p:nvPr>
            <p:ph type="sldNum" sz="quarter" idx="5"/>
          </p:nvPr>
        </p:nvSpPr>
        <p:spPr/>
        <p:txBody>
          <a:bodyPr/>
          <a:lstStyle/>
          <a:p>
            <a:fld id="{43E09C48-B138-8B43-99F5-406097D30CD2}" type="slidenum">
              <a:rPr lang="en-US" smtClean="0"/>
              <a:t>294</a:t>
            </a:fld>
            <a:endParaRPr lang="en-US"/>
          </a:p>
        </p:txBody>
      </p:sp>
    </p:spTree>
    <p:extLst>
      <p:ext uri="{BB962C8B-B14F-4D97-AF65-F5344CB8AC3E}">
        <p14:creationId xmlns:p14="http://schemas.microsoft.com/office/powerpoint/2010/main" val="252246137"/>
      </p:ext>
    </p:extLst>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A241E-7135-E8A1-E880-A785B0DB0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3BBC0F-F70B-D82E-97C6-38E5707F48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7635AD7-6405-384B-3794-A5B3C1AC476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CEA8ADE-18D0-6C17-B1D1-DF56EC48BF3A}"/>
              </a:ext>
            </a:extLst>
          </p:cNvPr>
          <p:cNvSpPr>
            <a:spLocks noGrp="1"/>
          </p:cNvSpPr>
          <p:nvPr>
            <p:ph type="sldNum" sz="quarter" idx="5"/>
          </p:nvPr>
        </p:nvSpPr>
        <p:spPr/>
        <p:txBody>
          <a:bodyPr/>
          <a:lstStyle/>
          <a:p>
            <a:fld id="{43E09C48-B138-8B43-99F5-406097D30CD2}" type="slidenum">
              <a:rPr lang="en-US" smtClean="0"/>
              <a:t>295</a:t>
            </a:fld>
            <a:endParaRPr lang="en-US"/>
          </a:p>
        </p:txBody>
      </p:sp>
    </p:spTree>
    <p:extLst>
      <p:ext uri="{BB962C8B-B14F-4D97-AF65-F5344CB8AC3E}">
        <p14:creationId xmlns:p14="http://schemas.microsoft.com/office/powerpoint/2010/main" val="2202776357"/>
      </p:ext>
    </p:extLst>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81B77-3E34-5991-CA4D-5F612535EA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ACB50F-F634-3547-C27D-EB6A18A9186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73FAA27-2ED9-FBEC-5150-9C75B4FAD16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People like the Handle that Ambu has on the bag- explain that it is a change and after a couple of times you realize you don’t really need it and there are other ways to hang our bag (like the bag it comes in) when it isn’t in use. </a:t>
            </a:r>
          </a:p>
          <a:p>
            <a:endParaRPr lang="en-US"/>
          </a:p>
        </p:txBody>
      </p:sp>
      <p:sp>
        <p:nvSpPr>
          <p:cNvPr id="4" name="Slide Number Placeholder 3">
            <a:extLst>
              <a:ext uri="{FF2B5EF4-FFF2-40B4-BE49-F238E27FC236}">
                <a16:creationId xmlns:a16="http://schemas.microsoft.com/office/drawing/2014/main" id="{FF6AEEB4-69D2-670A-3BF6-59FA009DD7D2}"/>
              </a:ext>
            </a:extLst>
          </p:cNvPr>
          <p:cNvSpPr>
            <a:spLocks noGrp="1"/>
          </p:cNvSpPr>
          <p:nvPr>
            <p:ph type="sldNum" sz="quarter" idx="5"/>
          </p:nvPr>
        </p:nvSpPr>
        <p:spPr/>
        <p:txBody>
          <a:bodyPr/>
          <a:lstStyle/>
          <a:p>
            <a:fld id="{43E09C48-B138-8B43-99F5-406097D30CD2}" type="slidenum">
              <a:rPr lang="en-US" smtClean="0"/>
              <a:t>296</a:t>
            </a:fld>
            <a:endParaRPr lang="en-US"/>
          </a:p>
        </p:txBody>
      </p:sp>
    </p:spTree>
    <p:extLst>
      <p:ext uri="{BB962C8B-B14F-4D97-AF65-F5344CB8AC3E}">
        <p14:creationId xmlns:p14="http://schemas.microsoft.com/office/powerpoint/2010/main" val="1160589555"/>
      </p:ext>
    </p:extLst>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297</a:t>
            </a:fld>
            <a:endParaRPr lang="en-US"/>
          </a:p>
        </p:txBody>
      </p:sp>
    </p:spTree>
    <p:extLst>
      <p:ext uri="{BB962C8B-B14F-4D97-AF65-F5344CB8AC3E}">
        <p14:creationId xmlns:p14="http://schemas.microsoft.com/office/powerpoint/2010/main" val="1215084980"/>
      </p:ext>
    </p:extLst>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PFT Filters </a:t>
            </a:r>
          </a:p>
          <a:p>
            <a:r>
              <a:rPr lang="en-US" b="0"/>
              <a:t>Round or Elliptical</a:t>
            </a:r>
          </a:p>
          <a:p>
            <a:r>
              <a:rPr lang="en-US"/>
              <a:t>TTM Revenue: $1,196,790</a:t>
            </a:r>
          </a:p>
          <a:p>
            <a:r>
              <a:rPr lang="en-US"/>
              <a:t>SM: $75,126</a:t>
            </a:r>
          </a:p>
          <a:p>
            <a:r>
              <a:rPr lang="en-US"/>
              <a:t>SM %: 39.4%</a:t>
            </a:r>
          </a:p>
          <a:p>
            <a:r>
              <a:rPr lang="en-US"/>
              <a:t>High Volume:</a:t>
            </a:r>
          </a:p>
          <a:p>
            <a:r>
              <a:rPr lang="en-US"/>
              <a:t>001851 | FILTER BACT F/RESP THERAPY 50/CS</a:t>
            </a:r>
          </a:p>
          <a:p>
            <a:r>
              <a:rPr lang="en-US"/>
              <a:t>003005 | HMEF ADULT W GSP FILTERED 25/CS</a:t>
            </a:r>
          </a:p>
          <a:p>
            <a:r>
              <a:rPr lang="en-US"/>
              <a:t>003003 | HME TYPE I ADULT 50/CS</a:t>
            </a:r>
          </a:p>
          <a:p>
            <a:r>
              <a:rPr lang="en-US"/>
              <a:t>001853 | FILTER HIGH-EFFICENCY RESP 50/CS</a:t>
            </a:r>
          </a:p>
          <a:p>
            <a:r>
              <a:rPr lang="en-US"/>
              <a:t>157 | Ballard 1000 HEAT MOIST EXCH,25</a:t>
            </a:r>
          </a:p>
          <a:p>
            <a:r>
              <a:rPr lang="en-US"/>
              <a:t>153 | Ballard 1500 HEAT MOIST EXCH,50</a:t>
            </a:r>
          </a:p>
          <a:p>
            <a:r>
              <a:rPr lang="en-US"/>
              <a:t>003021 | HMEF BYPASS FILTERED 25/CS</a:t>
            </a:r>
          </a:p>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298</a:t>
            </a:fld>
            <a:endParaRPr lang="en-US"/>
          </a:p>
        </p:txBody>
      </p:sp>
    </p:spTree>
    <p:extLst>
      <p:ext uri="{BB962C8B-B14F-4D97-AF65-F5344CB8AC3E}">
        <p14:creationId xmlns:p14="http://schemas.microsoft.com/office/powerpoint/2010/main" val="3511993464"/>
      </p:ext>
    </p:extLst>
  </p:cSld>
  <p:clrMapOvr>
    <a:masterClrMapping/>
  </p:clrMapOvr>
</p:notes>
</file>

<file path=ppt/notesSlides/notesSlide2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https://www.futuremarketinsights.com/reports/heat-moisture-exchanger-market</a:t>
            </a:r>
          </a:p>
          <a:p>
            <a:endParaRPr lang="en-US"/>
          </a:p>
          <a:p>
            <a:r>
              <a:rPr lang="en-US"/>
              <a:t>Japan – $30.7 mil market size</a:t>
            </a:r>
          </a:p>
        </p:txBody>
      </p:sp>
      <p:sp>
        <p:nvSpPr>
          <p:cNvPr id="4" name="Slide Number Placeholder 3"/>
          <p:cNvSpPr>
            <a:spLocks noGrp="1"/>
          </p:cNvSpPr>
          <p:nvPr>
            <p:ph type="sldNum" sz="quarter" idx="5"/>
          </p:nvPr>
        </p:nvSpPr>
        <p:spPr/>
        <p:txBody>
          <a:bodyPr/>
          <a:lstStyle/>
          <a:p>
            <a:fld id="{43E09C48-B138-8B43-99F5-406097D30CD2}" type="slidenum">
              <a:rPr lang="en-US" smtClean="0"/>
              <a:t>299</a:t>
            </a:fld>
            <a:endParaRPr lang="en-US"/>
          </a:p>
        </p:txBody>
      </p:sp>
    </p:spTree>
    <p:extLst>
      <p:ext uri="{BB962C8B-B14F-4D97-AF65-F5344CB8AC3E}">
        <p14:creationId xmlns:p14="http://schemas.microsoft.com/office/powerpoint/2010/main" val="899082574"/>
      </p:ext>
    </p:extLst>
  </p:cSld>
  <p:clrMapOvr>
    <a:masterClrMapping/>
  </p:clrMapOvr>
</p:notes>
</file>

<file path=ppt/notesSlides/notesSlide2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300</a:t>
            </a:fld>
            <a:endParaRPr lang="en-US"/>
          </a:p>
        </p:txBody>
      </p:sp>
    </p:spTree>
    <p:extLst>
      <p:ext uri="{BB962C8B-B14F-4D97-AF65-F5344CB8AC3E}">
        <p14:creationId xmlns:p14="http://schemas.microsoft.com/office/powerpoint/2010/main" val="3242918078"/>
      </p:ext>
    </p:extLst>
  </p:cSld>
  <p:clrMapOvr>
    <a:masterClrMapping/>
  </p:clrMapOvr>
</p:notes>
</file>

<file path=ppt/notesSlides/notesSlide2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24CCC-5A7C-E9C0-2EB4-32F258D0BD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93EDD1-AFE1-9D8B-D3AA-44DC8B6D21A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A4A68B7-96AB-A0EA-A3F1-A03658C0F762}"/>
              </a:ext>
            </a:extLst>
          </p:cNvPr>
          <p:cNvSpPr>
            <a:spLocks noGrp="1"/>
          </p:cNvSpPr>
          <p:nvPr>
            <p:ph type="body" idx="1"/>
          </p:nvPr>
        </p:nvSpPr>
        <p:spPr/>
        <p:txBody>
          <a:bodyPr/>
          <a:lstStyle/>
          <a:p>
            <a:r>
              <a:rPr lang="en-US"/>
              <a:t>Clarivate data – Q4 2023</a:t>
            </a:r>
          </a:p>
        </p:txBody>
      </p:sp>
      <p:sp>
        <p:nvSpPr>
          <p:cNvPr id="4" name="Slide Number Placeholder 3">
            <a:extLst>
              <a:ext uri="{FF2B5EF4-FFF2-40B4-BE49-F238E27FC236}">
                <a16:creationId xmlns:a16="http://schemas.microsoft.com/office/drawing/2014/main" id="{D954F126-9E12-5B07-262E-003E55AB43E0}"/>
              </a:ext>
            </a:extLst>
          </p:cNvPr>
          <p:cNvSpPr>
            <a:spLocks noGrp="1"/>
          </p:cNvSpPr>
          <p:nvPr>
            <p:ph type="sldNum" sz="quarter" idx="5"/>
          </p:nvPr>
        </p:nvSpPr>
        <p:spPr/>
        <p:txBody>
          <a:bodyPr/>
          <a:lstStyle/>
          <a:p>
            <a:fld id="{43E09C48-B138-8B43-99F5-406097D30CD2}" type="slidenum">
              <a:rPr lang="en-US" smtClean="0"/>
              <a:t>301</a:t>
            </a:fld>
            <a:endParaRPr lang="en-US"/>
          </a:p>
        </p:txBody>
      </p:sp>
    </p:spTree>
    <p:extLst>
      <p:ext uri="{BB962C8B-B14F-4D97-AF65-F5344CB8AC3E}">
        <p14:creationId xmlns:p14="http://schemas.microsoft.com/office/powerpoint/2010/main" val="2239209193"/>
      </p:ext>
    </p:extLst>
  </p:cSld>
  <p:clrMapOvr>
    <a:masterClrMapping/>
  </p:clrMapOvr>
</p:notes>
</file>

<file path=ppt/notesSlides/notesSlide2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8CEFD-71E8-4F5E-96A0-924DB9DE17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76CE85-8F9F-8F3F-669B-4DD103A6F6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7C2C56A-AE00-BBED-80E6-D29CB9FBF43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7FB5B99-F5EE-3406-322D-042BACFFD2C5}"/>
              </a:ext>
            </a:extLst>
          </p:cNvPr>
          <p:cNvSpPr>
            <a:spLocks noGrp="1"/>
          </p:cNvSpPr>
          <p:nvPr>
            <p:ph type="sldNum" sz="quarter" idx="5"/>
          </p:nvPr>
        </p:nvSpPr>
        <p:spPr/>
        <p:txBody>
          <a:bodyPr/>
          <a:lstStyle/>
          <a:p>
            <a:fld id="{43E09C48-B138-8B43-99F5-406097D30CD2}" type="slidenum">
              <a:rPr lang="en-US" smtClean="0"/>
              <a:t>302</a:t>
            </a:fld>
            <a:endParaRPr lang="en-US"/>
          </a:p>
        </p:txBody>
      </p:sp>
    </p:spTree>
    <p:extLst>
      <p:ext uri="{BB962C8B-B14F-4D97-AF65-F5344CB8AC3E}">
        <p14:creationId xmlns:p14="http://schemas.microsoft.com/office/powerpoint/2010/main" val="1951421308"/>
      </p:ext>
    </p:extLst>
  </p:cSld>
  <p:clrMapOvr>
    <a:masterClrMapping/>
  </p:clrMapOvr>
</p:notes>
</file>

<file path=ppt/notesSlides/notesSlide2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7CFD0-CD55-CF02-A0D6-09DC9064B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F9C7A-D720-4E13-A000-DCA23B92E8E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78BE696-CC59-C369-09A0-6359F1EBE48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755ED7A-049A-0A51-2CBD-3197320B4371}"/>
              </a:ext>
            </a:extLst>
          </p:cNvPr>
          <p:cNvSpPr>
            <a:spLocks noGrp="1"/>
          </p:cNvSpPr>
          <p:nvPr>
            <p:ph type="sldNum" sz="quarter" idx="5"/>
          </p:nvPr>
        </p:nvSpPr>
        <p:spPr/>
        <p:txBody>
          <a:bodyPr/>
          <a:lstStyle/>
          <a:p>
            <a:fld id="{43E09C48-B138-8B43-99F5-406097D30CD2}" type="slidenum">
              <a:rPr lang="en-US" smtClean="0"/>
              <a:t>303</a:t>
            </a:fld>
            <a:endParaRPr lang="en-US"/>
          </a:p>
        </p:txBody>
      </p:sp>
    </p:spTree>
    <p:extLst>
      <p:ext uri="{BB962C8B-B14F-4D97-AF65-F5344CB8AC3E}">
        <p14:creationId xmlns:p14="http://schemas.microsoft.com/office/powerpoint/2010/main" val="4172811492"/>
      </p:ext>
    </p:extLst>
  </p:cSld>
  <p:clrMapOvr>
    <a:masterClrMapping/>
  </p:clrMapOvr>
</p:notes>
</file>

<file path=ppt/notesSlides/notesSlide2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304</a:t>
            </a:fld>
            <a:endParaRPr lang="en-US"/>
          </a:p>
        </p:txBody>
      </p:sp>
    </p:spTree>
    <p:extLst>
      <p:ext uri="{BB962C8B-B14F-4D97-AF65-F5344CB8AC3E}">
        <p14:creationId xmlns:p14="http://schemas.microsoft.com/office/powerpoint/2010/main" val="3907098810"/>
      </p:ext>
    </p:extLst>
  </p:cSld>
  <p:clrMapOvr>
    <a:masterClrMapping/>
  </p:clrMapOvr>
</p:notes>
</file>

<file path=ppt/notesSlides/notesSlide2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60A73-72B9-424C-A6C4-4EB4849D85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F01C07-69B4-553F-840C-8F244EA6DAD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ACF3702-B075-3EB6-0330-59FD9ABC4E41}"/>
              </a:ext>
            </a:extLst>
          </p:cNvPr>
          <p:cNvSpPr>
            <a:spLocks noGrp="1"/>
          </p:cNvSpPr>
          <p:nvPr>
            <p:ph type="body" idx="1"/>
          </p:nvPr>
        </p:nvSpPr>
        <p:spPr/>
        <p:txBody>
          <a:bodyPr/>
          <a:lstStyle/>
          <a:p>
            <a:r>
              <a:rPr lang="en-US">
                <a:cs typeface="Calibri"/>
              </a:rPr>
              <a:t>Incentive Spirometer, Vpep, Pocket Pep, Muc-Away Nasal Aspiration Device</a:t>
            </a:r>
          </a:p>
        </p:txBody>
      </p:sp>
      <p:sp>
        <p:nvSpPr>
          <p:cNvPr id="4" name="Slide Number Placeholder 3">
            <a:extLst>
              <a:ext uri="{FF2B5EF4-FFF2-40B4-BE49-F238E27FC236}">
                <a16:creationId xmlns:a16="http://schemas.microsoft.com/office/drawing/2014/main" id="{9437630E-541E-8D98-E373-87B36ACF3163}"/>
              </a:ext>
            </a:extLst>
          </p:cNvPr>
          <p:cNvSpPr>
            <a:spLocks noGrp="1"/>
          </p:cNvSpPr>
          <p:nvPr>
            <p:ph type="sldNum" sz="quarter" idx="5"/>
          </p:nvPr>
        </p:nvSpPr>
        <p:spPr/>
        <p:txBody>
          <a:bodyPr/>
          <a:lstStyle/>
          <a:p>
            <a:fld id="{43E09C48-B138-8B43-99F5-406097D30CD2}" type="slidenum">
              <a:rPr lang="en-US" smtClean="0"/>
              <a:t>305</a:t>
            </a:fld>
            <a:endParaRPr lang="en-US"/>
          </a:p>
        </p:txBody>
      </p:sp>
    </p:spTree>
    <p:extLst>
      <p:ext uri="{BB962C8B-B14F-4D97-AF65-F5344CB8AC3E}">
        <p14:creationId xmlns:p14="http://schemas.microsoft.com/office/powerpoint/2010/main" val="2704550548"/>
      </p:ext>
    </p:extLst>
  </p:cSld>
  <p:clrMapOvr>
    <a:masterClrMapping/>
  </p:clrMapOvr>
</p:notes>
</file>

<file path=ppt/notesSlides/notesSlide2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FC454-BCC2-7D76-0442-A47EC9C9C3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93BFE3-9140-3870-C4DB-E7DF17E8DB4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C34969A-D1DA-0AB6-502D-92F22AA9BC99}"/>
              </a:ext>
            </a:extLst>
          </p:cNvPr>
          <p:cNvSpPr>
            <a:spLocks noGrp="1"/>
          </p:cNvSpPr>
          <p:nvPr>
            <p:ph type="body" idx="1"/>
          </p:nvPr>
        </p:nvSpPr>
        <p:spPr/>
        <p:txBody>
          <a:bodyPr/>
          <a:lstStyle/>
          <a:p>
            <a:r>
              <a:rPr lang="en-US"/>
              <a:t>The first two images on the left show the </a:t>
            </a:r>
            <a:r>
              <a:rPr lang="en-US" b="1"/>
              <a:t>Smiths Medical Acapella</a:t>
            </a:r>
            <a:r>
              <a:rPr lang="en-US"/>
              <a:t> (blue &amp; green), featuring its adjustable resistance dial and mouthpiece for PEP therapy.</a:t>
            </a:r>
          </a:p>
          <a:p>
            <a:r>
              <a:rPr lang="en-US"/>
              <a:t>The next two images are of the </a:t>
            </a:r>
            <a:r>
              <a:rPr lang="en-US" b="1"/>
              <a:t>Trudell Medical </a:t>
            </a:r>
            <a:r>
              <a:rPr lang="en-US" b="1" err="1"/>
              <a:t>Aerobika</a:t>
            </a:r>
            <a:r>
              <a:rPr lang="en-US"/>
              <a:t> (white), illustrating its compact housing, mouthpiece, and optional manometer slot</a:t>
            </a:r>
          </a:p>
          <a:p>
            <a:r>
              <a:rPr lang="en-US"/>
              <a:t>Lower </a:t>
            </a:r>
            <a:r>
              <a:rPr lang="en-US" err="1"/>
              <a:t>Righ</a:t>
            </a:r>
            <a:r>
              <a:rPr lang="en-US"/>
              <a:t>: </a:t>
            </a:r>
            <a:r>
              <a:rPr lang="en-US" err="1"/>
              <a:t>Curaplex</a:t>
            </a:r>
            <a:r>
              <a:rPr lang="en-US"/>
              <a:t> </a:t>
            </a:r>
            <a:r>
              <a:rPr lang="en-US" err="1"/>
              <a:t>VibraPEP</a:t>
            </a:r>
            <a:endParaRPr lang="en-US"/>
          </a:p>
          <a:p>
            <a:endParaRPr lang="en-US">
              <a:cs typeface="Calibri"/>
            </a:endParaRPr>
          </a:p>
        </p:txBody>
      </p:sp>
      <p:sp>
        <p:nvSpPr>
          <p:cNvPr id="4" name="Slide Number Placeholder 3">
            <a:extLst>
              <a:ext uri="{FF2B5EF4-FFF2-40B4-BE49-F238E27FC236}">
                <a16:creationId xmlns:a16="http://schemas.microsoft.com/office/drawing/2014/main" id="{A2C0C5E3-BE01-F445-3315-1C9C4FFF74AD}"/>
              </a:ext>
            </a:extLst>
          </p:cNvPr>
          <p:cNvSpPr>
            <a:spLocks noGrp="1"/>
          </p:cNvSpPr>
          <p:nvPr>
            <p:ph type="sldNum" sz="quarter" idx="5"/>
          </p:nvPr>
        </p:nvSpPr>
        <p:spPr/>
        <p:txBody>
          <a:bodyPr/>
          <a:lstStyle/>
          <a:p>
            <a:fld id="{43E09C48-B138-8B43-99F5-406097D30CD2}" type="slidenum">
              <a:rPr lang="en-US" smtClean="0"/>
              <a:t>306</a:t>
            </a:fld>
            <a:endParaRPr lang="en-US"/>
          </a:p>
        </p:txBody>
      </p:sp>
    </p:spTree>
    <p:extLst>
      <p:ext uri="{BB962C8B-B14F-4D97-AF65-F5344CB8AC3E}">
        <p14:creationId xmlns:p14="http://schemas.microsoft.com/office/powerpoint/2010/main" val="4065117867"/>
      </p:ext>
    </p:extLst>
  </p:cSld>
  <p:clrMapOvr>
    <a:masterClrMapping/>
  </p:clrMapOvr>
</p:notes>
</file>

<file path=ppt/notesSlides/notesSlide2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43E09C48-B138-8B43-99F5-406097D30CD2}" type="slidenum">
              <a:rPr lang="en-US" smtClean="0"/>
              <a:t>307</a:t>
            </a:fld>
            <a:endParaRPr lang="en-US"/>
          </a:p>
        </p:txBody>
      </p:sp>
    </p:spTree>
    <p:extLst>
      <p:ext uri="{BB962C8B-B14F-4D97-AF65-F5344CB8AC3E}">
        <p14:creationId xmlns:p14="http://schemas.microsoft.com/office/powerpoint/2010/main" val="2427422594"/>
      </p:ext>
    </p:extLst>
  </p:cSld>
  <p:clrMapOvr>
    <a:masterClrMapping/>
  </p:clrMapOvr>
</p:notes>
</file>

<file path=ppt/notesSlides/notesSlide2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High Volume:</a:t>
            </a:r>
          </a:p>
          <a:p>
            <a:r>
              <a:rPr lang="en-US"/>
              <a:t>510 | VPEP OSCILLATING POS PRESSURE DEVICE</a:t>
            </a:r>
          </a:p>
          <a:p>
            <a:r>
              <a:rPr lang="en-US"/>
              <a:t>512 | VPEP OSCILLATING POS PRESSURE DEVICE-HC</a:t>
            </a:r>
          </a:p>
          <a:p>
            <a:r>
              <a:rPr lang="en-US"/>
              <a:t>530V | POCKETPEP OPEP DEVICE 10-PACK CASE</a:t>
            </a:r>
          </a:p>
        </p:txBody>
      </p:sp>
      <p:sp>
        <p:nvSpPr>
          <p:cNvPr id="4" name="Slide Number Placeholder 3"/>
          <p:cNvSpPr>
            <a:spLocks noGrp="1"/>
          </p:cNvSpPr>
          <p:nvPr>
            <p:ph type="sldNum" sz="quarter" idx="5"/>
          </p:nvPr>
        </p:nvSpPr>
        <p:spPr/>
        <p:txBody>
          <a:bodyPr/>
          <a:lstStyle/>
          <a:p>
            <a:fld id="{43E09C48-B138-8B43-99F5-406097D30CD2}" type="slidenum">
              <a:rPr lang="en-US" smtClean="0"/>
              <a:t>308</a:t>
            </a:fld>
            <a:endParaRPr lang="en-US"/>
          </a:p>
        </p:txBody>
      </p:sp>
    </p:spTree>
    <p:extLst>
      <p:ext uri="{BB962C8B-B14F-4D97-AF65-F5344CB8AC3E}">
        <p14:creationId xmlns:p14="http://schemas.microsoft.com/office/powerpoint/2010/main" val="257639283"/>
      </p:ext>
    </p:extLst>
  </p:cSld>
  <p:clrMapOvr>
    <a:masterClrMapping/>
  </p:clrMapOvr>
</p:notes>
</file>

<file path=ppt/notesSlides/notesSlide2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High Volume:</a:t>
            </a:r>
          </a:p>
          <a:p>
            <a:r>
              <a:rPr lang="en-US"/>
              <a:t>001902A | SPIROMETER VOLUME INCENTIVE 4000ML 12/CS</a:t>
            </a:r>
          </a:p>
          <a:p>
            <a:r>
              <a:rPr lang="en-US"/>
              <a:t>001904A | SPIROMETER VOLUME INCENTIVE 2500ML 12/CS</a:t>
            </a:r>
          </a:p>
          <a:p>
            <a:r>
              <a:rPr lang="en-US"/>
              <a:t>001901A | SPIROMETER VOL INCENT4000ML W/1WAY VALVE</a:t>
            </a:r>
          </a:p>
          <a:p>
            <a:r>
              <a:rPr lang="en-US"/>
              <a:t>001903A | SPIROMETER VOL INCENT2500ML W/1WAY VALVE</a:t>
            </a:r>
          </a:p>
        </p:txBody>
      </p:sp>
      <p:sp>
        <p:nvSpPr>
          <p:cNvPr id="4" name="Slide Number Placeholder 3"/>
          <p:cNvSpPr>
            <a:spLocks noGrp="1"/>
          </p:cNvSpPr>
          <p:nvPr>
            <p:ph type="sldNum" sz="quarter" idx="5"/>
          </p:nvPr>
        </p:nvSpPr>
        <p:spPr/>
        <p:txBody>
          <a:bodyPr/>
          <a:lstStyle/>
          <a:p>
            <a:fld id="{43E09C48-B138-8B43-99F5-406097D30CD2}" type="slidenum">
              <a:rPr lang="en-US" smtClean="0"/>
              <a:t>309</a:t>
            </a:fld>
            <a:endParaRPr lang="en-US"/>
          </a:p>
        </p:txBody>
      </p:sp>
    </p:spTree>
    <p:extLst>
      <p:ext uri="{BB962C8B-B14F-4D97-AF65-F5344CB8AC3E}">
        <p14:creationId xmlns:p14="http://schemas.microsoft.com/office/powerpoint/2010/main" val="279039687"/>
      </p:ext>
    </p:extLst>
  </p:cSld>
  <p:clrMapOvr>
    <a:masterClrMapping/>
  </p:clrMapOvr>
</p:notes>
</file>

<file path=ppt/notesSlides/notesSlide2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F0111-6307-11F3-CA20-DB5B660D24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B6B913-85C2-2B74-8651-E2E3F43FA1F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235565E-A108-6585-C81F-6B82C310E95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A9F38BF-0B42-9C13-7879-D80628E388F7}"/>
              </a:ext>
            </a:extLst>
          </p:cNvPr>
          <p:cNvSpPr>
            <a:spLocks noGrp="1"/>
          </p:cNvSpPr>
          <p:nvPr>
            <p:ph type="sldNum" sz="quarter" idx="5"/>
          </p:nvPr>
        </p:nvSpPr>
        <p:spPr/>
        <p:txBody>
          <a:bodyPr/>
          <a:lstStyle/>
          <a:p>
            <a:fld id="{43E09C48-B138-8B43-99F5-406097D30CD2}" type="slidenum">
              <a:rPr lang="en-US" smtClean="0"/>
              <a:t>310</a:t>
            </a:fld>
            <a:endParaRPr lang="en-US"/>
          </a:p>
        </p:txBody>
      </p:sp>
    </p:spTree>
    <p:extLst>
      <p:ext uri="{BB962C8B-B14F-4D97-AF65-F5344CB8AC3E}">
        <p14:creationId xmlns:p14="http://schemas.microsoft.com/office/powerpoint/2010/main" val="2803917998"/>
      </p:ext>
    </p:extLst>
  </p:cSld>
  <p:clrMapOvr>
    <a:masterClrMapping/>
  </p:clrMapOvr>
</p:notes>
</file>

<file path=ppt/notesSlides/notesSlide2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725A6-E77A-E62E-1F20-174233790B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918F7C-D6E7-196B-C9E5-EE8937E0644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A4AD55B-CAA2-CD83-3D3B-E6E2D9E4AF0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55F7363-1304-A2DE-4483-4E43ACCE171A}"/>
              </a:ext>
            </a:extLst>
          </p:cNvPr>
          <p:cNvSpPr>
            <a:spLocks noGrp="1"/>
          </p:cNvSpPr>
          <p:nvPr>
            <p:ph type="sldNum" sz="quarter" idx="5"/>
          </p:nvPr>
        </p:nvSpPr>
        <p:spPr/>
        <p:txBody>
          <a:bodyPr/>
          <a:lstStyle/>
          <a:p>
            <a:fld id="{43E09C48-B138-8B43-99F5-406097D30CD2}" type="slidenum">
              <a:rPr lang="en-US" smtClean="0"/>
              <a:t>311</a:t>
            </a:fld>
            <a:endParaRPr lang="en-US"/>
          </a:p>
        </p:txBody>
      </p:sp>
    </p:spTree>
    <p:extLst>
      <p:ext uri="{BB962C8B-B14F-4D97-AF65-F5344CB8AC3E}">
        <p14:creationId xmlns:p14="http://schemas.microsoft.com/office/powerpoint/2010/main" val="1732597313"/>
      </p:ext>
    </p:extLst>
  </p:cSld>
  <p:clrMapOvr>
    <a:masterClrMapping/>
  </p:clrMapOvr>
</p:notes>
</file>

<file path=ppt/notesSlides/notesSlide2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7D5D1-B104-5ED2-A3E1-0442B74B45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CAA632-5ECE-7BDA-95A1-14A7FAFBF06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0B006E3-21E1-68FC-0EF5-914C8014AB4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A2175E2-5AFB-9A5D-5999-82D32DD71915}"/>
              </a:ext>
            </a:extLst>
          </p:cNvPr>
          <p:cNvSpPr>
            <a:spLocks noGrp="1"/>
          </p:cNvSpPr>
          <p:nvPr>
            <p:ph type="sldNum" sz="quarter" idx="5"/>
          </p:nvPr>
        </p:nvSpPr>
        <p:spPr/>
        <p:txBody>
          <a:bodyPr/>
          <a:lstStyle/>
          <a:p>
            <a:fld id="{43E09C48-B138-8B43-99F5-406097D30CD2}" type="slidenum">
              <a:rPr lang="en-US" smtClean="0"/>
              <a:t>312</a:t>
            </a:fld>
            <a:endParaRPr lang="en-US"/>
          </a:p>
        </p:txBody>
      </p:sp>
    </p:spTree>
    <p:extLst>
      <p:ext uri="{BB962C8B-B14F-4D97-AF65-F5344CB8AC3E}">
        <p14:creationId xmlns:p14="http://schemas.microsoft.com/office/powerpoint/2010/main" val="3532142759"/>
      </p:ext>
    </p:extLst>
  </p:cSld>
  <p:clrMapOvr>
    <a:masterClrMapping/>
  </p:clrMapOvr>
</p:notes>
</file>

<file path=ppt/notesSlides/notesSlide2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0C66D-A206-6865-00EB-6FEC91FB9B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7381F0-A474-7690-52A3-C87577B56AD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B5D5DDE-06C6-8C3D-757A-71BD1D533C68}"/>
              </a:ext>
            </a:extLst>
          </p:cNvPr>
          <p:cNvSpPr>
            <a:spLocks noGrp="1"/>
          </p:cNvSpPr>
          <p:nvPr>
            <p:ph type="body" idx="1"/>
          </p:nvPr>
        </p:nvSpPr>
        <p:spPr/>
        <p:txBody>
          <a:bodyPr/>
          <a:lstStyle/>
          <a:p>
            <a:r>
              <a:rPr lang="en-US"/>
              <a:t>High Volume:</a:t>
            </a:r>
          </a:p>
          <a:p>
            <a:r>
              <a:rPr lang="en-US"/>
              <a:t>9-0212-70 | E/T INTRODUCER W/COUDE TIP BX/10</a:t>
            </a:r>
          </a:p>
          <a:p>
            <a:r>
              <a:rPr lang="en-US"/>
              <a:t>8000HDP | PRONE HEAD POSITIONER WITH MIRROR.</a:t>
            </a:r>
          </a:p>
          <a:p>
            <a:r>
              <a:rPr lang="en-US"/>
              <a:t>9-0211-70 | E/T INTRODUCER PEDIATRIC 10FR BX/10</a:t>
            </a:r>
          </a:p>
          <a:p>
            <a:r>
              <a:rPr lang="en-US"/>
              <a:t>9-0203-14 | SUNSLIP SHEATHED STYLET ADULT 14FR 12.5“</a:t>
            </a:r>
          </a:p>
          <a:p>
            <a:endParaRPr lang="en-US"/>
          </a:p>
        </p:txBody>
      </p:sp>
      <p:sp>
        <p:nvSpPr>
          <p:cNvPr id="4" name="Slide Number Placeholder 3">
            <a:extLst>
              <a:ext uri="{FF2B5EF4-FFF2-40B4-BE49-F238E27FC236}">
                <a16:creationId xmlns:a16="http://schemas.microsoft.com/office/drawing/2014/main" id="{71A2EFAC-A543-2DA2-2108-A84E383FC569}"/>
              </a:ext>
            </a:extLst>
          </p:cNvPr>
          <p:cNvSpPr>
            <a:spLocks noGrp="1"/>
          </p:cNvSpPr>
          <p:nvPr>
            <p:ph type="sldNum" sz="quarter" idx="5"/>
          </p:nvPr>
        </p:nvSpPr>
        <p:spPr/>
        <p:txBody>
          <a:bodyPr/>
          <a:lstStyle/>
          <a:p>
            <a:fld id="{43E09C48-B138-8B43-99F5-406097D30CD2}" type="slidenum">
              <a:rPr lang="en-US" smtClean="0"/>
              <a:t>313</a:t>
            </a:fld>
            <a:endParaRPr lang="en-US"/>
          </a:p>
        </p:txBody>
      </p:sp>
    </p:spTree>
    <p:extLst>
      <p:ext uri="{BB962C8B-B14F-4D97-AF65-F5344CB8AC3E}">
        <p14:creationId xmlns:p14="http://schemas.microsoft.com/office/powerpoint/2010/main" val="2041830412"/>
      </p:ext>
    </p:extLst>
  </p:cSld>
  <p:clrMapOvr>
    <a:masterClrMapping/>
  </p:clrMapOvr>
</p:notes>
</file>

<file path=ppt/notesSlides/notesSlide2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E60D3-0480-4939-37F4-FF1922DD2A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677BEB-FE0C-5905-EFFD-DF7FCA4F37A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1CCE2C7-721A-CF1B-8FF4-F6F3681597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8B246D5-9599-FD1F-8EDE-1FED722E06B5}"/>
              </a:ext>
            </a:extLst>
          </p:cNvPr>
          <p:cNvSpPr>
            <a:spLocks noGrp="1"/>
          </p:cNvSpPr>
          <p:nvPr>
            <p:ph type="sldNum" sz="quarter" idx="5"/>
          </p:nvPr>
        </p:nvSpPr>
        <p:spPr/>
        <p:txBody>
          <a:bodyPr/>
          <a:lstStyle/>
          <a:p>
            <a:fld id="{43E09C48-B138-8B43-99F5-406097D30CD2}" type="slidenum">
              <a:rPr lang="en-US" smtClean="0"/>
              <a:t>314</a:t>
            </a:fld>
            <a:endParaRPr lang="en-US"/>
          </a:p>
        </p:txBody>
      </p:sp>
    </p:spTree>
    <p:extLst>
      <p:ext uri="{BB962C8B-B14F-4D97-AF65-F5344CB8AC3E}">
        <p14:creationId xmlns:p14="http://schemas.microsoft.com/office/powerpoint/2010/main" val="2901994499"/>
      </p:ext>
    </p:extLst>
  </p:cSld>
  <p:clrMapOvr>
    <a:masterClrMapping/>
  </p:clrMapOvr>
</p:notes>
</file>

<file path=ppt/notesSlides/notesSlide2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3E06D-4C88-54A0-713D-302FD9742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0E7E2E-4012-D656-CEF1-C4811CE7ED9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B7062D0-32EB-3EBB-0852-E39C1300E5F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1E38131-89C9-A88B-9A16-CB2E41AF0299}"/>
              </a:ext>
            </a:extLst>
          </p:cNvPr>
          <p:cNvSpPr>
            <a:spLocks noGrp="1"/>
          </p:cNvSpPr>
          <p:nvPr>
            <p:ph type="sldNum" sz="quarter" idx="5"/>
          </p:nvPr>
        </p:nvSpPr>
        <p:spPr/>
        <p:txBody>
          <a:bodyPr/>
          <a:lstStyle/>
          <a:p>
            <a:fld id="{43E09C48-B138-8B43-99F5-406097D30CD2}" type="slidenum">
              <a:rPr lang="en-US" smtClean="0"/>
              <a:t>315</a:t>
            </a:fld>
            <a:endParaRPr lang="en-US"/>
          </a:p>
        </p:txBody>
      </p:sp>
    </p:spTree>
    <p:extLst>
      <p:ext uri="{BB962C8B-B14F-4D97-AF65-F5344CB8AC3E}">
        <p14:creationId xmlns:p14="http://schemas.microsoft.com/office/powerpoint/2010/main" val="3552869484"/>
      </p:ext>
    </p:extLst>
  </p:cSld>
  <p:clrMapOvr>
    <a:masterClrMapping/>
  </p:clrMapOvr>
</p:notes>
</file>

<file path=ppt/notesSlides/notesSlide2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E09C48-B138-8B43-99F5-406097D30CD2}" type="slidenum">
              <a:rPr lang="en-US" smtClean="0"/>
              <a:t>316</a:t>
            </a:fld>
            <a:endParaRPr lang="en-US"/>
          </a:p>
        </p:txBody>
      </p:sp>
    </p:spTree>
    <p:extLst>
      <p:ext uri="{BB962C8B-B14F-4D97-AF65-F5344CB8AC3E}">
        <p14:creationId xmlns:p14="http://schemas.microsoft.com/office/powerpoint/2010/main" val="39063500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23D4DAB-CED6-EE47-ACAF-3D80C05D5D7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5CEA5A1-BCCC-B047-868E-B192178D68CF}"/>
              </a:ext>
            </a:extLst>
          </p:cNvPr>
          <p:cNvSpPr>
            <a:spLocks noGrp="1"/>
          </p:cNvSpPr>
          <p:nvPr>
            <p:ph type="ctrTitle" hasCustomPrompt="1"/>
          </p:nvPr>
        </p:nvSpPr>
        <p:spPr>
          <a:xfrm>
            <a:off x="623515" y="4359563"/>
            <a:ext cx="8461108" cy="660112"/>
          </a:xfrm>
          <a:prstGeom prst="rect">
            <a:avLst/>
          </a:prstGeom>
        </p:spPr>
        <p:txBody>
          <a:bodyPr anchor="t"/>
          <a:lstStyle>
            <a:lvl1pPr algn="l">
              <a:defRPr sz="4800">
                <a:solidFill>
                  <a:schemeClr val="bg1"/>
                </a:solidFill>
                <a:latin typeface="+mn-lt"/>
              </a:defRPr>
            </a:lvl1pPr>
          </a:lstStyle>
          <a:p>
            <a:r>
              <a:rPr lang="en-US"/>
              <a:t>Cover slide title here</a:t>
            </a:r>
          </a:p>
        </p:txBody>
      </p:sp>
      <p:sp>
        <p:nvSpPr>
          <p:cNvPr id="3" name="Subtitle 2">
            <a:extLst>
              <a:ext uri="{FF2B5EF4-FFF2-40B4-BE49-F238E27FC236}">
                <a16:creationId xmlns:a16="http://schemas.microsoft.com/office/drawing/2014/main" id="{7ECD8A78-1914-CF47-BF05-908C78EC21F6}"/>
              </a:ext>
            </a:extLst>
          </p:cNvPr>
          <p:cNvSpPr>
            <a:spLocks noGrp="1"/>
          </p:cNvSpPr>
          <p:nvPr>
            <p:ph type="subTitle" idx="1" hasCustomPrompt="1"/>
          </p:nvPr>
        </p:nvSpPr>
        <p:spPr>
          <a:xfrm>
            <a:off x="623516" y="5105401"/>
            <a:ext cx="8461108" cy="555624"/>
          </a:xfrm>
        </p:spPr>
        <p:txBody>
          <a:bodyPr>
            <a:noAutofit/>
          </a:bodyPr>
          <a:lstStyle>
            <a:lvl1pPr marL="0" indent="0" algn="l">
              <a:buNone/>
              <a:defRPr sz="24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Secondary title here</a:t>
            </a:r>
          </a:p>
        </p:txBody>
      </p:sp>
    </p:spTree>
    <p:extLst>
      <p:ext uri="{BB962C8B-B14F-4D97-AF65-F5344CB8AC3E}">
        <p14:creationId xmlns:p14="http://schemas.microsoft.com/office/powerpoint/2010/main" val="1713279262"/>
      </p:ext>
    </p:extLst>
  </p:cSld>
  <p:clrMapOvr>
    <a:masterClrMapping/>
  </p:clrMapOvr>
  <p:extLst>
    <p:ext uri="{DCECCB84-F9BA-43D5-87BE-67443E8EF086}">
      <p15:sldGuideLst xmlns:p15="http://schemas.microsoft.com/office/powerpoint/2012/main">
        <p15:guide id="1" orient="horz" pos="4032"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Header - Blu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BA1E2D6-FBD0-E74D-B048-B6C7E18B47A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4" name="Slide Number Placeholder 5">
            <a:extLst>
              <a:ext uri="{FF2B5EF4-FFF2-40B4-BE49-F238E27FC236}">
                <a16:creationId xmlns:a16="http://schemas.microsoft.com/office/drawing/2014/main" id="{3F447182-01FC-1C43-BE14-7ABC3D59D23C}"/>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chemeClr val="bg1"/>
                </a:solidFill>
              </a:defRPr>
            </a:lvl1pPr>
          </a:lstStyle>
          <a:p>
            <a:fld id="{065D75E3-62B6-C44A-8295-14DF27978E1A}" type="slidenum">
              <a:rPr lang="en-US" smtClean="0"/>
              <a:pPr/>
              <a:t>‹#›</a:t>
            </a:fld>
            <a:endParaRPr lang="en-US"/>
          </a:p>
        </p:txBody>
      </p:sp>
      <p:pic>
        <p:nvPicPr>
          <p:cNvPr id="11" name="Picture 10">
            <a:extLst>
              <a:ext uri="{FF2B5EF4-FFF2-40B4-BE49-F238E27FC236}">
                <a16:creationId xmlns:a16="http://schemas.microsoft.com/office/drawing/2014/main" id="{E6577A56-6E30-4144-97A8-61880B08314A}"/>
              </a:ext>
            </a:extLst>
          </p:cNvPr>
          <p:cNvPicPr>
            <a:picLocks noChangeAspect="1"/>
          </p:cNvPicPr>
          <p:nvPr userDrawn="1"/>
        </p:nvPicPr>
        <p:blipFill>
          <a:blip r:embed="rId3"/>
          <a:stretch>
            <a:fillRect/>
          </a:stretch>
        </p:blipFill>
        <p:spPr>
          <a:xfrm>
            <a:off x="530389" y="494080"/>
            <a:ext cx="1868683" cy="1099225"/>
          </a:xfrm>
          <a:prstGeom prst="rect">
            <a:avLst/>
          </a:prstGeom>
        </p:spPr>
      </p:pic>
      <p:sp>
        <p:nvSpPr>
          <p:cNvPr id="4" name="Title 3">
            <a:extLst>
              <a:ext uri="{FF2B5EF4-FFF2-40B4-BE49-F238E27FC236}">
                <a16:creationId xmlns:a16="http://schemas.microsoft.com/office/drawing/2014/main" id="{4F1F69DE-FA2C-7B71-5D50-B55A8E6A70E0}"/>
              </a:ext>
            </a:extLst>
          </p:cNvPr>
          <p:cNvSpPr>
            <a:spLocks noGrp="1"/>
          </p:cNvSpPr>
          <p:nvPr>
            <p:ph type="title"/>
          </p:nvPr>
        </p:nvSpPr>
        <p:spPr>
          <a:xfrm>
            <a:off x="3329609" y="3676303"/>
            <a:ext cx="8311302" cy="2635399"/>
          </a:xfrm>
        </p:spPr>
        <p:txBody>
          <a:bodyPr anchor="t"/>
          <a:lstStyle>
            <a:lvl1pPr algn="r">
              <a:defRPr>
                <a:solidFill>
                  <a:schemeClr val="bg1"/>
                </a:solidFill>
              </a:defRPr>
            </a:lvl1pPr>
          </a:lstStyle>
          <a:p>
            <a:r>
              <a:rPr lang="en-US"/>
              <a:t>Click to edit Master title style</a:t>
            </a:r>
          </a:p>
        </p:txBody>
      </p:sp>
      <p:sp>
        <p:nvSpPr>
          <p:cNvPr id="2" name="TextBox 1">
            <a:extLst>
              <a:ext uri="{FF2B5EF4-FFF2-40B4-BE49-F238E27FC236}">
                <a16:creationId xmlns:a16="http://schemas.microsoft.com/office/drawing/2014/main" id="{6CAFA578-7062-2100-CA37-A93A7A7DAF13}"/>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1473994324"/>
      </p:ext>
    </p:extLst>
  </p:cSld>
  <p:clrMapOvr>
    <a:masterClrMapping/>
  </p:clrMapOvr>
  <p:extLst>
    <p:ext uri="{DCECCB84-F9BA-43D5-87BE-67443E8EF086}">
      <p15:sldGuideLst xmlns:p15="http://schemas.microsoft.com/office/powerpoint/2012/main">
        <p15:guide id="1" orient="horz" pos="4032"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Section Header - Blu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BA1E2D6-FBD0-E74D-B048-B6C7E18B47A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4" name="Slide Number Placeholder 5">
            <a:extLst>
              <a:ext uri="{FF2B5EF4-FFF2-40B4-BE49-F238E27FC236}">
                <a16:creationId xmlns:a16="http://schemas.microsoft.com/office/drawing/2014/main" id="{3F447182-01FC-1C43-BE14-7ABC3D59D23C}"/>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chemeClr val="bg1"/>
                </a:solidFill>
              </a:defRPr>
            </a:lvl1pPr>
          </a:lstStyle>
          <a:p>
            <a:fld id="{065D75E3-62B6-C44A-8295-14DF27978E1A}" type="slidenum">
              <a:rPr lang="en-US" smtClean="0"/>
              <a:pPr/>
              <a:t>‹#›</a:t>
            </a:fld>
            <a:endParaRPr lang="en-US"/>
          </a:p>
        </p:txBody>
      </p:sp>
      <p:pic>
        <p:nvPicPr>
          <p:cNvPr id="11" name="Picture 10">
            <a:extLst>
              <a:ext uri="{FF2B5EF4-FFF2-40B4-BE49-F238E27FC236}">
                <a16:creationId xmlns:a16="http://schemas.microsoft.com/office/drawing/2014/main" id="{E6577A56-6E30-4144-97A8-61880B08314A}"/>
              </a:ext>
            </a:extLst>
          </p:cNvPr>
          <p:cNvPicPr>
            <a:picLocks noChangeAspect="1"/>
          </p:cNvPicPr>
          <p:nvPr userDrawn="1"/>
        </p:nvPicPr>
        <p:blipFill>
          <a:blip r:embed="rId3"/>
          <a:stretch>
            <a:fillRect/>
          </a:stretch>
        </p:blipFill>
        <p:spPr>
          <a:xfrm>
            <a:off x="530389" y="494080"/>
            <a:ext cx="1868683" cy="1099225"/>
          </a:xfrm>
          <a:prstGeom prst="rect">
            <a:avLst/>
          </a:prstGeom>
        </p:spPr>
      </p:pic>
      <p:sp>
        <p:nvSpPr>
          <p:cNvPr id="9" name="Picture Placeholder 6">
            <a:extLst>
              <a:ext uri="{FF2B5EF4-FFF2-40B4-BE49-F238E27FC236}">
                <a16:creationId xmlns:a16="http://schemas.microsoft.com/office/drawing/2014/main" id="{81BAFE33-0AA3-AB48-997C-0D956C98E614}"/>
              </a:ext>
            </a:extLst>
          </p:cNvPr>
          <p:cNvSpPr>
            <a:spLocks noGrp="1"/>
          </p:cNvSpPr>
          <p:nvPr>
            <p:ph type="pic" sz="quarter" idx="11"/>
          </p:nvPr>
        </p:nvSpPr>
        <p:spPr>
          <a:xfrm>
            <a:off x="698091" y="1749425"/>
            <a:ext cx="6518686" cy="4337050"/>
          </a:xfrm>
        </p:spPr>
        <p:txBody>
          <a:bodyPr>
            <a:normAutofit/>
          </a:bodyPr>
          <a:lstStyle>
            <a:lvl1pPr>
              <a:defRPr sz="2400"/>
            </a:lvl1pPr>
          </a:lstStyle>
          <a:p>
            <a:endParaRPr lang="en-US"/>
          </a:p>
        </p:txBody>
      </p:sp>
      <p:sp>
        <p:nvSpPr>
          <p:cNvPr id="3" name="Title 2">
            <a:extLst>
              <a:ext uri="{FF2B5EF4-FFF2-40B4-BE49-F238E27FC236}">
                <a16:creationId xmlns:a16="http://schemas.microsoft.com/office/drawing/2014/main" id="{492DE735-D9C9-F3C6-DE28-888B154EDC0E}"/>
              </a:ext>
            </a:extLst>
          </p:cNvPr>
          <p:cNvSpPr>
            <a:spLocks noGrp="1"/>
          </p:cNvSpPr>
          <p:nvPr>
            <p:ph type="title"/>
          </p:nvPr>
        </p:nvSpPr>
        <p:spPr>
          <a:xfrm>
            <a:off x="7533861" y="3544151"/>
            <a:ext cx="4107050" cy="2542323"/>
          </a:xfrm>
        </p:spPr>
        <p:txBody>
          <a:bodyPr anchor="t"/>
          <a:lstStyle>
            <a:lvl1pPr algn="r">
              <a:defRPr>
                <a:solidFill>
                  <a:schemeClr val="bg1"/>
                </a:solidFill>
              </a:defRPr>
            </a:lvl1pPr>
          </a:lstStyle>
          <a:p>
            <a:r>
              <a:rPr lang="en-US"/>
              <a:t>Click to edit Master title style</a:t>
            </a:r>
          </a:p>
        </p:txBody>
      </p:sp>
      <p:sp>
        <p:nvSpPr>
          <p:cNvPr id="2" name="TextBox 1">
            <a:extLst>
              <a:ext uri="{FF2B5EF4-FFF2-40B4-BE49-F238E27FC236}">
                <a16:creationId xmlns:a16="http://schemas.microsoft.com/office/drawing/2014/main" id="{3C61B642-900F-2F1B-F974-DF2B2F809879}"/>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2356487103"/>
      </p:ext>
    </p:extLst>
  </p:cSld>
  <p:clrMapOvr>
    <a:masterClrMapping/>
  </p:clrMapOvr>
  <p:extLst>
    <p:ext uri="{DCECCB84-F9BA-43D5-87BE-67443E8EF086}">
      <p15:sldGuideLst xmlns:p15="http://schemas.microsoft.com/office/powerpoint/2012/main">
        <p15:guide id="1" orient="horz" pos="4032">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 col - Title and Content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CE1AC-5183-9540-95C2-3C1430569F10}"/>
              </a:ext>
            </a:extLst>
          </p:cNvPr>
          <p:cNvSpPr>
            <a:spLocks noGrp="1"/>
          </p:cNvSpPr>
          <p:nvPr>
            <p:ph idx="1" hasCustomPrompt="1"/>
          </p:nvPr>
        </p:nvSpPr>
        <p:spPr>
          <a:xfrm>
            <a:off x="561975" y="1400175"/>
            <a:ext cx="10891271" cy="4737153"/>
          </a:xfrm>
        </p:spPr>
        <p:txBody>
          <a:bodyPr>
            <a:normAutofit/>
          </a:bodyPr>
          <a:lstStyle>
            <a:lvl1pPr marL="0" indent="0">
              <a:buNone/>
              <a:defRPr sz="1800"/>
            </a:lvl1pPr>
            <a:lvl2pPr>
              <a:defRPr sz="1800"/>
            </a:lvl2pPr>
            <a:lvl3pPr>
              <a:defRPr sz="1800"/>
            </a:lvl3pPr>
            <a:lvl4pPr>
              <a:defRPr sz="1800"/>
            </a:lvl4pPr>
            <a:lvl5pPr>
              <a:defRPr sz="1800"/>
            </a:lvl5pPr>
          </a:lstStyle>
          <a:p>
            <a:pPr lvl="0"/>
            <a:r>
              <a:rPr lang="en-US"/>
              <a:t>Click to add text one column</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5">
            <a:extLst>
              <a:ext uri="{FF2B5EF4-FFF2-40B4-BE49-F238E27FC236}">
                <a16:creationId xmlns:a16="http://schemas.microsoft.com/office/drawing/2014/main" id="{94C2E67F-2A96-5842-B641-3DAF875A9FB8}"/>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rgbClr val="008557"/>
                </a:solidFill>
              </a:defRPr>
            </a:lvl1pPr>
          </a:lstStyle>
          <a:p>
            <a:fld id="{065D75E3-62B6-C44A-8295-14DF27978E1A}" type="slidenum">
              <a:rPr lang="en-US" smtClean="0"/>
              <a:pPr/>
              <a:t>‹#›</a:t>
            </a:fld>
            <a:endParaRPr lang="en-US"/>
          </a:p>
        </p:txBody>
      </p:sp>
      <p:sp>
        <p:nvSpPr>
          <p:cNvPr id="7" name="Title 6">
            <a:extLst>
              <a:ext uri="{FF2B5EF4-FFF2-40B4-BE49-F238E27FC236}">
                <a16:creationId xmlns:a16="http://schemas.microsoft.com/office/drawing/2014/main" id="{02D4E386-7248-781C-1B9C-6F30E689466F}"/>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
        <p:nvSpPr>
          <p:cNvPr id="2" name="TextBox 1">
            <a:extLst>
              <a:ext uri="{FF2B5EF4-FFF2-40B4-BE49-F238E27FC236}">
                <a16:creationId xmlns:a16="http://schemas.microsoft.com/office/drawing/2014/main" id="{43C3F552-8360-7BA6-24EE-E7227683DE0E}"/>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416370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C1B80DF-A056-9443-AF84-51B2F8DB27B0}"/>
              </a:ext>
            </a:extLst>
          </p:cNvPr>
          <p:cNvPicPr>
            <a:picLocks noChangeAspect="1"/>
          </p:cNvPicPr>
          <p:nvPr userDrawn="1"/>
        </p:nvPicPr>
        <p:blipFill>
          <a:blip r:embed="rId2"/>
          <a:stretch>
            <a:fillRect/>
          </a:stretch>
        </p:blipFill>
        <p:spPr>
          <a:xfrm>
            <a:off x="5849023" y="28138"/>
            <a:ext cx="6520091" cy="413974"/>
          </a:xfrm>
          <a:prstGeom prst="rect">
            <a:avLst/>
          </a:prstGeom>
        </p:spPr>
      </p:pic>
      <p:sp>
        <p:nvSpPr>
          <p:cNvPr id="8" name="Rectangle 7">
            <a:extLst>
              <a:ext uri="{FF2B5EF4-FFF2-40B4-BE49-F238E27FC236}">
                <a16:creationId xmlns:a16="http://schemas.microsoft.com/office/drawing/2014/main" id="{8A1D214C-4298-5747-B6EF-B03A08DC9B1B}"/>
              </a:ext>
            </a:extLst>
          </p:cNvPr>
          <p:cNvSpPr/>
          <p:nvPr userDrawn="1"/>
        </p:nvSpPr>
        <p:spPr>
          <a:xfrm>
            <a:off x="4219575" y="6702990"/>
            <a:ext cx="7972425" cy="45719"/>
          </a:xfrm>
          <a:prstGeom prst="rect">
            <a:avLst/>
          </a:prstGeom>
          <a:solidFill>
            <a:srgbClr val="008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F2575C8B-3C3B-6045-8AB2-6BCC848C3270}"/>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rgbClr val="008557"/>
                </a:solidFill>
              </a:defRPr>
            </a:lvl1pPr>
          </a:lstStyle>
          <a:p>
            <a:fld id="{065D75E3-62B6-C44A-8295-14DF27978E1A}" type="slidenum">
              <a:rPr lang="en-US" smtClean="0"/>
              <a:pPr/>
              <a:t>‹#›</a:t>
            </a:fld>
            <a:endParaRPr lang="en-US"/>
          </a:p>
        </p:txBody>
      </p:sp>
      <p:pic>
        <p:nvPicPr>
          <p:cNvPr id="10" name="Picture 9">
            <a:extLst>
              <a:ext uri="{FF2B5EF4-FFF2-40B4-BE49-F238E27FC236}">
                <a16:creationId xmlns:a16="http://schemas.microsoft.com/office/drawing/2014/main" id="{695EDF83-D586-464B-AB01-97C3FE024604}"/>
              </a:ext>
            </a:extLst>
          </p:cNvPr>
          <p:cNvPicPr>
            <a:picLocks noChangeAspect="1"/>
          </p:cNvPicPr>
          <p:nvPr userDrawn="1"/>
        </p:nvPicPr>
        <p:blipFill rotWithShape="1">
          <a:blip r:embed="rId3"/>
          <a:srcRect l="7620" b="23758"/>
          <a:stretch/>
        </p:blipFill>
        <p:spPr>
          <a:xfrm>
            <a:off x="561976" y="6240483"/>
            <a:ext cx="1046868" cy="508226"/>
          </a:xfrm>
          <a:prstGeom prst="rect">
            <a:avLst/>
          </a:prstGeom>
        </p:spPr>
      </p:pic>
      <p:sp>
        <p:nvSpPr>
          <p:cNvPr id="2" name="TextBox 1">
            <a:extLst>
              <a:ext uri="{FF2B5EF4-FFF2-40B4-BE49-F238E27FC236}">
                <a16:creationId xmlns:a16="http://schemas.microsoft.com/office/drawing/2014/main" id="{B4ACF93E-D3E0-87F4-32B8-E8C2CBCC0580}"/>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904414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 col - 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2DD6A1-AC88-2646-9FA0-E5FE6669FB2F}"/>
              </a:ext>
            </a:extLst>
          </p:cNvPr>
          <p:cNvSpPr>
            <a:spLocks noGrp="1"/>
          </p:cNvSpPr>
          <p:nvPr>
            <p:ph sz="half" idx="1"/>
          </p:nvPr>
        </p:nvSpPr>
        <p:spPr>
          <a:xfrm>
            <a:off x="584205" y="1300480"/>
            <a:ext cx="5181600" cy="4842617"/>
          </a:xfrm>
        </p:spPr>
        <p:txBody>
          <a:bodyPr>
            <a:normAutofit/>
          </a:bodyPr>
          <a:lstStyle>
            <a:lvl1pPr>
              <a:defRPr sz="1800"/>
            </a:lvl1pPr>
            <a:lvl2pPr>
              <a:defRPr sz="1800"/>
            </a:lvl2pPr>
            <a:lvl3pPr>
              <a:defRPr sz="1800"/>
            </a:lvl3pPr>
            <a:lvl4pPr>
              <a:defRPr sz="1800"/>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70E6EF3-9276-4346-A5DA-6A2D75A1C4FD}"/>
              </a:ext>
            </a:extLst>
          </p:cNvPr>
          <p:cNvSpPr>
            <a:spLocks noGrp="1"/>
          </p:cNvSpPr>
          <p:nvPr>
            <p:ph sz="half" idx="2"/>
          </p:nvPr>
        </p:nvSpPr>
        <p:spPr>
          <a:xfrm>
            <a:off x="5918205" y="1300480"/>
            <a:ext cx="5181600" cy="4842617"/>
          </a:xfrm>
        </p:spPr>
        <p:txBody>
          <a:bodyPr>
            <a:normAutofit/>
          </a:bodyPr>
          <a:lstStyle>
            <a:lvl1pPr>
              <a:defRPr sz="1800"/>
            </a:lvl1pPr>
            <a:lvl2pPr>
              <a:defRPr sz="1800"/>
            </a:lvl2pPr>
            <a:lvl3pPr>
              <a:defRPr sz="1800"/>
            </a:lvl3pPr>
            <a:lvl4pPr>
              <a:defRPr sz="1800"/>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6BDE8601-5391-834A-AD4E-A4A636A1B0FE}"/>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rgbClr val="008557"/>
                </a:solidFill>
              </a:defRPr>
            </a:lvl1pPr>
          </a:lstStyle>
          <a:p>
            <a:fld id="{065D75E3-62B6-C44A-8295-14DF27978E1A}" type="slidenum">
              <a:rPr lang="en-US" smtClean="0"/>
              <a:pPr/>
              <a:t>‹#›</a:t>
            </a:fld>
            <a:endParaRPr lang="en-US"/>
          </a:p>
        </p:txBody>
      </p:sp>
      <p:sp>
        <p:nvSpPr>
          <p:cNvPr id="5" name="TextBox 4">
            <a:extLst>
              <a:ext uri="{FF2B5EF4-FFF2-40B4-BE49-F238E27FC236}">
                <a16:creationId xmlns:a16="http://schemas.microsoft.com/office/drawing/2014/main" id="{95FC7C35-4167-D6CA-A0E9-B8A5213D320E}"/>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7" name="Title 6">
            <a:extLst>
              <a:ext uri="{FF2B5EF4-FFF2-40B4-BE49-F238E27FC236}">
                <a16:creationId xmlns:a16="http://schemas.microsoft.com/office/drawing/2014/main" id="{4C6F14F3-91FF-2E5E-CB5C-422BE2FA2238}"/>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1191799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col - 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184501A-284F-E44B-8EF0-DE7C5AC8CDBD}"/>
              </a:ext>
            </a:extLst>
          </p:cNvPr>
          <p:cNvSpPr>
            <a:spLocks noGrp="1"/>
          </p:cNvSpPr>
          <p:nvPr>
            <p:ph type="body" idx="1"/>
          </p:nvPr>
        </p:nvSpPr>
        <p:spPr>
          <a:xfrm>
            <a:off x="603504" y="1228725"/>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CA557EF-4FA4-0F46-8D23-95E72AE224C3}"/>
              </a:ext>
            </a:extLst>
          </p:cNvPr>
          <p:cNvSpPr>
            <a:spLocks noGrp="1"/>
          </p:cNvSpPr>
          <p:nvPr>
            <p:ph sz="half" idx="2"/>
          </p:nvPr>
        </p:nvSpPr>
        <p:spPr>
          <a:xfrm>
            <a:off x="602721" y="2052637"/>
            <a:ext cx="5157787" cy="3684588"/>
          </a:xfrm>
        </p:spPr>
        <p:txBody>
          <a:bodyPr>
            <a:normAutofit/>
          </a:bodyPr>
          <a:lstStyle>
            <a:lvl1pPr>
              <a:defRPr sz="1600"/>
            </a:lvl1pPr>
            <a:lvl2pPr>
              <a:defRPr sz="1600"/>
            </a:lvl2pPr>
            <a:lvl3pPr>
              <a:defRPr sz="16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55248A8-5CF0-7649-BBB5-1103CDD0C1AD}"/>
              </a:ext>
            </a:extLst>
          </p:cNvPr>
          <p:cNvSpPr>
            <a:spLocks noGrp="1"/>
          </p:cNvSpPr>
          <p:nvPr>
            <p:ph type="body" sz="quarter" idx="3"/>
          </p:nvPr>
        </p:nvSpPr>
        <p:spPr>
          <a:xfrm>
            <a:off x="5935133" y="1228725"/>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F7A972-E294-5440-AB53-6885D3D37A1A}"/>
              </a:ext>
            </a:extLst>
          </p:cNvPr>
          <p:cNvSpPr>
            <a:spLocks noGrp="1"/>
          </p:cNvSpPr>
          <p:nvPr>
            <p:ph sz="quarter" idx="4"/>
          </p:nvPr>
        </p:nvSpPr>
        <p:spPr>
          <a:xfrm>
            <a:off x="5935133" y="2052637"/>
            <a:ext cx="5183188" cy="3684588"/>
          </a:xfrm>
        </p:spPr>
        <p:txBody>
          <a:bodyPr>
            <a:normAutofit/>
          </a:bodyPr>
          <a:lstStyle>
            <a:lvl1pPr>
              <a:defRPr sz="1600"/>
            </a:lvl1pPr>
            <a:lvl2pPr>
              <a:defRPr sz="1600"/>
            </a:lvl2pPr>
            <a:lvl3pPr>
              <a:defRPr sz="16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a:extLst>
              <a:ext uri="{FF2B5EF4-FFF2-40B4-BE49-F238E27FC236}">
                <a16:creationId xmlns:a16="http://schemas.microsoft.com/office/drawing/2014/main" id="{21A0D1AD-32C6-2B4C-B2ED-725F747B183C}"/>
              </a:ext>
            </a:extLst>
          </p:cNvPr>
          <p:cNvSpPr txBox="1">
            <a:spLocks/>
          </p:cNvSpPr>
          <p:nvPr userDrawn="1"/>
        </p:nvSpPr>
        <p:spPr>
          <a:xfrm>
            <a:off x="10810215" y="6443853"/>
            <a:ext cx="830696" cy="281997"/>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65D75E3-62B6-C44A-8295-14DF27978E1A}" type="slidenum">
              <a:rPr lang="en-US" smtClean="0"/>
              <a:pPr/>
              <a:t>‹#›</a:t>
            </a:fld>
            <a:endParaRPr lang="en-US"/>
          </a:p>
        </p:txBody>
      </p:sp>
      <p:sp>
        <p:nvSpPr>
          <p:cNvPr id="7" name="TextBox 6">
            <a:extLst>
              <a:ext uri="{FF2B5EF4-FFF2-40B4-BE49-F238E27FC236}">
                <a16:creationId xmlns:a16="http://schemas.microsoft.com/office/drawing/2014/main" id="{465355AF-552A-985A-1B48-07C44CD53F21}"/>
              </a:ext>
            </a:extLst>
          </p:cNvPr>
          <p:cNvSpPr txBox="1"/>
          <p:nvPr userDrawn="1"/>
        </p:nvSpPr>
        <p:spPr>
          <a:xfrm>
            <a:off x="4146809" y="6283812"/>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9" name="Title 6">
            <a:extLst>
              <a:ext uri="{FF2B5EF4-FFF2-40B4-BE49-F238E27FC236}">
                <a16:creationId xmlns:a16="http://schemas.microsoft.com/office/drawing/2014/main" id="{31180B94-84D7-699D-8AD7-B3853E2675C6}"/>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2930636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Pictures Captions">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F14B251-ABDF-6748-A6B9-E6D1BD19B251}"/>
              </a:ext>
            </a:extLst>
          </p:cNvPr>
          <p:cNvSpPr/>
          <p:nvPr userDrawn="1"/>
        </p:nvSpPr>
        <p:spPr>
          <a:xfrm>
            <a:off x="0" y="4129548"/>
            <a:ext cx="12192000" cy="2728452"/>
          </a:xfrm>
          <a:prstGeom prst="rect">
            <a:avLst/>
          </a:prstGeom>
          <a:solidFill>
            <a:srgbClr val="1D5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404929A1-967C-F341-AF52-34A1C0CD06CD}"/>
              </a:ext>
            </a:extLst>
          </p:cNvPr>
          <p:cNvSpPr txBox="1">
            <a:spLocks/>
          </p:cNvSpPr>
          <p:nvPr userDrawn="1"/>
        </p:nvSpPr>
        <p:spPr>
          <a:xfrm>
            <a:off x="10810215" y="6443853"/>
            <a:ext cx="830696" cy="281997"/>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65D75E3-62B6-C44A-8295-14DF27978E1A}" type="slidenum">
              <a:rPr lang="en-US" smtClean="0">
                <a:solidFill>
                  <a:schemeClr val="bg1"/>
                </a:solidFill>
              </a:rPr>
              <a:pPr/>
              <a:t>‹#›</a:t>
            </a:fld>
            <a:endParaRPr lang="en-US">
              <a:solidFill>
                <a:schemeClr val="bg1"/>
              </a:solidFill>
            </a:endParaRPr>
          </a:p>
        </p:txBody>
      </p:sp>
      <p:pic>
        <p:nvPicPr>
          <p:cNvPr id="5" name="Picture 4">
            <a:extLst>
              <a:ext uri="{FF2B5EF4-FFF2-40B4-BE49-F238E27FC236}">
                <a16:creationId xmlns:a16="http://schemas.microsoft.com/office/drawing/2014/main" id="{FF5977C4-A71C-3C49-9203-7C4890288364}"/>
              </a:ext>
            </a:extLst>
          </p:cNvPr>
          <p:cNvPicPr>
            <a:picLocks noChangeAspect="1"/>
          </p:cNvPicPr>
          <p:nvPr userDrawn="1"/>
        </p:nvPicPr>
        <p:blipFill>
          <a:blip r:embed="rId2"/>
          <a:stretch>
            <a:fillRect/>
          </a:stretch>
        </p:blipFill>
        <p:spPr>
          <a:xfrm>
            <a:off x="467022" y="6232525"/>
            <a:ext cx="1149668" cy="676275"/>
          </a:xfrm>
          <a:prstGeom prst="rect">
            <a:avLst/>
          </a:prstGeom>
        </p:spPr>
      </p:pic>
      <p:sp>
        <p:nvSpPr>
          <p:cNvPr id="14" name="Rectangle 13">
            <a:extLst>
              <a:ext uri="{FF2B5EF4-FFF2-40B4-BE49-F238E27FC236}">
                <a16:creationId xmlns:a16="http://schemas.microsoft.com/office/drawing/2014/main" id="{760F4762-2C9D-7149-971D-CB5E684C8703}"/>
              </a:ext>
            </a:extLst>
          </p:cNvPr>
          <p:cNvSpPr/>
          <p:nvPr userDrawn="1"/>
        </p:nvSpPr>
        <p:spPr>
          <a:xfrm>
            <a:off x="0" y="982980"/>
            <a:ext cx="7972425" cy="45719"/>
          </a:xfrm>
          <a:prstGeom prst="rect">
            <a:avLst/>
          </a:prstGeom>
          <a:solidFill>
            <a:srgbClr val="1D5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6">
            <a:extLst>
              <a:ext uri="{FF2B5EF4-FFF2-40B4-BE49-F238E27FC236}">
                <a16:creationId xmlns:a16="http://schemas.microsoft.com/office/drawing/2014/main" id="{5CA03796-B25C-A34F-8703-F87151B79A1A}"/>
              </a:ext>
            </a:extLst>
          </p:cNvPr>
          <p:cNvSpPr>
            <a:spLocks noGrp="1"/>
          </p:cNvSpPr>
          <p:nvPr>
            <p:ph type="pic" sz="quarter" idx="10"/>
          </p:nvPr>
        </p:nvSpPr>
        <p:spPr>
          <a:xfrm>
            <a:off x="722313" y="1325563"/>
            <a:ext cx="3309937" cy="2487485"/>
          </a:xfrm>
        </p:spPr>
        <p:txBody>
          <a:bodyPr/>
          <a:lstStyle/>
          <a:p>
            <a:endParaRPr lang="en-US"/>
          </a:p>
        </p:txBody>
      </p:sp>
      <p:sp>
        <p:nvSpPr>
          <p:cNvPr id="17" name="Picture Placeholder 6">
            <a:extLst>
              <a:ext uri="{FF2B5EF4-FFF2-40B4-BE49-F238E27FC236}">
                <a16:creationId xmlns:a16="http://schemas.microsoft.com/office/drawing/2014/main" id="{94C37717-997F-1347-AEA7-92870F13135B}"/>
              </a:ext>
            </a:extLst>
          </p:cNvPr>
          <p:cNvSpPr>
            <a:spLocks noGrp="1"/>
          </p:cNvSpPr>
          <p:nvPr>
            <p:ph type="pic" sz="quarter" idx="11"/>
          </p:nvPr>
        </p:nvSpPr>
        <p:spPr>
          <a:xfrm>
            <a:off x="4526643" y="1325563"/>
            <a:ext cx="3309937" cy="2487485"/>
          </a:xfrm>
        </p:spPr>
        <p:txBody>
          <a:bodyPr/>
          <a:lstStyle/>
          <a:p>
            <a:endParaRPr lang="en-US"/>
          </a:p>
        </p:txBody>
      </p:sp>
      <p:sp>
        <p:nvSpPr>
          <p:cNvPr id="18" name="Picture Placeholder 6">
            <a:extLst>
              <a:ext uri="{FF2B5EF4-FFF2-40B4-BE49-F238E27FC236}">
                <a16:creationId xmlns:a16="http://schemas.microsoft.com/office/drawing/2014/main" id="{C7AB06D3-03B6-9646-A9E7-9270C551EEF5}"/>
              </a:ext>
            </a:extLst>
          </p:cNvPr>
          <p:cNvSpPr>
            <a:spLocks noGrp="1"/>
          </p:cNvSpPr>
          <p:nvPr>
            <p:ph type="pic" sz="quarter" idx="12"/>
          </p:nvPr>
        </p:nvSpPr>
        <p:spPr>
          <a:xfrm>
            <a:off x="8330974" y="1325563"/>
            <a:ext cx="3309937" cy="2487485"/>
          </a:xfrm>
        </p:spPr>
        <p:txBody>
          <a:bodyPr/>
          <a:lstStyle/>
          <a:p>
            <a:endParaRPr lang="en-US"/>
          </a:p>
        </p:txBody>
      </p:sp>
      <p:sp>
        <p:nvSpPr>
          <p:cNvPr id="20" name="Text Placeholder 19">
            <a:extLst>
              <a:ext uri="{FF2B5EF4-FFF2-40B4-BE49-F238E27FC236}">
                <a16:creationId xmlns:a16="http://schemas.microsoft.com/office/drawing/2014/main" id="{DC76DE6F-23E6-F34B-8B43-B9EFD7911E2A}"/>
              </a:ext>
            </a:extLst>
          </p:cNvPr>
          <p:cNvSpPr>
            <a:spLocks noGrp="1"/>
          </p:cNvSpPr>
          <p:nvPr>
            <p:ph type="body" sz="quarter" idx="13"/>
          </p:nvPr>
        </p:nvSpPr>
        <p:spPr>
          <a:xfrm>
            <a:off x="722313" y="4406900"/>
            <a:ext cx="3309937" cy="1701800"/>
          </a:xfrm>
        </p:spPr>
        <p:txBody>
          <a:bodyPr>
            <a:no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9">
            <a:extLst>
              <a:ext uri="{FF2B5EF4-FFF2-40B4-BE49-F238E27FC236}">
                <a16:creationId xmlns:a16="http://schemas.microsoft.com/office/drawing/2014/main" id="{36578B75-700B-8A4E-AA81-22412BA1CFFA}"/>
              </a:ext>
            </a:extLst>
          </p:cNvPr>
          <p:cNvSpPr>
            <a:spLocks noGrp="1"/>
          </p:cNvSpPr>
          <p:nvPr>
            <p:ph type="body" sz="quarter" idx="14"/>
          </p:nvPr>
        </p:nvSpPr>
        <p:spPr>
          <a:xfrm>
            <a:off x="4526643" y="4406900"/>
            <a:ext cx="3309937" cy="1701800"/>
          </a:xfrm>
        </p:spPr>
        <p:txBody>
          <a:bodyPr>
            <a:no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Text Placeholder 19">
            <a:extLst>
              <a:ext uri="{FF2B5EF4-FFF2-40B4-BE49-F238E27FC236}">
                <a16:creationId xmlns:a16="http://schemas.microsoft.com/office/drawing/2014/main" id="{26D6F04F-AC21-874E-838B-FF13C5EBAF27}"/>
              </a:ext>
            </a:extLst>
          </p:cNvPr>
          <p:cNvSpPr>
            <a:spLocks noGrp="1"/>
          </p:cNvSpPr>
          <p:nvPr>
            <p:ph type="body" sz="quarter" idx="15"/>
          </p:nvPr>
        </p:nvSpPr>
        <p:spPr>
          <a:xfrm>
            <a:off x="8372475" y="4406900"/>
            <a:ext cx="3309937" cy="1701800"/>
          </a:xfrm>
        </p:spPr>
        <p:txBody>
          <a:bodyPr>
            <a:no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25C13D0B-E5C2-386F-A07F-7D684432EF34}"/>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4" name="Title 6">
            <a:extLst>
              <a:ext uri="{FF2B5EF4-FFF2-40B4-BE49-F238E27FC236}">
                <a16:creationId xmlns:a16="http://schemas.microsoft.com/office/drawing/2014/main" id="{8689A0BA-992E-3614-3D93-093AC8A31630}"/>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4014029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Pictures Charts">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F14B251-ABDF-6748-A6B9-E6D1BD19B251}"/>
              </a:ext>
            </a:extLst>
          </p:cNvPr>
          <p:cNvSpPr/>
          <p:nvPr userDrawn="1"/>
        </p:nvSpPr>
        <p:spPr>
          <a:xfrm>
            <a:off x="0" y="4129548"/>
            <a:ext cx="12192000" cy="2728452"/>
          </a:xfrm>
          <a:prstGeom prst="rect">
            <a:avLst/>
          </a:prstGeom>
          <a:solidFill>
            <a:srgbClr val="008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404929A1-967C-F341-AF52-34A1C0CD06CD}"/>
              </a:ext>
            </a:extLst>
          </p:cNvPr>
          <p:cNvSpPr txBox="1">
            <a:spLocks/>
          </p:cNvSpPr>
          <p:nvPr userDrawn="1"/>
        </p:nvSpPr>
        <p:spPr>
          <a:xfrm>
            <a:off x="10810215" y="6443853"/>
            <a:ext cx="830696" cy="281997"/>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65D75E3-62B6-C44A-8295-14DF27978E1A}" type="slidenum">
              <a:rPr lang="en-US" smtClean="0">
                <a:solidFill>
                  <a:schemeClr val="bg1"/>
                </a:solidFill>
              </a:rPr>
              <a:pPr/>
              <a:t>‹#›</a:t>
            </a:fld>
            <a:endParaRPr lang="en-US">
              <a:solidFill>
                <a:schemeClr val="bg1"/>
              </a:solidFill>
            </a:endParaRPr>
          </a:p>
        </p:txBody>
      </p:sp>
      <p:pic>
        <p:nvPicPr>
          <p:cNvPr id="5" name="Picture 4">
            <a:extLst>
              <a:ext uri="{FF2B5EF4-FFF2-40B4-BE49-F238E27FC236}">
                <a16:creationId xmlns:a16="http://schemas.microsoft.com/office/drawing/2014/main" id="{FF5977C4-A71C-3C49-9203-7C4890288364}"/>
              </a:ext>
            </a:extLst>
          </p:cNvPr>
          <p:cNvPicPr>
            <a:picLocks noChangeAspect="1"/>
          </p:cNvPicPr>
          <p:nvPr userDrawn="1"/>
        </p:nvPicPr>
        <p:blipFill>
          <a:blip r:embed="rId2"/>
          <a:stretch>
            <a:fillRect/>
          </a:stretch>
        </p:blipFill>
        <p:spPr>
          <a:xfrm>
            <a:off x="467022" y="6232525"/>
            <a:ext cx="1149668" cy="676275"/>
          </a:xfrm>
          <a:prstGeom prst="rect">
            <a:avLst/>
          </a:prstGeom>
        </p:spPr>
      </p:pic>
      <p:sp>
        <p:nvSpPr>
          <p:cNvPr id="14" name="Rectangle 13">
            <a:extLst>
              <a:ext uri="{FF2B5EF4-FFF2-40B4-BE49-F238E27FC236}">
                <a16:creationId xmlns:a16="http://schemas.microsoft.com/office/drawing/2014/main" id="{760F4762-2C9D-7149-971D-CB5E684C8703}"/>
              </a:ext>
            </a:extLst>
          </p:cNvPr>
          <p:cNvSpPr/>
          <p:nvPr userDrawn="1"/>
        </p:nvSpPr>
        <p:spPr>
          <a:xfrm>
            <a:off x="0" y="982980"/>
            <a:ext cx="7972425" cy="45719"/>
          </a:xfrm>
          <a:prstGeom prst="rect">
            <a:avLst/>
          </a:prstGeom>
          <a:solidFill>
            <a:srgbClr val="1D5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 Placeholder 19">
            <a:extLst>
              <a:ext uri="{FF2B5EF4-FFF2-40B4-BE49-F238E27FC236}">
                <a16:creationId xmlns:a16="http://schemas.microsoft.com/office/drawing/2014/main" id="{DC76DE6F-23E6-F34B-8B43-B9EFD7911E2A}"/>
              </a:ext>
            </a:extLst>
          </p:cNvPr>
          <p:cNvSpPr>
            <a:spLocks noGrp="1"/>
          </p:cNvSpPr>
          <p:nvPr>
            <p:ph type="body" sz="quarter" idx="13"/>
          </p:nvPr>
        </p:nvSpPr>
        <p:spPr>
          <a:xfrm>
            <a:off x="722313" y="4406900"/>
            <a:ext cx="3309937" cy="1701800"/>
          </a:xfrm>
        </p:spPr>
        <p:txBody>
          <a:bodyPr>
            <a:no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9">
            <a:extLst>
              <a:ext uri="{FF2B5EF4-FFF2-40B4-BE49-F238E27FC236}">
                <a16:creationId xmlns:a16="http://schemas.microsoft.com/office/drawing/2014/main" id="{36578B75-700B-8A4E-AA81-22412BA1CFFA}"/>
              </a:ext>
            </a:extLst>
          </p:cNvPr>
          <p:cNvSpPr>
            <a:spLocks noGrp="1"/>
          </p:cNvSpPr>
          <p:nvPr>
            <p:ph type="body" sz="quarter" idx="14"/>
          </p:nvPr>
        </p:nvSpPr>
        <p:spPr>
          <a:xfrm>
            <a:off x="4526643" y="4406900"/>
            <a:ext cx="3309937" cy="1701800"/>
          </a:xfrm>
        </p:spPr>
        <p:txBody>
          <a:bodyPr>
            <a:no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Text Placeholder 19">
            <a:extLst>
              <a:ext uri="{FF2B5EF4-FFF2-40B4-BE49-F238E27FC236}">
                <a16:creationId xmlns:a16="http://schemas.microsoft.com/office/drawing/2014/main" id="{26D6F04F-AC21-874E-838B-FF13C5EBAF27}"/>
              </a:ext>
            </a:extLst>
          </p:cNvPr>
          <p:cNvSpPr>
            <a:spLocks noGrp="1"/>
          </p:cNvSpPr>
          <p:nvPr>
            <p:ph type="body" sz="quarter" idx="15"/>
          </p:nvPr>
        </p:nvSpPr>
        <p:spPr>
          <a:xfrm>
            <a:off x="8372475" y="4406900"/>
            <a:ext cx="3309937" cy="1701800"/>
          </a:xfrm>
        </p:spPr>
        <p:txBody>
          <a:bodyPr>
            <a:no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hart Placeholder 2">
            <a:extLst>
              <a:ext uri="{FF2B5EF4-FFF2-40B4-BE49-F238E27FC236}">
                <a16:creationId xmlns:a16="http://schemas.microsoft.com/office/drawing/2014/main" id="{22C4A4C4-8DED-434D-B4F3-0F1DD3DC07BA}"/>
              </a:ext>
            </a:extLst>
          </p:cNvPr>
          <p:cNvSpPr>
            <a:spLocks noGrp="1"/>
          </p:cNvSpPr>
          <p:nvPr>
            <p:ph type="chart" sz="quarter" idx="16"/>
          </p:nvPr>
        </p:nvSpPr>
        <p:spPr>
          <a:xfrm>
            <a:off x="722313" y="1325563"/>
            <a:ext cx="3309937" cy="2487612"/>
          </a:xfrm>
        </p:spPr>
        <p:txBody>
          <a:bodyPr/>
          <a:lstStyle/>
          <a:p>
            <a:endParaRPr lang="en-US"/>
          </a:p>
        </p:txBody>
      </p:sp>
      <p:sp>
        <p:nvSpPr>
          <p:cNvPr id="15" name="Chart Placeholder 2">
            <a:extLst>
              <a:ext uri="{FF2B5EF4-FFF2-40B4-BE49-F238E27FC236}">
                <a16:creationId xmlns:a16="http://schemas.microsoft.com/office/drawing/2014/main" id="{EBF1B544-8034-F24E-8DFE-C61A3E70E1D7}"/>
              </a:ext>
            </a:extLst>
          </p:cNvPr>
          <p:cNvSpPr>
            <a:spLocks noGrp="1"/>
          </p:cNvSpPr>
          <p:nvPr>
            <p:ph type="chart" sz="quarter" idx="17"/>
          </p:nvPr>
        </p:nvSpPr>
        <p:spPr>
          <a:xfrm>
            <a:off x="4526643" y="1319623"/>
            <a:ext cx="3309937" cy="2487612"/>
          </a:xfrm>
        </p:spPr>
        <p:txBody>
          <a:bodyPr/>
          <a:lstStyle/>
          <a:p>
            <a:endParaRPr lang="en-US"/>
          </a:p>
        </p:txBody>
      </p:sp>
      <p:sp>
        <p:nvSpPr>
          <p:cNvPr id="19" name="Chart Placeholder 2">
            <a:extLst>
              <a:ext uri="{FF2B5EF4-FFF2-40B4-BE49-F238E27FC236}">
                <a16:creationId xmlns:a16="http://schemas.microsoft.com/office/drawing/2014/main" id="{B92C8E7F-E155-B341-AA8E-86D5730AC3FD}"/>
              </a:ext>
            </a:extLst>
          </p:cNvPr>
          <p:cNvSpPr>
            <a:spLocks noGrp="1"/>
          </p:cNvSpPr>
          <p:nvPr>
            <p:ph type="chart" sz="quarter" idx="18"/>
          </p:nvPr>
        </p:nvSpPr>
        <p:spPr>
          <a:xfrm>
            <a:off x="8343900" y="1319623"/>
            <a:ext cx="3309937" cy="2487612"/>
          </a:xfrm>
        </p:spPr>
        <p:txBody>
          <a:bodyPr/>
          <a:lstStyle/>
          <a:p>
            <a:endParaRPr lang="en-US"/>
          </a:p>
        </p:txBody>
      </p:sp>
      <p:sp>
        <p:nvSpPr>
          <p:cNvPr id="4" name="TextBox 3">
            <a:extLst>
              <a:ext uri="{FF2B5EF4-FFF2-40B4-BE49-F238E27FC236}">
                <a16:creationId xmlns:a16="http://schemas.microsoft.com/office/drawing/2014/main" id="{1CC3B772-AADB-301F-7318-E511EDF9A762}"/>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6" name="Title 6">
            <a:extLst>
              <a:ext uri="{FF2B5EF4-FFF2-40B4-BE49-F238E27FC236}">
                <a16:creationId xmlns:a16="http://schemas.microsoft.com/office/drawing/2014/main" id="{F90331F2-4631-74DE-27D9-8891A8D85743}"/>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4145580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idebar wo wav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F14B251-ABDF-6748-A6B9-E6D1BD19B251}"/>
              </a:ext>
            </a:extLst>
          </p:cNvPr>
          <p:cNvSpPr/>
          <p:nvPr userDrawn="1"/>
        </p:nvSpPr>
        <p:spPr>
          <a:xfrm>
            <a:off x="0" y="-1"/>
            <a:ext cx="3556000" cy="6858001"/>
          </a:xfrm>
          <a:prstGeom prst="rect">
            <a:avLst/>
          </a:prstGeom>
          <a:solidFill>
            <a:srgbClr val="1D5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0EA378A-A067-1249-A2D8-72E92DB5F51A}"/>
              </a:ext>
            </a:extLst>
          </p:cNvPr>
          <p:cNvPicPr>
            <a:picLocks noChangeAspect="1"/>
          </p:cNvPicPr>
          <p:nvPr userDrawn="1"/>
        </p:nvPicPr>
        <p:blipFill>
          <a:blip r:embed="rId2"/>
          <a:stretch>
            <a:fillRect/>
          </a:stretch>
        </p:blipFill>
        <p:spPr>
          <a:xfrm>
            <a:off x="0" y="6403266"/>
            <a:ext cx="12188952" cy="490944"/>
          </a:xfrm>
          <a:prstGeom prst="rect">
            <a:avLst/>
          </a:prstGeom>
        </p:spPr>
      </p:pic>
      <p:sp>
        <p:nvSpPr>
          <p:cNvPr id="2" name="Title 1">
            <a:extLst>
              <a:ext uri="{FF2B5EF4-FFF2-40B4-BE49-F238E27FC236}">
                <a16:creationId xmlns:a16="http://schemas.microsoft.com/office/drawing/2014/main" id="{CDCA5728-5B79-1947-AD33-C1EB4C4CB20D}"/>
              </a:ext>
            </a:extLst>
          </p:cNvPr>
          <p:cNvSpPr>
            <a:spLocks noGrp="1"/>
          </p:cNvSpPr>
          <p:nvPr>
            <p:ph type="title" hasCustomPrompt="1"/>
          </p:nvPr>
        </p:nvSpPr>
        <p:spPr>
          <a:xfrm>
            <a:off x="266436" y="525268"/>
            <a:ext cx="3069431" cy="2065531"/>
          </a:xfrm>
          <a:prstGeom prst="rect">
            <a:avLst/>
          </a:prstGeom>
        </p:spPr>
        <p:txBody>
          <a:bodyPr anchor="t"/>
          <a:lstStyle>
            <a:lvl1pPr>
              <a:defRPr sz="3200"/>
            </a:lvl1pPr>
          </a:lstStyle>
          <a:p>
            <a:r>
              <a:rPr lang="en-US"/>
              <a:t>Headline here Additional lines</a:t>
            </a:r>
            <a:br>
              <a:rPr lang="en-US"/>
            </a:br>
            <a:r>
              <a:rPr lang="en-US"/>
              <a:t>if needed</a:t>
            </a:r>
          </a:p>
        </p:txBody>
      </p:sp>
      <p:sp>
        <p:nvSpPr>
          <p:cNvPr id="3" name="Content Placeholder 2">
            <a:extLst>
              <a:ext uri="{FF2B5EF4-FFF2-40B4-BE49-F238E27FC236}">
                <a16:creationId xmlns:a16="http://schemas.microsoft.com/office/drawing/2014/main" id="{38DE5851-8234-AB49-85D1-618C9F48F3E6}"/>
              </a:ext>
            </a:extLst>
          </p:cNvPr>
          <p:cNvSpPr>
            <a:spLocks noGrp="1"/>
          </p:cNvSpPr>
          <p:nvPr>
            <p:ph idx="1"/>
          </p:nvPr>
        </p:nvSpPr>
        <p:spPr>
          <a:xfrm>
            <a:off x="3896255" y="733425"/>
            <a:ext cx="6172200" cy="4873625"/>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5">
            <a:extLst>
              <a:ext uri="{FF2B5EF4-FFF2-40B4-BE49-F238E27FC236}">
                <a16:creationId xmlns:a16="http://schemas.microsoft.com/office/drawing/2014/main" id="{E959E50D-0543-D84D-BBA0-64156DDBC6A4}"/>
              </a:ext>
            </a:extLst>
          </p:cNvPr>
          <p:cNvSpPr>
            <a:spLocks noGrp="1"/>
          </p:cNvSpPr>
          <p:nvPr>
            <p:ph type="sldNum" sz="quarter" idx="12"/>
          </p:nvPr>
        </p:nvSpPr>
        <p:spPr>
          <a:xfrm>
            <a:off x="475590" y="6510528"/>
            <a:ext cx="830696" cy="281997"/>
          </a:xfrm>
          <a:prstGeom prst="rect">
            <a:avLst/>
          </a:prstGeom>
        </p:spPr>
        <p:txBody>
          <a:bodyPr/>
          <a:lstStyle>
            <a:lvl1pPr algn="l">
              <a:defRPr sz="1400">
                <a:solidFill>
                  <a:schemeClr val="bg1"/>
                </a:solidFill>
              </a:defRPr>
            </a:lvl1pPr>
          </a:lstStyle>
          <a:p>
            <a:fld id="{065D75E3-62B6-C44A-8295-14DF27978E1A}" type="slidenum">
              <a:rPr lang="en-US" smtClean="0"/>
              <a:pPr/>
              <a:t>‹#›</a:t>
            </a:fld>
            <a:endParaRPr lang="en-US"/>
          </a:p>
        </p:txBody>
      </p:sp>
      <p:sp>
        <p:nvSpPr>
          <p:cNvPr id="4" name="TextBox 3">
            <a:extLst>
              <a:ext uri="{FF2B5EF4-FFF2-40B4-BE49-F238E27FC236}">
                <a16:creationId xmlns:a16="http://schemas.microsoft.com/office/drawing/2014/main" id="{17D691A9-846D-6B04-86CD-6F8868249A26}"/>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2458663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A069006-A9A2-DC45-B0EF-01D3A3708676}"/>
              </a:ext>
            </a:extLst>
          </p:cNvPr>
          <p:cNvSpPr>
            <a:spLocks noGrp="1"/>
          </p:cNvSpPr>
          <p:nvPr>
            <p:ph type="pic" idx="1"/>
          </p:nvPr>
        </p:nvSpPr>
        <p:spPr>
          <a:xfrm>
            <a:off x="4483510" y="1366685"/>
            <a:ext cx="7098889" cy="4847302"/>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7BD053B-CF8D-2C47-AB70-C10AADC65328}"/>
              </a:ext>
            </a:extLst>
          </p:cNvPr>
          <p:cNvSpPr>
            <a:spLocks noGrp="1"/>
          </p:cNvSpPr>
          <p:nvPr>
            <p:ph type="body" sz="half" idx="2" hasCustomPrompt="1"/>
          </p:nvPr>
        </p:nvSpPr>
        <p:spPr>
          <a:xfrm>
            <a:off x="523875" y="1366684"/>
            <a:ext cx="3684331" cy="4847303"/>
          </a:xfr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2400" smtClean="0">
                <a:effectLs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effectLst/>
                <a:latin typeface="Calibri" panose="020F0502020204030204" pitchFamily="34" charset="0"/>
              </a:rPr>
              <a:t>Text here</a:t>
            </a:r>
          </a:p>
          <a:p>
            <a:pPr lvl="0"/>
            <a:endParaRPr lang="en-US"/>
          </a:p>
        </p:txBody>
      </p:sp>
      <p:sp>
        <p:nvSpPr>
          <p:cNvPr id="6" name="Slide Number Placeholder 5">
            <a:extLst>
              <a:ext uri="{FF2B5EF4-FFF2-40B4-BE49-F238E27FC236}">
                <a16:creationId xmlns:a16="http://schemas.microsoft.com/office/drawing/2014/main" id="{20AA3BAF-F9B4-E54F-9CFF-04AA85C9FD7A}"/>
              </a:ext>
            </a:extLst>
          </p:cNvPr>
          <p:cNvSpPr txBox="1">
            <a:spLocks/>
          </p:cNvSpPr>
          <p:nvPr userDrawn="1"/>
        </p:nvSpPr>
        <p:spPr>
          <a:xfrm>
            <a:off x="10810215" y="6443853"/>
            <a:ext cx="830696" cy="281997"/>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65D75E3-62B6-C44A-8295-14DF27978E1A}" type="slidenum">
              <a:rPr lang="en-US" smtClean="0"/>
              <a:pPr/>
              <a:t>‹#›</a:t>
            </a:fld>
            <a:endParaRPr lang="en-US"/>
          </a:p>
        </p:txBody>
      </p:sp>
      <p:sp>
        <p:nvSpPr>
          <p:cNvPr id="5" name="TextBox 4">
            <a:extLst>
              <a:ext uri="{FF2B5EF4-FFF2-40B4-BE49-F238E27FC236}">
                <a16:creationId xmlns:a16="http://schemas.microsoft.com/office/drawing/2014/main" id="{9BE1AF88-DAA5-8065-9A29-D6586658310C}"/>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7" name="Title 6">
            <a:extLst>
              <a:ext uri="{FF2B5EF4-FFF2-40B4-BE49-F238E27FC236}">
                <a16:creationId xmlns:a16="http://schemas.microsoft.com/office/drawing/2014/main" id="{13224C66-9FB3-0E82-51EC-F20CBA24FD2C}"/>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3853743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Picture 1">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788D1D6-03ED-2245-85C0-42187D70565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Picture Placeholder 6">
            <a:extLst>
              <a:ext uri="{FF2B5EF4-FFF2-40B4-BE49-F238E27FC236}">
                <a16:creationId xmlns:a16="http://schemas.microsoft.com/office/drawing/2014/main" id="{395E7F69-1F92-3749-8949-B06F60F7A38E}"/>
              </a:ext>
            </a:extLst>
          </p:cNvPr>
          <p:cNvSpPr>
            <a:spLocks noGrp="1"/>
          </p:cNvSpPr>
          <p:nvPr>
            <p:ph type="pic" sz="quarter" idx="11"/>
          </p:nvPr>
        </p:nvSpPr>
        <p:spPr>
          <a:xfrm>
            <a:off x="475590" y="440267"/>
            <a:ext cx="11225343" cy="5892800"/>
          </a:xfrm>
        </p:spPr>
        <p:txBody>
          <a:bodyPr>
            <a:normAutofit/>
          </a:bodyPr>
          <a:lstStyle>
            <a:lvl1pPr>
              <a:defRPr sz="2400"/>
            </a:lvl1pPr>
          </a:lstStyle>
          <a:p>
            <a:endParaRPr lang="en-US"/>
          </a:p>
        </p:txBody>
      </p:sp>
      <p:sp>
        <p:nvSpPr>
          <p:cNvPr id="10" name="Slide Number Placeholder 5">
            <a:extLst>
              <a:ext uri="{FF2B5EF4-FFF2-40B4-BE49-F238E27FC236}">
                <a16:creationId xmlns:a16="http://schemas.microsoft.com/office/drawing/2014/main" id="{0664AECA-107C-0742-9E9A-96B1A6E6DD9D}"/>
              </a:ext>
            </a:extLst>
          </p:cNvPr>
          <p:cNvSpPr txBox="1">
            <a:spLocks/>
          </p:cNvSpPr>
          <p:nvPr userDrawn="1"/>
        </p:nvSpPr>
        <p:spPr>
          <a:xfrm>
            <a:off x="10810215" y="6443853"/>
            <a:ext cx="830696" cy="281997"/>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65D75E3-62B6-C44A-8295-14DF27978E1A}" type="slidenum">
              <a:rPr lang="en-US" smtClean="0">
                <a:solidFill>
                  <a:schemeClr val="bg1"/>
                </a:solidFill>
              </a:rPr>
              <a:pPr/>
              <a:t>‹#›</a:t>
            </a:fld>
            <a:endParaRPr lang="en-US">
              <a:solidFill>
                <a:schemeClr val="bg1"/>
              </a:solidFill>
            </a:endParaRPr>
          </a:p>
        </p:txBody>
      </p:sp>
      <p:sp>
        <p:nvSpPr>
          <p:cNvPr id="2" name="TextBox 1">
            <a:extLst>
              <a:ext uri="{FF2B5EF4-FFF2-40B4-BE49-F238E27FC236}">
                <a16:creationId xmlns:a16="http://schemas.microsoft.com/office/drawing/2014/main" id="{F95BBAE4-95F0-D778-727D-451F276A2DD4}"/>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1398095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Picture 2">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EC47082-A699-A54D-BF69-11134924DE87}"/>
              </a:ext>
            </a:extLst>
          </p:cNvPr>
          <p:cNvSpPr>
            <a:spLocks noGrp="1"/>
          </p:cNvSpPr>
          <p:nvPr>
            <p:ph type="sldNum" sz="quarter" idx="12"/>
          </p:nvPr>
        </p:nvSpPr>
        <p:spPr>
          <a:xfrm>
            <a:off x="475590" y="6510528"/>
            <a:ext cx="830696" cy="281997"/>
          </a:xfrm>
          <a:prstGeom prst="rect">
            <a:avLst/>
          </a:prstGeom>
        </p:spPr>
        <p:txBody>
          <a:bodyPr/>
          <a:lstStyle>
            <a:lvl1pPr algn="l">
              <a:defRPr sz="1400">
                <a:solidFill>
                  <a:schemeClr val="bg1"/>
                </a:solidFill>
              </a:defRPr>
            </a:lvl1pPr>
          </a:lstStyle>
          <a:p>
            <a:fld id="{065D75E3-62B6-C44A-8295-14DF27978E1A}" type="slidenum">
              <a:rPr lang="en-US" smtClean="0"/>
              <a:pPr/>
              <a:t>‹#›</a:t>
            </a:fld>
            <a:endParaRPr lang="en-US"/>
          </a:p>
        </p:txBody>
      </p:sp>
      <p:pic>
        <p:nvPicPr>
          <p:cNvPr id="5" name="Picture 4">
            <a:extLst>
              <a:ext uri="{FF2B5EF4-FFF2-40B4-BE49-F238E27FC236}">
                <a16:creationId xmlns:a16="http://schemas.microsoft.com/office/drawing/2014/main" id="{72A44E97-282D-3141-91C4-B5F7BB5BF6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8" name="Picture Placeholder 6">
            <a:extLst>
              <a:ext uri="{FF2B5EF4-FFF2-40B4-BE49-F238E27FC236}">
                <a16:creationId xmlns:a16="http://schemas.microsoft.com/office/drawing/2014/main" id="{203A1652-B49A-8949-9163-0119976D520E}"/>
              </a:ext>
            </a:extLst>
          </p:cNvPr>
          <p:cNvSpPr>
            <a:spLocks noGrp="1"/>
          </p:cNvSpPr>
          <p:nvPr>
            <p:ph type="pic" sz="quarter" idx="11"/>
          </p:nvPr>
        </p:nvSpPr>
        <p:spPr>
          <a:xfrm>
            <a:off x="475590" y="440267"/>
            <a:ext cx="11225343" cy="5892800"/>
          </a:xfrm>
        </p:spPr>
        <p:txBody>
          <a:bodyPr>
            <a:normAutofit/>
          </a:bodyPr>
          <a:lstStyle>
            <a:lvl1pPr>
              <a:defRPr sz="2400"/>
            </a:lvl1pPr>
          </a:lstStyle>
          <a:p>
            <a:endParaRPr lang="en-US"/>
          </a:p>
        </p:txBody>
      </p:sp>
      <p:sp>
        <p:nvSpPr>
          <p:cNvPr id="9" name="Slide Number Placeholder 5">
            <a:extLst>
              <a:ext uri="{FF2B5EF4-FFF2-40B4-BE49-F238E27FC236}">
                <a16:creationId xmlns:a16="http://schemas.microsoft.com/office/drawing/2014/main" id="{D090877C-D559-8344-B3F8-2CE0B12FFDCD}"/>
              </a:ext>
            </a:extLst>
          </p:cNvPr>
          <p:cNvSpPr txBox="1">
            <a:spLocks/>
          </p:cNvSpPr>
          <p:nvPr userDrawn="1"/>
        </p:nvSpPr>
        <p:spPr>
          <a:xfrm>
            <a:off x="10810215" y="6443853"/>
            <a:ext cx="830696" cy="281997"/>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65D75E3-62B6-C44A-8295-14DF27978E1A}" type="slidenum">
              <a:rPr lang="en-US" smtClean="0">
                <a:solidFill>
                  <a:schemeClr val="bg1"/>
                </a:solidFill>
              </a:rPr>
              <a:pPr/>
              <a:t>‹#›</a:t>
            </a:fld>
            <a:endParaRPr lang="en-US">
              <a:solidFill>
                <a:schemeClr val="bg1"/>
              </a:solidFill>
            </a:endParaRPr>
          </a:p>
        </p:txBody>
      </p:sp>
      <p:sp>
        <p:nvSpPr>
          <p:cNvPr id="2" name="TextBox 1">
            <a:extLst>
              <a:ext uri="{FF2B5EF4-FFF2-40B4-BE49-F238E27FC236}">
                <a16:creationId xmlns:a16="http://schemas.microsoft.com/office/drawing/2014/main" id="{AF7288BA-CED6-1361-72E9-64A366D1715B}"/>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104595508"/>
      </p:ext>
    </p:extLst>
  </p:cSld>
  <p:clrMapOvr>
    <a:masterClrMapping/>
  </p:clrMapOvr>
  <p:extLst>
    <p:ext uri="{DCECCB84-F9BA-43D5-87BE-67443E8EF086}">
      <p15:sldGuideLst xmlns:p15="http://schemas.microsoft.com/office/powerpoint/2012/main">
        <p15:guide id="1" orient="horz" pos="4032"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593A76-A335-C145-B772-88BCC3D46B5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0EB18BA-BCB5-FE46-B04E-59BB7E387AE9}"/>
              </a:ext>
            </a:extLst>
          </p:cNvPr>
          <p:cNvSpPr>
            <a:spLocks noGrp="1"/>
          </p:cNvSpPr>
          <p:nvPr>
            <p:ph type="title" hasCustomPrompt="1"/>
          </p:nvPr>
        </p:nvSpPr>
        <p:spPr>
          <a:xfrm>
            <a:off x="475590" y="3599153"/>
            <a:ext cx="5689236" cy="589390"/>
          </a:xfrm>
          <a:prstGeom prst="rect">
            <a:avLst/>
          </a:prstGeom>
        </p:spPr>
        <p:txBody>
          <a:bodyPr>
            <a:noAutofit/>
          </a:bodyPr>
          <a:lstStyle>
            <a:lvl1pPr>
              <a:defRPr sz="4800" b="1" i="0">
                <a:solidFill>
                  <a:srgbClr val="008557"/>
                </a:solidFill>
                <a:latin typeface="Arial" panose="020B0604020202020204" pitchFamily="34" charset="0"/>
                <a:cs typeface="Arial" panose="020B0604020202020204" pitchFamily="34" charset="0"/>
              </a:defRPr>
            </a:lvl1pPr>
          </a:lstStyle>
          <a:p>
            <a:r>
              <a:rPr lang="en-US"/>
              <a:t>Thank you</a:t>
            </a:r>
          </a:p>
        </p:txBody>
      </p:sp>
      <p:sp>
        <p:nvSpPr>
          <p:cNvPr id="3" name="TextBox 2">
            <a:extLst>
              <a:ext uri="{FF2B5EF4-FFF2-40B4-BE49-F238E27FC236}">
                <a16:creationId xmlns:a16="http://schemas.microsoft.com/office/drawing/2014/main" id="{A001E297-0255-AB86-4C24-7BB388F91596}"/>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2223143558"/>
      </p:ext>
    </p:extLst>
  </p:cSld>
  <p:clrMapOvr>
    <a:masterClrMapping/>
  </p:clrMapOvr>
  <p:extLst>
    <p:ext uri="{DCECCB84-F9BA-43D5-87BE-67443E8EF086}">
      <p15:sldGuideLst xmlns:p15="http://schemas.microsoft.com/office/powerpoint/2012/main">
        <p15:guide id="1" orient="horz" pos="4032" userDrawn="1">
          <p15:clr>
            <a:srgbClr val="FBAE40"/>
          </p15:clr>
        </p15:guide>
        <p15:guide id="2"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DELE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78CA2-98C2-924B-B418-A491D2BE2C40}"/>
              </a:ext>
            </a:extLst>
          </p:cNvPr>
          <p:cNvSpPr>
            <a:spLocks noGrp="1"/>
          </p:cNvSpPr>
          <p:nvPr>
            <p:ph type="title" hasCustomPrompt="1"/>
          </p:nvPr>
        </p:nvSpPr>
        <p:spPr>
          <a:xfrm>
            <a:off x="457200" y="428623"/>
            <a:ext cx="11277600" cy="411480"/>
          </a:xfrm>
        </p:spPr>
        <p:txBody>
          <a:bodyPr lIns="0"/>
          <a:lstStyle>
            <a:lvl1pPr>
              <a:defRPr b="1" i="0">
                <a:latin typeface="Verdana" panose="020B0604030504040204" pitchFamily="34" charset="0"/>
                <a:ea typeface="Verdana" panose="020B0604030504040204" pitchFamily="34" charset="0"/>
                <a:cs typeface="Verdana" panose="020B060403050404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96D53E4D-7514-754E-8293-601BEFA701D8}"/>
              </a:ext>
            </a:extLst>
          </p:cNvPr>
          <p:cNvSpPr>
            <a:spLocks noGrp="1"/>
          </p:cNvSpPr>
          <p:nvPr>
            <p:ph idx="1"/>
          </p:nvPr>
        </p:nvSpPr>
        <p:spPr>
          <a:xfrm>
            <a:off x="457200" y="2029423"/>
            <a:ext cx="11277600" cy="3871314"/>
          </a:xfrm>
        </p:spPr>
        <p:txBody>
          <a:bodyPr numCol="2" spcCol="2743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ubtitle 11">
            <a:extLst>
              <a:ext uri="{FF2B5EF4-FFF2-40B4-BE49-F238E27FC236}">
                <a16:creationId xmlns:a16="http://schemas.microsoft.com/office/drawing/2014/main" id="{4B4EE1C5-1683-0C44-A1A9-E67365B3F0D9}"/>
              </a:ext>
            </a:extLst>
          </p:cNvPr>
          <p:cNvSpPr>
            <a:spLocks noGrp="1"/>
          </p:cNvSpPr>
          <p:nvPr>
            <p:ph type="subTitle" idx="10"/>
          </p:nvPr>
        </p:nvSpPr>
        <p:spPr>
          <a:xfrm>
            <a:off x="457200" y="884550"/>
            <a:ext cx="11277600" cy="488317"/>
          </a:xfrm>
        </p:spPr>
        <p:txBody>
          <a:bodyPr>
            <a:normAutofit/>
          </a:bodyPr>
          <a:lstStyle>
            <a:lvl1pPr marL="0" indent="0">
              <a:buNone/>
              <a:defRPr sz="1800"/>
            </a:lvl1pPr>
          </a:lstStyle>
          <a:p>
            <a:endParaRPr lang="en-US"/>
          </a:p>
        </p:txBody>
      </p:sp>
      <p:sp>
        <p:nvSpPr>
          <p:cNvPr id="4" name="TextBox 3">
            <a:extLst>
              <a:ext uri="{FF2B5EF4-FFF2-40B4-BE49-F238E27FC236}">
                <a16:creationId xmlns:a16="http://schemas.microsoft.com/office/drawing/2014/main" id="{D5E2DCC6-F928-324E-C6BA-02ABC14E7810}"/>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1125042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D13EA4-DC00-7660-D567-896A2C60790A}"/>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4" name="Title 6">
            <a:extLst>
              <a:ext uri="{FF2B5EF4-FFF2-40B4-BE49-F238E27FC236}">
                <a16:creationId xmlns:a16="http://schemas.microsoft.com/office/drawing/2014/main" id="{DDBB2DA5-B614-A828-FED1-F9059E44BB2F}"/>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937290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1 col - Title and Content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CE1AC-5183-9540-95C2-3C1430569F10}"/>
              </a:ext>
            </a:extLst>
          </p:cNvPr>
          <p:cNvSpPr>
            <a:spLocks noGrp="1"/>
          </p:cNvSpPr>
          <p:nvPr>
            <p:ph idx="1" hasCustomPrompt="1"/>
          </p:nvPr>
        </p:nvSpPr>
        <p:spPr>
          <a:xfrm>
            <a:off x="561975" y="1400175"/>
            <a:ext cx="10891271" cy="4737153"/>
          </a:xfrm>
        </p:spPr>
        <p:txBody>
          <a:bodyPr>
            <a:normAutofit/>
          </a:bodyPr>
          <a:lstStyle>
            <a:lvl1pPr marL="0" indent="0">
              <a:buNone/>
              <a:defRPr sz="2400"/>
            </a:lvl1pPr>
            <a:lvl2pPr>
              <a:defRPr sz="2400"/>
            </a:lvl2pPr>
            <a:lvl3pPr>
              <a:defRPr sz="2400"/>
            </a:lvl3pPr>
            <a:lvl4pPr>
              <a:defRPr sz="2400"/>
            </a:lvl4pPr>
            <a:lvl5pPr>
              <a:defRPr sz="2400"/>
            </a:lvl5pPr>
          </a:lstStyle>
          <a:p>
            <a:pPr lvl="0"/>
            <a:r>
              <a:rPr lang="en-US"/>
              <a:t>Click to add text one column</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5">
            <a:extLst>
              <a:ext uri="{FF2B5EF4-FFF2-40B4-BE49-F238E27FC236}">
                <a16:creationId xmlns:a16="http://schemas.microsoft.com/office/drawing/2014/main" id="{94C2E67F-2A96-5842-B641-3DAF875A9FB8}"/>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rgbClr val="008557"/>
                </a:solidFill>
              </a:defRPr>
            </a:lvl1pPr>
          </a:lstStyle>
          <a:p>
            <a:fld id="{065D75E3-62B6-C44A-8295-14DF27978E1A}" type="slidenum">
              <a:rPr lang="en-US" smtClean="0"/>
              <a:pPr/>
              <a:t>‹#›</a:t>
            </a:fld>
            <a:endParaRPr lang="en-US"/>
          </a:p>
        </p:txBody>
      </p:sp>
      <p:sp>
        <p:nvSpPr>
          <p:cNvPr id="2" name="TextBox 1">
            <a:extLst>
              <a:ext uri="{FF2B5EF4-FFF2-40B4-BE49-F238E27FC236}">
                <a16:creationId xmlns:a16="http://schemas.microsoft.com/office/drawing/2014/main" id="{DDA7C2A8-C401-8110-C37A-4B788EFBB5C5}"/>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4" name="Title 6">
            <a:extLst>
              <a:ext uri="{FF2B5EF4-FFF2-40B4-BE49-F238E27FC236}">
                <a16:creationId xmlns:a16="http://schemas.microsoft.com/office/drawing/2014/main" id="{B9BC005D-8E6F-2E9D-44E9-389C34310529}"/>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32365477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6E7319-AF69-45C4-A73D-217A87A04AD8}" type="slidenum">
              <a:rPr lang="en-US" smtClean="0"/>
              <a:t>‹#›</a:t>
            </a:fld>
            <a:endParaRPr lang="en-US"/>
          </a:p>
        </p:txBody>
      </p:sp>
      <p:sp>
        <p:nvSpPr>
          <p:cNvPr id="7" name="TextBox 6">
            <a:extLst>
              <a:ext uri="{FF2B5EF4-FFF2-40B4-BE49-F238E27FC236}">
                <a16:creationId xmlns:a16="http://schemas.microsoft.com/office/drawing/2014/main" id="{3835F26C-472A-517C-7ACA-44C82EA14F69}"/>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
        <p:nvSpPr>
          <p:cNvPr id="8" name="Title 6">
            <a:extLst>
              <a:ext uri="{FF2B5EF4-FFF2-40B4-BE49-F238E27FC236}">
                <a16:creationId xmlns:a16="http://schemas.microsoft.com/office/drawing/2014/main" id="{4C0212EC-ED1C-91DB-8B57-3BB794D25166}"/>
              </a:ext>
            </a:extLst>
          </p:cNvPr>
          <p:cNvSpPr>
            <a:spLocks noGrp="1"/>
          </p:cNvSpPr>
          <p:nvPr>
            <p:ph type="title"/>
          </p:nvPr>
        </p:nvSpPr>
        <p:spPr>
          <a:xfrm>
            <a:off x="522219" y="419100"/>
            <a:ext cx="10515600" cy="668820"/>
          </a:xfrm>
          <a:noFill/>
        </p:spPr>
        <p:txBody>
          <a:bodyPr>
            <a:normAutofit/>
          </a:bodyPr>
          <a:lstStyle>
            <a:lvl1pPr>
              <a:defRPr sz="2800" b="1">
                <a:solidFill>
                  <a:srgbClr val="1B51A4"/>
                </a:solidFill>
              </a:defRPr>
            </a:lvl1pPr>
          </a:lstStyle>
          <a:p>
            <a:r>
              <a:rPr lang="en-US"/>
              <a:t>Click to edit Master title style</a:t>
            </a:r>
          </a:p>
        </p:txBody>
      </p:sp>
    </p:spTree>
    <p:extLst>
      <p:ext uri="{BB962C8B-B14F-4D97-AF65-F5344CB8AC3E}">
        <p14:creationId xmlns:p14="http://schemas.microsoft.com/office/powerpoint/2010/main" val="7725265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1_White Slide">
  <p:cSld name="DELET 1">
    <p:spTree>
      <p:nvGrpSpPr>
        <p:cNvPr id="1" name="Shape 230"/>
        <p:cNvGrpSpPr/>
        <p:nvPr/>
      </p:nvGrpSpPr>
      <p:grpSpPr>
        <a:xfrm>
          <a:off x="0" y="0"/>
          <a:ext cx="0" cy="0"/>
          <a:chOff x="0" y="0"/>
          <a:chExt cx="0" cy="0"/>
        </a:xfrm>
      </p:grpSpPr>
      <p:sp>
        <p:nvSpPr>
          <p:cNvPr id="231" name="Google Shape;231;p35"/>
          <p:cNvSpPr txBox="1">
            <a:spLocks noGrp="1"/>
          </p:cNvSpPr>
          <p:nvPr>
            <p:ph type="title"/>
          </p:nvPr>
        </p:nvSpPr>
        <p:spPr>
          <a:xfrm>
            <a:off x="471999" y="365145"/>
            <a:ext cx="10944618" cy="486025"/>
          </a:xfrm>
          <a:prstGeom prst="rect">
            <a:avLst/>
          </a:prstGeom>
          <a:noFill/>
          <a:ln>
            <a:noFill/>
          </a:ln>
        </p:spPr>
        <p:txBody>
          <a:bodyPr spcFirstLastPara="1" wrap="square" lIns="0" tIns="12700" rIns="0" bIns="0" anchor="t" anchorCtr="0">
            <a:noAutofit/>
          </a:bodyPr>
          <a:lstStyle>
            <a:lvl1pPr lvl="0" algn="l">
              <a:lnSpc>
                <a:spcPct val="90000"/>
              </a:lnSpc>
              <a:spcBef>
                <a:spcPts val="0"/>
              </a:spcBef>
              <a:spcAft>
                <a:spcPts val="0"/>
              </a:spcAft>
              <a:buSzPts val="3600"/>
              <a:buNone/>
              <a:defRPr>
                <a:solidFill>
                  <a:schemeClr val="accent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3" name="Google Shape;233;p35"/>
          <p:cNvSpPr txBox="1">
            <a:spLocks noGrp="1"/>
          </p:cNvSpPr>
          <p:nvPr>
            <p:ph type="body" idx="1"/>
          </p:nvPr>
        </p:nvSpPr>
        <p:spPr>
          <a:xfrm>
            <a:off x="471999" y="737569"/>
            <a:ext cx="10944618" cy="434339"/>
          </a:xfrm>
          <a:prstGeom prst="rect">
            <a:avLst/>
          </a:prstGeom>
          <a:noFill/>
          <a:ln>
            <a:noFill/>
          </a:ln>
        </p:spPr>
        <p:txBody>
          <a:bodyPr spcFirstLastPara="1" wrap="square" lIns="0" tIns="12700" rIns="0" bIns="0" anchor="ctr" anchorCtr="0">
            <a:noAutofit/>
          </a:bodyPr>
          <a:lstStyle>
            <a:lvl1pPr marL="380985" lvl="0" indent="-190492" algn="l">
              <a:lnSpc>
                <a:spcPct val="90000"/>
              </a:lnSpc>
              <a:spcBef>
                <a:spcPts val="1333"/>
              </a:spcBef>
              <a:spcAft>
                <a:spcPts val="0"/>
              </a:spcAft>
              <a:buClr>
                <a:schemeClr val="dk1"/>
              </a:buClr>
              <a:buSzPts val="2400"/>
              <a:buNone/>
              <a:defRPr sz="2000" b="1">
                <a:solidFill>
                  <a:schemeClr val="accent3"/>
                </a:solidFill>
                <a:latin typeface="Calibri"/>
                <a:ea typeface="Calibri"/>
                <a:cs typeface="Calibri"/>
                <a:sym typeface="Calibri"/>
              </a:defRPr>
            </a:lvl1pPr>
            <a:lvl2pPr marL="761970" lvl="1" indent="-190492" algn="l">
              <a:lnSpc>
                <a:spcPct val="90000"/>
              </a:lnSpc>
              <a:spcBef>
                <a:spcPts val="667"/>
              </a:spcBef>
              <a:spcAft>
                <a:spcPts val="0"/>
              </a:spcAft>
              <a:buSzPts val="2400"/>
              <a:buNone/>
              <a:defRPr sz="2000" b="1">
                <a:solidFill>
                  <a:schemeClr val="dk1"/>
                </a:solidFill>
                <a:latin typeface="Calibri"/>
                <a:ea typeface="Calibri"/>
                <a:cs typeface="Calibri"/>
                <a:sym typeface="Calibri"/>
              </a:defRPr>
            </a:lvl2pPr>
            <a:lvl3pPr marL="1142954" lvl="2" indent="-190492" algn="l">
              <a:lnSpc>
                <a:spcPct val="90000"/>
              </a:lnSpc>
              <a:spcBef>
                <a:spcPts val="667"/>
              </a:spcBef>
              <a:spcAft>
                <a:spcPts val="0"/>
              </a:spcAft>
              <a:buSzPts val="2400"/>
              <a:buNone/>
              <a:defRPr sz="2000" b="1">
                <a:solidFill>
                  <a:schemeClr val="dk1"/>
                </a:solidFill>
                <a:latin typeface="Calibri"/>
                <a:ea typeface="Calibri"/>
                <a:cs typeface="Calibri"/>
                <a:sym typeface="Calibri"/>
              </a:defRPr>
            </a:lvl3pPr>
            <a:lvl4pPr marL="1523939" lvl="3" indent="-190492" algn="l">
              <a:lnSpc>
                <a:spcPct val="90000"/>
              </a:lnSpc>
              <a:spcBef>
                <a:spcPts val="667"/>
              </a:spcBef>
              <a:spcAft>
                <a:spcPts val="0"/>
              </a:spcAft>
              <a:buSzPts val="2400"/>
              <a:buNone/>
              <a:defRPr sz="2000" b="1">
                <a:solidFill>
                  <a:schemeClr val="dk1"/>
                </a:solidFill>
                <a:latin typeface="Calibri"/>
                <a:ea typeface="Calibri"/>
                <a:cs typeface="Calibri"/>
                <a:sym typeface="Calibri"/>
              </a:defRPr>
            </a:lvl4pPr>
            <a:lvl5pPr marL="1904924" lvl="4" indent="-190492" algn="l">
              <a:lnSpc>
                <a:spcPct val="90000"/>
              </a:lnSpc>
              <a:spcBef>
                <a:spcPts val="667"/>
              </a:spcBef>
              <a:spcAft>
                <a:spcPts val="0"/>
              </a:spcAft>
              <a:buSzPts val="2400"/>
              <a:buNone/>
              <a:defRPr sz="2000" b="1">
                <a:solidFill>
                  <a:schemeClr val="dk1"/>
                </a:solidFill>
                <a:latin typeface="Calibri"/>
                <a:ea typeface="Calibri"/>
                <a:cs typeface="Calibri"/>
                <a:sym typeface="Calibri"/>
              </a:defRPr>
            </a:lvl5pPr>
            <a:lvl6pPr marL="2285909" lvl="5" indent="-285739" algn="l">
              <a:lnSpc>
                <a:spcPct val="90000"/>
              </a:lnSpc>
              <a:spcBef>
                <a:spcPts val="667"/>
              </a:spcBef>
              <a:spcAft>
                <a:spcPts val="0"/>
              </a:spcAft>
              <a:buClr>
                <a:schemeClr val="dk1"/>
              </a:buClr>
              <a:buSzPts val="1800"/>
              <a:buChar char="•"/>
              <a:defRPr/>
            </a:lvl6pPr>
            <a:lvl7pPr marL="2666893" lvl="6" indent="-285739" algn="l">
              <a:lnSpc>
                <a:spcPct val="90000"/>
              </a:lnSpc>
              <a:spcBef>
                <a:spcPts val="667"/>
              </a:spcBef>
              <a:spcAft>
                <a:spcPts val="0"/>
              </a:spcAft>
              <a:buClr>
                <a:schemeClr val="dk1"/>
              </a:buClr>
              <a:buSzPts val="1800"/>
              <a:buChar char="•"/>
              <a:defRPr/>
            </a:lvl7pPr>
            <a:lvl8pPr marL="3047878" lvl="7" indent="-285739" algn="l">
              <a:lnSpc>
                <a:spcPct val="90000"/>
              </a:lnSpc>
              <a:spcBef>
                <a:spcPts val="667"/>
              </a:spcBef>
              <a:spcAft>
                <a:spcPts val="0"/>
              </a:spcAft>
              <a:buClr>
                <a:schemeClr val="dk1"/>
              </a:buClr>
              <a:buSzPts val="1800"/>
              <a:buChar char="•"/>
              <a:defRPr/>
            </a:lvl8pPr>
            <a:lvl9pPr marL="3428863" lvl="8" indent="-285739" algn="l">
              <a:lnSpc>
                <a:spcPct val="90000"/>
              </a:lnSpc>
              <a:spcBef>
                <a:spcPts val="667"/>
              </a:spcBef>
              <a:spcAft>
                <a:spcPts val="0"/>
              </a:spcAft>
              <a:buClr>
                <a:schemeClr val="dk1"/>
              </a:buClr>
              <a:buSzPts val="1800"/>
              <a:buChar char="•"/>
              <a:defRPr/>
            </a:lvl9pPr>
          </a:lstStyle>
          <a:p>
            <a:endParaRPr/>
          </a:p>
        </p:txBody>
      </p:sp>
      <p:sp>
        <p:nvSpPr>
          <p:cNvPr id="234" name="Google Shape;234;p35"/>
          <p:cNvSpPr txBox="1">
            <a:spLocks noGrp="1"/>
          </p:cNvSpPr>
          <p:nvPr>
            <p:ph type="body" idx="2"/>
          </p:nvPr>
        </p:nvSpPr>
        <p:spPr>
          <a:xfrm>
            <a:off x="472282" y="1361282"/>
            <a:ext cx="10944489" cy="3802063"/>
          </a:xfrm>
          <a:prstGeom prst="rect">
            <a:avLst/>
          </a:prstGeom>
          <a:noFill/>
          <a:ln>
            <a:noFill/>
          </a:ln>
        </p:spPr>
        <p:txBody>
          <a:bodyPr spcFirstLastPara="1" wrap="square" lIns="0" tIns="12700" rIns="0" bIns="0" anchor="t" anchorCtr="0">
            <a:noAutofit/>
          </a:bodyPr>
          <a:lstStyle>
            <a:lvl1pPr marL="380985" lvl="0" indent="-190492" algn="l">
              <a:lnSpc>
                <a:spcPct val="90000"/>
              </a:lnSpc>
              <a:spcBef>
                <a:spcPts val="1333"/>
              </a:spcBef>
              <a:spcAft>
                <a:spcPts val="0"/>
              </a:spcAft>
              <a:buClr>
                <a:srgbClr val="002060"/>
              </a:buClr>
              <a:buSzPts val="2400"/>
              <a:buFont typeface="Arial"/>
              <a:buNone/>
              <a:defRPr sz="2000">
                <a:solidFill>
                  <a:schemeClr val="accent6"/>
                </a:solidFill>
              </a:defRPr>
            </a:lvl1pPr>
            <a:lvl2pPr marL="761970" lvl="1" indent="-285739" algn="l">
              <a:lnSpc>
                <a:spcPct val="90000"/>
              </a:lnSpc>
              <a:spcBef>
                <a:spcPts val="667"/>
              </a:spcBef>
              <a:spcAft>
                <a:spcPts val="0"/>
              </a:spcAft>
              <a:buClr>
                <a:srgbClr val="002060"/>
              </a:buClr>
              <a:buSzPts val="1800"/>
              <a:buChar char="•"/>
              <a:defRPr>
                <a:solidFill>
                  <a:schemeClr val="accent6"/>
                </a:solidFill>
              </a:defRPr>
            </a:lvl2pPr>
            <a:lvl3pPr marL="1142954" lvl="2" indent="-285739" algn="l">
              <a:lnSpc>
                <a:spcPct val="90000"/>
              </a:lnSpc>
              <a:spcBef>
                <a:spcPts val="667"/>
              </a:spcBef>
              <a:spcAft>
                <a:spcPts val="0"/>
              </a:spcAft>
              <a:buClr>
                <a:srgbClr val="002060"/>
              </a:buClr>
              <a:buSzPts val="1800"/>
              <a:buChar char="•"/>
              <a:defRPr sz="1333">
                <a:solidFill>
                  <a:schemeClr val="accent6"/>
                </a:solidFill>
              </a:defRPr>
            </a:lvl3pPr>
            <a:lvl4pPr marL="1523939" lvl="3" indent="-285739" algn="l">
              <a:lnSpc>
                <a:spcPct val="90000"/>
              </a:lnSpc>
              <a:spcBef>
                <a:spcPts val="667"/>
              </a:spcBef>
              <a:spcAft>
                <a:spcPts val="0"/>
              </a:spcAft>
              <a:buClr>
                <a:srgbClr val="002060"/>
              </a:buClr>
              <a:buSzPts val="1800"/>
              <a:buChar char="•"/>
              <a:defRPr sz="1167">
                <a:solidFill>
                  <a:schemeClr val="accent6"/>
                </a:solidFill>
              </a:defRPr>
            </a:lvl4pPr>
            <a:lvl5pPr marL="1904924" lvl="4" indent="-285739" algn="l">
              <a:lnSpc>
                <a:spcPct val="90000"/>
              </a:lnSpc>
              <a:spcBef>
                <a:spcPts val="667"/>
              </a:spcBef>
              <a:spcAft>
                <a:spcPts val="0"/>
              </a:spcAft>
              <a:buSzPts val="1800"/>
              <a:buChar char="•"/>
              <a:defRPr>
                <a:solidFill>
                  <a:schemeClr val="accent6"/>
                </a:solidFill>
              </a:defRPr>
            </a:lvl5pPr>
            <a:lvl6pPr marL="2285909" lvl="5" indent="-342885" algn="l">
              <a:lnSpc>
                <a:spcPct val="90000"/>
              </a:lnSpc>
              <a:spcBef>
                <a:spcPts val="667"/>
              </a:spcBef>
              <a:spcAft>
                <a:spcPts val="0"/>
              </a:spcAft>
              <a:buSzPts val="2880"/>
              <a:buChar char="•"/>
              <a:defRPr/>
            </a:lvl6pPr>
            <a:lvl7pPr marL="2666893" lvl="6" indent="-342885" algn="l">
              <a:lnSpc>
                <a:spcPct val="90000"/>
              </a:lnSpc>
              <a:spcBef>
                <a:spcPts val="667"/>
              </a:spcBef>
              <a:spcAft>
                <a:spcPts val="0"/>
              </a:spcAft>
              <a:buSzPts val="2880"/>
              <a:buChar char="•"/>
              <a:defRPr/>
            </a:lvl7pPr>
            <a:lvl8pPr marL="3047878" lvl="7" indent="-342885" algn="l">
              <a:lnSpc>
                <a:spcPct val="90000"/>
              </a:lnSpc>
              <a:spcBef>
                <a:spcPts val="667"/>
              </a:spcBef>
              <a:spcAft>
                <a:spcPts val="0"/>
              </a:spcAft>
              <a:buSzPts val="2880"/>
              <a:buChar char="•"/>
              <a:defRPr/>
            </a:lvl8pPr>
            <a:lvl9pPr marL="3428863" lvl="8" indent="-342885" algn="l">
              <a:lnSpc>
                <a:spcPct val="90000"/>
              </a:lnSpc>
              <a:spcBef>
                <a:spcPts val="667"/>
              </a:spcBef>
              <a:spcAft>
                <a:spcPts val="0"/>
              </a:spcAft>
              <a:buSzPts val="2880"/>
              <a:buChar char="•"/>
              <a:defRPr/>
            </a:lvl9pPr>
          </a:lstStyle>
          <a:p>
            <a:endParaRPr/>
          </a:p>
        </p:txBody>
      </p:sp>
      <p:sp>
        <p:nvSpPr>
          <p:cNvPr id="8" name="Slide Number Placeholder 1">
            <a:extLst>
              <a:ext uri="{FF2B5EF4-FFF2-40B4-BE49-F238E27FC236}">
                <a16:creationId xmlns:a16="http://schemas.microsoft.com/office/drawing/2014/main" id="{3A0633A8-CE04-D641-930F-8F519607897C}"/>
              </a:ext>
            </a:extLst>
          </p:cNvPr>
          <p:cNvSpPr txBox="1">
            <a:spLocks/>
          </p:cNvSpPr>
          <p:nvPr userDrawn="1"/>
        </p:nvSpPr>
        <p:spPr>
          <a:xfrm>
            <a:off x="9460307" y="6322033"/>
            <a:ext cx="2742406" cy="365125"/>
          </a:xfrm>
          <a:prstGeom prst="rect">
            <a:avLst/>
          </a:prstGeom>
        </p:spPr>
        <p:txBody>
          <a:bodyPr vert="horz" lIns="76200" tIns="38100" rIns="76200" bIns="38100" rtlCol="0" anchor="ctr"/>
          <a:lstStyle>
            <a:defPPr marR="0" lvl="0" algn="l" rtl="0">
              <a:lnSpc>
                <a:spcPct val="100000"/>
              </a:lnSpc>
              <a:spcBef>
                <a:spcPts val="0"/>
              </a:spcBef>
              <a:spcAft>
                <a:spcPts val="0"/>
              </a:spcAft>
            </a:defPPr>
            <a:lvl1pPr marR="0" lvl="0" algn="r" rtl="0">
              <a:lnSpc>
                <a:spcPct val="100000"/>
              </a:lnSpc>
              <a:spcBef>
                <a:spcPts val="0"/>
              </a:spcBef>
              <a:spcAft>
                <a:spcPts val="0"/>
              </a:spcAft>
              <a:buClr>
                <a:srgbClr val="000000"/>
              </a:buClr>
              <a:buFont typeface="Arial"/>
              <a:defRPr sz="1200" b="0" i="0" u="none" strike="noStrike" cap="none">
                <a:solidFill>
                  <a:schemeClr val="accent6"/>
                </a:solidFill>
                <a:latin typeface="Calibri" panose="020F0502020204030204" pitchFamily="34" charset="0"/>
                <a:ea typeface="Arial"/>
                <a:cs typeface="Calibri" panose="020F050202020403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fld id="{D888F868-255D-B747-B6D4-EC545A4D9D04}" type="slidenum">
              <a:rPr lang="en-US" sz="1000" smtClean="0"/>
              <a:pPr/>
              <a:t>‹#›</a:t>
            </a:fld>
            <a:endParaRPr lang="en-US" sz="1000"/>
          </a:p>
        </p:txBody>
      </p:sp>
    </p:spTree>
    <p:extLst>
      <p:ext uri="{BB962C8B-B14F-4D97-AF65-F5344CB8AC3E}">
        <p14:creationId xmlns:p14="http://schemas.microsoft.com/office/powerpoint/2010/main" val="35144702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1 col - Title and Content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CE1AC-5183-9540-95C2-3C1430569F10}"/>
              </a:ext>
            </a:extLst>
          </p:cNvPr>
          <p:cNvSpPr>
            <a:spLocks noGrp="1"/>
          </p:cNvSpPr>
          <p:nvPr>
            <p:ph idx="1" hasCustomPrompt="1"/>
          </p:nvPr>
        </p:nvSpPr>
        <p:spPr>
          <a:xfrm>
            <a:off x="561975" y="1400175"/>
            <a:ext cx="10891271" cy="4737153"/>
          </a:xfrm>
        </p:spPr>
        <p:txBody>
          <a:bodyPr>
            <a:normAutofit/>
          </a:bodyPr>
          <a:lstStyle>
            <a:lvl1pPr marL="0" indent="0">
              <a:buNone/>
              <a:defRPr sz="2400"/>
            </a:lvl1pPr>
            <a:lvl2pPr>
              <a:defRPr sz="2400"/>
            </a:lvl2pPr>
            <a:lvl3pPr>
              <a:defRPr sz="2400"/>
            </a:lvl3pPr>
            <a:lvl4pPr>
              <a:defRPr sz="2400"/>
            </a:lvl4pPr>
            <a:lvl5pPr>
              <a:defRPr sz="2400"/>
            </a:lvl5pPr>
          </a:lstStyle>
          <a:p>
            <a:pPr lvl="0"/>
            <a:r>
              <a:rPr lang="en-US"/>
              <a:t>Click to add text one column</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5">
            <a:extLst>
              <a:ext uri="{FF2B5EF4-FFF2-40B4-BE49-F238E27FC236}">
                <a16:creationId xmlns:a16="http://schemas.microsoft.com/office/drawing/2014/main" id="{94C2E67F-2A96-5842-B641-3DAF875A9FB8}"/>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rgbClr val="008557"/>
                </a:solidFill>
              </a:defRPr>
            </a:lvl1pPr>
          </a:lstStyle>
          <a:p>
            <a:fld id="{065D75E3-62B6-C44A-8295-14DF27978E1A}" type="slidenum">
              <a:rPr lang="en-US" smtClean="0"/>
              <a:pPr/>
              <a:t>‹#›</a:t>
            </a:fld>
            <a:endParaRPr lang="en-US"/>
          </a:p>
        </p:txBody>
      </p:sp>
      <p:sp>
        <p:nvSpPr>
          <p:cNvPr id="2" name="TextBox 1">
            <a:extLst>
              <a:ext uri="{FF2B5EF4-FFF2-40B4-BE49-F238E27FC236}">
                <a16:creationId xmlns:a16="http://schemas.microsoft.com/office/drawing/2014/main" id="{DDA7C2A8-C401-8110-C37A-4B788EFBB5C5}"/>
              </a:ext>
            </a:extLst>
          </p:cNvPr>
          <p:cNvSpPr txBox="1"/>
          <p:nvPr userDrawn="1"/>
        </p:nvSpPr>
        <p:spPr>
          <a:xfrm>
            <a:off x="4146809" y="6274576"/>
            <a:ext cx="2300502" cy="338554"/>
          </a:xfrm>
          <a:prstGeom prst="rect">
            <a:avLst/>
          </a:prstGeom>
          <a:noFill/>
        </p:spPr>
        <p:txBody>
          <a:bodyPr wrap="none" rtlCol="0">
            <a:spAutoFit/>
          </a:bodyPr>
          <a:lstStyle/>
          <a:p>
            <a:r>
              <a:rPr lang="en-US" sz="1600" b="1">
                <a:solidFill>
                  <a:srgbClr val="FF0000"/>
                </a:solidFill>
              </a:rPr>
              <a:t>INTERNAL USE ONLY</a:t>
            </a:r>
          </a:p>
        </p:txBody>
      </p:sp>
    </p:spTree>
    <p:extLst>
      <p:ext uri="{BB962C8B-B14F-4D97-AF65-F5344CB8AC3E}">
        <p14:creationId xmlns:p14="http://schemas.microsoft.com/office/powerpoint/2010/main" val="15258380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ULL WIDTH (TITLE WITH 1 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78CA2-98C2-924B-B418-A491D2BE2C40}"/>
              </a:ext>
            </a:extLst>
          </p:cNvPr>
          <p:cNvSpPr>
            <a:spLocks noGrp="1"/>
          </p:cNvSpPr>
          <p:nvPr>
            <p:ph type="title" hasCustomPrompt="1"/>
          </p:nvPr>
        </p:nvSpPr>
        <p:spPr>
          <a:xfrm>
            <a:off x="457200" y="428623"/>
            <a:ext cx="11277600" cy="411480"/>
          </a:xfrm>
        </p:spPr>
        <p:txBody>
          <a:bodyPr lIns="0"/>
          <a:lstStyle>
            <a:lvl1pPr>
              <a:defRPr b="1" i="0">
                <a:latin typeface="Verdana" panose="020B0604030504040204" pitchFamily="34" charset="0"/>
                <a:ea typeface="Verdana" panose="020B0604030504040204" pitchFamily="34" charset="0"/>
                <a:cs typeface="Verdana" panose="020B060403050404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96D53E4D-7514-754E-8293-601BEFA701D8}"/>
              </a:ext>
            </a:extLst>
          </p:cNvPr>
          <p:cNvSpPr>
            <a:spLocks noGrp="1"/>
          </p:cNvSpPr>
          <p:nvPr>
            <p:ph idx="1"/>
          </p:nvPr>
        </p:nvSpPr>
        <p:spPr>
          <a:xfrm>
            <a:off x="457200" y="2029423"/>
            <a:ext cx="11277600" cy="3871314"/>
          </a:xfrm>
        </p:spPr>
        <p:txBody>
          <a:bodyPr numCol="2" spcCol="2743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ubtitle 11">
            <a:extLst>
              <a:ext uri="{FF2B5EF4-FFF2-40B4-BE49-F238E27FC236}">
                <a16:creationId xmlns:a16="http://schemas.microsoft.com/office/drawing/2014/main" id="{4B4EE1C5-1683-0C44-A1A9-E67365B3F0D9}"/>
              </a:ext>
            </a:extLst>
          </p:cNvPr>
          <p:cNvSpPr>
            <a:spLocks noGrp="1"/>
          </p:cNvSpPr>
          <p:nvPr>
            <p:ph type="subTitle" idx="10"/>
          </p:nvPr>
        </p:nvSpPr>
        <p:spPr>
          <a:xfrm>
            <a:off x="457200" y="884550"/>
            <a:ext cx="11277600" cy="488317"/>
          </a:xfrm>
        </p:spPr>
        <p:txBody>
          <a:bodyPr>
            <a:normAutofit/>
          </a:bodyPr>
          <a:lstStyle>
            <a:lvl1pPr marL="0" indent="0">
              <a:buNone/>
              <a:defRPr sz="1800"/>
            </a:lvl1pPr>
          </a:lstStyle>
          <a:p>
            <a:endParaRPr lang="en-US"/>
          </a:p>
        </p:txBody>
      </p:sp>
      <p:sp>
        <p:nvSpPr>
          <p:cNvPr id="4" name="TextBox 3">
            <a:extLst>
              <a:ext uri="{FF2B5EF4-FFF2-40B4-BE49-F238E27FC236}">
                <a16:creationId xmlns:a16="http://schemas.microsoft.com/office/drawing/2014/main" id="{D5E2DCC6-F928-324E-C6BA-02ABC14E7810}"/>
              </a:ext>
            </a:extLst>
          </p:cNvPr>
          <p:cNvSpPr txBox="1"/>
          <p:nvPr userDrawn="1"/>
        </p:nvSpPr>
        <p:spPr>
          <a:xfrm>
            <a:off x="4146809" y="6274576"/>
            <a:ext cx="2300502" cy="338554"/>
          </a:xfrm>
          <a:prstGeom prst="rect">
            <a:avLst/>
          </a:prstGeom>
          <a:noFill/>
        </p:spPr>
        <p:txBody>
          <a:bodyPr wrap="none" rtlCol="0">
            <a:spAutoFit/>
          </a:bodyPr>
          <a:lstStyle/>
          <a:p>
            <a:r>
              <a:rPr lang="en-US" sz="1600" b="1" dirty="0">
                <a:solidFill>
                  <a:srgbClr val="FF0000"/>
                </a:solidFill>
              </a:rPr>
              <a:t>INTERNAL USE ONLY</a:t>
            </a:r>
          </a:p>
        </p:txBody>
      </p:sp>
    </p:spTree>
    <p:extLst>
      <p:ext uri="{BB962C8B-B14F-4D97-AF65-F5344CB8AC3E}">
        <p14:creationId xmlns:p14="http://schemas.microsoft.com/office/powerpoint/2010/main" val="1734494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B5186C2-85C5-B841-B803-BF24B25A9B61}"/>
              </a:ext>
            </a:extLst>
          </p:cNvPr>
          <p:cNvSpPr>
            <a:spLocks noGrp="1"/>
          </p:cNvSpPr>
          <p:nvPr>
            <p:ph type="body" idx="1"/>
          </p:nvPr>
        </p:nvSpPr>
        <p:spPr>
          <a:xfrm>
            <a:off x="561975" y="1400175"/>
            <a:ext cx="10791825" cy="477678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8333F40E-04CE-0B47-9A0C-9920E7706FCA}"/>
              </a:ext>
            </a:extLst>
          </p:cNvPr>
          <p:cNvSpPr/>
          <p:nvPr userDrawn="1"/>
        </p:nvSpPr>
        <p:spPr>
          <a:xfrm>
            <a:off x="0" y="982980"/>
            <a:ext cx="7972425" cy="45719"/>
          </a:xfrm>
          <a:prstGeom prst="rect">
            <a:avLst/>
          </a:prstGeom>
          <a:solidFill>
            <a:srgbClr val="1D5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6CF5A6A-7AFB-4B4F-82ED-5FA99B374B31}"/>
              </a:ext>
            </a:extLst>
          </p:cNvPr>
          <p:cNvSpPr/>
          <p:nvPr userDrawn="1"/>
        </p:nvSpPr>
        <p:spPr>
          <a:xfrm>
            <a:off x="4219575" y="6702990"/>
            <a:ext cx="7972425" cy="45719"/>
          </a:xfrm>
          <a:prstGeom prst="rect">
            <a:avLst/>
          </a:prstGeom>
          <a:solidFill>
            <a:srgbClr val="008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04359D93-CF87-5941-AE8E-7B014B1300E5}"/>
              </a:ext>
            </a:extLst>
          </p:cNvPr>
          <p:cNvSpPr>
            <a:spLocks noGrp="1"/>
          </p:cNvSpPr>
          <p:nvPr>
            <p:ph type="sldNum" sz="quarter" idx="4"/>
          </p:nvPr>
        </p:nvSpPr>
        <p:spPr>
          <a:xfrm>
            <a:off x="10810215" y="6443853"/>
            <a:ext cx="830696" cy="281997"/>
          </a:xfrm>
          <a:prstGeom prst="rect">
            <a:avLst/>
          </a:prstGeom>
        </p:spPr>
        <p:txBody>
          <a:bodyPr/>
          <a:lstStyle>
            <a:lvl1pPr algn="r">
              <a:defRPr sz="1100">
                <a:solidFill>
                  <a:srgbClr val="008557"/>
                </a:solidFill>
              </a:defRPr>
            </a:lvl1pPr>
          </a:lstStyle>
          <a:p>
            <a:fld id="{065D75E3-62B6-C44A-8295-14DF27978E1A}" type="slidenum">
              <a:rPr lang="en-US" smtClean="0"/>
              <a:pPr/>
              <a:t>‹#›</a:t>
            </a:fld>
            <a:endParaRPr lang="en-US"/>
          </a:p>
        </p:txBody>
      </p:sp>
      <p:pic>
        <p:nvPicPr>
          <p:cNvPr id="11" name="Picture 10">
            <a:extLst>
              <a:ext uri="{FF2B5EF4-FFF2-40B4-BE49-F238E27FC236}">
                <a16:creationId xmlns:a16="http://schemas.microsoft.com/office/drawing/2014/main" id="{43CAD076-776A-C24F-8B9F-48FD54AAA186}"/>
              </a:ext>
            </a:extLst>
          </p:cNvPr>
          <p:cNvPicPr>
            <a:picLocks noChangeAspect="1"/>
          </p:cNvPicPr>
          <p:nvPr userDrawn="1"/>
        </p:nvPicPr>
        <p:blipFill rotWithShape="1">
          <a:blip r:embed="rId23"/>
          <a:srcRect l="7620" b="23758"/>
          <a:stretch/>
        </p:blipFill>
        <p:spPr>
          <a:xfrm>
            <a:off x="561976" y="6240483"/>
            <a:ext cx="1046868" cy="508226"/>
          </a:xfrm>
          <a:prstGeom prst="rect">
            <a:avLst/>
          </a:prstGeom>
        </p:spPr>
      </p:pic>
      <p:sp>
        <p:nvSpPr>
          <p:cNvPr id="2" name="Title Placeholder 1">
            <a:extLst>
              <a:ext uri="{FF2B5EF4-FFF2-40B4-BE49-F238E27FC236}">
                <a16:creationId xmlns:a16="http://schemas.microsoft.com/office/drawing/2014/main" id="{9CFDEBB2-5AB0-8D77-C9D0-9B6579363C60}"/>
              </a:ext>
            </a:extLst>
          </p:cNvPr>
          <p:cNvSpPr>
            <a:spLocks noGrp="1"/>
          </p:cNvSpPr>
          <p:nvPr>
            <p:ph type="title"/>
          </p:nvPr>
        </p:nvSpPr>
        <p:spPr>
          <a:xfrm>
            <a:off x="522219" y="274154"/>
            <a:ext cx="10515600" cy="813766"/>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72526572"/>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6" r:id="rId3"/>
    <p:sldLayoutId id="2147483650" r:id="rId4"/>
    <p:sldLayoutId id="2147483655" r:id="rId5"/>
    <p:sldLayoutId id="2147483652" r:id="rId6"/>
    <p:sldLayoutId id="2147483653" r:id="rId7"/>
    <p:sldLayoutId id="2147483656" r:id="rId8"/>
    <p:sldLayoutId id="2147483667" r:id="rId9"/>
    <p:sldLayoutId id="2147483661" r:id="rId10"/>
    <p:sldLayoutId id="2147483657" r:id="rId11"/>
    <p:sldLayoutId id="2147483662" r:id="rId12"/>
    <p:sldLayoutId id="2147483660" r:id="rId13"/>
    <p:sldLayoutId id="2147483663" r:id="rId14"/>
    <p:sldLayoutId id="2147483702" r:id="rId15"/>
    <p:sldLayoutId id="2147483703" r:id="rId16"/>
    <p:sldLayoutId id="2147483706" r:id="rId17"/>
    <p:sldLayoutId id="2147483708" r:id="rId18"/>
    <p:sldLayoutId id="2147483710" r:id="rId19"/>
    <p:sldLayoutId id="2147483711" r:id="rId20"/>
    <p:sldLayoutId id="2147483712" r:id="rId21"/>
  </p:sldLayoutIdLst>
  <p:hf hdr="0" ftr="0" dt="0"/>
  <p:txStyles>
    <p:titleStyle>
      <a:lvl1pPr algn="l" defTabSz="914400" rtl="0" eaLnBrk="1" latinLnBrk="0" hangingPunct="1">
        <a:lnSpc>
          <a:spcPct val="90000"/>
        </a:lnSpc>
        <a:spcBef>
          <a:spcPct val="0"/>
        </a:spcBef>
        <a:buNone/>
        <a:defRPr sz="3600" kern="1200">
          <a:solidFill>
            <a:schemeClr val="tx1">
              <a:lumMod val="85000"/>
              <a:lumOff val="15000"/>
            </a:schemeClr>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84.xml"/><Relationship Id="rId13" Type="http://schemas.openxmlformats.org/officeDocument/2006/relationships/slide" Target="slide207.xml"/><Relationship Id="rId18" Type="http://schemas.openxmlformats.org/officeDocument/2006/relationships/slide" Target="slide297.xml"/><Relationship Id="rId3" Type="http://schemas.openxmlformats.org/officeDocument/2006/relationships/slide" Target="slide3.xml"/><Relationship Id="rId21" Type="http://schemas.openxmlformats.org/officeDocument/2006/relationships/image" Target="../media/image10.svg"/><Relationship Id="rId7" Type="http://schemas.openxmlformats.org/officeDocument/2006/relationships/slide" Target="slide74.xml"/><Relationship Id="rId12" Type="http://schemas.openxmlformats.org/officeDocument/2006/relationships/slide" Target="slide173.xml"/><Relationship Id="rId17" Type="http://schemas.openxmlformats.org/officeDocument/2006/relationships/slide" Target="slide282.xml"/><Relationship Id="rId2" Type="http://schemas.openxmlformats.org/officeDocument/2006/relationships/notesSlide" Target="../notesSlides/notesSlide2.xml"/><Relationship Id="rId16" Type="http://schemas.openxmlformats.org/officeDocument/2006/relationships/slide" Target="slide266.xml"/><Relationship Id="rId20" Type="http://schemas.openxmlformats.org/officeDocument/2006/relationships/slide" Target="slide312.xml"/><Relationship Id="rId1" Type="http://schemas.openxmlformats.org/officeDocument/2006/relationships/slideLayout" Target="../slideLayouts/slideLayout5.xml"/><Relationship Id="rId6" Type="http://schemas.openxmlformats.org/officeDocument/2006/relationships/slide" Target="slide53.xml"/><Relationship Id="rId11" Type="http://schemas.openxmlformats.org/officeDocument/2006/relationships/slide" Target="slide144.xml"/><Relationship Id="rId5" Type="http://schemas.openxmlformats.org/officeDocument/2006/relationships/slide" Target="slide36.xml"/><Relationship Id="rId15" Type="http://schemas.openxmlformats.org/officeDocument/2006/relationships/slide" Target="slide253.xml"/><Relationship Id="rId10" Type="http://schemas.openxmlformats.org/officeDocument/2006/relationships/slide" Target="slide129.xml"/><Relationship Id="rId19" Type="http://schemas.openxmlformats.org/officeDocument/2006/relationships/slide" Target="slide304.xml"/><Relationship Id="rId4" Type="http://schemas.openxmlformats.org/officeDocument/2006/relationships/slide" Target="slide21.xml"/><Relationship Id="rId9" Type="http://schemas.openxmlformats.org/officeDocument/2006/relationships/slide" Target="slide102.xml"/><Relationship Id="rId14" Type="http://schemas.openxmlformats.org/officeDocument/2006/relationships/slide" Target="slide241.xml"/></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2.jpeg"/><Relationship Id="rId5" Type="http://schemas.openxmlformats.org/officeDocument/2006/relationships/image" Target="../media/image21.jpe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7.png"/><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hyperlink" Target="https://youtu.be/MfLslVejg3I" TargetMode="External"/><Relationship Id="rId2" Type="http://schemas.openxmlformats.org/officeDocument/2006/relationships/slideLayout" Target="../slideLayouts/slideLayout4.xml"/><Relationship Id="rId1" Type="http://schemas.openxmlformats.org/officeDocument/2006/relationships/video" Target="https://www.youtube.com/embed/MfLslVejg3I?feature=oembed" TargetMode="Externa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chart" Target="../charts/chart1.xml"/><Relationship Id="rId7" Type="http://schemas.microsoft.com/office/2007/relationships/hdphoto" Target="../media/hdphoto2.wdp"/><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34.png"/><Relationship Id="rId5" Type="http://schemas.microsoft.com/office/2007/relationships/hdphoto" Target="../media/hdphoto1.wdp"/><Relationship Id="rId10" Type="http://schemas.openxmlformats.org/officeDocument/2006/relationships/image" Target="../media/image36.jpeg"/><Relationship Id="rId4" Type="http://schemas.openxmlformats.org/officeDocument/2006/relationships/image" Target="../media/image33.png"/><Relationship Id="rId9"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41.png"/><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16.sv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8" Type="http://schemas.openxmlformats.org/officeDocument/2006/relationships/hyperlink" Target="https://connect.myairlife.com/resource/infu-surg-pressure-infusion-literature-sheet/" TargetMode="External"/><Relationship Id="rId3" Type="http://schemas.openxmlformats.org/officeDocument/2006/relationships/hyperlink" Target="https://connect.myairlife.com/products/results/?banner=materials&amp;fwp_material=literature-sheet&amp;fwp_product_types=pressure-infusion" TargetMode="External"/><Relationship Id="rId7" Type="http://schemas.openxmlformats.org/officeDocument/2006/relationships/hyperlink" Target="https://connect.myairlife.com/resource/infuseit-pressure-infusors-literature-sheet/" TargetMode="Externa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hyperlink" Target="https://connect.myairlife.com/resource/novaplus-pressure-infusion-quick-reference-guide/" TargetMode="External"/><Relationship Id="rId5" Type="http://schemas.openxmlformats.org/officeDocument/2006/relationships/hyperlink" Target="https://connect.myairlife.com/resource/vital-signs-pressure-infusor-literature-sheet/" TargetMode="External"/><Relationship Id="rId4" Type="http://schemas.openxmlformats.org/officeDocument/2006/relationships/hyperlink" Target="https://connect.myairlife.com/resource/pressure-infusion-training-video/" TargetMode="External"/><Relationship Id="rId9" Type="http://schemas.openxmlformats.org/officeDocument/2006/relationships/hyperlink" Target="https://connect.myairlife.com/resource/pressure-infustion-bag-toolki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8" Type="http://schemas.openxmlformats.org/officeDocument/2006/relationships/hyperlink" Target="https://connect.myairlife.com/resource/multi-link-x2-conversion-prep-guide-worksheet/" TargetMode="External"/><Relationship Id="rId3" Type="http://schemas.openxmlformats.org/officeDocument/2006/relationships/hyperlink" Target="https://connect.myairlife.com/resource/multi-link-x2-connectivity-monitor-guide/" TargetMode="External"/><Relationship Id="rId7" Type="http://schemas.openxmlformats.org/officeDocument/2006/relationships/hyperlink" Target="https://connect.myairlife.com/resource/hca-formulary-ecg-sku-guide/" TargetMode="External"/><Relationship Id="rId2" Type="http://schemas.openxmlformats.org/officeDocument/2006/relationships/notesSlide" Target="../notesSlides/notesSlide26.xml"/><Relationship Id="rId1" Type="http://schemas.openxmlformats.org/officeDocument/2006/relationships/slideLayout" Target="../slideLayouts/slideLayout17.xml"/><Relationship Id="rId6" Type="http://schemas.openxmlformats.org/officeDocument/2006/relationships/hyperlink" Target="https://connect.myairlife.com/resource/hca-formulary-ecg-purchasing-guide/" TargetMode="External"/><Relationship Id="rId5" Type="http://schemas.openxmlformats.org/officeDocument/2006/relationships/hyperlink" Target="https://connect.myairlife.com/resource/multi-link-ecg-leadwires-literature-sheet/" TargetMode="External"/><Relationship Id="rId10" Type="http://schemas.openxmlformats.org/officeDocument/2006/relationships/hyperlink" Target="https://connect.myairlife.com/resource/competitive-leadwire-testing/" TargetMode="External"/><Relationship Id="rId4" Type="http://schemas.openxmlformats.org/officeDocument/2006/relationships/hyperlink" Target="https://connect.myairlife.com/resource/multi-link-x2-brochure/" TargetMode="External"/><Relationship Id="rId9" Type="http://schemas.openxmlformats.org/officeDocument/2006/relationships/hyperlink" Target="https://connect.myairlife.com/resource/multi-link-x2-product-overview-video/"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hyperlink" Target="https://connect.myairlife.com/resource/multi-link-x2-product-overview-video/" TargetMode="External"/><Relationship Id="rId2" Type="http://schemas.openxmlformats.org/officeDocument/2006/relationships/notesSlide" Target="../notesSlides/notesSlide28.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image" Target="../media/image60.png"/><Relationship Id="rId3" Type="http://schemas.openxmlformats.org/officeDocument/2006/relationships/image" Target="../media/image50.png"/><Relationship Id="rId7" Type="http://schemas.openxmlformats.org/officeDocument/2006/relationships/image" Target="../media/image54.png"/><Relationship Id="rId12" Type="http://schemas.openxmlformats.org/officeDocument/2006/relationships/image" Target="../media/image59.png"/><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image" Target="../media/image53.png"/><Relationship Id="rId11" Type="http://schemas.openxmlformats.org/officeDocument/2006/relationships/image" Target="../media/image58.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 Id="rId14" Type="http://schemas.openxmlformats.org/officeDocument/2006/relationships/image" Target="../media/image61.png"/></Relationships>
</file>

<file path=ppt/slides/_rels/slide39.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png"/><Relationship Id="rId3" Type="http://schemas.openxmlformats.org/officeDocument/2006/relationships/image" Target="../media/image62.pn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56.png"/><Relationship Id="rId11" Type="http://schemas.openxmlformats.org/officeDocument/2006/relationships/image" Target="../media/image69.png"/><Relationship Id="rId5" Type="http://schemas.openxmlformats.org/officeDocument/2006/relationships/image" Target="../media/image64.png"/><Relationship Id="rId15" Type="http://schemas.openxmlformats.org/officeDocument/2006/relationships/image" Target="../media/image73.png"/><Relationship Id="rId10" Type="http://schemas.openxmlformats.org/officeDocument/2006/relationships/image" Target="../media/image68.png"/><Relationship Id="rId4" Type="http://schemas.openxmlformats.org/officeDocument/2006/relationships/image" Target="../media/image63.png"/><Relationship Id="rId9" Type="http://schemas.openxmlformats.org/officeDocument/2006/relationships/image" Target="../media/image67.png"/><Relationship Id="rId14" Type="http://schemas.openxmlformats.org/officeDocument/2006/relationships/image" Target="../media/image72.png"/></Relationships>
</file>

<file path=ppt/slides/_rels/slide4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75.emf"/><Relationship Id="rId7" Type="http://schemas.openxmlformats.org/officeDocument/2006/relationships/image" Target="../media/image79.pn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 Id="rId9" Type="http://schemas.openxmlformats.org/officeDocument/2006/relationships/image" Target="../media/image81.png"/></Relationships>
</file>

<file path=ppt/slides/_rels/slide4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image" Target="../media/image84.png"/><Relationship Id="rId5" Type="http://schemas.openxmlformats.org/officeDocument/2006/relationships/image" Target="../media/image53.png"/><Relationship Id="rId4" Type="http://schemas.openxmlformats.org/officeDocument/2006/relationships/image" Target="../media/image83.jpeg"/></Relationships>
</file>

<file path=ppt/slides/_rels/slide43.xml.rels><?xml version="1.0" encoding="UTF-8" standalone="yes"?>
<Relationships xmlns="http://schemas.openxmlformats.org/package/2006/relationships"><Relationship Id="rId3" Type="http://schemas.openxmlformats.org/officeDocument/2006/relationships/hyperlink" Target="http://airlifeconnect.sftp.wpengine.com/Letter-January-2023.pdf"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resources.myairlife.com/resources/RM-20000-C1%20Rev.2%20Comp%20Eff%20Reliability%20O2%20ETC02%203%20Sampling_Rev2.pdf" TargetMode="External"/><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hyperlink" Target="https://connect.myairlife.com/asset-page/?aid=58241&amp;file=STAT%20Reflective%20Limited%20Warranty%202023%20Rev%201.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resources.myairlife.com/resources/Ebert_Effectiveness_of_Oxygen_Delivery_and_Reliability_of_Carbon_Dioxide_Waveforms_AnesthAnalg_2015.pdf"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8" Type="http://schemas.openxmlformats.org/officeDocument/2006/relationships/hyperlink" Target="https://connect.myairlife.com/resource/ventflo-brochure/" TargetMode="External"/><Relationship Id="rId13" Type="http://schemas.openxmlformats.org/officeDocument/2006/relationships/hyperlink" Target="https://connect.myairlife.com/resource/stat-reflective-limited-warranty-2023-rev-1/" TargetMode="External"/><Relationship Id="rId3" Type="http://schemas.openxmlformats.org/officeDocument/2006/relationships/hyperlink" Target="https://connect.myairlife.com/resource/comp-eff-reliability-o2-etc02-3/" TargetMode="External"/><Relationship Id="rId7" Type="http://schemas.openxmlformats.org/officeDocument/2006/relationships/hyperlink" Target="https://connect.myairlife.com/resource/ventflo-etco2-o2-nasal-sampling-cannula-literature-sheet/" TargetMode="External"/><Relationship Id="rId12" Type="http://schemas.openxmlformats.org/officeDocument/2006/relationships/hyperlink" Target="https://connect.myairlife.com/resource/capnography-cannulas-and-masks-literature-sheet/" TargetMode="External"/><Relationship Id="rId2" Type="http://schemas.openxmlformats.org/officeDocument/2006/relationships/notesSlide" Target="../notesSlides/notesSlide43.xml"/><Relationship Id="rId1" Type="http://schemas.openxmlformats.org/officeDocument/2006/relationships/slideLayout" Target="../slideLayouts/slideLayout17.xml"/><Relationship Id="rId6" Type="http://schemas.openxmlformats.org/officeDocument/2006/relationships/hyperlink" Target="https://connect.myairlife.com/resource/ventlab-etco2-literature-sheet/" TargetMode="External"/><Relationship Id="rId11" Type="http://schemas.openxmlformats.org/officeDocument/2006/relationships/hyperlink" Target="https://connect.myairlife.com/resource/salterstat-etco2-brochure/" TargetMode="External"/><Relationship Id="rId5" Type="http://schemas.openxmlformats.org/officeDocument/2006/relationships/hyperlink" Target="https://connect.myairlife.com/resource/47soft-divided-etco2-cannulas-literature-sheet/" TargetMode="External"/><Relationship Id="rId15" Type="http://schemas.openxmlformats.org/officeDocument/2006/relationships/hyperlink" Target="https://connect.myairlife.com/resource/etco2-toolkit/" TargetMode="External"/><Relationship Id="rId10" Type="http://schemas.openxmlformats.org/officeDocument/2006/relationships/hyperlink" Target="https://connect.myairlife.com/resource/salterstat-etco2-promo-sheet/" TargetMode="External"/><Relationship Id="rId4" Type="http://schemas.openxmlformats.org/officeDocument/2006/relationships/hyperlink" Target="https://connect.myairlife.com/resource/ebert-effectiveness-of-oxygen-delivery-and-reliability-of-carbon-dioxide-waveforms/" TargetMode="External"/><Relationship Id="rId9" Type="http://schemas.openxmlformats.org/officeDocument/2006/relationships/hyperlink" Target="https://connect.myairlife.com/resource/sunmed-etco2-oral-nasal-cannula-literature-sheet/" TargetMode="External"/><Relationship Id="rId14" Type="http://schemas.openxmlformats.org/officeDocument/2006/relationships/hyperlink" Target="https://connect.myairlife.com/resource/etco2-podcast-internal/"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4.xml"/><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5.xml"/><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image" Target="../media/image87.jpeg"/><Relationship Id="rId7" Type="http://schemas.openxmlformats.org/officeDocument/2006/relationships/image" Target="../media/image91.png"/><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jpeg"/><Relationship Id="rId9" Type="http://schemas.openxmlformats.org/officeDocument/2006/relationships/image" Target="../media/image93.png"/></Relationships>
</file>

<file path=ppt/slides/_rels/slide5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48.xml"/><Relationship Id="rId1" Type="http://schemas.openxmlformats.org/officeDocument/2006/relationships/slideLayout" Target="../slideLayouts/slideLayout4.xml"/><Relationship Id="rId4" Type="http://schemas.openxmlformats.org/officeDocument/2006/relationships/image" Target="../media/image95.png"/></Relationships>
</file>

<file path=ppt/slides/_rels/slide56.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49.xml"/><Relationship Id="rId1" Type="http://schemas.openxmlformats.org/officeDocument/2006/relationships/slideLayout" Target="../slideLayouts/slideLayout4.xml"/><Relationship Id="rId6" Type="http://schemas.openxmlformats.org/officeDocument/2006/relationships/image" Target="../media/image99.jpeg"/><Relationship Id="rId5" Type="http://schemas.openxmlformats.org/officeDocument/2006/relationships/image" Target="../media/image98.png"/><Relationship Id="rId4" Type="http://schemas.openxmlformats.org/officeDocument/2006/relationships/image" Target="../media/image97.png"/></Relationships>
</file>

<file path=ppt/slides/_rels/slide5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0.xml"/><Relationship Id="rId1" Type="http://schemas.openxmlformats.org/officeDocument/2006/relationships/slideLayout" Target="../slideLayouts/slideLayout4.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5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image" Target="../media/image105.png"/></Relationships>
</file>

<file path=ppt/slides/_rels/slide5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image" Target="../media/image107.png"/></Relationships>
</file>

<file path=ppt/slides/_rels/slide60.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54.xml"/><Relationship Id="rId1" Type="http://schemas.openxmlformats.org/officeDocument/2006/relationships/slideLayout" Target="../slideLayouts/slideLayout9.xml"/><Relationship Id="rId5" Type="http://schemas.openxmlformats.org/officeDocument/2006/relationships/image" Target="../media/image111.jpeg"/><Relationship Id="rId4" Type="http://schemas.openxmlformats.org/officeDocument/2006/relationships/image" Target="../media/image110.jpeg"/></Relationships>
</file>

<file path=ppt/slides/_rels/slide62.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55.xml"/><Relationship Id="rId1" Type="http://schemas.openxmlformats.org/officeDocument/2006/relationships/slideLayout" Target="../slideLayouts/slideLayout9.xml"/><Relationship Id="rId5" Type="http://schemas.openxmlformats.org/officeDocument/2006/relationships/image" Target="../media/image114.png"/><Relationship Id="rId4" Type="http://schemas.openxmlformats.org/officeDocument/2006/relationships/image" Target="../media/image113.jpeg"/></Relationships>
</file>

<file path=ppt/slides/_rels/slide6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0.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0.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8" Type="http://schemas.openxmlformats.org/officeDocument/2006/relationships/hyperlink" Target="https://connect.myairlife.com/resource/flexible-anesthesia-mask-literature-sheet/" TargetMode="External"/><Relationship Id="rId3" Type="http://schemas.openxmlformats.org/officeDocument/2006/relationships/hyperlink" Target="https://connect.myairlife.com/resource/limb-o-circuit-literature-sheet/" TargetMode="External"/><Relationship Id="rId7" Type="http://schemas.openxmlformats.org/officeDocument/2006/relationships/hyperlink" Target="https://connect.myairlife.com/resource/anesthesia-circuits-brochure/" TargetMode="External"/><Relationship Id="rId12" Type="http://schemas.openxmlformats.org/officeDocument/2006/relationships/hyperlink" Target="https://connect.myairlife.com/resource/medisorb-clinical-paper/" TargetMode="External"/><Relationship Id="rId2" Type="http://schemas.openxmlformats.org/officeDocument/2006/relationships/notesSlide" Target="../notesSlides/notesSlide66.xml"/><Relationship Id="rId1" Type="http://schemas.openxmlformats.org/officeDocument/2006/relationships/slideLayout" Target="../slideLayouts/slideLayout17.xml"/><Relationship Id="rId6" Type="http://schemas.openxmlformats.org/officeDocument/2006/relationships/hyperlink" Target="https://connect.myairlife.com/resource/corrugated-anesthesia-circuit-literature-sheet/" TargetMode="External"/><Relationship Id="rId11" Type="http://schemas.openxmlformats.org/officeDocument/2006/relationships/hyperlink" Target="https://connect.myairlife.com/resource/standard-anesthesia-mask/" TargetMode="External"/><Relationship Id="rId5" Type="http://schemas.openxmlformats.org/officeDocument/2006/relationships/hyperlink" Target="https://connect.myairlife.com/resource/healthtrust-single-limb-anesthesia-circuits-literature-sheet/" TargetMode="External"/><Relationship Id="rId10" Type="http://schemas.openxmlformats.org/officeDocument/2006/relationships/hyperlink" Target="https://connect.myairlife.com/resource/non-inflatable-anesthesia-masks-literature-sheet/" TargetMode="External"/><Relationship Id="rId4" Type="http://schemas.openxmlformats.org/officeDocument/2006/relationships/hyperlink" Target="https://connect.myairlife.com/resource/expandable-anesthesia-circuit-literature-sheet/" TargetMode="External"/><Relationship Id="rId9" Type="http://schemas.openxmlformats.org/officeDocument/2006/relationships/hyperlink" Target="https://connect.myairlife.com/resource/inflatable-anesthesia-masks-literature-sheet/"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68.xml"/><Relationship Id="rId1" Type="http://schemas.openxmlformats.org/officeDocument/2006/relationships/slideLayout" Target="../slideLayouts/slideLayout4.xml"/><Relationship Id="rId4" Type="http://schemas.openxmlformats.org/officeDocument/2006/relationships/hyperlink" Target="https://connect.myairlife.com/resource/superno2va-et-animation/" TargetMode="External"/></Relationships>
</file>

<file path=ppt/slides/_rels/slide7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0.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7.xml"/></Relationships>
</file>

<file path=ppt/slides/_rels/slide80.xml.rels><?xml version="1.0" encoding="UTF-8" standalone="yes"?>
<Relationships xmlns="http://schemas.openxmlformats.org/package/2006/relationships"><Relationship Id="rId8" Type="http://schemas.openxmlformats.org/officeDocument/2006/relationships/hyperlink" Target="https://connect.myairlife.com/resource/superno2va-et-or-poster/" TargetMode="External"/><Relationship Id="rId3" Type="http://schemas.openxmlformats.org/officeDocument/2006/relationships/hyperlink" Target="https://connect.myairlife.com/resource/superno2va-dimou-bariatric-surgery-clinical-summary/" TargetMode="External"/><Relationship Id="rId7" Type="http://schemas.openxmlformats.org/officeDocument/2006/relationships/hyperlink" Target="https://connect.myairlife.com/resource/superno2va-et-animation/" TargetMode="External"/><Relationship Id="rId2" Type="http://schemas.openxmlformats.org/officeDocument/2006/relationships/notesSlide" Target="../notesSlides/notesSlide73.xml"/><Relationship Id="rId1" Type="http://schemas.openxmlformats.org/officeDocument/2006/relationships/slideLayout" Target="../slideLayouts/slideLayout17.xml"/><Relationship Id="rId6" Type="http://schemas.openxmlformats.org/officeDocument/2006/relationships/hyperlink" Target="https://connect.myairlife.com/resource/clinical-conversations-superno2va-et-nasal-pap-applications/" TargetMode="External"/><Relationship Id="rId5" Type="http://schemas.openxmlformats.org/officeDocument/2006/relationships/hyperlink" Target="https://connect.myairlife.com/resource/clinical-conversations-high-flow-oxygenation-and-superno2va-et-nasal-pap-comparison/" TargetMode="External"/><Relationship Id="rId10" Type="http://schemas.openxmlformats.org/officeDocument/2006/relationships/hyperlink" Target="https://connect.myairlife.com/resource/superno2va-toolkit/" TargetMode="External"/><Relationship Id="rId4" Type="http://schemas.openxmlformats.org/officeDocument/2006/relationships/hyperlink" Target="https://connect.myairlife.com/resource/superno2va-clinical-article-summary/" TargetMode="External"/><Relationship Id="rId9" Type="http://schemas.openxmlformats.org/officeDocument/2006/relationships/hyperlink" Target="https://connect.myairlife.com/resource/superno2va-et-brochure/" TargetMode="Externa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7.xml"/></Relationships>
</file>

<file path=ppt/slides/_rels/slide8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75.xml"/><Relationship Id="rId1" Type="http://schemas.openxmlformats.org/officeDocument/2006/relationships/slideLayout" Target="../slideLayouts/slideLayout17.xml"/></Relationships>
</file>

<file path=ppt/slides/_rels/slide8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76.xml"/><Relationship Id="rId1" Type="http://schemas.openxmlformats.org/officeDocument/2006/relationships/slideLayout" Target="../slideLayouts/slideLayout17.xml"/></Relationships>
</file>

<file path=ppt/slides/_rels/slide8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78.xm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79.xml"/><Relationship Id="rId1" Type="http://schemas.openxmlformats.org/officeDocument/2006/relationships/slideLayout" Target="../slideLayouts/slideLayout4.xml"/><Relationship Id="rId4" Type="http://schemas.openxmlformats.org/officeDocument/2006/relationships/image" Target="../media/image124.jpeg"/></Relationships>
</file>

<file path=ppt/slides/_rels/slide87.xml.rels><?xml version="1.0" encoding="UTF-8" standalone="yes"?>
<Relationships xmlns="http://schemas.openxmlformats.org/package/2006/relationships"><Relationship Id="rId8" Type="http://schemas.openxmlformats.org/officeDocument/2006/relationships/image" Target="../media/image130.png"/><Relationship Id="rId13" Type="http://schemas.openxmlformats.org/officeDocument/2006/relationships/image" Target="../media/image135.jpeg"/><Relationship Id="rId3" Type="http://schemas.openxmlformats.org/officeDocument/2006/relationships/image" Target="../media/image125.png"/><Relationship Id="rId7" Type="http://schemas.openxmlformats.org/officeDocument/2006/relationships/image" Target="../media/image129.png"/><Relationship Id="rId12" Type="http://schemas.openxmlformats.org/officeDocument/2006/relationships/image" Target="../media/image134.png"/><Relationship Id="rId2" Type="http://schemas.openxmlformats.org/officeDocument/2006/relationships/notesSlide" Target="../notesSlides/notesSlide80.xml"/><Relationship Id="rId1" Type="http://schemas.openxmlformats.org/officeDocument/2006/relationships/slideLayout" Target="../slideLayouts/slideLayout5.xml"/><Relationship Id="rId6" Type="http://schemas.openxmlformats.org/officeDocument/2006/relationships/image" Target="../media/image128.png"/><Relationship Id="rId11" Type="http://schemas.openxmlformats.org/officeDocument/2006/relationships/image" Target="../media/image133.png"/><Relationship Id="rId5" Type="http://schemas.openxmlformats.org/officeDocument/2006/relationships/image" Target="../media/image127.png"/><Relationship Id="rId10" Type="http://schemas.openxmlformats.org/officeDocument/2006/relationships/image" Target="../media/image132.png"/><Relationship Id="rId4" Type="http://schemas.openxmlformats.org/officeDocument/2006/relationships/image" Target="../media/image126.png"/><Relationship Id="rId9" Type="http://schemas.openxmlformats.org/officeDocument/2006/relationships/image" Target="../media/image131.png"/><Relationship Id="rId14" Type="http://schemas.openxmlformats.org/officeDocument/2006/relationships/image" Target="../media/image136.jpeg"/></Relationships>
</file>

<file path=ppt/slides/_rels/slide8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81.xml"/><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82.xml"/><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83.xml"/><Relationship Id="rId1" Type="http://schemas.openxmlformats.org/officeDocument/2006/relationships/slideLayout" Target="../slideLayouts/slideLayout18.xml"/><Relationship Id="rId5" Type="http://schemas.openxmlformats.org/officeDocument/2006/relationships/hyperlink" Target="https://www.youtube.com/watch?v=RP7H0Rza208" TargetMode="External"/><Relationship Id="rId4" Type="http://schemas.openxmlformats.org/officeDocument/2006/relationships/image" Target="../media/image140.png"/></Relationships>
</file>

<file path=ppt/slides/_rels/slide9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4.xml"/><Relationship Id="rId4" Type="http://schemas.openxmlformats.org/officeDocument/2006/relationships/image" Target="../media/image143.jpeg"/></Relationships>
</file>

<file path=ppt/slides/_rels/slide92.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84.xml"/><Relationship Id="rId1" Type="http://schemas.openxmlformats.org/officeDocument/2006/relationships/slideLayout" Target="../slideLayouts/slideLayout4.xml"/><Relationship Id="rId4" Type="http://schemas.openxmlformats.org/officeDocument/2006/relationships/image" Target="../media/image145.png"/></Relationships>
</file>

<file path=ppt/slides/_rels/slide93.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85.xml"/><Relationship Id="rId1" Type="http://schemas.openxmlformats.org/officeDocument/2006/relationships/slideLayout" Target="../slideLayouts/slideLayout16.xml"/><Relationship Id="rId5" Type="http://schemas.openxmlformats.org/officeDocument/2006/relationships/image" Target="../media/image148.png"/><Relationship Id="rId4" Type="http://schemas.openxmlformats.org/officeDocument/2006/relationships/image" Target="../media/image147.png"/></Relationships>
</file>

<file path=ppt/slides/_rels/slide94.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86.xml"/><Relationship Id="rId1" Type="http://schemas.openxmlformats.org/officeDocument/2006/relationships/slideLayout" Target="../slideLayouts/slideLayout16.xml"/><Relationship Id="rId4" Type="http://schemas.openxmlformats.org/officeDocument/2006/relationships/image" Target="../media/image149.png"/></Relationships>
</file>

<file path=ppt/slides/_rels/slide95.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87.xml"/><Relationship Id="rId1" Type="http://schemas.openxmlformats.org/officeDocument/2006/relationships/slideLayout" Target="../slideLayouts/slideLayout6.xml"/><Relationship Id="rId4" Type="http://schemas.openxmlformats.org/officeDocument/2006/relationships/image" Target="../media/image151.pn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0.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17.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17.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17.xml"/></Relationships>
</file>

<file path=ppt/slides/_rels/slide100.xml.rels><?xml version="1.0" encoding="UTF-8" standalone="yes"?>
<Relationships xmlns="http://schemas.openxmlformats.org/package/2006/relationships"><Relationship Id="rId8" Type="http://schemas.openxmlformats.org/officeDocument/2006/relationships/hyperlink" Target="https://connect.myairlife.com/asset-page/?aid=51358&amp;file=TRN-20022-C1_DuoTherm_Rev5.pdf" TargetMode="External"/><Relationship Id="rId3" Type="http://schemas.openxmlformats.org/officeDocument/2006/relationships/hyperlink" Target="https://connect.myairlife.com/resource/airlife-duotherm-literature-sheet/" TargetMode="External"/><Relationship Id="rId7" Type="http://schemas.openxmlformats.org/officeDocument/2006/relationships/hyperlink" Target="https://connect.myairlife.com/resource/airlife-duotherm-configuration-guide/" TargetMode="External"/><Relationship Id="rId2" Type="http://schemas.openxmlformats.org/officeDocument/2006/relationships/notesSlide" Target="../notesSlides/notesSlide92.xml"/><Relationship Id="rId1" Type="http://schemas.openxmlformats.org/officeDocument/2006/relationships/slideLayout" Target="../slideLayouts/slideLayout17.xml"/><Relationship Id="rId6" Type="http://schemas.openxmlformats.org/officeDocument/2006/relationships/hyperlink" Target="https://connect.myairlife.com/resource/airlife-duotherm-brochure/" TargetMode="External"/><Relationship Id="rId5" Type="http://schemas.openxmlformats.org/officeDocument/2006/relationships/hyperlink" Target="https://connect.myairlife.com/resource/airlife-duotherm-competitive-comparison/" TargetMode="External"/><Relationship Id="rId4" Type="http://schemas.openxmlformats.org/officeDocument/2006/relationships/hyperlink" Target="https://connect.myairlife.com/resource/airlife-duotherm-video/" TargetMode="External"/></Relationships>
</file>

<file path=ppt/slides/_rels/slide101.xml.rels><?xml version="1.0" encoding="UTF-8" standalone="yes"?>
<Relationships xmlns="http://schemas.openxmlformats.org/package/2006/relationships"><Relationship Id="rId3" Type="http://schemas.openxmlformats.org/officeDocument/2006/relationships/hyperlink" Target="https://connect.myairlife.com/asset-page/?aid=51358&amp;file=TRN-20022-C1_DuoTherm_Rev5.pdf" TargetMode="External"/><Relationship Id="rId2" Type="http://schemas.openxmlformats.org/officeDocument/2006/relationships/notesSlide" Target="../notesSlides/notesSlide93.xml"/><Relationship Id="rId1" Type="http://schemas.openxmlformats.org/officeDocument/2006/relationships/slideLayout" Target="../slideLayouts/slideLayout17.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4.xml"/><Relationship Id="rId4" Type="http://schemas.openxmlformats.org/officeDocument/2006/relationships/image" Target="../media/image154.png"/></Relationships>
</file>

<file path=ppt/slides/_rels/slide105.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96.xml"/><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97.xml"/><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57.tiff"/><Relationship Id="rId2" Type="http://schemas.openxmlformats.org/officeDocument/2006/relationships/notesSlide" Target="../notesSlides/notesSlide98.xml"/><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99.xml"/><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100.xml"/><Relationship Id="rId1" Type="http://schemas.openxmlformats.org/officeDocument/2006/relationships/slideLayout" Target="../slideLayouts/slideLayout4.xml"/><Relationship Id="rId4" Type="http://schemas.openxmlformats.org/officeDocument/2006/relationships/image" Target="../media/image160.tiff"/></Relationships>
</file>

<file path=ppt/slides/_rels/slide11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01.xml"/><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102.xml"/><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03.xml"/><Relationship Id="rId1" Type="http://schemas.openxmlformats.org/officeDocument/2006/relationships/slideLayout" Target="../slideLayouts/slideLayout4.xml"/></Relationships>
</file>

<file path=ppt/slides/_rels/slide113.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04.xml"/><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3" Type="http://schemas.openxmlformats.org/officeDocument/2006/relationships/image" Target="../media/image165.tiff"/><Relationship Id="rId2" Type="http://schemas.openxmlformats.org/officeDocument/2006/relationships/notesSlide" Target="../notesSlides/notesSlide105.xml"/><Relationship Id="rId1" Type="http://schemas.openxmlformats.org/officeDocument/2006/relationships/slideLayout" Target="../slideLayouts/slideLayout4.xml"/><Relationship Id="rId5" Type="http://schemas.openxmlformats.org/officeDocument/2006/relationships/image" Target="../media/image167.tiff"/><Relationship Id="rId4" Type="http://schemas.openxmlformats.org/officeDocument/2006/relationships/image" Target="../media/image166.tiff"/></Relationships>
</file>

<file path=ppt/slides/_rels/slide11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106.xml"/><Relationship Id="rId1" Type="http://schemas.openxmlformats.org/officeDocument/2006/relationships/slideLayout" Target="../slideLayouts/slideLayout17.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4.xml"/></Relationships>
</file>

<file path=ppt/slides/_rels/slide117.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108.xml"/><Relationship Id="rId1" Type="http://schemas.openxmlformats.org/officeDocument/2006/relationships/slideLayout" Target="../slideLayouts/slideLayout4.xml"/><Relationship Id="rId6" Type="http://schemas.openxmlformats.org/officeDocument/2006/relationships/image" Target="../media/image171.png"/><Relationship Id="rId5" Type="http://schemas.microsoft.com/office/2007/relationships/hdphoto" Target="../media/hdphoto4.wdp"/><Relationship Id="rId4" Type="http://schemas.openxmlformats.org/officeDocument/2006/relationships/image" Target="../media/image170.png"/></Relationships>
</file>

<file path=ppt/slides/_rels/slide118.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image" Target="../media/image172.png"/><Relationship Id="rId7" Type="http://schemas.openxmlformats.org/officeDocument/2006/relationships/image" Target="../media/image176.png"/><Relationship Id="rId2" Type="http://schemas.openxmlformats.org/officeDocument/2006/relationships/notesSlide" Target="../notesSlides/notesSlide109.xml"/><Relationship Id="rId1" Type="http://schemas.openxmlformats.org/officeDocument/2006/relationships/slideLayout" Target="../slideLayouts/slideLayout4.xml"/><Relationship Id="rId6" Type="http://schemas.openxmlformats.org/officeDocument/2006/relationships/image" Target="../media/image175.png"/><Relationship Id="rId5" Type="http://schemas.openxmlformats.org/officeDocument/2006/relationships/image" Target="../media/image174.png"/><Relationship Id="rId4" Type="http://schemas.openxmlformats.org/officeDocument/2006/relationships/image" Target="../media/image173.png"/></Relationships>
</file>

<file path=ppt/slides/_rels/slide119.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110.xml"/><Relationship Id="rId1" Type="http://schemas.openxmlformats.org/officeDocument/2006/relationships/slideLayout" Target="../slideLayouts/slideLayout4.xml"/><Relationship Id="rId4" Type="http://schemas.openxmlformats.org/officeDocument/2006/relationships/image" Target="../media/image179.png"/></Relationships>
</file>

<file path=ppt/slides/_rels/slide120.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11.xml"/><Relationship Id="rId1" Type="http://schemas.openxmlformats.org/officeDocument/2006/relationships/slideLayout" Target="../slideLayouts/slideLayout4.xml"/><Relationship Id="rId4" Type="http://schemas.openxmlformats.org/officeDocument/2006/relationships/image" Target="../media/image180.emf"/></Relationships>
</file>

<file path=ppt/slides/_rels/slide121.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112.xml"/><Relationship Id="rId1" Type="http://schemas.openxmlformats.org/officeDocument/2006/relationships/slideLayout" Target="../slideLayouts/slideLayout4.xml"/><Relationship Id="rId4" Type="http://schemas.openxmlformats.org/officeDocument/2006/relationships/image" Target="../media/image180.emf"/></Relationships>
</file>

<file path=ppt/slides/_rels/slide122.xml.rels><?xml version="1.0" encoding="UTF-8" standalone="yes"?>
<Relationships xmlns="http://schemas.openxmlformats.org/package/2006/relationships"><Relationship Id="rId8" Type="http://schemas.openxmlformats.org/officeDocument/2006/relationships/image" Target="../media/image184.png"/><Relationship Id="rId3" Type="http://schemas.openxmlformats.org/officeDocument/2006/relationships/image" Target="../media/image182.png"/><Relationship Id="rId7" Type="http://schemas.openxmlformats.org/officeDocument/2006/relationships/image" Target="../media/image174.png"/><Relationship Id="rId2" Type="http://schemas.openxmlformats.org/officeDocument/2006/relationships/image" Target="../media/image181.png"/><Relationship Id="rId1" Type="http://schemas.openxmlformats.org/officeDocument/2006/relationships/slideLayout" Target="../slideLayouts/slideLayout4.xml"/><Relationship Id="rId6" Type="http://schemas.openxmlformats.org/officeDocument/2006/relationships/image" Target="../media/image183.png"/><Relationship Id="rId5" Type="http://schemas.openxmlformats.org/officeDocument/2006/relationships/image" Target="../media/image173.png"/><Relationship Id="rId10" Type="http://schemas.openxmlformats.org/officeDocument/2006/relationships/image" Target="../media/image186.png"/><Relationship Id="rId4" Type="http://schemas.openxmlformats.org/officeDocument/2006/relationships/image" Target="../media/image172.png"/><Relationship Id="rId9" Type="http://schemas.openxmlformats.org/officeDocument/2006/relationships/image" Target="../media/image185.png"/></Relationships>
</file>

<file path=ppt/slides/_rels/slide123.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113.xml"/><Relationship Id="rId1" Type="http://schemas.openxmlformats.org/officeDocument/2006/relationships/slideLayout" Target="../slideLayouts/slideLayout4.xml"/><Relationship Id="rId6" Type="http://schemas.openxmlformats.org/officeDocument/2006/relationships/image" Target="../media/image188.png"/><Relationship Id="rId5" Type="http://schemas.openxmlformats.org/officeDocument/2006/relationships/image" Target="../media/image178.png"/><Relationship Id="rId4" Type="http://schemas.openxmlformats.org/officeDocument/2006/relationships/image" Target="../media/image152.png"/></Relationships>
</file>

<file path=ppt/slides/_rels/slide124.xml.rels><?xml version="1.0" encoding="UTF-8" standalone="yes"?>
<Relationships xmlns="http://schemas.openxmlformats.org/package/2006/relationships"><Relationship Id="rId3" Type="http://schemas.openxmlformats.org/officeDocument/2006/relationships/image" Target="../media/image189.jpg"/><Relationship Id="rId2" Type="http://schemas.openxmlformats.org/officeDocument/2006/relationships/notesSlide" Target="../notesSlides/notesSlide114.xml"/><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17.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0.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17.xml"/></Relationships>
</file>

<file path=ppt/slides/_rels/slide128.xml.rels><?xml version="1.0" encoding="UTF-8" standalone="yes"?>
<Relationships xmlns="http://schemas.openxmlformats.org/package/2006/relationships"><Relationship Id="rId3" Type="http://schemas.openxmlformats.org/officeDocument/2006/relationships/hyperlink" Target="https://connect.myairlife.com/resource/sterile-water-and-saline-solution-literature-sheet/" TargetMode="External"/><Relationship Id="rId2" Type="http://schemas.openxmlformats.org/officeDocument/2006/relationships/notesSlide" Target="../notesSlides/notesSlide118.xml"/><Relationship Id="rId1" Type="http://schemas.openxmlformats.org/officeDocument/2006/relationships/slideLayout" Target="../slideLayouts/slideLayout17.xml"/><Relationship Id="rId5" Type="http://schemas.openxmlformats.org/officeDocument/2006/relationships/hyperlink" Target="https://connect.myairlife.com/resource/flex-container-literature-sheet/" TargetMode="External"/><Relationship Id="rId4" Type="http://schemas.openxmlformats.org/officeDocument/2006/relationships/hyperlink" Target="https://connect.myairlife.com/resource/inhalation-water-competitive-comparison/" TargetMode="Externa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hyperlink" Target="https://www.youtube.com/watch?v=XTKn6-0A5Ls" TargetMode="External"/><Relationship Id="rId2" Type="http://schemas.openxmlformats.org/officeDocument/2006/relationships/notesSlide" Target="../notesSlides/notesSlide120.xml"/><Relationship Id="rId1" Type="http://schemas.openxmlformats.org/officeDocument/2006/relationships/slideLayout" Target="../slideLayouts/slideLayout9.xml"/><Relationship Id="rId6" Type="http://schemas.openxmlformats.org/officeDocument/2006/relationships/image" Target="../media/image192.png"/><Relationship Id="rId5" Type="http://schemas.openxmlformats.org/officeDocument/2006/relationships/image" Target="../media/image191.jpeg"/><Relationship Id="rId4" Type="http://schemas.openxmlformats.org/officeDocument/2006/relationships/image" Target="../media/image190.jpeg"/></Relationships>
</file>

<file path=ppt/slides/_rels/slide131.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121.xml"/><Relationship Id="rId1" Type="http://schemas.openxmlformats.org/officeDocument/2006/relationships/slideLayout" Target="../slideLayouts/slideLayout9.xml"/><Relationship Id="rId4" Type="http://schemas.openxmlformats.org/officeDocument/2006/relationships/image" Target="../media/image194.png"/></Relationships>
</file>

<file path=ppt/slides/_rels/slide132.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notesSlide" Target="../notesSlides/notesSlide122.xml"/><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123.xml"/><Relationship Id="rId1" Type="http://schemas.openxmlformats.org/officeDocument/2006/relationships/slideLayout" Target="../slideLayouts/slideLayout11.xml"/><Relationship Id="rId4" Type="http://schemas.openxmlformats.org/officeDocument/2006/relationships/image" Target="../media/image197.png"/></Relationships>
</file>

<file path=ppt/slides/_rels/slide134.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124.xml"/><Relationship Id="rId1" Type="http://schemas.openxmlformats.org/officeDocument/2006/relationships/slideLayout" Target="../slideLayouts/slideLayout17.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5.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5.xml"/></Relationships>
</file>

<file path=ppt/slides/_rels/slide137.xml.rels><?xml version="1.0" encoding="UTF-8" standalone="yes"?>
<Relationships xmlns="http://schemas.openxmlformats.org/package/2006/relationships"><Relationship Id="rId3" Type="http://schemas.openxmlformats.org/officeDocument/2006/relationships/hyperlink" Target="https://www.youtube.com/watch?v=CF7QxjbYFPU" TargetMode="External"/><Relationship Id="rId2" Type="http://schemas.openxmlformats.org/officeDocument/2006/relationships/notesSlide" Target="../notesSlides/notesSlide127.xml"/><Relationship Id="rId1" Type="http://schemas.openxmlformats.org/officeDocument/2006/relationships/slideLayout" Target="../slideLayouts/slideLayout4.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17.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20.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17.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17.xml"/></Relationships>
</file>

<file path=ppt/slides/_rels/slide142.xml.rels><?xml version="1.0" encoding="UTF-8" standalone="yes"?>
<Relationships xmlns="http://schemas.openxmlformats.org/package/2006/relationships"><Relationship Id="rId8" Type="http://schemas.openxmlformats.org/officeDocument/2006/relationships/hyperlink" Target="https://connect.myairlife.com/resource/noninvasive-ventilation-niv-mask-tips-internal-podcast/" TargetMode="External"/><Relationship Id="rId3" Type="http://schemas.openxmlformats.org/officeDocument/2006/relationships/hyperlink" Target="https://connect.myairlife.com/resource/noninvasive-ventilation-niv-mask-literature-sheet/" TargetMode="External"/><Relationship Id="rId7" Type="http://schemas.openxmlformats.org/officeDocument/2006/relationships/hyperlink" Target="https://connect.myairlife.com/resource/minime-2-pediatric-niv-mask-literature-sheet/" TargetMode="External"/><Relationship Id="rId2" Type="http://schemas.openxmlformats.org/officeDocument/2006/relationships/notesSlide" Target="../notesSlides/notesSlide132.xml"/><Relationship Id="rId1" Type="http://schemas.openxmlformats.org/officeDocument/2006/relationships/slideLayout" Target="../slideLayouts/slideLayout17.xml"/><Relationship Id="rId6" Type="http://schemas.openxmlformats.org/officeDocument/2006/relationships/hyperlink" Target="https://connect.myairlife.com/resource/niv-mask-placement-service-video/" TargetMode="External"/><Relationship Id="rId5" Type="http://schemas.openxmlformats.org/officeDocument/2006/relationships/hyperlink" Target="https://connect.myairlife.com/resource/noninvasive-ventilation-niv-mask-matrix/" TargetMode="External"/><Relationship Id="rId4" Type="http://schemas.openxmlformats.org/officeDocument/2006/relationships/hyperlink" Target="https://connect.myairlife.com/resource/noninvasive-ventilation-niv-mask-sizing-inservice-poster/" TargetMode="Externa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133.xml"/><Relationship Id="rId1" Type="http://schemas.openxmlformats.org/officeDocument/2006/relationships/slideLayout" Target="../slideLayouts/slideLayout17.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134.xm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35.xml"/><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8" Type="http://schemas.openxmlformats.org/officeDocument/2006/relationships/image" Target="../media/image204.jpeg"/><Relationship Id="rId13" Type="http://schemas.openxmlformats.org/officeDocument/2006/relationships/image" Target="../media/image209.jpeg"/><Relationship Id="rId3" Type="http://schemas.openxmlformats.org/officeDocument/2006/relationships/image" Target="../media/image199.jpeg"/><Relationship Id="rId7" Type="http://schemas.openxmlformats.org/officeDocument/2006/relationships/image" Target="../media/image203.png"/><Relationship Id="rId12" Type="http://schemas.openxmlformats.org/officeDocument/2006/relationships/image" Target="../media/image208.jpeg"/><Relationship Id="rId2" Type="http://schemas.openxmlformats.org/officeDocument/2006/relationships/notesSlide" Target="../notesSlides/notesSlide136.xml"/><Relationship Id="rId1" Type="http://schemas.openxmlformats.org/officeDocument/2006/relationships/slideLayout" Target="../slideLayouts/slideLayout4.xml"/><Relationship Id="rId6" Type="http://schemas.openxmlformats.org/officeDocument/2006/relationships/image" Target="../media/image202.jpeg"/><Relationship Id="rId11" Type="http://schemas.openxmlformats.org/officeDocument/2006/relationships/image" Target="../media/image207.jpeg"/><Relationship Id="rId5" Type="http://schemas.openxmlformats.org/officeDocument/2006/relationships/image" Target="../media/image201.jpeg"/><Relationship Id="rId15" Type="http://schemas.microsoft.com/office/2007/relationships/hdphoto" Target="../media/hdphoto5.wdp"/><Relationship Id="rId10" Type="http://schemas.openxmlformats.org/officeDocument/2006/relationships/image" Target="../media/image206.jpeg"/><Relationship Id="rId4" Type="http://schemas.openxmlformats.org/officeDocument/2006/relationships/image" Target="../media/image200.jpeg"/><Relationship Id="rId9" Type="http://schemas.openxmlformats.org/officeDocument/2006/relationships/image" Target="../media/image205.jpeg"/><Relationship Id="rId14" Type="http://schemas.openxmlformats.org/officeDocument/2006/relationships/image" Target="../media/image210.png"/></Relationships>
</file>

<file path=ppt/slides/_rels/slide147.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notesSlide" Target="../notesSlides/notesSlide137.xml"/><Relationship Id="rId1" Type="http://schemas.openxmlformats.org/officeDocument/2006/relationships/slideLayout" Target="../slideLayouts/slideLayout4.xml"/><Relationship Id="rId6" Type="http://schemas.openxmlformats.org/officeDocument/2006/relationships/image" Target="../media/image214.jpeg"/><Relationship Id="rId5" Type="http://schemas.openxmlformats.org/officeDocument/2006/relationships/image" Target="../media/image213.jpeg"/><Relationship Id="rId4" Type="http://schemas.openxmlformats.org/officeDocument/2006/relationships/image" Target="../media/image212.jpeg"/></Relationships>
</file>

<file path=ppt/slides/_rels/slide148.xml.rels><?xml version="1.0" encoding="UTF-8" standalone="yes"?>
<Relationships xmlns="http://schemas.openxmlformats.org/package/2006/relationships"><Relationship Id="rId3" Type="http://schemas.openxmlformats.org/officeDocument/2006/relationships/image" Target="../media/image206.jpeg"/><Relationship Id="rId7" Type="http://schemas.openxmlformats.org/officeDocument/2006/relationships/image" Target="../media/image217.jpeg"/><Relationship Id="rId2" Type="http://schemas.openxmlformats.org/officeDocument/2006/relationships/notesSlide" Target="../notesSlides/notesSlide138.xml"/><Relationship Id="rId1" Type="http://schemas.openxmlformats.org/officeDocument/2006/relationships/slideLayout" Target="../slideLayouts/slideLayout4.xml"/><Relationship Id="rId6" Type="http://schemas.openxmlformats.org/officeDocument/2006/relationships/image" Target="../media/image216.jpeg"/><Relationship Id="rId5" Type="http://schemas.openxmlformats.org/officeDocument/2006/relationships/image" Target="../media/image215.jpeg"/><Relationship Id="rId4" Type="http://schemas.openxmlformats.org/officeDocument/2006/relationships/image" Target="../media/image207.jpeg"/></Relationships>
</file>

<file path=ppt/slides/_rels/slide149.xml.rels><?xml version="1.0" encoding="UTF-8" standalone="yes"?>
<Relationships xmlns="http://schemas.openxmlformats.org/package/2006/relationships"><Relationship Id="rId8" Type="http://schemas.openxmlformats.org/officeDocument/2006/relationships/image" Target="../media/image222.png"/><Relationship Id="rId3" Type="http://schemas.openxmlformats.org/officeDocument/2006/relationships/image" Target="../media/image218.png"/><Relationship Id="rId7" Type="http://schemas.openxmlformats.org/officeDocument/2006/relationships/image" Target="../media/image221.png"/><Relationship Id="rId2" Type="http://schemas.openxmlformats.org/officeDocument/2006/relationships/notesSlide" Target="../notesSlides/notesSlide139.xml"/><Relationship Id="rId1" Type="http://schemas.openxmlformats.org/officeDocument/2006/relationships/slideLayout" Target="../slideLayouts/slideLayout4.xml"/><Relationship Id="rId6" Type="http://schemas.openxmlformats.org/officeDocument/2006/relationships/image" Target="../media/image220.jpeg"/><Relationship Id="rId5" Type="http://schemas.openxmlformats.org/officeDocument/2006/relationships/image" Target="../media/image219.jpeg"/><Relationship Id="rId4" Type="http://schemas.microsoft.com/office/2007/relationships/hdphoto" Target="../media/hdphoto6.wdp"/><Relationship Id="rId9" Type="http://schemas.openxmlformats.org/officeDocument/2006/relationships/image" Target="../media/image223.png"/></Relationships>
</file>

<file path=ppt/slides/_rels/slide150.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notesSlide" Target="../notesSlides/notesSlide140.xml"/><Relationship Id="rId1" Type="http://schemas.openxmlformats.org/officeDocument/2006/relationships/slideLayout" Target="../slideLayouts/slideLayout4.xml"/><Relationship Id="rId4" Type="http://schemas.openxmlformats.org/officeDocument/2006/relationships/image" Target="../media/image225.pn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2.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203.png"/><Relationship Id="rId7" Type="http://schemas.openxmlformats.org/officeDocument/2006/relationships/image" Target="../media/image210.png"/><Relationship Id="rId2" Type="http://schemas.openxmlformats.org/officeDocument/2006/relationships/image" Target="../media/image202.jpeg"/><Relationship Id="rId1" Type="http://schemas.openxmlformats.org/officeDocument/2006/relationships/slideLayout" Target="../slideLayouts/slideLayout4.xml"/><Relationship Id="rId6" Type="http://schemas.openxmlformats.org/officeDocument/2006/relationships/image" Target="../media/image228.jpeg"/><Relationship Id="rId5" Type="http://schemas.openxmlformats.org/officeDocument/2006/relationships/image" Target="../media/image227.jpeg"/><Relationship Id="rId10" Type="http://schemas.microsoft.com/office/2007/relationships/hdphoto" Target="../media/hdphoto7.wdp"/><Relationship Id="rId4" Type="http://schemas.openxmlformats.org/officeDocument/2006/relationships/image" Target="../media/image226.jpeg"/><Relationship Id="rId9" Type="http://schemas.openxmlformats.org/officeDocument/2006/relationships/image" Target="../media/image229.png"/></Relationships>
</file>

<file path=ppt/slides/_rels/slide153.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image" Target="../media/image230.png"/><Relationship Id="rId1" Type="http://schemas.openxmlformats.org/officeDocument/2006/relationships/slideLayout" Target="../slideLayouts/slideLayout4.xml"/><Relationship Id="rId5" Type="http://schemas.openxmlformats.org/officeDocument/2006/relationships/image" Target="../media/image233.png"/><Relationship Id="rId4" Type="http://schemas.openxmlformats.org/officeDocument/2006/relationships/image" Target="../media/image232.png"/></Relationships>
</file>

<file path=ppt/slides/_rels/slide154.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image" Target="../media/image234.png"/><Relationship Id="rId1" Type="http://schemas.openxmlformats.org/officeDocument/2006/relationships/slideLayout" Target="../slideLayouts/slideLayout4.xml"/></Relationships>
</file>

<file path=ppt/slides/_rels/slide155.xml.rels><?xml version="1.0" encoding="UTF-8" standalone="yes"?>
<Relationships xmlns="http://schemas.openxmlformats.org/package/2006/relationships"><Relationship Id="rId8" Type="http://schemas.openxmlformats.org/officeDocument/2006/relationships/image" Target="../media/image242.jpeg"/><Relationship Id="rId3" Type="http://schemas.openxmlformats.org/officeDocument/2006/relationships/image" Target="../media/image237.jpeg"/><Relationship Id="rId7" Type="http://schemas.openxmlformats.org/officeDocument/2006/relationships/image" Target="../media/image241.png"/><Relationship Id="rId2" Type="http://schemas.openxmlformats.org/officeDocument/2006/relationships/image" Target="../media/image236.png"/><Relationship Id="rId1" Type="http://schemas.openxmlformats.org/officeDocument/2006/relationships/slideLayout" Target="../slideLayouts/slideLayout4.xml"/><Relationship Id="rId6" Type="http://schemas.openxmlformats.org/officeDocument/2006/relationships/image" Target="../media/image240.png"/><Relationship Id="rId5" Type="http://schemas.openxmlformats.org/officeDocument/2006/relationships/image" Target="../media/image239.png"/><Relationship Id="rId4" Type="http://schemas.openxmlformats.org/officeDocument/2006/relationships/image" Target="../media/image238.png"/><Relationship Id="rId9" Type="http://schemas.openxmlformats.org/officeDocument/2006/relationships/image" Target="../media/image243.pn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7.xml.rels><?xml version="1.0" encoding="UTF-8" standalone="yes"?>
<Relationships xmlns="http://schemas.openxmlformats.org/package/2006/relationships"><Relationship Id="rId2" Type="http://schemas.openxmlformats.org/officeDocument/2006/relationships/image" Target="../media/image244.png"/><Relationship Id="rId1" Type="http://schemas.openxmlformats.org/officeDocument/2006/relationships/slideLayout" Target="../slideLayouts/slideLayout4.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141.xml"/><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142.xml"/><Relationship Id="rId1" Type="http://schemas.openxmlformats.org/officeDocument/2006/relationships/slideLayout" Target="../slideLayouts/slideLayout4.xml"/><Relationship Id="rId4" Type="http://schemas.openxmlformats.org/officeDocument/2006/relationships/image" Target="../media/image246.png"/></Relationships>
</file>

<file path=ppt/slides/_rels/slide160.xml.rels><?xml version="1.0" encoding="UTF-8" standalone="yes"?>
<Relationships xmlns="http://schemas.openxmlformats.org/package/2006/relationships"><Relationship Id="rId3" Type="http://schemas.openxmlformats.org/officeDocument/2006/relationships/image" Target="../media/image247.jpeg"/><Relationship Id="rId2" Type="http://schemas.openxmlformats.org/officeDocument/2006/relationships/notesSlide" Target="../notesSlides/notesSlide143.xml"/><Relationship Id="rId1" Type="http://schemas.openxmlformats.org/officeDocument/2006/relationships/slideLayout" Target="../slideLayouts/slideLayout4.xml"/><Relationship Id="rId4" Type="http://schemas.openxmlformats.org/officeDocument/2006/relationships/image" Target="../media/image248.png"/></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44.xml"/><Relationship Id="rId1" Type="http://schemas.openxmlformats.org/officeDocument/2006/relationships/slideLayout" Target="../slideLayouts/slideLayout4.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17.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47.xml"/><Relationship Id="rId1" Type="http://schemas.openxmlformats.org/officeDocument/2006/relationships/slideLayout" Target="../slideLayouts/slideLayout17.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48.xml"/><Relationship Id="rId1" Type="http://schemas.openxmlformats.org/officeDocument/2006/relationships/slideLayout" Target="../slideLayouts/slideLayout20.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17.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17.xml"/></Relationships>
</file>

<file path=ppt/slides/_rels/slide168.xml.rels><?xml version="1.0" encoding="UTF-8" standalone="yes"?>
<Relationships xmlns="http://schemas.openxmlformats.org/package/2006/relationships"><Relationship Id="rId8" Type="http://schemas.openxmlformats.org/officeDocument/2006/relationships/hyperlink" Target="https://connect.myairlife.com/resource/air-qsp3-inservice-animation/" TargetMode="External"/><Relationship Id="rId13" Type="http://schemas.openxmlformats.org/officeDocument/2006/relationships/hyperlink" Target="https://connect.myairlife.com/resource/supraglottic-airways-toolkit/" TargetMode="External"/><Relationship Id="rId3" Type="http://schemas.openxmlformats.org/officeDocument/2006/relationships/hyperlink" Target="https://connect.myairlife.com/resource/air-q3-jems-clinical-study/" TargetMode="External"/><Relationship Id="rId7" Type="http://schemas.openxmlformats.org/officeDocument/2006/relationships/hyperlink" Target="https://connect.myairlife.com/resource/air-q3-inservice-animation/" TargetMode="External"/><Relationship Id="rId12" Type="http://schemas.openxmlformats.org/officeDocument/2006/relationships/hyperlink" Target="https://connect.myairlife.com/resource/air-q3-lma-supreme-competitive-comparison/" TargetMode="External"/><Relationship Id="rId2" Type="http://schemas.openxmlformats.org/officeDocument/2006/relationships/notesSlide" Target="../notesSlides/notesSlide151.xml"/><Relationship Id="rId1" Type="http://schemas.openxmlformats.org/officeDocument/2006/relationships/slideLayout" Target="../slideLayouts/slideLayout17.xml"/><Relationship Id="rId6" Type="http://schemas.openxmlformats.org/officeDocument/2006/relationships/hyperlink" Target="https://connect.myairlife.com/resource/air-q3-brochure/" TargetMode="External"/><Relationship Id="rId11" Type="http://schemas.openxmlformats.org/officeDocument/2006/relationships/hyperlink" Target="https://connect.myairlife.com/resource/air-q3-lma-unique-evo-competitive-comparison/" TargetMode="External"/><Relationship Id="rId5" Type="http://schemas.openxmlformats.org/officeDocument/2006/relationships/hyperlink" Target="https://connect.myairlife.com/resource/air-q3g-literature-sheet/" TargetMode="External"/><Relationship Id="rId10" Type="http://schemas.openxmlformats.org/officeDocument/2006/relationships/hyperlink" Target="https://connect.myairlife.com/resource/airlife-kaiser-supraglottic-airway-offerings/" TargetMode="External"/><Relationship Id="rId4" Type="http://schemas.openxmlformats.org/officeDocument/2006/relationships/hyperlink" Target="https://connect.myairlife.com/resource/air-q3-igel-competitive-comparison/" TargetMode="External"/><Relationship Id="rId9" Type="http://schemas.openxmlformats.org/officeDocument/2006/relationships/hyperlink" Target="https://connect.myairlife.com/resource/air-qsp3g-infant-inservice-animation/" TargetMode="External"/></Relationships>
</file>

<file path=ppt/slides/_rels/slide169.xml.rels><?xml version="1.0" encoding="UTF-8" standalone="yes"?>
<Relationships xmlns="http://schemas.openxmlformats.org/package/2006/relationships"><Relationship Id="rId8" Type="http://schemas.openxmlformats.org/officeDocument/2006/relationships/hyperlink" Target="https://connect.myairlife.com/resource/sunmed-endotracheal-tubes-brochure/" TargetMode="External"/><Relationship Id="rId13" Type="http://schemas.openxmlformats.org/officeDocument/2006/relationships/hyperlink" Target="https://connect.myairlife.com/resource/vizient-et-tubes-national-contract-vizient-reserve-update-presentation/" TargetMode="External"/><Relationship Id="rId3" Type="http://schemas.openxmlformats.org/officeDocument/2006/relationships/hyperlink" Target="https://connect.myairlife.com/resource/flex-tip-brochure/" TargetMode="External"/><Relationship Id="rId7" Type="http://schemas.openxmlformats.org/officeDocument/2006/relationships/hyperlink" Target="https://connect.myairlife.com/resource/trach-vac-subglottic-suction-endotracheal-tube-in-service-animation/" TargetMode="External"/><Relationship Id="rId12" Type="http://schemas.openxmlformats.org/officeDocument/2006/relationships/hyperlink" Target="https://connect.myairlife.com/resource/premier-endotracheal-tubes-inservice-tool/" TargetMode="External"/><Relationship Id="rId2" Type="http://schemas.openxmlformats.org/officeDocument/2006/relationships/notesSlide" Target="../notesSlides/notesSlide152.xml"/><Relationship Id="rId1" Type="http://schemas.openxmlformats.org/officeDocument/2006/relationships/slideLayout" Target="../slideLayouts/slideLayout17.xml"/><Relationship Id="rId6" Type="http://schemas.openxmlformats.org/officeDocument/2006/relationships/hyperlink" Target="https://connect.myairlife.com/resource/trach-vac-subglottic-suction-endotracheal-tube-literature-sheet/" TargetMode="External"/><Relationship Id="rId11" Type="http://schemas.openxmlformats.org/officeDocument/2006/relationships/hyperlink" Target="https://connect.myairlife.com/resource/vizient-endotracheal-tubes-inservice-tool/" TargetMode="External"/><Relationship Id="rId5" Type="http://schemas.openxmlformats.org/officeDocument/2006/relationships/hyperlink" Target="https://connect.myairlife.com/resource/premier-parker-flex-tip-endotracheal-tube-leave-behind-promo-sheet/" TargetMode="External"/><Relationship Id="rId10" Type="http://schemas.openxmlformats.org/officeDocument/2006/relationships/hyperlink" Target="https://connect.myairlife.com/resource/microcuff-adult-promo-sheet/" TargetMode="External"/><Relationship Id="rId4" Type="http://schemas.openxmlformats.org/officeDocument/2006/relationships/hyperlink" Target="https://connect.myairlife.com/resource/flex-tip-endotracheal-tubes-reference-material/" TargetMode="External"/><Relationship Id="rId9" Type="http://schemas.openxmlformats.org/officeDocument/2006/relationships/hyperlink" Target="https://connect.myairlife.com/resource/microcuff-pediatric-promo-sheet/" TargetMode="External"/><Relationship Id="rId14" Type="http://schemas.openxmlformats.org/officeDocument/2006/relationships/hyperlink" Target="https://connect.myairlife.com/resource/endotracheal-tube-toolkit/" TargetMode="External"/></Relationships>
</file>

<file path=ppt/slides/_rels/slide170.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153.xml"/><Relationship Id="rId1" Type="http://schemas.openxmlformats.org/officeDocument/2006/relationships/slideLayout" Target="../slideLayouts/slideLayout17.xml"/></Relationships>
</file>

<file path=ppt/slides/_rels/slide171.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154.xml"/><Relationship Id="rId1" Type="http://schemas.openxmlformats.org/officeDocument/2006/relationships/slideLayout" Target="../slideLayouts/slideLayout17.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55.xml"/><Relationship Id="rId1" Type="http://schemas.openxmlformats.org/officeDocument/2006/relationships/slideLayout" Target="../slideLayouts/slideLayout17.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156.xml"/><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157.xml"/><Relationship Id="rId1" Type="http://schemas.openxmlformats.org/officeDocument/2006/relationships/slideLayout" Target="../slideLayouts/slideLayout4.xml"/></Relationships>
</file>

<file path=ppt/slides/_rels/slide175.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158.xml"/><Relationship Id="rId1" Type="http://schemas.openxmlformats.org/officeDocument/2006/relationships/slideLayout" Target="../slideLayouts/slideLayout4.xml"/><Relationship Id="rId4" Type="http://schemas.openxmlformats.org/officeDocument/2006/relationships/image" Target="../media/image252.png"/></Relationships>
</file>

<file path=ppt/slides/_rels/slide176.xml.rels><?xml version="1.0" encoding="UTF-8" standalone="yes"?>
<Relationships xmlns="http://schemas.openxmlformats.org/package/2006/relationships"><Relationship Id="rId8" Type="http://schemas.openxmlformats.org/officeDocument/2006/relationships/image" Target="../media/image258.png"/><Relationship Id="rId13" Type="http://schemas.openxmlformats.org/officeDocument/2006/relationships/image" Target="../media/image263.png"/><Relationship Id="rId3" Type="http://schemas.openxmlformats.org/officeDocument/2006/relationships/image" Target="../media/image253.png"/><Relationship Id="rId7" Type="http://schemas.openxmlformats.org/officeDocument/2006/relationships/image" Target="../media/image257.jpeg"/><Relationship Id="rId12" Type="http://schemas.openxmlformats.org/officeDocument/2006/relationships/image" Target="../media/image262.png"/><Relationship Id="rId2" Type="http://schemas.openxmlformats.org/officeDocument/2006/relationships/notesSlide" Target="../notesSlides/notesSlide159.xml"/><Relationship Id="rId16" Type="http://schemas.openxmlformats.org/officeDocument/2006/relationships/image" Target="../media/image242.png"/><Relationship Id="rId1" Type="http://schemas.openxmlformats.org/officeDocument/2006/relationships/slideLayout" Target="../slideLayouts/slideLayout4.xml"/><Relationship Id="rId6" Type="http://schemas.openxmlformats.org/officeDocument/2006/relationships/image" Target="../media/image256.png"/><Relationship Id="rId11" Type="http://schemas.openxmlformats.org/officeDocument/2006/relationships/image" Target="../media/image261.jpeg"/><Relationship Id="rId5" Type="http://schemas.openxmlformats.org/officeDocument/2006/relationships/image" Target="../media/image255.png"/><Relationship Id="rId15" Type="http://schemas.openxmlformats.org/officeDocument/2006/relationships/customXml" Target="../ink/ink1.xml"/><Relationship Id="rId10" Type="http://schemas.openxmlformats.org/officeDocument/2006/relationships/image" Target="../media/image260.png"/><Relationship Id="rId4" Type="http://schemas.openxmlformats.org/officeDocument/2006/relationships/image" Target="../media/image254.png"/><Relationship Id="rId9" Type="http://schemas.openxmlformats.org/officeDocument/2006/relationships/image" Target="../media/image259.png"/><Relationship Id="rId14" Type="http://schemas.openxmlformats.org/officeDocument/2006/relationships/image" Target="../media/image264.jpeg"/></Relationships>
</file>

<file path=ppt/slides/_rels/slide177.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notesSlide" Target="../notesSlides/notesSlide160.xml"/><Relationship Id="rId1" Type="http://schemas.openxmlformats.org/officeDocument/2006/relationships/slideLayout" Target="../slideLayouts/slideLayout4.xml"/><Relationship Id="rId6" Type="http://schemas.openxmlformats.org/officeDocument/2006/relationships/image" Target="../media/image268.png"/><Relationship Id="rId5" Type="http://schemas.openxmlformats.org/officeDocument/2006/relationships/image" Target="../media/image267.png"/><Relationship Id="rId4" Type="http://schemas.openxmlformats.org/officeDocument/2006/relationships/image" Target="../media/image266.png"/></Relationships>
</file>

<file path=ppt/slides/_rels/slide178.xml.rels><?xml version="1.0" encoding="UTF-8" standalone="yes"?>
<Relationships xmlns="http://schemas.openxmlformats.org/package/2006/relationships"><Relationship Id="rId3" Type="http://schemas.openxmlformats.org/officeDocument/2006/relationships/image" Target="../media/image269.png"/><Relationship Id="rId7" Type="http://schemas.openxmlformats.org/officeDocument/2006/relationships/image" Target="../media/image273.png"/><Relationship Id="rId2" Type="http://schemas.openxmlformats.org/officeDocument/2006/relationships/notesSlide" Target="../notesSlides/notesSlide161.xml"/><Relationship Id="rId1" Type="http://schemas.openxmlformats.org/officeDocument/2006/relationships/slideLayout" Target="../slideLayouts/slideLayout4.xml"/><Relationship Id="rId6" Type="http://schemas.openxmlformats.org/officeDocument/2006/relationships/image" Target="../media/image272.png"/><Relationship Id="rId5" Type="http://schemas.openxmlformats.org/officeDocument/2006/relationships/image" Target="../media/image271.png"/><Relationship Id="rId4" Type="http://schemas.openxmlformats.org/officeDocument/2006/relationships/image" Target="../media/image270.png"/></Relationships>
</file>

<file path=ppt/slides/_rels/slide179.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notesSlide" Target="../notesSlides/notesSlide162.xml"/><Relationship Id="rId1" Type="http://schemas.openxmlformats.org/officeDocument/2006/relationships/slideLayout" Target="../slideLayouts/slideLayout4.xml"/></Relationships>
</file>

<file path=ppt/slides/_rels/slide180.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notesSlide" Target="../notesSlides/notesSlide163.xml"/><Relationship Id="rId1" Type="http://schemas.openxmlformats.org/officeDocument/2006/relationships/slideLayout" Target="../slideLayouts/slideLayout4.xml"/><Relationship Id="rId4" Type="http://schemas.openxmlformats.org/officeDocument/2006/relationships/image" Target="../media/image276.png"/></Relationships>
</file>

<file path=ppt/slides/_rels/slide181.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notesSlide" Target="../notesSlides/notesSlide164.xml"/><Relationship Id="rId1" Type="http://schemas.openxmlformats.org/officeDocument/2006/relationships/slideLayout" Target="../slideLayouts/slideLayout4.xml"/><Relationship Id="rId5" Type="http://schemas.openxmlformats.org/officeDocument/2006/relationships/image" Target="../media/image279.png"/><Relationship Id="rId4" Type="http://schemas.openxmlformats.org/officeDocument/2006/relationships/image" Target="../media/image278.png"/></Relationships>
</file>

<file path=ppt/slides/_rels/slide182.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notesSlide" Target="../notesSlides/notesSlide165.xml"/><Relationship Id="rId1" Type="http://schemas.openxmlformats.org/officeDocument/2006/relationships/slideLayout" Target="../slideLayouts/slideLayout6.xml"/></Relationships>
</file>

<file path=ppt/slides/_rels/slide183.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166.xml"/><Relationship Id="rId1" Type="http://schemas.openxmlformats.org/officeDocument/2006/relationships/slideLayout" Target="../slideLayouts/slideLayout6.xml"/><Relationship Id="rId4" Type="http://schemas.openxmlformats.org/officeDocument/2006/relationships/image" Target="../media/image282.png"/></Relationships>
</file>

<file path=ppt/slides/_rels/slide184.xml.rels><?xml version="1.0" encoding="UTF-8" standalone="yes"?>
<Relationships xmlns="http://schemas.openxmlformats.org/package/2006/relationships"><Relationship Id="rId3" Type="http://schemas.openxmlformats.org/officeDocument/2006/relationships/image" Target="../media/image283.jpeg"/><Relationship Id="rId2" Type="http://schemas.openxmlformats.org/officeDocument/2006/relationships/notesSlide" Target="../notesSlides/notesSlide167.xml"/><Relationship Id="rId1" Type="http://schemas.openxmlformats.org/officeDocument/2006/relationships/slideLayout" Target="../slideLayouts/slideLayout6.xml"/><Relationship Id="rId4" Type="http://schemas.openxmlformats.org/officeDocument/2006/relationships/image" Target="../media/image284.png"/></Relationships>
</file>

<file path=ppt/slides/_rels/slide185.xml.rels><?xml version="1.0" encoding="UTF-8" standalone="yes"?>
<Relationships xmlns="http://schemas.openxmlformats.org/package/2006/relationships"><Relationship Id="rId3" Type="http://schemas.openxmlformats.org/officeDocument/2006/relationships/image" Target="../media/image285.png"/><Relationship Id="rId2" Type="http://schemas.openxmlformats.org/officeDocument/2006/relationships/notesSlide" Target="../notesSlides/notesSlide168.xml"/><Relationship Id="rId1" Type="http://schemas.openxmlformats.org/officeDocument/2006/relationships/slideLayout" Target="../slideLayouts/slideLayout6.xml"/></Relationships>
</file>

<file path=ppt/slides/_rels/slide186.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notesSlide" Target="../notesSlides/notesSlide169.xml"/><Relationship Id="rId1" Type="http://schemas.openxmlformats.org/officeDocument/2006/relationships/slideLayout" Target="../slideLayouts/slideLayout6.xml"/><Relationship Id="rId4" Type="http://schemas.openxmlformats.org/officeDocument/2006/relationships/image" Target="../media/image287.jpeg"/></Relationships>
</file>

<file path=ppt/slides/_rels/slide187.xml.rels><?xml version="1.0" encoding="UTF-8" standalone="yes"?>
<Relationships xmlns="http://schemas.openxmlformats.org/package/2006/relationships"><Relationship Id="rId3" Type="http://schemas.openxmlformats.org/officeDocument/2006/relationships/image" Target="../media/image288.jpeg"/><Relationship Id="rId2" Type="http://schemas.openxmlformats.org/officeDocument/2006/relationships/notesSlide" Target="../notesSlides/notesSlide170.xml"/><Relationship Id="rId1" Type="http://schemas.openxmlformats.org/officeDocument/2006/relationships/slideLayout" Target="../slideLayouts/slideLayout4.xml"/></Relationships>
</file>

<file path=ppt/slides/_rels/slide188.xml.rels><?xml version="1.0" encoding="UTF-8" standalone="yes"?>
<Relationships xmlns="http://schemas.openxmlformats.org/package/2006/relationships"><Relationship Id="rId3" Type="http://schemas.openxmlformats.org/officeDocument/2006/relationships/image" Target="../media/image289.png"/><Relationship Id="rId7" Type="http://schemas.openxmlformats.org/officeDocument/2006/relationships/image" Target="../media/image293.png"/><Relationship Id="rId2" Type="http://schemas.openxmlformats.org/officeDocument/2006/relationships/notesSlide" Target="../notesSlides/notesSlide171.xml"/><Relationship Id="rId1" Type="http://schemas.openxmlformats.org/officeDocument/2006/relationships/slideLayout" Target="../slideLayouts/slideLayout6.xml"/><Relationship Id="rId6" Type="http://schemas.openxmlformats.org/officeDocument/2006/relationships/image" Target="../media/image292.png"/><Relationship Id="rId5" Type="http://schemas.openxmlformats.org/officeDocument/2006/relationships/image" Target="../media/image291.png"/><Relationship Id="rId4" Type="http://schemas.openxmlformats.org/officeDocument/2006/relationships/image" Target="../media/image290.png"/></Relationships>
</file>

<file path=ppt/slides/_rels/slide189.xml.rels><?xml version="1.0" encoding="UTF-8" standalone="yes"?>
<Relationships xmlns="http://schemas.openxmlformats.org/package/2006/relationships"><Relationship Id="rId8" Type="http://schemas.openxmlformats.org/officeDocument/2006/relationships/image" Target="../media/image299.jpeg"/><Relationship Id="rId13" Type="http://schemas.openxmlformats.org/officeDocument/2006/relationships/image" Target="../media/image304.jpeg"/><Relationship Id="rId3" Type="http://schemas.openxmlformats.org/officeDocument/2006/relationships/image" Target="../media/image294.jpeg"/><Relationship Id="rId7" Type="http://schemas.openxmlformats.org/officeDocument/2006/relationships/image" Target="../media/image298.png"/><Relationship Id="rId12" Type="http://schemas.openxmlformats.org/officeDocument/2006/relationships/image" Target="../media/image303.jpeg"/><Relationship Id="rId2" Type="http://schemas.openxmlformats.org/officeDocument/2006/relationships/notesSlide" Target="../notesSlides/notesSlide172.xml"/><Relationship Id="rId1" Type="http://schemas.openxmlformats.org/officeDocument/2006/relationships/slideLayout" Target="../slideLayouts/slideLayout4.xml"/><Relationship Id="rId6" Type="http://schemas.openxmlformats.org/officeDocument/2006/relationships/image" Target="../media/image297.jpeg"/><Relationship Id="rId11" Type="http://schemas.openxmlformats.org/officeDocument/2006/relationships/image" Target="../media/image302.png"/><Relationship Id="rId5" Type="http://schemas.openxmlformats.org/officeDocument/2006/relationships/image" Target="../media/image296.png"/><Relationship Id="rId10" Type="http://schemas.openxmlformats.org/officeDocument/2006/relationships/image" Target="../media/image301.png"/><Relationship Id="rId4" Type="http://schemas.openxmlformats.org/officeDocument/2006/relationships/image" Target="../media/image295.png"/><Relationship Id="rId9" Type="http://schemas.openxmlformats.org/officeDocument/2006/relationships/image" Target="../media/image300.jpeg"/></Relationships>
</file>

<file path=ppt/slides/_rels/slide190.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notesSlide" Target="../notesSlides/notesSlide173.xml"/><Relationship Id="rId1" Type="http://schemas.openxmlformats.org/officeDocument/2006/relationships/slideLayout" Target="../slideLayouts/slideLayout7.xml"/><Relationship Id="rId5" Type="http://schemas.openxmlformats.org/officeDocument/2006/relationships/image" Target="../media/image307.png"/><Relationship Id="rId4" Type="http://schemas.openxmlformats.org/officeDocument/2006/relationships/image" Target="../media/image306.png"/></Relationships>
</file>

<file path=ppt/slides/_rels/slide191.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notesSlide" Target="../notesSlides/notesSlide174.xml"/><Relationship Id="rId1" Type="http://schemas.openxmlformats.org/officeDocument/2006/relationships/slideLayout" Target="../slideLayouts/slideLayout7.xml"/><Relationship Id="rId4" Type="http://schemas.openxmlformats.org/officeDocument/2006/relationships/image" Target="../media/image309.png"/></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175.xml"/><Relationship Id="rId1" Type="http://schemas.openxmlformats.org/officeDocument/2006/relationships/slideLayout" Target="../slideLayouts/slideLayout6.xml"/></Relationships>
</file>

<file path=ppt/slides/_rels/slide193.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6.xml"/></Relationships>
</file>

<file path=ppt/slides/_rels/slide194.xml.rels><?xml version="1.0" encoding="UTF-8" standalone="yes"?>
<Relationships xmlns="http://schemas.openxmlformats.org/package/2006/relationships"><Relationship Id="rId2" Type="http://schemas.openxmlformats.org/officeDocument/2006/relationships/notesSlide" Target="../notesSlides/notesSlide177.xml"/><Relationship Id="rId1" Type="http://schemas.openxmlformats.org/officeDocument/2006/relationships/slideLayout" Target="../slideLayouts/slideLayout4.xml"/></Relationships>
</file>

<file path=ppt/slides/_rels/slide195.xml.rels><?xml version="1.0" encoding="UTF-8" standalone="yes"?>
<Relationships xmlns="http://schemas.openxmlformats.org/package/2006/relationships"><Relationship Id="rId3" Type="http://schemas.openxmlformats.org/officeDocument/2006/relationships/image" Target="../media/image310.png"/><Relationship Id="rId7" Type="http://schemas.openxmlformats.org/officeDocument/2006/relationships/image" Target="../media/image314.png"/><Relationship Id="rId2" Type="http://schemas.openxmlformats.org/officeDocument/2006/relationships/notesSlide" Target="../notesSlides/notesSlide178.xml"/><Relationship Id="rId1" Type="http://schemas.openxmlformats.org/officeDocument/2006/relationships/slideLayout" Target="../slideLayouts/slideLayout4.xml"/><Relationship Id="rId6" Type="http://schemas.openxmlformats.org/officeDocument/2006/relationships/image" Target="../media/image313.png"/><Relationship Id="rId5" Type="http://schemas.openxmlformats.org/officeDocument/2006/relationships/image" Target="../media/image312.png"/><Relationship Id="rId4" Type="http://schemas.openxmlformats.org/officeDocument/2006/relationships/image" Target="../media/image311.png"/></Relationships>
</file>

<file path=ppt/slides/_rels/slide196.xml.rels><?xml version="1.0" encoding="UTF-8" standalone="yes"?>
<Relationships xmlns="http://schemas.openxmlformats.org/package/2006/relationships"><Relationship Id="rId2" Type="http://schemas.openxmlformats.org/officeDocument/2006/relationships/notesSlide" Target="../notesSlides/notesSlide179.xml"/><Relationship Id="rId1" Type="http://schemas.openxmlformats.org/officeDocument/2006/relationships/slideLayout" Target="../slideLayouts/slideLayout4.xml"/></Relationships>
</file>

<file path=ppt/slides/_rels/slide197.xml.rels><?xml version="1.0" encoding="UTF-8" standalone="yes"?>
<Relationships xmlns="http://schemas.openxmlformats.org/package/2006/relationships"><Relationship Id="rId2" Type="http://schemas.openxmlformats.org/officeDocument/2006/relationships/notesSlide" Target="../notesSlides/notesSlide180.xml"/><Relationship Id="rId1" Type="http://schemas.openxmlformats.org/officeDocument/2006/relationships/slideLayout" Target="../slideLayouts/slideLayout17.xml"/></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81.xml"/><Relationship Id="rId1" Type="http://schemas.openxmlformats.org/officeDocument/2006/relationships/slideLayout" Target="../slideLayouts/slideLayout17.xml"/></Relationships>
</file>

<file path=ppt/slides/_rels/slide199.xml.rels><?xml version="1.0" encoding="UTF-8" standalone="yes"?>
<Relationships xmlns="http://schemas.openxmlformats.org/package/2006/relationships"><Relationship Id="rId2" Type="http://schemas.openxmlformats.org/officeDocument/2006/relationships/notesSlide" Target="../notesSlides/notesSlide182.xml"/><Relationship Id="rId1" Type="http://schemas.openxmlformats.org/officeDocument/2006/relationships/slideLayout" Target="../slideLayouts/slideLayout20.xml"/></Relationships>
</file>

<file path=ppt/slides/_rels/slide200.xml.rels><?xml version="1.0" encoding="UTF-8" standalone="yes"?>
<Relationships xmlns="http://schemas.openxmlformats.org/package/2006/relationships"><Relationship Id="rId2" Type="http://schemas.openxmlformats.org/officeDocument/2006/relationships/notesSlide" Target="../notesSlides/notesSlide183.xml"/><Relationship Id="rId1" Type="http://schemas.openxmlformats.org/officeDocument/2006/relationships/slideLayout" Target="../slideLayouts/slideLayout17.xml"/></Relationships>
</file>

<file path=ppt/slides/_rels/slide201.xml.rels><?xml version="1.0" encoding="UTF-8" standalone="yes"?>
<Relationships xmlns="http://schemas.openxmlformats.org/package/2006/relationships"><Relationship Id="rId2" Type="http://schemas.openxmlformats.org/officeDocument/2006/relationships/notesSlide" Target="../notesSlides/notesSlide184.xml"/><Relationship Id="rId1" Type="http://schemas.openxmlformats.org/officeDocument/2006/relationships/slideLayout" Target="../slideLayouts/slideLayout17.xml"/></Relationships>
</file>

<file path=ppt/slides/_rels/slide202.xml.rels><?xml version="1.0" encoding="UTF-8" standalone="yes"?>
<Relationships xmlns="http://schemas.openxmlformats.org/package/2006/relationships"><Relationship Id="rId2" Type="http://schemas.openxmlformats.org/officeDocument/2006/relationships/notesSlide" Target="../notesSlides/notesSlide185.xml"/><Relationship Id="rId1" Type="http://schemas.openxmlformats.org/officeDocument/2006/relationships/slideLayout" Target="../slideLayouts/slideLayout17.xml"/></Relationships>
</file>

<file path=ppt/slides/_rels/slide203.xml.rels><?xml version="1.0" encoding="UTF-8" standalone="yes"?>
<Relationships xmlns="http://schemas.openxmlformats.org/package/2006/relationships"><Relationship Id="rId8" Type="http://schemas.openxmlformats.org/officeDocument/2006/relationships/hyperlink" Target="https://connect.myairlife.com/resource/sunmed-conventional-blades-literature-sheet/" TargetMode="External"/><Relationship Id="rId13" Type="http://schemas.openxmlformats.org/officeDocument/2006/relationships/hyperlink" Target="https://connect.myairlife.com/resource/conventional-handles-literature-sheet/" TargetMode="External"/><Relationship Id="rId3" Type="http://schemas.openxmlformats.org/officeDocument/2006/relationships/hyperlink" Target="https://connect.myairlife.com/resource/heine-visionpro-video-laryngoscope-literature-sheet/" TargetMode="External"/><Relationship Id="rId7" Type="http://schemas.openxmlformats.org/officeDocument/2006/relationships/hyperlink" Target="https://connect.myairlife.com/resource/intubrite-2-click-engagement-video/" TargetMode="External"/><Relationship Id="rId12" Type="http://schemas.openxmlformats.org/officeDocument/2006/relationships/hyperlink" Target="https://connect.myairlife.com/resource/sunone-all-metal-blades-literature-sheet/" TargetMode="External"/><Relationship Id="rId2" Type="http://schemas.openxmlformats.org/officeDocument/2006/relationships/notesSlide" Target="../notesSlides/notesSlide186.xml"/><Relationship Id="rId1" Type="http://schemas.openxmlformats.org/officeDocument/2006/relationships/slideLayout" Target="../slideLayouts/slideLayout17.xml"/><Relationship Id="rId6" Type="http://schemas.openxmlformats.org/officeDocument/2006/relationships/hyperlink" Target="https://connect.myairlife.com/resource/intubrite-inservice-tool/" TargetMode="External"/><Relationship Id="rId11" Type="http://schemas.openxmlformats.org/officeDocument/2006/relationships/hyperlink" Target="https://connect.myairlife.com/resource/sunmed-laryngoscope-guide/" TargetMode="External"/><Relationship Id="rId5" Type="http://schemas.openxmlformats.org/officeDocument/2006/relationships/hyperlink" Target="https://connect.myairlife.com/resource/intubrite-brochure/" TargetMode="External"/><Relationship Id="rId10" Type="http://schemas.openxmlformats.org/officeDocument/2006/relationships/hyperlink" Target="https://connect.myairlife.com/resource/sunmed-greenline-d-handles-literature-sheet/" TargetMode="External"/><Relationship Id="rId4" Type="http://schemas.openxmlformats.org/officeDocument/2006/relationships/hyperlink" Target="https://connect.myairlife.com/resource/heine-visionpro-brochure/" TargetMode="External"/><Relationship Id="rId9" Type="http://schemas.openxmlformats.org/officeDocument/2006/relationships/hyperlink" Target="https://connect.myairlife.com/resource/sunone-greenline-d-blades-literature-sheet/" TargetMode="External"/><Relationship Id="rId14" Type="http://schemas.openxmlformats.org/officeDocument/2006/relationships/hyperlink" Target="https://connect.myairlife.com/resource/greenline-fiber-optic-american-blade-literature-sheet/" TargetMode="External"/></Relationships>
</file>

<file path=ppt/slides/_rels/slide204.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17.xml"/></Relationships>
</file>

<file path=ppt/slides/_rels/slide205.xml.rels><?xml version="1.0" encoding="UTF-8" standalone="yes"?>
<Relationships xmlns="http://schemas.openxmlformats.org/package/2006/relationships"><Relationship Id="rId2" Type="http://schemas.openxmlformats.org/officeDocument/2006/relationships/notesSlide" Target="../notesSlides/notesSlide188.xml"/><Relationship Id="rId1" Type="http://schemas.openxmlformats.org/officeDocument/2006/relationships/slideLayout" Target="../slideLayouts/slideLayout17.xml"/></Relationships>
</file>

<file path=ppt/slides/_rels/slide206.xml.rels><?xml version="1.0" encoding="UTF-8" standalone="yes"?>
<Relationships xmlns="http://schemas.openxmlformats.org/package/2006/relationships"><Relationship Id="rId3" Type="http://schemas.openxmlformats.org/officeDocument/2006/relationships/image" Target="../media/image315.jpeg"/><Relationship Id="rId2" Type="http://schemas.openxmlformats.org/officeDocument/2006/relationships/notesSlide" Target="../notesSlides/notesSlide189.xml"/><Relationship Id="rId1" Type="http://schemas.openxmlformats.org/officeDocument/2006/relationships/slideLayout" Target="../slideLayouts/slideLayout17.xml"/><Relationship Id="rId5" Type="http://schemas.openxmlformats.org/officeDocument/2006/relationships/image" Target="../media/image317.jpeg"/><Relationship Id="rId4" Type="http://schemas.openxmlformats.org/officeDocument/2006/relationships/image" Target="../media/image316.jpeg"/></Relationships>
</file>

<file path=ppt/slides/_rels/slide207.xml.rels><?xml version="1.0" encoding="UTF-8" standalone="yes"?>
<Relationships xmlns="http://schemas.openxmlformats.org/package/2006/relationships"><Relationship Id="rId2" Type="http://schemas.openxmlformats.org/officeDocument/2006/relationships/notesSlide" Target="../notesSlides/notesSlide190.xml"/><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8" Type="http://schemas.openxmlformats.org/officeDocument/2006/relationships/image" Target="../media/image323.png"/><Relationship Id="rId13" Type="http://schemas.openxmlformats.org/officeDocument/2006/relationships/hyperlink" Target="https://www.youtube.com/watch?v=emcIs-7BY-g" TargetMode="External"/><Relationship Id="rId3" Type="http://schemas.openxmlformats.org/officeDocument/2006/relationships/image" Target="../media/image318.png"/><Relationship Id="rId7" Type="http://schemas.openxmlformats.org/officeDocument/2006/relationships/image" Target="../media/image322.png"/><Relationship Id="rId12" Type="http://schemas.openxmlformats.org/officeDocument/2006/relationships/image" Target="../media/image327.png"/><Relationship Id="rId2" Type="http://schemas.openxmlformats.org/officeDocument/2006/relationships/notesSlide" Target="../notesSlides/notesSlide191.xml"/><Relationship Id="rId1" Type="http://schemas.openxmlformats.org/officeDocument/2006/relationships/slideLayout" Target="../slideLayouts/slideLayout4.xml"/><Relationship Id="rId6" Type="http://schemas.openxmlformats.org/officeDocument/2006/relationships/image" Target="../media/image321.png"/><Relationship Id="rId11" Type="http://schemas.openxmlformats.org/officeDocument/2006/relationships/image" Target="../media/image326.png"/><Relationship Id="rId5" Type="http://schemas.openxmlformats.org/officeDocument/2006/relationships/image" Target="../media/image320.png"/><Relationship Id="rId10" Type="http://schemas.openxmlformats.org/officeDocument/2006/relationships/image" Target="../media/image325.png"/><Relationship Id="rId4" Type="http://schemas.openxmlformats.org/officeDocument/2006/relationships/image" Target="../media/image319.png"/><Relationship Id="rId9" Type="http://schemas.openxmlformats.org/officeDocument/2006/relationships/image" Target="../media/image324.png"/></Relationships>
</file>

<file path=ppt/slides/_rels/slide209.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notesSlide" Target="../notesSlides/notesSlide192.xml"/><Relationship Id="rId1" Type="http://schemas.openxmlformats.org/officeDocument/2006/relationships/slideLayout" Target="../slideLayouts/slideLayout17.xml"/><Relationship Id="rId6" Type="http://schemas.openxmlformats.org/officeDocument/2006/relationships/hyperlink" Target="https://connect.myairlife.com/resource/ballard-turbo-cleaning-closed-suction-system-inservice-video/" TargetMode="External"/><Relationship Id="rId5" Type="http://schemas.openxmlformats.org/officeDocument/2006/relationships/image" Target="../media/image328.png"/><Relationship Id="rId4" Type="http://schemas.openxmlformats.org/officeDocument/2006/relationships/image" Target="../media/image319.png"/></Relationships>
</file>

<file path=ppt/slides/_rels/slide210.xml.rels><?xml version="1.0" encoding="UTF-8" standalone="yes"?>
<Relationships xmlns="http://schemas.openxmlformats.org/package/2006/relationships"><Relationship Id="rId3" Type="http://schemas.openxmlformats.org/officeDocument/2006/relationships/image" Target="../media/image329.jpeg"/><Relationship Id="rId2" Type="http://schemas.openxmlformats.org/officeDocument/2006/relationships/notesSlide" Target="../notesSlides/notesSlide193.xml"/><Relationship Id="rId1" Type="http://schemas.openxmlformats.org/officeDocument/2006/relationships/slideLayout" Target="../slideLayouts/slideLayout18.xml"/><Relationship Id="rId5" Type="http://schemas.openxmlformats.org/officeDocument/2006/relationships/image" Target="../media/image331.jpeg"/><Relationship Id="rId4" Type="http://schemas.openxmlformats.org/officeDocument/2006/relationships/image" Target="../media/image330.jpeg"/></Relationships>
</file>

<file path=ppt/slides/_rels/slide211.xml.rels><?xml version="1.0" encoding="UTF-8" standalone="yes"?>
<Relationships xmlns="http://schemas.openxmlformats.org/package/2006/relationships"><Relationship Id="rId3" Type="http://schemas.openxmlformats.org/officeDocument/2006/relationships/image" Target="../media/image332.png"/><Relationship Id="rId7" Type="http://schemas.openxmlformats.org/officeDocument/2006/relationships/image" Target="../media/image333.jpeg"/><Relationship Id="rId2" Type="http://schemas.openxmlformats.org/officeDocument/2006/relationships/image" Target="../media/image318.png"/><Relationship Id="rId1" Type="http://schemas.openxmlformats.org/officeDocument/2006/relationships/slideLayout" Target="../slideLayouts/slideLayout4.xml"/><Relationship Id="rId6" Type="http://schemas.openxmlformats.org/officeDocument/2006/relationships/hyperlink" Target="https://connect.myairlife.com/resource/minibal-internal-podcast/" TargetMode="External"/><Relationship Id="rId5" Type="http://schemas.openxmlformats.org/officeDocument/2006/relationships/hyperlink" Target="https://connect.myairlife.com/resource/ballard-mini-bal-inservice-poster/" TargetMode="External"/><Relationship Id="rId4" Type="http://schemas.openxmlformats.org/officeDocument/2006/relationships/hyperlink" Target="https://connect.myairlife.com/resource/ballard-mini-bal-inservice-video/" TargetMode="External"/></Relationships>
</file>

<file path=ppt/slides/_rels/slide212.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notesSlide" Target="../notesSlides/notesSlide194.xml"/><Relationship Id="rId1" Type="http://schemas.openxmlformats.org/officeDocument/2006/relationships/slideLayout" Target="../slideLayouts/slideLayout4.xml"/><Relationship Id="rId5" Type="http://schemas.openxmlformats.org/officeDocument/2006/relationships/image" Target="../media/image336.png"/><Relationship Id="rId4" Type="http://schemas.openxmlformats.org/officeDocument/2006/relationships/image" Target="../media/image335.png"/></Relationships>
</file>

<file path=ppt/slides/_rels/slide213.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image" Target="../media/image337.png"/><Relationship Id="rId1" Type="http://schemas.openxmlformats.org/officeDocument/2006/relationships/slideLayout" Target="../slideLayouts/slideLayout6.xml"/><Relationship Id="rId5" Type="http://schemas.openxmlformats.org/officeDocument/2006/relationships/image" Target="../media/image340.png"/><Relationship Id="rId4" Type="http://schemas.openxmlformats.org/officeDocument/2006/relationships/image" Target="../media/image339.png"/></Relationships>
</file>

<file path=ppt/slides/_rels/slide214.xml.rels><?xml version="1.0" encoding="UTF-8" standalone="yes"?>
<Relationships xmlns="http://schemas.openxmlformats.org/package/2006/relationships"><Relationship Id="rId3" Type="http://schemas.openxmlformats.org/officeDocument/2006/relationships/image" Target="../media/image341.jpeg"/><Relationship Id="rId2" Type="http://schemas.openxmlformats.org/officeDocument/2006/relationships/notesSlide" Target="../notesSlides/notesSlide195.xml"/><Relationship Id="rId1" Type="http://schemas.openxmlformats.org/officeDocument/2006/relationships/slideLayout" Target="../slideLayouts/slideLayout17.xml"/><Relationship Id="rId4" Type="http://schemas.openxmlformats.org/officeDocument/2006/relationships/image" Target="../media/image342.jpeg"/></Relationships>
</file>

<file path=ppt/slides/_rels/slide215.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image" Target="../media/image343.png"/><Relationship Id="rId1" Type="http://schemas.openxmlformats.org/officeDocument/2006/relationships/slideLayout" Target="../slideLayouts/slideLayout6.xml"/><Relationship Id="rId4" Type="http://schemas.openxmlformats.org/officeDocument/2006/relationships/image" Target="../media/image338.png"/></Relationships>
</file>

<file path=ppt/slides/_rels/slide216.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image" Target="../media/image345.png"/><Relationship Id="rId1" Type="http://schemas.openxmlformats.org/officeDocument/2006/relationships/slideLayout" Target="../slideLayouts/slideLayout6.xml"/><Relationship Id="rId4" Type="http://schemas.openxmlformats.org/officeDocument/2006/relationships/hyperlink" Target="https://www.medline.com/respiratory/closed-suction-catheter/" TargetMode="External"/></Relationships>
</file>

<file path=ppt/slides/_rels/slide217.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image" Target="../media/image346.png"/><Relationship Id="rId1" Type="http://schemas.openxmlformats.org/officeDocument/2006/relationships/slideLayout" Target="../slideLayouts/slideLayout4.xml"/></Relationships>
</file>

<file path=ppt/slides/_rels/slide218.xml.rels><?xml version="1.0" encoding="UTF-8" standalone="yes"?>
<Relationships xmlns="http://schemas.openxmlformats.org/package/2006/relationships"><Relationship Id="rId8" Type="http://schemas.openxmlformats.org/officeDocument/2006/relationships/image" Target="../media/image354.png"/><Relationship Id="rId13" Type="http://schemas.openxmlformats.org/officeDocument/2006/relationships/image" Target="../media/image359.png"/><Relationship Id="rId3" Type="http://schemas.openxmlformats.org/officeDocument/2006/relationships/image" Target="../media/image349.png"/><Relationship Id="rId7" Type="http://schemas.openxmlformats.org/officeDocument/2006/relationships/image" Target="../media/image353.png"/><Relationship Id="rId12" Type="http://schemas.openxmlformats.org/officeDocument/2006/relationships/image" Target="../media/image358.png"/><Relationship Id="rId2" Type="http://schemas.openxmlformats.org/officeDocument/2006/relationships/image" Target="../media/image348.png"/><Relationship Id="rId1" Type="http://schemas.openxmlformats.org/officeDocument/2006/relationships/slideLayout" Target="../slideLayouts/slideLayout6.xml"/><Relationship Id="rId6" Type="http://schemas.openxmlformats.org/officeDocument/2006/relationships/image" Target="../media/image352.png"/><Relationship Id="rId11" Type="http://schemas.openxmlformats.org/officeDocument/2006/relationships/image" Target="../media/image357.png"/><Relationship Id="rId5" Type="http://schemas.openxmlformats.org/officeDocument/2006/relationships/image" Target="../media/image351.png"/><Relationship Id="rId10" Type="http://schemas.openxmlformats.org/officeDocument/2006/relationships/image" Target="../media/image356.png"/><Relationship Id="rId4" Type="http://schemas.openxmlformats.org/officeDocument/2006/relationships/image" Target="../media/image350.png"/><Relationship Id="rId9" Type="http://schemas.openxmlformats.org/officeDocument/2006/relationships/image" Target="../media/image355.png"/></Relationships>
</file>

<file path=ppt/slides/_rels/slide219.xml.rels><?xml version="1.0" encoding="UTF-8" standalone="yes"?>
<Relationships xmlns="http://schemas.openxmlformats.org/package/2006/relationships"><Relationship Id="rId2" Type="http://schemas.openxmlformats.org/officeDocument/2006/relationships/notesSlide" Target="../notesSlides/notesSlide196.xml"/><Relationship Id="rId1" Type="http://schemas.openxmlformats.org/officeDocument/2006/relationships/slideLayout" Target="../slideLayouts/slideLayout4.xml"/></Relationships>
</file>

<file path=ppt/slides/_rels/slide220.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97.xml"/><Relationship Id="rId1" Type="http://schemas.openxmlformats.org/officeDocument/2006/relationships/slideLayout" Target="../slideLayouts/slideLayout4.xml"/></Relationships>
</file>

<file path=ppt/slides/_rels/slide22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361.png"/><Relationship Id="rId1" Type="http://schemas.openxmlformats.org/officeDocument/2006/relationships/slideLayout" Target="../slideLayouts/slideLayout6.xml"/></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3.xml.rels><?xml version="1.0" encoding="UTF-8" standalone="yes"?>
<Relationships xmlns="http://schemas.openxmlformats.org/package/2006/relationships"><Relationship Id="rId3" Type="http://schemas.openxmlformats.org/officeDocument/2006/relationships/image" Target="../media/image362.png"/><Relationship Id="rId2" Type="http://schemas.openxmlformats.org/officeDocument/2006/relationships/notesSlide" Target="../notesSlides/notesSlide198.xml"/><Relationship Id="rId1" Type="http://schemas.openxmlformats.org/officeDocument/2006/relationships/slideLayout" Target="../slideLayouts/slideLayout17.xml"/></Relationships>
</file>

<file path=ppt/slides/_rels/slide224.xml.rels><?xml version="1.0" encoding="UTF-8" standalone="yes"?>
<Relationships xmlns="http://schemas.openxmlformats.org/package/2006/relationships"><Relationship Id="rId8" Type="http://schemas.openxmlformats.org/officeDocument/2006/relationships/image" Target="../media/image364.png"/><Relationship Id="rId3" Type="http://schemas.openxmlformats.org/officeDocument/2006/relationships/diagramLayout" Target="../diagrams/layout1.xml"/><Relationship Id="rId7" Type="http://schemas.openxmlformats.org/officeDocument/2006/relationships/image" Target="../media/image363.png"/><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362.png"/></Relationships>
</file>

<file path=ppt/slides/_rels/slide225.xml.rels><?xml version="1.0" encoding="UTF-8" standalone="yes"?>
<Relationships xmlns="http://schemas.openxmlformats.org/package/2006/relationships"><Relationship Id="rId2" Type="http://schemas.openxmlformats.org/officeDocument/2006/relationships/notesSlide" Target="../notesSlides/notesSlide199.xml"/><Relationship Id="rId1" Type="http://schemas.openxmlformats.org/officeDocument/2006/relationships/slideLayout" Target="../slideLayouts/slideLayout17.xml"/></Relationships>
</file>

<file path=ppt/slides/_rels/slide226.xml.rels><?xml version="1.0" encoding="UTF-8" standalone="yes"?>
<Relationships xmlns="http://schemas.openxmlformats.org/package/2006/relationships"><Relationship Id="rId3" Type="http://schemas.openxmlformats.org/officeDocument/2006/relationships/image" Target="../media/image366.png"/><Relationship Id="rId2" Type="http://schemas.openxmlformats.org/officeDocument/2006/relationships/image" Target="../media/image365.png"/><Relationship Id="rId1" Type="http://schemas.openxmlformats.org/officeDocument/2006/relationships/slideLayout" Target="../slideLayouts/slideLayout17.xml"/></Relationships>
</file>

<file path=ppt/slides/_rels/slide227.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17.xml"/></Relationships>
</file>

<file path=ppt/slides/_rels/slide228.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notesSlide" Target="../notesSlides/notesSlide200.xml"/><Relationship Id="rId1" Type="http://schemas.openxmlformats.org/officeDocument/2006/relationships/slideLayout" Target="../slideLayouts/slideLayout17.xml"/><Relationship Id="rId5" Type="http://schemas.openxmlformats.org/officeDocument/2006/relationships/hyperlink" Target="https://youtu.be/LkT0oW220sI" TargetMode="External"/><Relationship Id="rId4" Type="http://schemas.openxmlformats.org/officeDocument/2006/relationships/image" Target="../media/image369.png"/></Relationships>
</file>

<file path=ppt/slides/_rels/slide229.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notesSlide" Target="../notesSlides/notesSlide201.xml"/><Relationship Id="rId1" Type="http://schemas.openxmlformats.org/officeDocument/2006/relationships/slideLayout" Target="../slideLayouts/slideLayout17.xml"/><Relationship Id="rId4" Type="http://schemas.openxmlformats.org/officeDocument/2006/relationships/image" Target="../media/image369.png"/></Relationships>
</file>

<file path=ppt/slides/_rels/slide230.xml.rels><?xml version="1.0" encoding="UTF-8" standalone="yes"?>
<Relationships xmlns="http://schemas.openxmlformats.org/package/2006/relationships"><Relationship Id="rId2" Type="http://schemas.openxmlformats.org/officeDocument/2006/relationships/notesSlide" Target="../notesSlides/notesSlide202.xml"/><Relationship Id="rId1" Type="http://schemas.openxmlformats.org/officeDocument/2006/relationships/slideLayout" Target="../slideLayouts/slideLayout17.xml"/></Relationships>
</file>

<file path=ppt/slides/_rels/slide231.xml.rels><?xml version="1.0" encoding="UTF-8" standalone="yes"?>
<Relationships xmlns="http://schemas.openxmlformats.org/package/2006/relationships"><Relationship Id="rId3" Type="http://schemas.openxmlformats.org/officeDocument/2006/relationships/image" Target="../media/image371.png"/><Relationship Id="rId2" Type="http://schemas.openxmlformats.org/officeDocument/2006/relationships/image" Target="../media/image370.png"/><Relationship Id="rId1" Type="http://schemas.openxmlformats.org/officeDocument/2006/relationships/slideLayout" Target="../slideLayouts/slideLayout17.xml"/></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3.xml.rels><?xml version="1.0" encoding="UTF-8" standalone="yes"?>
<Relationships xmlns="http://schemas.openxmlformats.org/package/2006/relationships"><Relationship Id="rId8" Type="http://schemas.openxmlformats.org/officeDocument/2006/relationships/hyperlink" Target="https://connect.myairlife.com/resource/restore2-et-tube-clearing-system-example-video/" TargetMode="External"/><Relationship Id="rId3" Type="http://schemas.openxmlformats.org/officeDocument/2006/relationships/image" Target="../media/image332.png"/><Relationship Id="rId7" Type="http://schemas.openxmlformats.org/officeDocument/2006/relationships/image" Target="../media/image373.jpg"/><Relationship Id="rId2" Type="http://schemas.openxmlformats.org/officeDocument/2006/relationships/notesSlide" Target="../notesSlides/notesSlide203.xml"/><Relationship Id="rId1" Type="http://schemas.openxmlformats.org/officeDocument/2006/relationships/slideLayout" Target="../slideLayouts/slideLayout21.xml"/><Relationship Id="rId6" Type="http://schemas.openxmlformats.org/officeDocument/2006/relationships/hyperlink" Target="https://connect.myairlife.com/resource/ballard-restore2-inservice-video/" TargetMode="External"/><Relationship Id="rId5" Type="http://schemas.openxmlformats.org/officeDocument/2006/relationships/image" Target="../media/image372.svg"/><Relationship Id="rId4" Type="http://schemas.openxmlformats.org/officeDocument/2006/relationships/hyperlink" Target="file:///C:\NHT\RESTORE2%20VIDEO_COPY-04248.mov" TargetMode="External"/><Relationship Id="rId9" Type="http://schemas.openxmlformats.org/officeDocument/2006/relationships/hyperlink" Target="https://connect.myairlife.com/resource/mclaren-five-year-study-ett-cleaning-abstract/" TargetMode="External"/></Relationships>
</file>

<file path=ppt/slides/_rels/slide234.xml.rels><?xml version="1.0" encoding="UTF-8" standalone="yes"?>
<Relationships xmlns="http://schemas.openxmlformats.org/package/2006/relationships"><Relationship Id="rId8" Type="http://schemas.openxmlformats.org/officeDocument/2006/relationships/hyperlink" Target="https://connect.myairlife.com/resource/mini-bal-protocol/" TargetMode="External"/><Relationship Id="rId3" Type="http://schemas.openxmlformats.org/officeDocument/2006/relationships/image" Target="../media/image318.png"/><Relationship Id="rId7" Type="http://schemas.openxmlformats.org/officeDocument/2006/relationships/image" Target="../media/image333.jpeg"/><Relationship Id="rId2" Type="http://schemas.openxmlformats.org/officeDocument/2006/relationships/notesSlide" Target="../notesSlides/notesSlide204.xml"/><Relationship Id="rId1" Type="http://schemas.openxmlformats.org/officeDocument/2006/relationships/slideLayout" Target="../slideLayouts/slideLayout21.xml"/><Relationship Id="rId6" Type="http://schemas.openxmlformats.org/officeDocument/2006/relationships/hyperlink" Target="https://connect.myairlife.com/resource/ballard-mini-bal-inservice-video/" TargetMode="External"/><Relationship Id="rId5" Type="http://schemas.openxmlformats.org/officeDocument/2006/relationships/hyperlink" Target="https://connect.myairlife.com/resource/minibal-internal-podcast/" TargetMode="External"/><Relationship Id="rId10" Type="http://schemas.openxmlformats.org/officeDocument/2006/relationships/hyperlink" Target="https://connect.myairlife.com/resource/ballard-mini-bal-inservice-poster/" TargetMode="External"/><Relationship Id="rId4" Type="http://schemas.openxmlformats.org/officeDocument/2006/relationships/image" Target="../media/image332.png"/><Relationship Id="rId9" Type="http://schemas.openxmlformats.org/officeDocument/2006/relationships/hyperlink" Target="https://connect.myairlife.com/resource/ballard-mini-bal-skills-checklist/" TargetMode="External"/></Relationships>
</file>

<file path=ppt/slides/_rels/slide235.xml.rels><?xml version="1.0" encoding="UTF-8" standalone="yes"?>
<Relationships xmlns="http://schemas.openxmlformats.org/package/2006/relationships"><Relationship Id="rId2" Type="http://schemas.openxmlformats.org/officeDocument/2006/relationships/notesSlide" Target="../notesSlides/notesSlide205.xml"/><Relationship Id="rId1" Type="http://schemas.openxmlformats.org/officeDocument/2006/relationships/slideLayout" Target="../slideLayouts/slideLayout17.xml"/></Relationships>
</file>

<file path=ppt/slides/_rels/slide236.xml.rels><?xml version="1.0" encoding="UTF-8" standalone="yes"?>
<Relationships xmlns="http://schemas.openxmlformats.org/package/2006/relationships"><Relationship Id="rId2" Type="http://schemas.openxmlformats.org/officeDocument/2006/relationships/notesSlide" Target="../notesSlides/notesSlide206.xml"/><Relationship Id="rId1" Type="http://schemas.openxmlformats.org/officeDocument/2006/relationships/slideLayout" Target="../slideLayouts/slideLayout17.xml"/></Relationships>
</file>

<file path=ppt/slides/_rels/slide237.xml.rels><?xml version="1.0" encoding="UTF-8" standalone="yes"?>
<Relationships xmlns="http://schemas.openxmlformats.org/package/2006/relationships"><Relationship Id="rId2" Type="http://schemas.openxmlformats.org/officeDocument/2006/relationships/notesSlide" Target="../notesSlides/notesSlide207.xml"/><Relationship Id="rId1" Type="http://schemas.openxmlformats.org/officeDocument/2006/relationships/slideLayout" Target="../slideLayouts/slideLayout20.xml"/></Relationships>
</file>

<file path=ppt/slides/_rels/slide238.xml.rels><?xml version="1.0" encoding="UTF-8" standalone="yes"?>
<Relationships xmlns="http://schemas.openxmlformats.org/package/2006/relationships"><Relationship Id="rId2" Type="http://schemas.openxmlformats.org/officeDocument/2006/relationships/notesSlide" Target="../notesSlides/notesSlide208.xml"/><Relationship Id="rId1" Type="http://schemas.openxmlformats.org/officeDocument/2006/relationships/slideLayout" Target="../slideLayouts/slideLayout17.xml"/></Relationships>
</file>

<file path=ppt/slides/_rels/slide239.xml.rels><?xml version="1.0" encoding="UTF-8" standalone="yes"?>
<Relationships xmlns="http://schemas.openxmlformats.org/package/2006/relationships"><Relationship Id="rId8" Type="http://schemas.openxmlformats.org/officeDocument/2006/relationships/hyperlink" Target="https://connect.myairlife.com/resource/ballard-liberator-et-tube-clearing-system-2/" TargetMode="External"/><Relationship Id="rId3" Type="http://schemas.openxmlformats.org/officeDocument/2006/relationships/hyperlink" Target="https://connect.myairlife.com/resource/ballard-turbo-cleaning-closed-suction-system-literature-sheet/" TargetMode="External"/><Relationship Id="rId7" Type="http://schemas.openxmlformats.org/officeDocument/2006/relationships/hyperlink" Target="https://connect.myairlife.com/resource/ballard-7day-closed-suction-system-inservice-video/" TargetMode="External"/><Relationship Id="rId12" Type="http://schemas.openxmlformats.org/officeDocument/2006/relationships/hyperlink" Target="https://connect.myairlife.com/resource/adult-css-internal-podcast/" TargetMode="External"/><Relationship Id="rId2" Type="http://schemas.openxmlformats.org/officeDocument/2006/relationships/notesSlide" Target="../notesSlides/notesSlide209.xml"/><Relationship Id="rId1" Type="http://schemas.openxmlformats.org/officeDocument/2006/relationships/slideLayout" Target="../slideLayouts/slideLayout17.xml"/><Relationship Id="rId6" Type="http://schemas.openxmlformats.org/officeDocument/2006/relationships/hyperlink" Target="https://connect.myairlife.com/resource/ballard-7day-closed-suction-system-literature-sheet/" TargetMode="External"/><Relationship Id="rId11" Type="http://schemas.openxmlformats.org/officeDocument/2006/relationships/hyperlink" Target="https://connect.myairlife.com/resource/ballard-restore2-et-tube-clearing-literature-sheet/" TargetMode="External"/><Relationship Id="rId5" Type="http://schemas.openxmlformats.org/officeDocument/2006/relationships/hyperlink" Target="https://connect.myairlife.com/resource/ballard-turbo-cleaning-closed-suction-system-inservice/" TargetMode="External"/><Relationship Id="rId10" Type="http://schemas.openxmlformats.org/officeDocument/2006/relationships/hyperlink" Target="https://connect.myairlife.com/resource/ballard-restore2-inservice-video/" TargetMode="External"/><Relationship Id="rId4" Type="http://schemas.openxmlformats.org/officeDocument/2006/relationships/hyperlink" Target="https://connect.myairlife.com/resource/ballard-turbo-cleaning-closed-suction-system-inservice-video-2/" TargetMode="External"/><Relationship Id="rId9" Type="http://schemas.openxmlformats.org/officeDocument/2006/relationships/hyperlink" Target="https://connect.myairlife.com/resource/restore2-et-tube-clearing-system-example-video/" TargetMode="External"/></Relationships>
</file>

<file path=ppt/slides/_rels/slide240.xml.rels><?xml version="1.0" encoding="UTF-8" standalone="yes"?>
<Relationships xmlns="http://schemas.openxmlformats.org/package/2006/relationships"><Relationship Id="rId2" Type="http://schemas.openxmlformats.org/officeDocument/2006/relationships/notesSlide" Target="../notesSlides/notesSlide210.xml"/><Relationship Id="rId1" Type="http://schemas.openxmlformats.org/officeDocument/2006/relationships/slideLayout" Target="../slideLayouts/slideLayout17.xml"/></Relationships>
</file>

<file path=ppt/slides/_rels/slide241.xml.rels><?xml version="1.0" encoding="UTF-8" standalone="yes"?>
<Relationships xmlns="http://schemas.openxmlformats.org/package/2006/relationships"><Relationship Id="rId2" Type="http://schemas.openxmlformats.org/officeDocument/2006/relationships/notesSlide" Target="../notesSlides/notesSlide211.xml"/><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3" Type="http://schemas.openxmlformats.org/officeDocument/2006/relationships/image" Target="../media/image374.jpeg"/><Relationship Id="rId2" Type="http://schemas.openxmlformats.org/officeDocument/2006/relationships/notesSlide" Target="../notesSlides/notesSlide212.xml"/><Relationship Id="rId1" Type="http://schemas.openxmlformats.org/officeDocument/2006/relationships/slideLayout" Target="../slideLayouts/slideLayout18.xml"/><Relationship Id="rId6" Type="http://schemas.openxmlformats.org/officeDocument/2006/relationships/image" Target="../media/image377.png"/><Relationship Id="rId5" Type="http://schemas.openxmlformats.org/officeDocument/2006/relationships/image" Target="../media/image376.jpeg"/><Relationship Id="rId4" Type="http://schemas.openxmlformats.org/officeDocument/2006/relationships/image" Target="../media/image375.jpeg"/></Relationships>
</file>

<file path=ppt/slides/_rels/slide243.xml.rels><?xml version="1.0" encoding="UTF-8" standalone="yes"?>
<Relationships xmlns="http://schemas.openxmlformats.org/package/2006/relationships"><Relationship Id="rId3" Type="http://schemas.openxmlformats.org/officeDocument/2006/relationships/image" Target="../media/image378.jpeg"/><Relationship Id="rId2" Type="http://schemas.openxmlformats.org/officeDocument/2006/relationships/notesSlide" Target="../notesSlides/notesSlide213.xml"/><Relationship Id="rId1" Type="http://schemas.openxmlformats.org/officeDocument/2006/relationships/slideLayout" Target="../slideLayouts/slideLayout4.xml"/><Relationship Id="rId4" Type="http://schemas.openxmlformats.org/officeDocument/2006/relationships/image" Target="../media/image379.png"/></Relationships>
</file>

<file path=ppt/slides/_rels/slide244.xml.rels><?xml version="1.0" encoding="UTF-8" standalone="yes"?>
<Relationships xmlns="http://schemas.openxmlformats.org/package/2006/relationships"><Relationship Id="rId3" Type="http://schemas.openxmlformats.org/officeDocument/2006/relationships/image" Target="../media/image380.png"/><Relationship Id="rId2" Type="http://schemas.openxmlformats.org/officeDocument/2006/relationships/notesSlide" Target="../notesSlides/notesSlide214.xml"/><Relationship Id="rId1" Type="http://schemas.openxmlformats.org/officeDocument/2006/relationships/slideLayout" Target="../slideLayouts/slideLayout4.xml"/><Relationship Id="rId5" Type="http://schemas.openxmlformats.org/officeDocument/2006/relationships/image" Target="../media/image381.jpeg"/><Relationship Id="rId4" Type="http://schemas.openxmlformats.org/officeDocument/2006/relationships/hyperlink" Target="http://www.sageproducts.com/" TargetMode="External"/></Relationships>
</file>

<file path=ppt/slides/_rels/slide245.xml.rels><?xml version="1.0" encoding="UTF-8" standalone="yes"?>
<Relationships xmlns="http://schemas.openxmlformats.org/package/2006/relationships"><Relationship Id="rId8" Type="http://schemas.openxmlformats.org/officeDocument/2006/relationships/image" Target="../media/image388.png"/><Relationship Id="rId3" Type="http://schemas.openxmlformats.org/officeDocument/2006/relationships/image" Target="../media/image383.png"/><Relationship Id="rId7" Type="http://schemas.openxmlformats.org/officeDocument/2006/relationships/image" Target="../media/image387.png"/><Relationship Id="rId2" Type="http://schemas.openxmlformats.org/officeDocument/2006/relationships/image" Target="../media/image382.png"/><Relationship Id="rId1" Type="http://schemas.openxmlformats.org/officeDocument/2006/relationships/slideLayout" Target="../slideLayouts/slideLayout17.xml"/><Relationship Id="rId6" Type="http://schemas.openxmlformats.org/officeDocument/2006/relationships/image" Target="../media/image386.png"/><Relationship Id="rId11" Type="http://schemas.openxmlformats.org/officeDocument/2006/relationships/image" Target="../media/image391.png"/><Relationship Id="rId5" Type="http://schemas.openxmlformats.org/officeDocument/2006/relationships/image" Target="../media/image385.png"/><Relationship Id="rId10" Type="http://schemas.openxmlformats.org/officeDocument/2006/relationships/image" Target="../media/image390.png"/><Relationship Id="rId4" Type="http://schemas.openxmlformats.org/officeDocument/2006/relationships/image" Target="../media/image384.png"/><Relationship Id="rId9" Type="http://schemas.openxmlformats.org/officeDocument/2006/relationships/image" Target="../media/image389.png"/></Relationships>
</file>

<file path=ppt/slides/_rels/slide246.xml.rels><?xml version="1.0" encoding="UTF-8" standalone="yes"?>
<Relationships xmlns="http://schemas.openxmlformats.org/package/2006/relationships"><Relationship Id="rId3" Type="http://schemas.openxmlformats.org/officeDocument/2006/relationships/image" Target="../media/image392.png"/><Relationship Id="rId2" Type="http://schemas.openxmlformats.org/officeDocument/2006/relationships/notesSlide" Target="../notesSlides/notesSlide215.xml"/><Relationship Id="rId1" Type="http://schemas.openxmlformats.org/officeDocument/2006/relationships/slideLayout" Target="../slideLayouts/slideLayout17.xml"/><Relationship Id="rId4" Type="http://schemas.openxmlformats.org/officeDocument/2006/relationships/image" Target="../media/image393.jpeg"/></Relationships>
</file>

<file path=ppt/slides/_rels/slide247.xml.rels><?xml version="1.0" encoding="UTF-8" standalone="yes"?>
<Relationships xmlns="http://schemas.openxmlformats.org/package/2006/relationships"><Relationship Id="rId2" Type="http://schemas.openxmlformats.org/officeDocument/2006/relationships/notesSlide" Target="../notesSlides/notesSlide216.xml"/><Relationship Id="rId1" Type="http://schemas.openxmlformats.org/officeDocument/2006/relationships/slideLayout" Target="../slideLayouts/slideLayout17.xml"/></Relationships>
</file>

<file path=ppt/slides/_rels/slide248.xml.rels><?xml version="1.0" encoding="UTF-8" standalone="yes"?>
<Relationships xmlns="http://schemas.openxmlformats.org/package/2006/relationships"><Relationship Id="rId2" Type="http://schemas.openxmlformats.org/officeDocument/2006/relationships/notesSlide" Target="../notesSlides/notesSlide217.xml"/><Relationship Id="rId1" Type="http://schemas.openxmlformats.org/officeDocument/2006/relationships/slideLayout" Target="../slideLayouts/slideLayout17.xml"/></Relationships>
</file>

<file path=ppt/slides/_rels/slide249.xml.rels><?xml version="1.0" encoding="UTF-8" standalone="yes"?>
<Relationships xmlns="http://schemas.openxmlformats.org/package/2006/relationships"><Relationship Id="rId2" Type="http://schemas.openxmlformats.org/officeDocument/2006/relationships/notesSlide" Target="../notesSlides/notesSlide218.xml"/><Relationship Id="rId1" Type="http://schemas.openxmlformats.org/officeDocument/2006/relationships/slideLayout" Target="../slideLayouts/slideLayout20.xml"/></Relationships>
</file>

<file path=ppt/slides/_rels/slide250.xml.rels><?xml version="1.0" encoding="UTF-8" standalone="yes"?>
<Relationships xmlns="http://schemas.openxmlformats.org/package/2006/relationships"><Relationship Id="rId2" Type="http://schemas.openxmlformats.org/officeDocument/2006/relationships/notesSlide" Target="../notesSlides/notesSlide219.xml"/><Relationship Id="rId1" Type="http://schemas.openxmlformats.org/officeDocument/2006/relationships/slideLayout" Target="../slideLayouts/slideLayout17.xml"/></Relationships>
</file>

<file path=ppt/slides/_rels/slide251.xml.rels><?xml version="1.0" encoding="UTF-8" standalone="yes"?>
<Relationships xmlns="http://schemas.openxmlformats.org/package/2006/relationships"><Relationship Id="rId8" Type="http://schemas.openxmlformats.org/officeDocument/2006/relationships/hyperlink" Target="https://connect.myairlife.com/resource/ballard-assisted-care-24-hour-oral-care-kit-inservice-video/" TargetMode="External"/><Relationship Id="rId3" Type="http://schemas.openxmlformats.org/officeDocument/2006/relationships/hyperlink" Target="https://connect.myairlife.com/resource/ballard-oral-care-literature-sheet/" TargetMode="External"/><Relationship Id="rId7" Type="http://schemas.openxmlformats.org/officeDocument/2006/relationships/hyperlink" Target="https://connect.myairlife.com/resource/ballard-24-hour-oral-care-kits-inservice-video/" TargetMode="External"/><Relationship Id="rId2" Type="http://schemas.openxmlformats.org/officeDocument/2006/relationships/notesSlide" Target="../notesSlides/notesSlide220.xml"/><Relationship Id="rId1" Type="http://schemas.openxmlformats.org/officeDocument/2006/relationships/slideLayout" Target="../slideLayouts/slideLayout17.xml"/><Relationship Id="rId6" Type="http://schemas.openxmlformats.org/officeDocument/2006/relationships/hyperlink" Target="https://connect.myairlife.com/resource/ballard-oral-care-inservice-poster/" TargetMode="External"/><Relationship Id="rId5" Type="http://schemas.openxmlformats.org/officeDocument/2006/relationships/hyperlink" Target="https://connect.myairlife.com/resource/ballard-q4-oral-care-inserice-poster/" TargetMode="External"/><Relationship Id="rId4" Type="http://schemas.openxmlformats.org/officeDocument/2006/relationships/hyperlink" Target="https://connect.myairlife.com/resource/ballard-q2-oral-care-poster/" TargetMode="External"/><Relationship Id="rId9" Type="http://schemas.openxmlformats.org/officeDocument/2006/relationships/hyperlink" Target="https://connect.myairlife.com/resource/oral-care-internal-podcast/" TargetMode="External"/></Relationships>
</file>

<file path=ppt/slides/_rels/slide252.xml.rels><?xml version="1.0" encoding="UTF-8" standalone="yes"?>
<Relationships xmlns="http://schemas.openxmlformats.org/package/2006/relationships"><Relationship Id="rId2" Type="http://schemas.openxmlformats.org/officeDocument/2006/relationships/notesSlide" Target="../notesSlides/notesSlide221.xml"/><Relationship Id="rId1" Type="http://schemas.openxmlformats.org/officeDocument/2006/relationships/slideLayout" Target="../slideLayouts/slideLayout17.xml"/></Relationships>
</file>

<file path=ppt/slides/_rels/slide253.xml.rels><?xml version="1.0" encoding="UTF-8" standalone="yes"?>
<Relationships xmlns="http://schemas.openxmlformats.org/package/2006/relationships"><Relationship Id="rId2" Type="http://schemas.openxmlformats.org/officeDocument/2006/relationships/notesSlide" Target="../notesSlides/notesSlide222.xml"/><Relationship Id="rId1" Type="http://schemas.openxmlformats.org/officeDocument/2006/relationships/slideLayout" Target="../slideLayouts/slideLayout2.xml"/></Relationships>
</file>

<file path=ppt/slides/_rels/slide254.xml.rels><?xml version="1.0" encoding="UTF-8" standalone="yes"?>
<Relationships xmlns="http://schemas.openxmlformats.org/package/2006/relationships"><Relationship Id="rId2" Type="http://schemas.openxmlformats.org/officeDocument/2006/relationships/notesSlide" Target="../notesSlides/notesSlide223.xml"/><Relationship Id="rId1" Type="http://schemas.openxmlformats.org/officeDocument/2006/relationships/slideLayout" Target="../slideLayouts/slideLayout4.xml"/></Relationships>
</file>

<file path=ppt/slides/_rels/slide255.xml.rels><?xml version="1.0" encoding="UTF-8" standalone="yes"?>
<Relationships xmlns="http://schemas.openxmlformats.org/package/2006/relationships"><Relationship Id="rId8" Type="http://schemas.openxmlformats.org/officeDocument/2006/relationships/image" Target="../media/image39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99.png"/></Relationships>
</file>

<file path=ppt/slides/_rels/slide25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401.png"/><Relationship Id="rId5" Type="http://schemas.openxmlformats.org/officeDocument/2006/relationships/image" Target="../media/image400.jpeg"/><Relationship Id="rId4" Type="http://schemas.openxmlformats.org/officeDocument/2006/relationships/notesSlide" Target="../notesSlides/notesSlide225.xml"/></Relationships>
</file>

<file path=ppt/slides/_rels/slide257.xml.rels><?xml version="1.0" encoding="UTF-8" standalone="yes"?>
<Relationships xmlns="http://schemas.openxmlformats.org/package/2006/relationships"><Relationship Id="rId3" Type="http://schemas.openxmlformats.org/officeDocument/2006/relationships/image" Target="../media/image402.png"/><Relationship Id="rId2" Type="http://schemas.openxmlformats.org/officeDocument/2006/relationships/notesSlide" Target="../notesSlides/notesSlide226.xml"/><Relationship Id="rId1" Type="http://schemas.openxmlformats.org/officeDocument/2006/relationships/slideLayout" Target="../slideLayouts/slideLayout6.xml"/></Relationships>
</file>

<file path=ppt/slides/_rels/slide258.xml.rels><?xml version="1.0" encoding="UTF-8" standalone="yes"?>
<Relationships xmlns="http://schemas.openxmlformats.org/package/2006/relationships"><Relationship Id="rId2" Type="http://schemas.openxmlformats.org/officeDocument/2006/relationships/notesSlide" Target="../notesSlides/notesSlide227.xml"/><Relationship Id="rId1" Type="http://schemas.openxmlformats.org/officeDocument/2006/relationships/slideLayout" Target="../slideLayouts/slideLayout4.xml"/></Relationships>
</file>

<file path=ppt/slides/_rels/slide259.xml.rels><?xml version="1.0" encoding="UTF-8" standalone="yes"?>
<Relationships xmlns="http://schemas.openxmlformats.org/package/2006/relationships"><Relationship Id="rId2" Type="http://schemas.openxmlformats.org/officeDocument/2006/relationships/notesSlide" Target="../notesSlides/notesSlide228.xml"/><Relationship Id="rId1" Type="http://schemas.openxmlformats.org/officeDocument/2006/relationships/slideLayout" Target="../slideLayouts/slideLayout6.xml"/></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229.xml"/><Relationship Id="rId1" Type="http://schemas.openxmlformats.org/officeDocument/2006/relationships/slideLayout" Target="../slideLayouts/slideLayout17.xml"/></Relationships>
</file>

<file path=ppt/slides/_rels/slide261.xml.rels><?xml version="1.0" encoding="UTF-8" standalone="yes"?>
<Relationships xmlns="http://schemas.openxmlformats.org/package/2006/relationships"><Relationship Id="rId2" Type="http://schemas.openxmlformats.org/officeDocument/2006/relationships/notesSlide" Target="../notesSlides/notesSlide230.xml"/><Relationship Id="rId1" Type="http://schemas.openxmlformats.org/officeDocument/2006/relationships/slideLayout" Target="../slideLayouts/slideLayout17.xml"/></Relationships>
</file>

<file path=ppt/slides/_rels/slide262.xml.rels><?xml version="1.0" encoding="UTF-8" standalone="yes"?>
<Relationships xmlns="http://schemas.openxmlformats.org/package/2006/relationships"><Relationship Id="rId2" Type="http://schemas.openxmlformats.org/officeDocument/2006/relationships/notesSlide" Target="../notesSlides/notesSlide231.xml"/><Relationship Id="rId1" Type="http://schemas.openxmlformats.org/officeDocument/2006/relationships/slideLayout" Target="../slideLayouts/slideLayout20.xml"/></Relationships>
</file>

<file path=ppt/slides/_rels/slide263.xml.rels><?xml version="1.0" encoding="UTF-8" standalone="yes"?>
<Relationships xmlns="http://schemas.openxmlformats.org/package/2006/relationships"><Relationship Id="rId2" Type="http://schemas.openxmlformats.org/officeDocument/2006/relationships/notesSlide" Target="../notesSlides/notesSlide232.xml"/><Relationship Id="rId1" Type="http://schemas.openxmlformats.org/officeDocument/2006/relationships/slideLayout" Target="../slideLayouts/slideLayout17.xml"/></Relationships>
</file>

<file path=ppt/slides/_rels/slide264.xml.rels><?xml version="1.0" encoding="UTF-8" standalone="yes"?>
<Relationships xmlns="http://schemas.openxmlformats.org/package/2006/relationships"><Relationship Id="rId8" Type="http://schemas.openxmlformats.org/officeDocument/2006/relationships/hyperlink" Target="https://connect.myairlife.com/resource/misty-nebulizer-brochure/" TargetMode="External"/><Relationship Id="rId3" Type="http://schemas.openxmlformats.org/officeDocument/2006/relationships/hyperlink" Target="https://connect.myairlife.com/resource/nebutech-with-b-v-filter-literature-sheet/" TargetMode="External"/><Relationship Id="rId7" Type="http://schemas.openxmlformats.org/officeDocument/2006/relationships/hyperlink" Target="https://connect.myairlife.com/resource/mistyfast-literature-sheet/" TargetMode="External"/><Relationship Id="rId12" Type="http://schemas.openxmlformats.org/officeDocument/2006/relationships/hyperlink" Target="https://connect.myairlife.com/resource/vixone-literature-sheet/" TargetMode="External"/><Relationship Id="rId2" Type="http://schemas.openxmlformats.org/officeDocument/2006/relationships/notesSlide" Target="../notesSlides/notesSlide233.xml"/><Relationship Id="rId1" Type="http://schemas.openxmlformats.org/officeDocument/2006/relationships/slideLayout" Target="../slideLayouts/slideLayout17.xml"/><Relationship Id="rId6" Type="http://schemas.openxmlformats.org/officeDocument/2006/relationships/hyperlink" Target="https://connect.myairlife.com/resource/wilkinson-j-asthma-2017-dell-childrens-final-manuscript-reference-material/" TargetMode="External"/><Relationship Id="rId11" Type="http://schemas.openxmlformats.org/officeDocument/2006/relationships/hyperlink" Target="https://connect.myairlife.com/resource/small-volume-jet-nebulizers-literature-sheet/" TargetMode="External"/><Relationship Id="rId5" Type="http://schemas.openxmlformats.org/officeDocument/2006/relationships/hyperlink" Target="https://connect.myairlife.com/resource/nebutech-high-performance-nebulizer-in-service-animation/" TargetMode="External"/><Relationship Id="rId10" Type="http://schemas.openxmlformats.org/officeDocument/2006/relationships/hyperlink" Target="https://connect.myairlife.com/resource/breatherite-literature-sheet/" TargetMode="External"/><Relationship Id="rId4" Type="http://schemas.openxmlformats.org/officeDocument/2006/relationships/hyperlink" Target="https://connect.myairlife.com/resource/nebutech-brochure/" TargetMode="External"/><Relationship Id="rId9" Type="http://schemas.openxmlformats.org/officeDocument/2006/relationships/hyperlink" Target="https://connect.myairlife.com/resource/heart-continuous-nebulizer-literature-sheet/" TargetMode="External"/></Relationships>
</file>

<file path=ppt/slides/_rels/slide265.xml.rels><?xml version="1.0" encoding="UTF-8" standalone="yes"?>
<Relationships xmlns="http://schemas.openxmlformats.org/package/2006/relationships"><Relationship Id="rId2" Type="http://schemas.openxmlformats.org/officeDocument/2006/relationships/notesSlide" Target="../notesSlides/notesSlide234.xml"/><Relationship Id="rId1" Type="http://schemas.openxmlformats.org/officeDocument/2006/relationships/slideLayout" Target="../slideLayouts/slideLayout17.xml"/></Relationships>
</file>

<file path=ppt/slides/_rels/slide266.xml.rels><?xml version="1.0" encoding="UTF-8" standalone="yes"?>
<Relationships xmlns="http://schemas.openxmlformats.org/package/2006/relationships"><Relationship Id="rId2" Type="http://schemas.openxmlformats.org/officeDocument/2006/relationships/notesSlide" Target="../notesSlides/notesSlide235.xml"/><Relationship Id="rId1" Type="http://schemas.openxmlformats.org/officeDocument/2006/relationships/slideLayout" Target="../slideLayouts/slideLayout2.xml"/></Relationships>
</file>

<file path=ppt/slides/_rels/slide267.xml.rels><?xml version="1.0" encoding="UTF-8" standalone="yes"?>
<Relationships xmlns="http://schemas.openxmlformats.org/package/2006/relationships"><Relationship Id="rId2" Type="http://schemas.openxmlformats.org/officeDocument/2006/relationships/notesSlide" Target="../notesSlides/notesSlide236.xml"/><Relationship Id="rId1" Type="http://schemas.openxmlformats.org/officeDocument/2006/relationships/slideLayout" Target="../slideLayouts/slideLayout4.xml"/></Relationships>
</file>

<file path=ppt/slides/_rels/slide268.xml.rels><?xml version="1.0" encoding="UTF-8" standalone="yes"?>
<Relationships xmlns="http://schemas.openxmlformats.org/package/2006/relationships"><Relationship Id="rId8" Type="http://schemas.openxmlformats.org/officeDocument/2006/relationships/image" Target="../media/image408.png"/><Relationship Id="rId3" Type="http://schemas.openxmlformats.org/officeDocument/2006/relationships/image" Target="../media/image403.png"/><Relationship Id="rId7" Type="http://schemas.openxmlformats.org/officeDocument/2006/relationships/image" Target="../media/image407.png"/><Relationship Id="rId2" Type="http://schemas.openxmlformats.org/officeDocument/2006/relationships/notesSlide" Target="../notesSlides/notesSlide237.xml"/><Relationship Id="rId1" Type="http://schemas.openxmlformats.org/officeDocument/2006/relationships/slideLayout" Target="../slideLayouts/slideLayout5.xml"/><Relationship Id="rId6" Type="http://schemas.openxmlformats.org/officeDocument/2006/relationships/image" Target="../media/image406.jpeg"/><Relationship Id="rId5" Type="http://schemas.openxmlformats.org/officeDocument/2006/relationships/image" Target="../media/image405.png"/><Relationship Id="rId4" Type="http://schemas.openxmlformats.org/officeDocument/2006/relationships/image" Target="../media/image404.png"/></Relationships>
</file>

<file path=ppt/slides/_rels/slide269.xml.rels><?xml version="1.0" encoding="UTF-8" standalone="yes"?>
<Relationships xmlns="http://schemas.openxmlformats.org/package/2006/relationships"><Relationship Id="rId3" Type="http://schemas.openxmlformats.org/officeDocument/2006/relationships/image" Target="../media/image408.png"/><Relationship Id="rId2" Type="http://schemas.openxmlformats.org/officeDocument/2006/relationships/notesSlide" Target="../notesSlides/notesSlide238.xml"/><Relationship Id="rId1" Type="http://schemas.openxmlformats.org/officeDocument/2006/relationships/slideLayout" Target="../slideLayouts/slideLayout4.xml"/></Relationships>
</file>

<file path=ppt/slides/_rels/slide270.xml.rels><?xml version="1.0" encoding="UTF-8" standalone="yes"?>
<Relationships xmlns="http://schemas.openxmlformats.org/package/2006/relationships"><Relationship Id="rId3" Type="http://schemas.openxmlformats.org/officeDocument/2006/relationships/image" Target="../media/image409.png"/><Relationship Id="rId2" Type="http://schemas.openxmlformats.org/officeDocument/2006/relationships/notesSlide" Target="../notesSlides/notesSlide239.xml"/><Relationship Id="rId1" Type="http://schemas.openxmlformats.org/officeDocument/2006/relationships/slideLayout" Target="../slideLayouts/slideLayout4.xml"/><Relationship Id="rId5" Type="http://schemas.openxmlformats.org/officeDocument/2006/relationships/hyperlink" Target="https://www.youtube.com/watch?v=lEGo8N_YYHI" TargetMode="External"/><Relationship Id="rId4" Type="http://schemas.openxmlformats.org/officeDocument/2006/relationships/image" Target="../media/image410.png"/></Relationships>
</file>

<file path=ppt/slides/_rels/slide271.xml.rels><?xml version="1.0" encoding="UTF-8" standalone="yes"?>
<Relationships xmlns="http://schemas.openxmlformats.org/package/2006/relationships"><Relationship Id="rId3" Type="http://schemas.openxmlformats.org/officeDocument/2006/relationships/hyperlink" Target="https://sunmedus-my.sharepoint.com/:v:/g/personal/msmothers_sun-med_com/EYUnm4hzGr9HiCE13TKVHfIBbFFtBs9MBOSICpcpzo15uA?e=ChFgEO&amp;nav=eyJyZWZlcnJhbEluZm8iOnsicmVmZXJyYWxBcHAiOiJTdHJlYW1XZWJBcHAiLCJyZWZlcnJhbFZpZXciOiJTaGFyZURpYWxvZy1MaW5rIiwicmVmZXJyYWxBcHBQbGF0Zm9ybSI6IldlYiIsInJlZmVycmFsTW9kZSI6InZpZXcifSwicGxheWJhY2tPcHRpb25zIjp7InN0YXJ0VGltZUluU2Vjb25kcyI6NS40OH19" TargetMode="External"/><Relationship Id="rId2" Type="http://schemas.openxmlformats.org/officeDocument/2006/relationships/notesSlide" Target="../notesSlides/notesSlide240.xml"/><Relationship Id="rId1" Type="http://schemas.openxmlformats.org/officeDocument/2006/relationships/slideLayout" Target="../slideLayouts/slideLayout4.xml"/><Relationship Id="rId6" Type="http://schemas.openxmlformats.org/officeDocument/2006/relationships/hyperlink" Target="https://connect.myairlife.com/resource/airlife-open-key-features-video/" TargetMode="External"/><Relationship Id="rId5" Type="http://schemas.openxmlformats.org/officeDocument/2006/relationships/hyperlink" Target="https://connect.myairlife.com/resource/airlife-open-how-to-video/" TargetMode="External"/><Relationship Id="rId4" Type="http://schemas.openxmlformats.org/officeDocument/2006/relationships/hyperlink" Target="https://sunmedus-my.sharepoint.com/:v:/g/personal/msmothers_sun-med_com/EbQPO4XeQ8RFmyu2yYUxW_kBtAq2BcGHYU6uWUb7ycvKpA?e=4gVlAD&amp;nav=eyJyZWZlcnJhbEluZm8iOnsicmVmZXJyYWxBcHAiOiJTdHJlYW1XZWJBcHAiLCJyZWZlcnJhbFZpZXciOiJTaGFyZURpYWxvZy1MaW5rIiwicmVmZXJyYWxBcHBQbGF0Zm9ybSI6IldlYiIsInJlZmVycmFsTW9kZSI6InZpZXcifSwicGxheWJhY2tPcHRpb25zIjp7InN0YXJ0VGltZUluU2Vjb25kcyI6NS45fX0%3D" TargetMode="External"/></Relationships>
</file>

<file path=ppt/slides/_rels/slide272.xml.rels><?xml version="1.0" encoding="UTF-8" standalone="yes"?>
<Relationships xmlns="http://schemas.openxmlformats.org/package/2006/relationships"><Relationship Id="rId2" Type="http://schemas.openxmlformats.org/officeDocument/2006/relationships/notesSlide" Target="../notesSlides/notesSlide241.xml"/><Relationship Id="rId1" Type="http://schemas.openxmlformats.org/officeDocument/2006/relationships/slideLayout" Target="../slideLayouts/slideLayout6.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242.xml"/><Relationship Id="rId1" Type="http://schemas.openxmlformats.org/officeDocument/2006/relationships/slideLayout" Target="../slideLayouts/slideLayout17.xml"/></Relationships>
</file>

<file path=ppt/slides/_rels/slide274.xml.rels><?xml version="1.0" encoding="UTF-8" standalone="yes"?>
<Relationships xmlns="http://schemas.openxmlformats.org/package/2006/relationships"><Relationship Id="rId2" Type="http://schemas.openxmlformats.org/officeDocument/2006/relationships/notesSlide" Target="../notesSlides/notesSlide243.xml"/><Relationship Id="rId1" Type="http://schemas.openxmlformats.org/officeDocument/2006/relationships/slideLayout" Target="../slideLayouts/slideLayout17.xml"/></Relationships>
</file>

<file path=ppt/slides/_rels/slide275.xml.rels><?xml version="1.0" encoding="UTF-8" standalone="yes"?>
<Relationships xmlns="http://schemas.openxmlformats.org/package/2006/relationships"><Relationship Id="rId2" Type="http://schemas.openxmlformats.org/officeDocument/2006/relationships/notesSlide" Target="../notesSlides/notesSlide244.xml"/><Relationship Id="rId1" Type="http://schemas.openxmlformats.org/officeDocument/2006/relationships/slideLayout" Target="../slideLayouts/slideLayout17.xml"/></Relationships>
</file>

<file path=ppt/slides/_rels/slide276.xml.rels><?xml version="1.0" encoding="UTF-8" standalone="yes"?>
<Relationships xmlns="http://schemas.openxmlformats.org/package/2006/relationships"><Relationship Id="rId2" Type="http://schemas.openxmlformats.org/officeDocument/2006/relationships/notesSlide" Target="../notesSlides/notesSlide245.xml"/><Relationship Id="rId1" Type="http://schemas.openxmlformats.org/officeDocument/2006/relationships/slideLayout" Target="../slideLayouts/slideLayout20.xml"/></Relationships>
</file>

<file path=ppt/slides/_rels/slide277.xml.rels><?xml version="1.0" encoding="UTF-8" standalone="yes"?>
<Relationships xmlns="http://schemas.openxmlformats.org/package/2006/relationships"><Relationship Id="rId2" Type="http://schemas.openxmlformats.org/officeDocument/2006/relationships/notesSlide" Target="../notesSlides/notesSlide246.xml"/><Relationship Id="rId1" Type="http://schemas.openxmlformats.org/officeDocument/2006/relationships/slideLayout" Target="../slideLayouts/slideLayout17.xml"/></Relationships>
</file>

<file path=ppt/slides/_rels/slide278.xml.rels><?xml version="1.0" encoding="UTF-8" standalone="yes"?>
<Relationships xmlns="http://schemas.openxmlformats.org/package/2006/relationships"><Relationship Id="rId2" Type="http://schemas.openxmlformats.org/officeDocument/2006/relationships/notesSlide" Target="../notesSlides/notesSlide247.xml"/><Relationship Id="rId1" Type="http://schemas.openxmlformats.org/officeDocument/2006/relationships/slideLayout" Target="../slideLayouts/slideLayout17.xml"/></Relationships>
</file>

<file path=ppt/slides/_rels/slide279.xml.rels><?xml version="1.0" encoding="UTF-8" standalone="yes"?>
<Relationships xmlns="http://schemas.openxmlformats.org/package/2006/relationships"><Relationship Id="rId2" Type="http://schemas.openxmlformats.org/officeDocument/2006/relationships/notesSlide" Target="../notesSlides/notesSlide248.xml"/><Relationship Id="rId1" Type="http://schemas.openxmlformats.org/officeDocument/2006/relationships/slideLayout" Target="../slideLayouts/slideLayout17.xml"/></Relationships>
</file>

<file path=ppt/slides/_rels/slide280.xml.rels><?xml version="1.0" encoding="UTF-8" standalone="yes"?>
<Relationships xmlns="http://schemas.openxmlformats.org/package/2006/relationships"><Relationship Id="rId8" Type="http://schemas.openxmlformats.org/officeDocument/2006/relationships/hyperlink" Target="https://connect.myairlife.com/resource/airlife-oxygen-cannulas/" TargetMode="External"/><Relationship Id="rId13" Type="http://schemas.openxmlformats.org/officeDocument/2006/relationships/hyperlink" Target="https://connect.myairlife.com/resource/oxygen-tubing-connector-video/" TargetMode="External"/><Relationship Id="rId3" Type="http://schemas.openxmlformats.org/officeDocument/2006/relationships/hyperlink" Target="https://connect.myairlife.com/resource/airlife-open-poster/" TargetMode="External"/><Relationship Id="rId7" Type="http://schemas.openxmlformats.org/officeDocument/2006/relationships/hyperlink" Target="https://connect.myairlife.com/resource/comfort-soft-plus-oxygen-cannula-literature-sheet/" TargetMode="External"/><Relationship Id="rId12" Type="http://schemas.openxmlformats.org/officeDocument/2006/relationships/hyperlink" Target="https://connect.myairlife.com/resource/3-channel-oxygen-tubing-demonstration-video/" TargetMode="External"/><Relationship Id="rId2" Type="http://schemas.openxmlformats.org/officeDocument/2006/relationships/notesSlide" Target="../notesSlides/notesSlide249.xml"/><Relationship Id="rId16" Type="http://schemas.openxmlformats.org/officeDocument/2006/relationships/hyperlink" Target="https://connect.myairlife.com/resource/oxygen-delivery-toolkit/" TargetMode="External"/><Relationship Id="rId1" Type="http://schemas.openxmlformats.org/officeDocument/2006/relationships/slideLayout" Target="../slideLayouts/slideLayout17.xml"/><Relationship Id="rId6" Type="http://schemas.openxmlformats.org/officeDocument/2006/relationships/hyperlink" Target="https://connect.myairlife.com/resource/airlife-open-key-features-video/" TargetMode="External"/><Relationship Id="rId11" Type="http://schemas.openxmlformats.org/officeDocument/2006/relationships/hyperlink" Target="https://connect.myairlife.com/resource/airlife-open-edugram-vs-southmedic-promo-sheet/" TargetMode="External"/><Relationship Id="rId5" Type="http://schemas.openxmlformats.org/officeDocument/2006/relationships/hyperlink" Target="https://connect.myairlife.com/resource/airlife-open-how-to-video/" TargetMode="External"/><Relationship Id="rId15" Type="http://schemas.openxmlformats.org/officeDocument/2006/relationships/hyperlink" Target="https://connect.myairlife.com/resource/airlife-open-testing-data-response-simple-rebreather/" TargetMode="External"/><Relationship Id="rId10" Type="http://schemas.openxmlformats.org/officeDocument/2006/relationships/hyperlink" Target="https://connect.myairlife.com/resource/salter-securement-literature-sheet/" TargetMode="External"/><Relationship Id="rId4" Type="http://schemas.openxmlformats.org/officeDocument/2006/relationships/hyperlink" Target="https://connect.myairlife.com/resource/airlife-open-literature-sheet/" TargetMode="External"/><Relationship Id="rId9" Type="http://schemas.openxmlformats.org/officeDocument/2006/relationships/hyperlink" Target="https://connect.myairlife.com/resource/high-flow-cannula-literature-sheet/" TargetMode="External"/><Relationship Id="rId14" Type="http://schemas.openxmlformats.org/officeDocument/2006/relationships/hyperlink" Target="https://connect.myairlife.com/resource/airlife-open-testing-data-response-southmedic-oxymask/" TargetMode="External"/></Relationships>
</file>

<file path=ppt/slides/_rels/slide281.xml.rels><?xml version="1.0" encoding="UTF-8" standalone="yes"?>
<Relationships xmlns="http://schemas.openxmlformats.org/package/2006/relationships"><Relationship Id="rId2" Type="http://schemas.openxmlformats.org/officeDocument/2006/relationships/notesSlide" Target="../notesSlides/notesSlide250.xml"/><Relationship Id="rId1" Type="http://schemas.openxmlformats.org/officeDocument/2006/relationships/slideLayout" Target="../slideLayouts/slideLayout17.xml"/></Relationships>
</file>

<file path=ppt/slides/_rels/slide282.xml.rels><?xml version="1.0" encoding="UTF-8" standalone="yes"?>
<Relationships xmlns="http://schemas.openxmlformats.org/package/2006/relationships"><Relationship Id="rId2" Type="http://schemas.openxmlformats.org/officeDocument/2006/relationships/notesSlide" Target="../notesSlides/notesSlide251.xml"/><Relationship Id="rId1" Type="http://schemas.openxmlformats.org/officeDocument/2006/relationships/slideLayout" Target="../slideLayouts/slideLayout2.xml"/></Relationships>
</file>

<file path=ppt/slides/_rels/slide283.xml.rels><?xml version="1.0" encoding="UTF-8" standalone="yes"?>
<Relationships xmlns="http://schemas.openxmlformats.org/package/2006/relationships"><Relationship Id="rId2" Type="http://schemas.openxmlformats.org/officeDocument/2006/relationships/notesSlide" Target="../notesSlides/notesSlide252.xml"/><Relationship Id="rId1" Type="http://schemas.openxmlformats.org/officeDocument/2006/relationships/slideLayout" Target="../slideLayouts/slideLayout4.xml"/></Relationships>
</file>

<file path=ppt/slides/_rels/slide284.xml.rels><?xml version="1.0" encoding="UTF-8" standalone="yes"?>
<Relationships xmlns="http://schemas.openxmlformats.org/package/2006/relationships"><Relationship Id="rId2" Type="http://schemas.openxmlformats.org/officeDocument/2006/relationships/notesSlide" Target="../notesSlides/notesSlide253.xml"/><Relationship Id="rId1" Type="http://schemas.openxmlformats.org/officeDocument/2006/relationships/slideLayout" Target="../slideLayouts/slideLayout4.xml"/></Relationships>
</file>

<file path=ppt/slides/_rels/slide285.xml.rels><?xml version="1.0" encoding="UTF-8" standalone="yes"?>
<Relationships xmlns="http://schemas.openxmlformats.org/package/2006/relationships"><Relationship Id="rId3" Type="http://schemas.openxmlformats.org/officeDocument/2006/relationships/image" Target="../media/image411.jpeg"/><Relationship Id="rId2" Type="http://schemas.openxmlformats.org/officeDocument/2006/relationships/notesSlide" Target="../notesSlides/notesSlide254.xml"/><Relationship Id="rId1" Type="http://schemas.openxmlformats.org/officeDocument/2006/relationships/slideLayout" Target="../slideLayouts/slideLayout4.xml"/></Relationships>
</file>

<file path=ppt/slides/_rels/slide28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7.xml.rels><?xml version="1.0" encoding="UTF-8" standalone="yes"?>
<Relationships xmlns="http://schemas.openxmlformats.org/package/2006/relationships"><Relationship Id="rId2" Type="http://schemas.openxmlformats.org/officeDocument/2006/relationships/notesSlide" Target="../notesSlides/notesSlide256.xml"/><Relationship Id="rId1" Type="http://schemas.openxmlformats.org/officeDocument/2006/relationships/slideLayout" Target="../slideLayouts/slideLayout4.xml"/></Relationships>
</file>

<file path=ppt/slides/_rels/slide288.xml.rels><?xml version="1.0" encoding="UTF-8" standalone="yes"?>
<Relationships xmlns="http://schemas.openxmlformats.org/package/2006/relationships"><Relationship Id="rId3" Type="http://schemas.openxmlformats.org/officeDocument/2006/relationships/image" Target="../media/image416.jpeg"/><Relationship Id="rId2" Type="http://schemas.openxmlformats.org/officeDocument/2006/relationships/notesSlide" Target="../notesSlides/notesSlide257.xml"/><Relationship Id="rId1" Type="http://schemas.openxmlformats.org/officeDocument/2006/relationships/slideLayout" Target="../slideLayouts/slideLayout4.xml"/><Relationship Id="rId4" Type="http://schemas.openxmlformats.org/officeDocument/2006/relationships/image" Target="../media/image417.png"/></Relationships>
</file>

<file path=ppt/slides/_rels/slide289.xml.rels><?xml version="1.0" encoding="UTF-8" standalone="yes"?>
<Relationships xmlns="http://schemas.openxmlformats.org/package/2006/relationships"><Relationship Id="rId3" Type="http://schemas.openxmlformats.org/officeDocument/2006/relationships/image" Target="../media/image418.png"/><Relationship Id="rId2" Type="http://schemas.openxmlformats.org/officeDocument/2006/relationships/notesSlide" Target="../notesSlides/notesSlide258.xml"/><Relationship Id="rId1" Type="http://schemas.openxmlformats.org/officeDocument/2006/relationships/slideLayout" Target="../slideLayouts/slideLayout4.xml"/><Relationship Id="rId6" Type="http://schemas.openxmlformats.org/officeDocument/2006/relationships/image" Target="../media/image420.jpeg"/><Relationship Id="rId5" Type="http://schemas.openxmlformats.org/officeDocument/2006/relationships/image" Target="../media/image419.png"/><Relationship Id="rId4" Type="http://schemas.openxmlformats.org/officeDocument/2006/relationships/image" Target="../media/image15.svg"/></Relationships>
</file>

<file path=ppt/slides/_rels/slide290.xml.rels><?xml version="1.0" encoding="UTF-8" standalone="yes"?>
<Relationships xmlns="http://schemas.openxmlformats.org/package/2006/relationships"><Relationship Id="rId3" Type="http://schemas.openxmlformats.org/officeDocument/2006/relationships/image" Target="../media/image421.png"/><Relationship Id="rId7" Type="http://schemas.openxmlformats.org/officeDocument/2006/relationships/image" Target="../media/image425.png"/><Relationship Id="rId2" Type="http://schemas.openxmlformats.org/officeDocument/2006/relationships/notesSlide" Target="../notesSlides/notesSlide259.xml"/><Relationship Id="rId1" Type="http://schemas.openxmlformats.org/officeDocument/2006/relationships/slideLayout" Target="../slideLayouts/slideLayout4.xml"/><Relationship Id="rId6" Type="http://schemas.openxmlformats.org/officeDocument/2006/relationships/image" Target="../media/image424.png"/><Relationship Id="rId5" Type="http://schemas.openxmlformats.org/officeDocument/2006/relationships/image" Target="../media/image423.png"/><Relationship Id="rId4" Type="http://schemas.openxmlformats.org/officeDocument/2006/relationships/image" Target="../media/image422.png"/></Relationships>
</file>

<file path=ppt/slides/_rels/slide291.xml.rels><?xml version="1.0" encoding="UTF-8" standalone="yes"?>
<Relationships xmlns="http://schemas.openxmlformats.org/package/2006/relationships"><Relationship Id="rId2" Type="http://schemas.openxmlformats.org/officeDocument/2006/relationships/notesSlide" Target="../notesSlides/notesSlide260.xml"/><Relationship Id="rId1" Type="http://schemas.openxmlformats.org/officeDocument/2006/relationships/slideLayout" Target="../slideLayouts/slideLayout6.xml"/></Relationships>
</file>

<file path=ppt/slides/_rels/slide292.xml.rels><?xml version="1.0" encoding="UTF-8" standalone="yes"?>
<Relationships xmlns="http://schemas.openxmlformats.org/package/2006/relationships"><Relationship Id="rId2" Type="http://schemas.openxmlformats.org/officeDocument/2006/relationships/notesSlide" Target="../notesSlides/notesSlide261.xml"/><Relationship Id="rId1" Type="http://schemas.openxmlformats.org/officeDocument/2006/relationships/slideLayout" Target="../slideLayouts/slideLayout17.xml"/></Relationships>
</file>

<file path=ppt/slides/_rels/slide293.xml.rels><?xml version="1.0" encoding="UTF-8" standalone="yes"?>
<Relationships xmlns="http://schemas.openxmlformats.org/package/2006/relationships"><Relationship Id="rId2" Type="http://schemas.openxmlformats.org/officeDocument/2006/relationships/notesSlide" Target="../notesSlides/notesSlide262.xml"/><Relationship Id="rId1" Type="http://schemas.openxmlformats.org/officeDocument/2006/relationships/slideLayout" Target="../slideLayouts/slideLayout20.xml"/></Relationships>
</file>

<file path=ppt/slides/_rels/slide294.xml.rels><?xml version="1.0" encoding="UTF-8" standalone="yes"?>
<Relationships xmlns="http://schemas.openxmlformats.org/package/2006/relationships"><Relationship Id="rId3" Type="http://schemas.openxmlformats.org/officeDocument/2006/relationships/hyperlink" Target="https://connect.myairlife.com/resource/airflow-resuscitation-training-video/" TargetMode="External"/><Relationship Id="rId2" Type="http://schemas.openxmlformats.org/officeDocument/2006/relationships/notesSlide" Target="../notesSlides/notesSlide263.xml"/><Relationship Id="rId1" Type="http://schemas.openxmlformats.org/officeDocument/2006/relationships/slideLayout" Target="../slideLayouts/slideLayout17.xml"/><Relationship Id="rId4" Type="http://schemas.openxmlformats.org/officeDocument/2006/relationships/hyperlink" Target="https://connect.myairlife.com/resource/hyperinflation-system-training-video/" TargetMode="External"/></Relationships>
</file>

<file path=ppt/slides/_rels/slide295.xml.rels><?xml version="1.0" encoding="UTF-8" standalone="yes"?>
<Relationships xmlns="http://schemas.openxmlformats.org/package/2006/relationships"><Relationship Id="rId8" Type="http://schemas.openxmlformats.org/officeDocument/2006/relationships/hyperlink" Target="https://connect.myairlife.com/resource/airflow-manual-resuscitator-animation/" TargetMode="External"/><Relationship Id="rId3" Type="http://schemas.openxmlformats.org/officeDocument/2006/relationships/hyperlink" Target="https://connect.myairlife.com/resource/hyperinflation-system-training-video/" TargetMode="External"/><Relationship Id="rId7" Type="http://schemas.openxmlformats.org/officeDocument/2006/relationships/hyperlink" Target="https://connect.myairlife.com/resource/peep-valve-literature-sheet" TargetMode="External"/><Relationship Id="rId2" Type="http://schemas.openxmlformats.org/officeDocument/2006/relationships/notesSlide" Target="../notesSlides/notesSlide264.xml"/><Relationship Id="rId1" Type="http://schemas.openxmlformats.org/officeDocument/2006/relationships/slideLayout" Target="../slideLayouts/slideLayout17.xml"/><Relationship Id="rId6" Type="http://schemas.openxmlformats.org/officeDocument/2006/relationships/hyperlink" Target="https://connect.myairlife.com/resource/airflow-resuscitation-training-video/" TargetMode="External"/><Relationship Id="rId5" Type="http://schemas.openxmlformats.org/officeDocument/2006/relationships/hyperlink" Target="https://connect.myairlife.com/resource/airflow-manual-resuscitator-literature-sheet/" TargetMode="External"/><Relationship Id="rId10" Type="http://schemas.openxmlformats.org/officeDocument/2006/relationships/hyperlink" Target="https://connect.myairlife.com/resource/t-piece-neonatal-patient-circuit-literature-sheet/" TargetMode="External"/><Relationship Id="rId4" Type="http://schemas.openxmlformats.org/officeDocument/2006/relationships/hyperlink" Target="https://connect.myairlife.com/resource/ventlab-hyperinflation-literature-sheet/" TargetMode="External"/><Relationship Id="rId9" Type="http://schemas.openxmlformats.org/officeDocument/2006/relationships/hyperlink" Target="https://connect.myairlife.com/resource/safet-podcast-internal/" TargetMode="External"/></Relationships>
</file>

<file path=ppt/slides/_rels/slide296.xml.rels><?xml version="1.0" encoding="UTF-8" standalone="yes"?>
<Relationships xmlns="http://schemas.openxmlformats.org/package/2006/relationships"><Relationship Id="rId2" Type="http://schemas.openxmlformats.org/officeDocument/2006/relationships/notesSlide" Target="../notesSlides/notesSlide265.xml"/><Relationship Id="rId1" Type="http://schemas.openxmlformats.org/officeDocument/2006/relationships/slideLayout" Target="../slideLayouts/slideLayout17.xml"/></Relationships>
</file>

<file path=ppt/slides/_rels/slide297.xml.rels><?xml version="1.0" encoding="UTF-8" standalone="yes"?>
<Relationships xmlns="http://schemas.openxmlformats.org/package/2006/relationships"><Relationship Id="rId2" Type="http://schemas.openxmlformats.org/officeDocument/2006/relationships/notesSlide" Target="../notesSlides/notesSlide266.xml"/><Relationship Id="rId1" Type="http://schemas.openxmlformats.org/officeDocument/2006/relationships/slideLayout" Target="../slideLayouts/slideLayout2.xml"/></Relationships>
</file>

<file path=ppt/slides/_rels/slide298.xml.rels><?xml version="1.0" encoding="UTF-8" standalone="yes"?>
<Relationships xmlns="http://schemas.openxmlformats.org/package/2006/relationships"><Relationship Id="rId8" Type="http://schemas.openxmlformats.org/officeDocument/2006/relationships/image" Target="../media/image431.png"/><Relationship Id="rId13" Type="http://schemas.openxmlformats.org/officeDocument/2006/relationships/image" Target="../media/image436.png"/><Relationship Id="rId18" Type="http://schemas.openxmlformats.org/officeDocument/2006/relationships/image" Target="../media/image441.png"/><Relationship Id="rId3" Type="http://schemas.openxmlformats.org/officeDocument/2006/relationships/image" Target="../media/image426.png"/><Relationship Id="rId7" Type="http://schemas.openxmlformats.org/officeDocument/2006/relationships/image" Target="../media/image430.png"/><Relationship Id="rId12" Type="http://schemas.openxmlformats.org/officeDocument/2006/relationships/image" Target="../media/image435.jpeg"/><Relationship Id="rId17" Type="http://schemas.openxmlformats.org/officeDocument/2006/relationships/image" Target="../media/image440.jpeg"/><Relationship Id="rId2" Type="http://schemas.openxmlformats.org/officeDocument/2006/relationships/notesSlide" Target="../notesSlides/notesSlide267.xml"/><Relationship Id="rId16" Type="http://schemas.openxmlformats.org/officeDocument/2006/relationships/image" Target="../media/image439.png"/><Relationship Id="rId1" Type="http://schemas.openxmlformats.org/officeDocument/2006/relationships/slideLayout" Target="../slideLayouts/slideLayout4.xml"/><Relationship Id="rId6" Type="http://schemas.openxmlformats.org/officeDocument/2006/relationships/image" Target="../media/image429.png"/><Relationship Id="rId11" Type="http://schemas.openxmlformats.org/officeDocument/2006/relationships/image" Target="../media/image434.png"/><Relationship Id="rId5" Type="http://schemas.openxmlformats.org/officeDocument/2006/relationships/image" Target="../media/image428.png"/><Relationship Id="rId15" Type="http://schemas.openxmlformats.org/officeDocument/2006/relationships/image" Target="../media/image438.png"/><Relationship Id="rId10" Type="http://schemas.openxmlformats.org/officeDocument/2006/relationships/image" Target="../media/image433.png"/><Relationship Id="rId19" Type="http://schemas.openxmlformats.org/officeDocument/2006/relationships/hyperlink" Target="https://connect.myairlife.com/resource/ventlab-hch-hme-literature-sheet/" TargetMode="External"/><Relationship Id="rId4" Type="http://schemas.openxmlformats.org/officeDocument/2006/relationships/image" Target="../media/image427.png"/><Relationship Id="rId9" Type="http://schemas.openxmlformats.org/officeDocument/2006/relationships/image" Target="../media/image432.png"/><Relationship Id="rId14" Type="http://schemas.openxmlformats.org/officeDocument/2006/relationships/image" Target="../media/image437.png"/></Relationships>
</file>

<file path=ppt/slides/_rels/slide299.xml.rels><?xml version="1.0" encoding="UTF-8" standalone="yes"?>
<Relationships xmlns="http://schemas.openxmlformats.org/package/2006/relationships"><Relationship Id="rId2" Type="http://schemas.openxmlformats.org/officeDocument/2006/relationships/notesSlide" Target="../notesSlides/notesSlide268.xml"/><Relationship Id="rId1" Type="http://schemas.openxmlformats.org/officeDocument/2006/relationships/slideLayout" Target="../slideLayouts/slideLayout4.xml"/></Relationships>
</file>

<file path=ppt/slides/_rels/slide300.xml.rels><?xml version="1.0" encoding="UTF-8" standalone="yes"?>
<Relationships xmlns="http://schemas.openxmlformats.org/package/2006/relationships"><Relationship Id="rId2" Type="http://schemas.openxmlformats.org/officeDocument/2006/relationships/notesSlide" Target="../notesSlides/notesSlide269.xml"/><Relationship Id="rId1" Type="http://schemas.openxmlformats.org/officeDocument/2006/relationships/slideLayout" Target="../slideLayouts/slideLayout4.xml"/></Relationships>
</file>

<file path=ppt/slides/_rels/slide301.xml.rels><?xml version="1.0" encoding="UTF-8" standalone="yes"?>
<Relationships xmlns="http://schemas.openxmlformats.org/package/2006/relationships"><Relationship Id="rId2" Type="http://schemas.openxmlformats.org/officeDocument/2006/relationships/notesSlide" Target="../notesSlides/notesSlide270.xml"/><Relationship Id="rId1" Type="http://schemas.openxmlformats.org/officeDocument/2006/relationships/slideLayout" Target="../slideLayouts/slideLayout4.xml"/></Relationships>
</file>

<file path=ppt/slides/_rels/slide302.xml.rels><?xml version="1.0" encoding="UTF-8" standalone="yes"?>
<Relationships xmlns="http://schemas.openxmlformats.org/package/2006/relationships"><Relationship Id="rId2" Type="http://schemas.openxmlformats.org/officeDocument/2006/relationships/notesSlide" Target="../notesSlides/notesSlide271.xml"/><Relationship Id="rId1" Type="http://schemas.openxmlformats.org/officeDocument/2006/relationships/slideLayout" Target="../slideLayouts/slideLayout4.xml"/></Relationships>
</file>

<file path=ppt/slides/_rels/slide303.xml.rels><?xml version="1.0" encoding="UTF-8" standalone="yes"?>
<Relationships xmlns="http://schemas.openxmlformats.org/package/2006/relationships"><Relationship Id="rId3" Type="http://schemas.openxmlformats.org/officeDocument/2006/relationships/hyperlink" Target="https://connect.myairlife.com/resource/airlife-hmef-with-b-v-filter-technical-data-sheet/" TargetMode="External"/><Relationship Id="rId2" Type="http://schemas.openxmlformats.org/officeDocument/2006/relationships/notesSlide" Target="../notesSlides/notesSlide272.xml"/><Relationship Id="rId1" Type="http://schemas.openxmlformats.org/officeDocument/2006/relationships/slideLayout" Target="../slideLayouts/slideLayout20.xml"/><Relationship Id="rId4" Type="http://schemas.openxmlformats.org/officeDocument/2006/relationships/hyperlink" Target="https://connect.myairlife.com/resource/ventlab-bv-filters-literature-sheet/" TargetMode="External"/></Relationships>
</file>

<file path=ppt/slides/_rels/slide304.xml.rels><?xml version="1.0" encoding="UTF-8" standalone="yes"?>
<Relationships xmlns="http://schemas.openxmlformats.org/package/2006/relationships"><Relationship Id="rId2" Type="http://schemas.openxmlformats.org/officeDocument/2006/relationships/notesSlide" Target="../notesSlides/notesSlide273.xml"/><Relationship Id="rId1" Type="http://schemas.openxmlformats.org/officeDocument/2006/relationships/slideLayout" Target="../slideLayouts/slideLayout2.xml"/></Relationships>
</file>

<file path=ppt/slides/_rels/slide305.xml.rels><?xml version="1.0" encoding="UTF-8" standalone="yes"?>
<Relationships xmlns="http://schemas.openxmlformats.org/package/2006/relationships"><Relationship Id="rId3" Type="http://schemas.openxmlformats.org/officeDocument/2006/relationships/image" Target="../media/image442.png"/><Relationship Id="rId2" Type="http://schemas.openxmlformats.org/officeDocument/2006/relationships/notesSlide" Target="../notesSlides/notesSlide274.xml"/><Relationship Id="rId1" Type="http://schemas.openxmlformats.org/officeDocument/2006/relationships/slideLayout" Target="../slideLayouts/slideLayout4.xml"/><Relationship Id="rId6" Type="http://schemas.openxmlformats.org/officeDocument/2006/relationships/image" Target="../media/image445.jpeg"/><Relationship Id="rId5" Type="http://schemas.openxmlformats.org/officeDocument/2006/relationships/image" Target="../media/image444.png"/><Relationship Id="rId4" Type="http://schemas.openxmlformats.org/officeDocument/2006/relationships/image" Target="../media/image443.png"/></Relationships>
</file>

<file path=ppt/slides/_rels/slide306.xml.rels><?xml version="1.0" encoding="UTF-8" standalone="yes"?>
<Relationships xmlns="http://schemas.openxmlformats.org/package/2006/relationships"><Relationship Id="rId3" Type="http://schemas.openxmlformats.org/officeDocument/2006/relationships/image" Target="../media/image446.jpeg"/><Relationship Id="rId2" Type="http://schemas.openxmlformats.org/officeDocument/2006/relationships/notesSlide" Target="../notesSlides/notesSlide275.xml"/><Relationship Id="rId1" Type="http://schemas.openxmlformats.org/officeDocument/2006/relationships/slideLayout" Target="../slideLayouts/slideLayout4.xml"/><Relationship Id="rId5" Type="http://schemas.openxmlformats.org/officeDocument/2006/relationships/image" Target="../media/image448.png"/><Relationship Id="rId4" Type="http://schemas.openxmlformats.org/officeDocument/2006/relationships/image" Target="../media/image447.jpeg"/></Relationships>
</file>

<file path=ppt/slides/_rels/slide307.xml.rels><?xml version="1.0" encoding="UTF-8" standalone="yes"?>
<Relationships xmlns="http://schemas.openxmlformats.org/package/2006/relationships"><Relationship Id="rId2" Type="http://schemas.openxmlformats.org/officeDocument/2006/relationships/notesSlide" Target="../notesSlides/notesSlide276.xml"/><Relationship Id="rId1" Type="http://schemas.openxmlformats.org/officeDocument/2006/relationships/slideLayout" Target="../slideLayouts/slideLayout4.xml"/></Relationships>
</file>

<file path=ppt/slides/_rels/slide308.xml.rels><?xml version="1.0" encoding="UTF-8" standalone="yes"?>
<Relationships xmlns="http://schemas.openxmlformats.org/package/2006/relationships"><Relationship Id="rId2" Type="http://schemas.openxmlformats.org/officeDocument/2006/relationships/notesSlide" Target="../notesSlides/notesSlide277.xml"/><Relationship Id="rId1" Type="http://schemas.openxmlformats.org/officeDocument/2006/relationships/slideLayout" Target="../slideLayouts/slideLayout6.xml"/></Relationships>
</file>

<file path=ppt/slides/_rels/slide309.xml.rels><?xml version="1.0" encoding="UTF-8" standalone="yes"?>
<Relationships xmlns="http://schemas.openxmlformats.org/package/2006/relationships"><Relationship Id="rId2" Type="http://schemas.openxmlformats.org/officeDocument/2006/relationships/notesSlide" Target="../notesSlides/notesSlide278.xml"/><Relationship Id="rId1" Type="http://schemas.openxmlformats.org/officeDocument/2006/relationships/slideLayout" Target="../slideLayouts/slideLayout6.xml"/></Relationships>
</file>

<file path=ppt/slides/_rels/slide310.xml.rels><?xml version="1.0" encoding="UTF-8" standalone="yes"?>
<Relationships xmlns="http://schemas.openxmlformats.org/package/2006/relationships"><Relationship Id="rId2" Type="http://schemas.openxmlformats.org/officeDocument/2006/relationships/notesSlide" Target="../notesSlides/notesSlide279.xml"/><Relationship Id="rId1" Type="http://schemas.openxmlformats.org/officeDocument/2006/relationships/slideLayout" Target="../slideLayouts/slideLayout6.xml"/></Relationships>
</file>

<file path=ppt/slides/_rels/slide311.xml.rels><?xml version="1.0" encoding="UTF-8" standalone="yes"?>
<Relationships xmlns="http://schemas.openxmlformats.org/package/2006/relationships"><Relationship Id="rId3" Type="http://schemas.openxmlformats.org/officeDocument/2006/relationships/hyperlink" Target="https://connect.myairlife.com/resource/vpep-literature-sheet/" TargetMode="External"/><Relationship Id="rId2" Type="http://schemas.openxmlformats.org/officeDocument/2006/relationships/notesSlide" Target="../notesSlides/notesSlide280.xml"/><Relationship Id="rId1" Type="http://schemas.openxmlformats.org/officeDocument/2006/relationships/slideLayout" Target="../slideLayouts/slideLayout20.xml"/></Relationships>
</file>

<file path=ppt/slides/_rels/slide312.xml.rels><?xml version="1.0" encoding="UTF-8" standalone="yes"?>
<Relationships xmlns="http://schemas.openxmlformats.org/package/2006/relationships"><Relationship Id="rId2" Type="http://schemas.openxmlformats.org/officeDocument/2006/relationships/notesSlide" Target="../notesSlides/notesSlide281.xml"/><Relationship Id="rId1" Type="http://schemas.openxmlformats.org/officeDocument/2006/relationships/slideLayout" Target="../slideLayouts/slideLayout2.xml"/></Relationships>
</file>

<file path=ppt/slides/_rels/slide313.xml.rels><?xml version="1.0" encoding="UTF-8" standalone="yes"?>
<Relationships xmlns="http://schemas.openxmlformats.org/package/2006/relationships"><Relationship Id="rId8" Type="http://schemas.openxmlformats.org/officeDocument/2006/relationships/image" Target="../media/image454.jpeg"/><Relationship Id="rId3" Type="http://schemas.openxmlformats.org/officeDocument/2006/relationships/image" Target="../media/image449.png"/><Relationship Id="rId7" Type="http://schemas.openxmlformats.org/officeDocument/2006/relationships/image" Target="../media/image453.png"/><Relationship Id="rId12" Type="http://schemas.openxmlformats.org/officeDocument/2006/relationships/image" Target="../media/image458.png"/><Relationship Id="rId2" Type="http://schemas.openxmlformats.org/officeDocument/2006/relationships/notesSlide" Target="../notesSlides/notesSlide282.xml"/><Relationship Id="rId1" Type="http://schemas.openxmlformats.org/officeDocument/2006/relationships/slideLayout" Target="../slideLayouts/slideLayout4.xml"/><Relationship Id="rId6" Type="http://schemas.openxmlformats.org/officeDocument/2006/relationships/image" Target="../media/image452.png"/><Relationship Id="rId11" Type="http://schemas.openxmlformats.org/officeDocument/2006/relationships/image" Target="../media/image457.png"/><Relationship Id="rId5" Type="http://schemas.openxmlformats.org/officeDocument/2006/relationships/image" Target="../media/image451.png"/><Relationship Id="rId10" Type="http://schemas.openxmlformats.org/officeDocument/2006/relationships/image" Target="../media/image456.png"/><Relationship Id="rId4" Type="http://schemas.openxmlformats.org/officeDocument/2006/relationships/image" Target="../media/image450.png"/><Relationship Id="rId9" Type="http://schemas.openxmlformats.org/officeDocument/2006/relationships/image" Target="../media/image455.png"/></Relationships>
</file>

<file path=ppt/slides/_rels/slide314.xml.rels><?xml version="1.0" encoding="UTF-8" standalone="yes"?>
<Relationships xmlns="http://schemas.openxmlformats.org/package/2006/relationships"><Relationship Id="rId2" Type="http://schemas.openxmlformats.org/officeDocument/2006/relationships/notesSlide" Target="../notesSlides/notesSlide283.xml"/><Relationship Id="rId1" Type="http://schemas.openxmlformats.org/officeDocument/2006/relationships/slideLayout" Target="../slideLayouts/slideLayout4.xml"/></Relationships>
</file>

<file path=ppt/slides/_rels/slide315.xml.rels><?xml version="1.0" encoding="UTF-8" standalone="yes"?>
<Relationships xmlns="http://schemas.openxmlformats.org/package/2006/relationships"><Relationship Id="rId8" Type="http://schemas.openxmlformats.org/officeDocument/2006/relationships/hyperlink" Target="https://connect.myairlife.com/resource/sunmed-stylettes-literature-sheet/" TargetMode="External"/><Relationship Id="rId3" Type="http://schemas.openxmlformats.org/officeDocument/2006/relationships/image" Target="../media/image459.png"/><Relationship Id="rId7" Type="http://schemas.openxmlformats.org/officeDocument/2006/relationships/hyperlink" Target="https://connect.myairlife.com/resource/sunmed-bougie-literature-sheet/" TargetMode="External"/><Relationship Id="rId2" Type="http://schemas.openxmlformats.org/officeDocument/2006/relationships/notesSlide" Target="../notesSlides/notesSlide284.xml"/><Relationship Id="rId1" Type="http://schemas.openxmlformats.org/officeDocument/2006/relationships/slideLayout" Target="../slideLayouts/slideLayout4.xml"/><Relationship Id="rId6" Type="http://schemas.openxmlformats.org/officeDocument/2006/relationships/image" Target="../media/image462.jpeg"/><Relationship Id="rId5" Type="http://schemas.openxmlformats.org/officeDocument/2006/relationships/image" Target="../media/image461.png"/><Relationship Id="rId4" Type="http://schemas.openxmlformats.org/officeDocument/2006/relationships/image" Target="../media/image460.png"/></Relationships>
</file>

<file path=ppt/slides/_rels/slide316.xml.rels><?xml version="1.0" encoding="UTF-8" standalone="yes"?>
<Relationships xmlns="http://schemas.openxmlformats.org/package/2006/relationships"><Relationship Id="rId2" Type="http://schemas.openxmlformats.org/officeDocument/2006/relationships/notesSlide" Target="../notesSlides/notesSlide28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8D83-3B8F-B073-C127-09A4844530D0}"/>
              </a:ext>
            </a:extLst>
          </p:cNvPr>
          <p:cNvSpPr>
            <a:spLocks noGrp="1"/>
          </p:cNvSpPr>
          <p:nvPr>
            <p:ph type="ctrTitle"/>
          </p:nvPr>
        </p:nvSpPr>
        <p:spPr>
          <a:xfrm>
            <a:off x="623516" y="4373472"/>
            <a:ext cx="10224594" cy="660112"/>
          </a:xfrm>
        </p:spPr>
        <p:txBody>
          <a:bodyPr>
            <a:normAutofit/>
          </a:bodyPr>
          <a:lstStyle/>
          <a:p>
            <a:r>
              <a:rPr lang="en-US" sz="3600">
                <a:cs typeface="Arial"/>
              </a:rPr>
              <a:t>TSM Product Information</a:t>
            </a:r>
            <a:endParaRPr lang="en-US" sz="3600"/>
          </a:p>
        </p:txBody>
      </p:sp>
      <p:sp>
        <p:nvSpPr>
          <p:cNvPr id="3" name="Subtitle 2">
            <a:extLst>
              <a:ext uri="{FF2B5EF4-FFF2-40B4-BE49-F238E27FC236}">
                <a16:creationId xmlns:a16="http://schemas.microsoft.com/office/drawing/2014/main" id="{67BE2E69-3051-3A9E-2C5B-7933DF36B36A}"/>
              </a:ext>
            </a:extLst>
          </p:cNvPr>
          <p:cNvSpPr>
            <a:spLocks noGrp="1"/>
          </p:cNvSpPr>
          <p:nvPr>
            <p:ph type="subTitle" idx="1"/>
          </p:nvPr>
        </p:nvSpPr>
        <p:spPr/>
        <p:txBody>
          <a:bodyPr vert="horz" lIns="91440" tIns="45720" rIns="91440" bIns="45720" rtlCol="0" anchor="t">
            <a:noAutofit/>
          </a:bodyPr>
          <a:lstStyle/>
          <a:p>
            <a:r>
              <a:rPr lang="en-US">
                <a:cs typeface="Arial"/>
              </a:rPr>
              <a:t>November 2025</a:t>
            </a:r>
            <a:endParaRPr lang="en-US"/>
          </a:p>
        </p:txBody>
      </p:sp>
    </p:spTree>
    <p:extLst>
      <p:ext uri="{BB962C8B-B14F-4D97-AF65-F5344CB8AC3E}">
        <p14:creationId xmlns:p14="http://schemas.microsoft.com/office/powerpoint/2010/main" val="4284918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D37CC7E-D161-8008-3731-C9CDDAD53E5C}"/>
              </a:ext>
            </a:extLst>
          </p:cNvPr>
          <p:cNvSpPr>
            <a:spLocks noGrp="1"/>
          </p:cNvSpPr>
          <p:nvPr>
            <p:ph type="sldNum" sz="quarter" idx="4"/>
          </p:nvPr>
        </p:nvSpPr>
        <p:spPr/>
        <p:txBody>
          <a:bodyPr/>
          <a:lstStyle/>
          <a:p>
            <a:fld id="{065D75E3-62B6-C44A-8295-14DF27978E1A}" type="slidenum">
              <a:rPr lang="en-US" smtClean="0"/>
              <a:pPr/>
              <a:t>2</a:t>
            </a:fld>
            <a:endParaRPr lang="en-US"/>
          </a:p>
        </p:txBody>
      </p:sp>
      <p:sp>
        <p:nvSpPr>
          <p:cNvPr id="3" name="TextBox 2">
            <a:extLst>
              <a:ext uri="{FF2B5EF4-FFF2-40B4-BE49-F238E27FC236}">
                <a16:creationId xmlns:a16="http://schemas.microsoft.com/office/drawing/2014/main" id="{A359A799-9632-9B2B-F67A-91681FA6EFBC}"/>
              </a:ext>
            </a:extLst>
          </p:cNvPr>
          <p:cNvSpPr txBox="1"/>
          <p:nvPr/>
        </p:nvSpPr>
        <p:spPr>
          <a:xfrm>
            <a:off x="753036" y="690282"/>
            <a:ext cx="6777317" cy="461665"/>
          </a:xfrm>
          <a:prstGeom prst="rect">
            <a:avLst/>
          </a:prstGeom>
          <a:noFill/>
        </p:spPr>
        <p:txBody>
          <a:bodyPr wrap="square" rtlCol="0">
            <a:spAutoFit/>
          </a:bodyPr>
          <a:lstStyle/>
          <a:p>
            <a:r>
              <a:rPr lang="en-US" sz="2400" b="1" dirty="0">
                <a:solidFill>
                  <a:srgbClr val="1B51A4"/>
                </a:solidFill>
              </a:rPr>
              <a:t>Table of Contents</a:t>
            </a:r>
          </a:p>
        </p:txBody>
      </p:sp>
      <p:graphicFrame>
        <p:nvGraphicFramePr>
          <p:cNvPr id="6" name="Table 5">
            <a:extLst>
              <a:ext uri="{FF2B5EF4-FFF2-40B4-BE49-F238E27FC236}">
                <a16:creationId xmlns:a16="http://schemas.microsoft.com/office/drawing/2014/main" id="{C0C78215-D764-B16F-DC63-A1E577F96D7F}"/>
              </a:ext>
            </a:extLst>
          </p:cNvPr>
          <p:cNvGraphicFramePr>
            <a:graphicFrameLocks noGrp="1"/>
          </p:cNvGraphicFramePr>
          <p:nvPr>
            <p:extLst>
              <p:ext uri="{D42A27DB-BD31-4B8C-83A1-F6EECF244321}">
                <p14:modId xmlns:p14="http://schemas.microsoft.com/office/powerpoint/2010/main" val="1252705611"/>
              </p:ext>
            </p:extLst>
          </p:nvPr>
        </p:nvGraphicFramePr>
        <p:xfrm>
          <a:off x="1057255" y="1220444"/>
          <a:ext cx="3985279" cy="4499037"/>
        </p:xfrm>
        <a:graphic>
          <a:graphicData uri="http://schemas.openxmlformats.org/drawingml/2006/table">
            <a:tbl>
              <a:tblPr firstRow="1" bandRow="1">
                <a:tableStyleId>{2D5ABB26-0587-4C30-8999-92F81FD0307C}</a:tableStyleId>
              </a:tblPr>
              <a:tblGrid>
                <a:gridCol w="363538">
                  <a:extLst>
                    <a:ext uri="{9D8B030D-6E8A-4147-A177-3AD203B41FA5}">
                      <a16:colId xmlns:a16="http://schemas.microsoft.com/office/drawing/2014/main" val="198923244"/>
                    </a:ext>
                  </a:extLst>
                </a:gridCol>
                <a:gridCol w="3621741">
                  <a:extLst>
                    <a:ext uri="{9D8B030D-6E8A-4147-A177-3AD203B41FA5}">
                      <a16:colId xmlns:a16="http://schemas.microsoft.com/office/drawing/2014/main" val="615072834"/>
                    </a:ext>
                  </a:extLst>
                </a:gridCol>
              </a:tblGrid>
              <a:tr h="499893">
                <a:tc>
                  <a:txBody>
                    <a:bodyPr/>
                    <a:lstStyle/>
                    <a:p>
                      <a:pPr algn="r" fontAlgn="b"/>
                      <a:r>
                        <a:rPr lang="en-US" sz="1400" b="0" i="0" u="none" strike="noStrike" dirty="0">
                          <a:solidFill>
                            <a:srgbClr val="008557"/>
                          </a:solidFill>
                          <a:effectLst/>
                          <a:latin typeface="Arial" panose="020B0604020202020204" pitchFamily="34" charset="0"/>
                          <a:cs typeface="Arial" panose="020B0604020202020204" pitchFamily="34" charset="0"/>
                        </a:rPr>
                        <a:t>1</a:t>
                      </a:r>
                    </a:p>
                  </a:txBody>
                  <a:tcPr marL="9525" marR="9525" marT="9525" marB="0" anchor="ctr"/>
                </a:tc>
                <a:tc>
                  <a:txBody>
                    <a:bodyPr/>
                    <a:lstStyle/>
                    <a:p>
                      <a:pPr marL="0" algn="l" fontAlgn="b"/>
                      <a:r>
                        <a:rPr lang="en-US" sz="1400" b="0" i="0" u="none" strike="noStrike">
                          <a:solidFill>
                            <a:srgbClr val="008557"/>
                          </a:solidFill>
                          <a:effectLst/>
                          <a:latin typeface="Arial" panose="020B0604020202020204" pitchFamily="34" charset="0"/>
                          <a:cs typeface="Arial" panose="020B0604020202020204" pitchFamily="34" charset="0"/>
                          <a:hlinkClick r:id="rId3" action="ppaction://hlinksldjump">
                            <a:extLst>
                              <a:ext uri="{A12FA001-AC4F-418D-AE19-62706E023703}">
                                <ahyp:hlinkClr xmlns:ahyp="http://schemas.microsoft.com/office/drawing/2018/hyperlinkcolor" val="tx"/>
                              </a:ext>
                            </a:extLst>
                          </a:hlinkClick>
                        </a:rPr>
                        <a:t>…..Pressure Infusion Bags</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463901270"/>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2</a:t>
                      </a:r>
                    </a:p>
                  </a:txBody>
                  <a:tcPr marL="9525" marR="9525" marT="9525" marB="0" anchor="ctr"/>
                </a:tc>
                <a:tc>
                  <a:txBody>
                    <a:bodyPr/>
                    <a:lstStyle/>
                    <a:p>
                      <a:pPr marL="0"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4" action="ppaction://hlinksldjump">
                            <a:extLst>
                              <a:ext uri="{A12FA001-AC4F-418D-AE19-62706E023703}">
                                <ahyp:hlinkClr xmlns:ahyp="http://schemas.microsoft.com/office/drawing/2018/hyperlinkcolor" val="tx"/>
                              </a:ext>
                            </a:extLst>
                          </a:hlinkClick>
                        </a:rPr>
                        <a:t>…..Leadwires</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081210877"/>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3</a:t>
                      </a:r>
                    </a:p>
                  </a:txBody>
                  <a:tcPr marL="9525" marR="9525" marT="9525" marB="0" anchor="ctr"/>
                </a:tc>
                <a:tc>
                  <a:txBody>
                    <a:bodyPr/>
                    <a:lstStyle/>
                    <a:p>
                      <a:pPr marL="0"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5" action="ppaction://hlinksldjump">
                            <a:extLst>
                              <a:ext uri="{A12FA001-AC4F-418D-AE19-62706E023703}">
                                <ahyp:hlinkClr xmlns:ahyp="http://schemas.microsoft.com/office/drawing/2018/hyperlinkcolor" val="tx"/>
                              </a:ext>
                            </a:extLst>
                          </a:hlinkClick>
                        </a:rPr>
                        <a:t>…..Capnography (EtCO</a:t>
                      </a:r>
                      <a:r>
                        <a:rPr lang="en-US" sz="1400" b="0" i="0" u="none" strike="noStrike" baseline="-25000" dirty="0">
                          <a:solidFill>
                            <a:srgbClr val="008557"/>
                          </a:solidFill>
                          <a:effectLst/>
                          <a:latin typeface="Arial" panose="020B0604020202020204" pitchFamily="34" charset="0"/>
                          <a:cs typeface="Arial" panose="020B0604020202020204" pitchFamily="34" charset="0"/>
                          <a:hlinkClick r:id="rId5" action="ppaction://hlinksldjump">
                            <a:extLst>
                              <a:ext uri="{A12FA001-AC4F-418D-AE19-62706E023703}">
                                <ahyp:hlinkClr xmlns:ahyp="http://schemas.microsoft.com/office/drawing/2018/hyperlinkcolor" val="tx"/>
                              </a:ext>
                            </a:extLst>
                          </a:hlinkClick>
                        </a:rPr>
                        <a:t>2</a:t>
                      </a:r>
                      <a:r>
                        <a:rPr lang="en-US" sz="1400" b="0" i="0" u="none" strike="noStrike" dirty="0">
                          <a:solidFill>
                            <a:srgbClr val="008557"/>
                          </a:solidFill>
                          <a:effectLst/>
                          <a:latin typeface="Arial" panose="020B0604020202020204" pitchFamily="34" charset="0"/>
                          <a:cs typeface="Arial" panose="020B0604020202020204" pitchFamily="34" charset="0"/>
                          <a:hlinkClick r:id="rId5" action="ppaction://hlinksldjump">
                            <a:extLst>
                              <a:ext uri="{A12FA001-AC4F-418D-AE19-62706E023703}">
                                <ahyp:hlinkClr xmlns:ahyp="http://schemas.microsoft.com/office/drawing/2018/hyperlinkcolor" val="tx"/>
                              </a:ext>
                            </a:extLst>
                          </a:hlinkClick>
                        </a:rPr>
                        <a:t>)</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2506278881"/>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4</a:t>
                      </a:r>
                    </a:p>
                  </a:txBody>
                  <a:tcPr marL="9525" marR="9525" marT="9525" marB="0" anchor="ctr"/>
                </a:tc>
                <a:tc>
                  <a:txBody>
                    <a:bodyPr/>
                    <a:lstStyle/>
                    <a:p>
                      <a:pPr marL="0"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6" action="ppaction://hlinksldjump">
                            <a:extLst>
                              <a:ext uri="{A12FA001-AC4F-418D-AE19-62706E023703}">
                                <ahyp:hlinkClr xmlns:ahyp="http://schemas.microsoft.com/office/drawing/2018/hyperlinkcolor" val="tx"/>
                              </a:ext>
                            </a:extLst>
                          </a:hlinkClick>
                        </a:rPr>
                        <a:t>…..Anesthesia Circuits and Masks</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409999922"/>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5</a:t>
                      </a:r>
                    </a:p>
                  </a:txBody>
                  <a:tcPr marL="9525" marR="9525" marT="9525" marB="0" anchor="ctr"/>
                </a:tc>
                <a:tc>
                  <a:txBody>
                    <a:bodyPr/>
                    <a:lstStyle/>
                    <a:p>
                      <a:pPr marL="0"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7" action="ppaction://hlinksldjump">
                            <a:extLst>
                              <a:ext uri="{A12FA001-AC4F-418D-AE19-62706E023703}">
                                <ahyp:hlinkClr xmlns:ahyp="http://schemas.microsoft.com/office/drawing/2018/hyperlinkcolor" val="tx"/>
                              </a:ext>
                            </a:extLst>
                          </a:hlinkClick>
                        </a:rPr>
                        <a:t>…..SuperNO</a:t>
                      </a:r>
                      <a:r>
                        <a:rPr lang="en-US" sz="1400" b="0" i="0" u="none" strike="noStrike" baseline="-25000" dirty="0">
                          <a:solidFill>
                            <a:srgbClr val="008557"/>
                          </a:solidFill>
                          <a:effectLst/>
                          <a:latin typeface="Arial" panose="020B0604020202020204" pitchFamily="34" charset="0"/>
                          <a:cs typeface="Arial" panose="020B0604020202020204" pitchFamily="34" charset="0"/>
                          <a:hlinkClick r:id="rId7" action="ppaction://hlinksldjump">
                            <a:extLst>
                              <a:ext uri="{A12FA001-AC4F-418D-AE19-62706E023703}">
                                <ahyp:hlinkClr xmlns:ahyp="http://schemas.microsoft.com/office/drawing/2018/hyperlinkcolor" val="tx"/>
                              </a:ext>
                            </a:extLst>
                          </a:hlinkClick>
                        </a:rPr>
                        <a:t>2</a:t>
                      </a:r>
                      <a:r>
                        <a:rPr lang="en-US" sz="1400" b="0" i="0" u="none" strike="noStrike" dirty="0">
                          <a:solidFill>
                            <a:srgbClr val="008557"/>
                          </a:solidFill>
                          <a:effectLst/>
                          <a:latin typeface="Arial" panose="020B0604020202020204" pitchFamily="34" charset="0"/>
                          <a:cs typeface="Arial" panose="020B0604020202020204" pitchFamily="34" charset="0"/>
                          <a:hlinkClick r:id="rId7" action="ppaction://hlinksldjump">
                            <a:extLst>
                              <a:ext uri="{A12FA001-AC4F-418D-AE19-62706E023703}">
                                <ahyp:hlinkClr xmlns:ahyp="http://schemas.microsoft.com/office/drawing/2018/hyperlinkcolor" val="tx"/>
                              </a:ext>
                            </a:extLst>
                          </a:hlinkClick>
                        </a:rPr>
                        <a:t>VA</a:t>
                      </a:r>
                      <a:r>
                        <a:rPr lang="en-US" sz="1400" b="0" i="0" u="none" strike="noStrike" baseline="30000" dirty="0">
                          <a:solidFill>
                            <a:srgbClr val="008557"/>
                          </a:solidFill>
                          <a:effectLst/>
                          <a:latin typeface="Arial" panose="020B0604020202020204" pitchFamily="34" charset="0"/>
                          <a:cs typeface="Arial" panose="020B0604020202020204" pitchFamily="34" charset="0"/>
                          <a:hlinkClick r:id="rId7" action="ppaction://hlinksldjump">
                            <a:extLst>
                              <a:ext uri="{A12FA001-AC4F-418D-AE19-62706E023703}">
                                <ahyp:hlinkClr xmlns:ahyp="http://schemas.microsoft.com/office/drawing/2018/hyperlinkcolor" val="tx"/>
                              </a:ext>
                            </a:extLst>
                          </a:hlinkClick>
                        </a:rPr>
                        <a:t>®</a:t>
                      </a:r>
                      <a:r>
                        <a:rPr lang="en-US" sz="1400" b="0" i="0" u="none" strike="noStrike" dirty="0">
                          <a:solidFill>
                            <a:srgbClr val="008557"/>
                          </a:solidFill>
                          <a:effectLst/>
                          <a:latin typeface="Arial" panose="020B0604020202020204" pitchFamily="34" charset="0"/>
                          <a:cs typeface="Arial" panose="020B0604020202020204" pitchFamily="34" charset="0"/>
                          <a:hlinkClick r:id="rId7" action="ppaction://hlinksldjump">
                            <a:extLst>
                              <a:ext uri="{A12FA001-AC4F-418D-AE19-62706E023703}">
                                <ahyp:hlinkClr xmlns:ahyp="http://schemas.microsoft.com/office/drawing/2018/hyperlinkcolor" val="tx"/>
                              </a:ext>
                            </a:extLst>
                          </a:hlinkClick>
                        </a:rPr>
                        <a:t> Et </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3641006389"/>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6</a:t>
                      </a:r>
                    </a:p>
                  </a:txBody>
                  <a:tcPr marL="9525" marR="9525" marT="9525" marB="0" anchor="ctr"/>
                </a:tc>
                <a:tc>
                  <a:txBody>
                    <a:bodyPr/>
                    <a:lstStyle/>
                    <a:p>
                      <a:pPr marL="0" algn="l" fontAlgn="b"/>
                      <a:r>
                        <a:rPr lang="en-US" sz="1400" b="0" i="0" u="none" strike="noStrike">
                          <a:solidFill>
                            <a:srgbClr val="008557"/>
                          </a:solidFill>
                          <a:effectLst/>
                          <a:latin typeface="Arial" panose="020B0604020202020204" pitchFamily="34" charset="0"/>
                          <a:cs typeface="Arial" panose="020B0604020202020204" pitchFamily="34" charset="0"/>
                          <a:hlinkClick r:id="rId8" action="ppaction://hlinksldjump">
                            <a:extLst>
                              <a:ext uri="{A12FA001-AC4F-418D-AE19-62706E023703}">
                                <ahyp:hlinkClr xmlns:ahyp="http://schemas.microsoft.com/office/drawing/2018/hyperlinkcolor" val="tx"/>
                              </a:ext>
                            </a:extLst>
                          </a:hlinkClick>
                        </a:rPr>
                        <a:t>…..AirLife </a:t>
                      </a:r>
                      <a:r>
                        <a:rPr lang="en-US" sz="1400" b="0" i="0" u="none" strike="noStrike" err="1">
                          <a:solidFill>
                            <a:srgbClr val="008557"/>
                          </a:solidFill>
                          <a:effectLst/>
                          <a:latin typeface="Arial" panose="020B0604020202020204" pitchFamily="34" charset="0"/>
                          <a:cs typeface="Arial" panose="020B0604020202020204" pitchFamily="34" charset="0"/>
                          <a:hlinkClick r:id="rId8" action="ppaction://hlinksldjump">
                            <a:extLst>
                              <a:ext uri="{A12FA001-AC4F-418D-AE19-62706E023703}">
                                <ahyp:hlinkClr xmlns:ahyp="http://schemas.microsoft.com/office/drawing/2018/hyperlinkcolor" val="tx"/>
                              </a:ext>
                            </a:extLst>
                          </a:hlinkClick>
                        </a:rPr>
                        <a:t>DuoTherm</a:t>
                      </a:r>
                      <a:r>
                        <a:rPr lang="en-US" sz="1400" b="0" i="0" u="none" strike="noStrike" baseline="30000">
                          <a:solidFill>
                            <a:srgbClr val="008557"/>
                          </a:solidFill>
                          <a:effectLst/>
                          <a:latin typeface="Arial" panose="020B0604020202020204" pitchFamily="34" charset="0"/>
                          <a:cs typeface="Arial" panose="020B0604020202020204" pitchFamily="34" charset="0"/>
                          <a:hlinkClick r:id="rId8" action="ppaction://hlinksldjump">
                            <a:extLst>
                              <a:ext uri="{A12FA001-AC4F-418D-AE19-62706E023703}">
                                <ahyp:hlinkClr xmlns:ahyp="http://schemas.microsoft.com/office/drawing/2018/hyperlinkcolor" val="tx"/>
                              </a:ext>
                            </a:extLst>
                          </a:hlinkClick>
                        </a:rPr>
                        <a:t>®</a:t>
                      </a:r>
                      <a:endParaRPr lang="en-US" sz="1400" b="0" i="0" u="none" strike="noStrike" baseline="3000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775028458"/>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7</a:t>
                      </a:r>
                    </a:p>
                  </a:txBody>
                  <a:tcPr marL="9525" marR="9525" marT="9525" marB="0" anchor="ctr"/>
                </a:tc>
                <a:tc>
                  <a:txBody>
                    <a:bodyPr/>
                    <a:lstStyle/>
                    <a:p>
                      <a:pPr marL="0"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9" action="ppaction://hlinksldjump">
                            <a:extLst>
                              <a:ext uri="{A12FA001-AC4F-418D-AE19-62706E023703}">
                                <ahyp:hlinkClr xmlns:ahyp="http://schemas.microsoft.com/office/drawing/2018/hyperlinkcolor" val="tx"/>
                              </a:ext>
                            </a:extLst>
                          </a:hlinkClick>
                        </a:rPr>
                        <a:t>…..Humidification (Sterile Water &amp; Saline) </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4284391212"/>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8</a:t>
                      </a:r>
                    </a:p>
                  </a:txBody>
                  <a:tcPr marL="9525" marR="9525" marT="9525" marB="0" anchor="ctr"/>
                </a:tc>
                <a:tc>
                  <a:txBody>
                    <a:bodyPr/>
                    <a:lstStyle/>
                    <a:p>
                      <a:pPr marL="0" algn="l" fontAlgn="b"/>
                      <a:r>
                        <a:rPr lang="en-US" sz="1400" b="0" i="0" u="none" strike="noStrike">
                          <a:solidFill>
                            <a:srgbClr val="008557"/>
                          </a:solidFill>
                          <a:effectLst/>
                          <a:latin typeface="Arial" panose="020B0604020202020204" pitchFamily="34" charset="0"/>
                          <a:cs typeface="Arial" panose="020B0604020202020204" pitchFamily="34" charset="0"/>
                          <a:hlinkClick r:id="rId10" action="ppaction://hlinksldjump">
                            <a:extLst>
                              <a:ext uri="{A12FA001-AC4F-418D-AE19-62706E023703}">
                                <ahyp:hlinkClr xmlns:ahyp="http://schemas.microsoft.com/office/drawing/2018/hyperlinkcolor" val="tx"/>
                              </a:ext>
                            </a:extLst>
                          </a:hlinkClick>
                        </a:rPr>
                        <a:t>…..Non-Invasive Ventilation</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2985994738"/>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9</a:t>
                      </a:r>
                    </a:p>
                  </a:txBody>
                  <a:tcPr marL="9525" marR="9525" marT="9525" marB="0" anchor="ctr"/>
                </a:tc>
                <a:tc>
                  <a:txBody>
                    <a:bodyPr/>
                    <a:lstStyle/>
                    <a:p>
                      <a:pPr marL="0"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11" action="ppaction://hlinksldjump">
                            <a:extLst>
                              <a:ext uri="{A12FA001-AC4F-418D-AE19-62706E023703}">
                                <ahyp:hlinkClr xmlns:ahyp="http://schemas.microsoft.com/office/drawing/2018/hyperlinkcolor" val="tx"/>
                              </a:ext>
                            </a:extLst>
                          </a:hlinkClick>
                        </a:rPr>
                        <a:t>…..Airways</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4165636308"/>
                  </a:ext>
                </a:extLst>
              </a:tr>
            </a:tbl>
          </a:graphicData>
        </a:graphic>
      </p:graphicFrame>
      <p:graphicFrame>
        <p:nvGraphicFramePr>
          <p:cNvPr id="7" name="Table 6">
            <a:extLst>
              <a:ext uri="{FF2B5EF4-FFF2-40B4-BE49-F238E27FC236}">
                <a16:creationId xmlns:a16="http://schemas.microsoft.com/office/drawing/2014/main" id="{A5B62849-4820-9026-BD26-2400EF34A1B2}"/>
              </a:ext>
            </a:extLst>
          </p:cNvPr>
          <p:cNvGraphicFramePr>
            <a:graphicFrameLocks noGrp="1"/>
          </p:cNvGraphicFramePr>
          <p:nvPr>
            <p:extLst>
              <p:ext uri="{D42A27DB-BD31-4B8C-83A1-F6EECF244321}">
                <p14:modId xmlns:p14="http://schemas.microsoft.com/office/powerpoint/2010/main" val="2568440765"/>
              </p:ext>
            </p:extLst>
          </p:nvPr>
        </p:nvGraphicFramePr>
        <p:xfrm>
          <a:off x="5534958" y="1151947"/>
          <a:ext cx="3985279" cy="4499037"/>
        </p:xfrm>
        <a:graphic>
          <a:graphicData uri="http://schemas.openxmlformats.org/drawingml/2006/table">
            <a:tbl>
              <a:tblPr firstRow="1" bandRow="1">
                <a:tableStyleId>{2D5ABB26-0587-4C30-8999-92F81FD0307C}</a:tableStyleId>
              </a:tblPr>
              <a:tblGrid>
                <a:gridCol w="363538">
                  <a:extLst>
                    <a:ext uri="{9D8B030D-6E8A-4147-A177-3AD203B41FA5}">
                      <a16:colId xmlns:a16="http://schemas.microsoft.com/office/drawing/2014/main" val="198923244"/>
                    </a:ext>
                  </a:extLst>
                </a:gridCol>
                <a:gridCol w="3621741">
                  <a:extLst>
                    <a:ext uri="{9D8B030D-6E8A-4147-A177-3AD203B41FA5}">
                      <a16:colId xmlns:a16="http://schemas.microsoft.com/office/drawing/2014/main" val="615072834"/>
                    </a:ext>
                  </a:extLst>
                </a:gridCol>
              </a:tblGrid>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10</a:t>
                      </a:r>
                    </a:p>
                  </a:txBody>
                  <a:tcPr marL="9525" marR="9525" marT="9525" marB="0" anchor="ctr"/>
                </a:tc>
                <a:tc>
                  <a:txBody>
                    <a:bodyPr/>
                    <a:lstStyle/>
                    <a:p>
                      <a:pPr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12" action="ppaction://hlinksldjump">
                            <a:extLst>
                              <a:ext uri="{A12FA001-AC4F-418D-AE19-62706E023703}">
                                <ahyp:hlinkClr xmlns:ahyp="http://schemas.microsoft.com/office/drawing/2018/hyperlinkcolor" val="tx"/>
                              </a:ext>
                            </a:extLst>
                          </a:hlinkClick>
                        </a:rPr>
                        <a:t>…..Laryngoscopes</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463901270"/>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11</a:t>
                      </a:r>
                    </a:p>
                  </a:txBody>
                  <a:tcPr marL="9525" marR="9525" marT="9525" marB="0" anchor="ctr"/>
                </a:tc>
                <a:tc>
                  <a:txBody>
                    <a:bodyPr/>
                    <a:lstStyle/>
                    <a:p>
                      <a:pPr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13" action="ppaction://hlinksldjump">
                            <a:extLst>
                              <a:ext uri="{A12FA001-AC4F-418D-AE19-62706E023703}">
                                <ahyp:hlinkClr xmlns:ahyp="http://schemas.microsoft.com/office/drawing/2018/hyperlinkcolor" val="tx"/>
                              </a:ext>
                            </a:extLst>
                          </a:hlinkClick>
                        </a:rPr>
                        <a:t>…..Closed Suction</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081210877"/>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12</a:t>
                      </a:r>
                    </a:p>
                  </a:txBody>
                  <a:tcPr marL="9525" marR="9525" marT="9525" marB="0" anchor="ctr"/>
                </a:tc>
                <a:tc>
                  <a:txBody>
                    <a:bodyPr/>
                    <a:lstStyle/>
                    <a:p>
                      <a:pPr algn="l" fontAlgn="b"/>
                      <a:r>
                        <a:rPr lang="en-US" sz="1400" b="0" i="0" u="none" strike="noStrike">
                          <a:solidFill>
                            <a:srgbClr val="008557"/>
                          </a:solidFill>
                          <a:effectLst/>
                          <a:latin typeface="Arial" panose="020B0604020202020204" pitchFamily="34" charset="0"/>
                          <a:cs typeface="Arial" panose="020B0604020202020204" pitchFamily="34" charset="0"/>
                          <a:hlinkClick r:id="rId14" action="ppaction://hlinksldjump">
                            <a:extLst>
                              <a:ext uri="{A12FA001-AC4F-418D-AE19-62706E023703}">
                                <ahyp:hlinkClr xmlns:ahyp="http://schemas.microsoft.com/office/drawing/2018/hyperlinkcolor" val="tx"/>
                              </a:ext>
                            </a:extLst>
                          </a:hlinkClick>
                        </a:rPr>
                        <a:t>…..Ballard</a:t>
                      </a:r>
                      <a:r>
                        <a:rPr lang="en-US" sz="1400" b="0" i="0" u="none" strike="noStrike" baseline="30000">
                          <a:solidFill>
                            <a:srgbClr val="008557"/>
                          </a:solidFill>
                          <a:effectLst/>
                          <a:latin typeface="Arial" panose="020B0604020202020204" pitchFamily="34" charset="0"/>
                          <a:cs typeface="Arial" panose="020B0604020202020204" pitchFamily="34" charset="0"/>
                          <a:hlinkClick r:id="rId14" action="ppaction://hlinksldjump">
                            <a:extLst>
                              <a:ext uri="{A12FA001-AC4F-418D-AE19-62706E023703}">
                                <ahyp:hlinkClr xmlns:ahyp="http://schemas.microsoft.com/office/drawing/2018/hyperlinkcolor" val="tx"/>
                              </a:ext>
                            </a:extLst>
                          </a:hlinkClick>
                        </a:rPr>
                        <a:t>®</a:t>
                      </a:r>
                      <a:r>
                        <a:rPr lang="en-US" sz="1400" b="0" i="0" u="none" strike="noStrike">
                          <a:solidFill>
                            <a:srgbClr val="008557"/>
                          </a:solidFill>
                          <a:effectLst/>
                          <a:latin typeface="Arial" panose="020B0604020202020204" pitchFamily="34" charset="0"/>
                          <a:cs typeface="Arial" panose="020B0604020202020204" pitchFamily="34" charset="0"/>
                          <a:hlinkClick r:id="rId14" action="ppaction://hlinksldjump">
                            <a:extLst>
                              <a:ext uri="{A12FA001-AC4F-418D-AE19-62706E023703}">
                                <ahyp:hlinkClr xmlns:ahyp="http://schemas.microsoft.com/office/drawing/2018/hyperlinkcolor" val="tx"/>
                              </a:ext>
                            </a:extLst>
                          </a:hlinkClick>
                        </a:rPr>
                        <a:t> Oral Care</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2506278881"/>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13</a:t>
                      </a:r>
                    </a:p>
                  </a:txBody>
                  <a:tcPr marL="9525" marR="9525" marT="9525" marB="0" anchor="ctr"/>
                </a:tc>
                <a:tc>
                  <a:txBody>
                    <a:bodyPr/>
                    <a:lstStyle/>
                    <a:p>
                      <a:pPr algn="l" fontAlgn="b"/>
                      <a:r>
                        <a:rPr lang="en-US" sz="1400" b="0" i="0" u="none" strike="noStrike">
                          <a:solidFill>
                            <a:srgbClr val="008557"/>
                          </a:solidFill>
                          <a:effectLst/>
                          <a:latin typeface="Arial" panose="020B0604020202020204" pitchFamily="34" charset="0"/>
                          <a:cs typeface="Arial" panose="020B0604020202020204" pitchFamily="34" charset="0"/>
                          <a:hlinkClick r:id="rId15" action="ppaction://hlinksldjump">
                            <a:extLst>
                              <a:ext uri="{A12FA001-AC4F-418D-AE19-62706E023703}">
                                <ahyp:hlinkClr xmlns:ahyp="http://schemas.microsoft.com/office/drawing/2018/hyperlinkcolor" val="tx"/>
                              </a:ext>
                            </a:extLst>
                          </a:hlinkClick>
                        </a:rPr>
                        <a:t>…..Medication Delivery</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409999922"/>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14</a:t>
                      </a:r>
                    </a:p>
                  </a:txBody>
                  <a:tcPr marL="9525" marR="9525" marT="9525" marB="0" anchor="ctr"/>
                </a:tc>
                <a:tc>
                  <a:txBody>
                    <a:bodyPr/>
                    <a:lstStyle/>
                    <a:p>
                      <a:pPr algn="l" fontAlgn="b"/>
                      <a:r>
                        <a:rPr lang="en-US" sz="1400" b="0" i="0" u="none" strike="noStrike">
                          <a:solidFill>
                            <a:srgbClr val="008557"/>
                          </a:solidFill>
                          <a:effectLst/>
                          <a:latin typeface="Arial" panose="020B0604020202020204" pitchFamily="34" charset="0"/>
                          <a:cs typeface="Arial" panose="020B0604020202020204" pitchFamily="34" charset="0"/>
                          <a:hlinkClick r:id="rId16" action="ppaction://hlinksldjump">
                            <a:extLst>
                              <a:ext uri="{A12FA001-AC4F-418D-AE19-62706E023703}">
                                <ahyp:hlinkClr xmlns:ahyp="http://schemas.microsoft.com/office/drawing/2018/hyperlinkcolor" val="tx"/>
                              </a:ext>
                            </a:extLst>
                          </a:hlinkClick>
                        </a:rPr>
                        <a:t>…..Oxygen Delivery</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3641006389"/>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15</a:t>
                      </a:r>
                    </a:p>
                  </a:txBody>
                  <a:tcPr marL="9525" marR="9525" marT="9525" marB="0" anchor="ctr"/>
                </a:tc>
                <a:tc>
                  <a:txBody>
                    <a:bodyPr/>
                    <a:lstStyle/>
                    <a:p>
                      <a:pPr algn="l" fontAlgn="b"/>
                      <a:r>
                        <a:rPr lang="en-US" sz="1400" b="0" i="0" u="none" strike="noStrike">
                          <a:solidFill>
                            <a:srgbClr val="008557"/>
                          </a:solidFill>
                          <a:effectLst/>
                          <a:latin typeface="Arial" panose="020B0604020202020204" pitchFamily="34" charset="0"/>
                          <a:cs typeface="Arial" panose="020B0604020202020204" pitchFamily="34" charset="0"/>
                          <a:hlinkClick r:id="rId17" action="ppaction://hlinksldjump">
                            <a:extLst>
                              <a:ext uri="{A12FA001-AC4F-418D-AE19-62706E023703}">
                                <ahyp:hlinkClr xmlns:ahyp="http://schemas.microsoft.com/office/drawing/2018/hyperlinkcolor" val="tx"/>
                              </a:ext>
                            </a:extLst>
                          </a:hlinkClick>
                        </a:rPr>
                        <a:t>…..Resuscitation / Hyperinflation</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775028458"/>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16</a:t>
                      </a:r>
                    </a:p>
                  </a:txBody>
                  <a:tcPr marL="9525" marR="9525" marT="9525" marB="0" anchor="ctr"/>
                </a:tc>
                <a:tc>
                  <a:txBody>
                    <a:bodyPr/>
                    <a:lstStyle/>
                    <a:p>
                      <a:pPr algn="l" fontAlgn="b"/>
                      <a:r>
                        <a:rPr lang="en-US" sz="1400" b="0" i="0" u="none" strike="noStrike">
                          <a:solidFill>
                            <a:srgbClr val="008557"/>
                          </a:solidFill>
                          <a:effectLst/>
                          <a:latin typeface="Arial" panose="020B0604020202020204" pitchFamily="34" charset="0"/>
                          <a:cs typeface="Arial" panose="020B0604020202020204" pitchFamily="34" charset="0"/>
                          <a:hlinkClick r:id="rId18" action="ppaction://hlinksldjump">
                            <a:extLst>
                              <a:ext uri="{A12FA001-AC4F-418D-AE19-62706E023703}">
                                <ahyp:hlinkClr xmlns:ahyp="http://schemas.microsoft.com/office/drawing/2018/hyperlinkcolor" val="tx"/>
                              </a:ext>
                            </a:extLst>
                          </a:hlinkClick>
                        </a:rPr>
                        <a:t>…..HME - HMEF </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4284391212"/>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17</a:t>
                      </a:r>
                    </a:p>
                  </a:txBody>
                  <a:tcPr marL="9525" marR="9525" marT="9525" marB="0" anchor="ctr"/>
                </a:tc>
                <a:tc>
                  <a:txBody>
                    <a:bodyPr/>
                    <a:lstStyle/>
                    <a:p>
                      <a:pPr algn="l" fontAlgn="b"/>
                      <a:r>
                        <a:rPr lang="en-US" sz="1400" b="0" i="0" u="none" strike="noStrike">
                          <a:solidFill>
                            <a:srgbClr val="008557"/>
                          </a:solidFill>
                          <a:effectLst/>
                          <a:latin typeface="Arial" panose="020B0604020202020204" pitchFamily="34" charset="0"/>
                          <a:cs typeface="Arial" panose="020B0604020202020204" pitchFamily="34" charset="0"/>
                          <a:hlinkClick r:id="rId19" action="ppaction://hlinksldjump">
                            <a:extLst>
                              <a:ext uri="{A12FA001-AC4F-418D-AE19-62706E023703}">
                                <ahyp:hlinkClr xmlns:ahyp="http://schemas.microsoft.com/office/drawing/2018/hyperlinkcolor" val="tx"/>
                              </a:ext>
                            </a:extLst>
                          </a:hlinkClick>
                        </a:rPr>
                        <a:t>…..Bronchial Hygiene</a:t>
                      </a:r>
                      <a:endParaRPr lang="en-US" sz="1400" b="0" i="0" u="none" strike="noStrike">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2985994738"/>
                  </a:ext>
                </a:extLst>
              </a:tr>
              <a:tr h="499893">
                <a:tc>
                  <a:txBody>
                    <a:bodyPr/>
                    <a:lstStyle/>
                    <a:p>
                      <a:pPr algn="r" fontAlgn="b"/>
                      <a:r>
                        <a:rPr lang="en-US" sz="1400" b="0" i="0" u="none" strike="noStrike">
                          <a:solidFill>
                            <a:srgbClr val="008557"/>
                          </a:solidFill>
                          <a:effectLst/>
                          <a:latin typeface="Arial" panose="020B0604020202020204" pitchFamily="34" charset="0"/>
                          <a:cs typeface="Arial" panose="020B0604020202020204" pitchFamily="34" charset="0"/>
                        </a:rPr>
                        <a:t>18</a:t>
                      </a:r>
                    </a:p>
                  </a:txBody>
                  <a:tcPr marL="9525" marR="9525" marT="9525" marB="0" anchor="ctr"/>
                </a:tc>
                <a:tc>
                  <a:txBody>
                    <a:bodyPr/>
                    <a:lstStyle/>
                    <a:p>
                      <a:pPr algn="l" fontAlgn="b"/>
                      <a:r>
                        <a:rPr lang="en-US" sz="1400" b="0" i="0" u="none" strike="noStrike" dirty="0">
                          <a:solidFill>
                            <a:srgbClr val="008557"/>
                          </a:solidFill>
                          <a:effectLst/>
                          <a:latin typeface="Arial" panose="020B0604020202020204" pitchFamily="34" charset="0"/>
                          <a:cs typeface="Arial" panose="020B0604020202020204" pitchFamily="34" charset="0"/>
                          <a:hlinkClick r:id="rId20" action="ppaction://hlinksldjump">
                            <a:extLst>
                              <a:ext uri="{A12FA001-AC4F-418D-AE19-62706E023703}">
                                <ahyp:hlinkClr xmlns:ahyp="http://schemas.microsoft.com/office/drawing/2018/hyperlinkcolor" val="tx"/>
                              </a:ext>
                            </a:extLst>
                          </a:hlinkClick>
                        </a:rPr>
                        <a:t>…..Intubation Aids </a:t>
                      </a:r>
                      <a:endParaRPr lang="en-US" sz="1400" b="0" i="0" u="none" strike="noStrike" dirty="0">
                        <a:solidFill>
                          <a:srgbClr val="008557"/>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4165636308"/>
                  </a:ext>
                </a:extLst>
              </a:tr>
            </a:tbl>
          </a:graphicData>
        </a:graphic>
      </p:graphicFrame>
      <p:pic>
        <p:nvPicPr>
          <p:cNvPr id="9" name="Graphic 8" descr="Bullseye with solid fill">
            <a:extLst>
              <a:ext uri="{FF2B5EF4-FFF2-40B4-BE49-F238E27FC236}">
                <a16:creationId xmlns:a16="http://schemas.microsoft.com/office/drawing/2014/main" id="{FBA34165-5C08-F957-C0C3-5ACA15222682}"/>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95426" y="1289848"/>
            <a:ext cx="361983" cy="361983"/>
          </a:xfrm>
          <a:prstGeom prst="rect">
            <a:avLst/>
          </a:prstGeom>
        </p:spPr>
      </p:pic>
      <p:pic>
        <p:nvPicPr>
          <p:cNvPr id="10" name="Graphic 9" descr="Bullseye with solid fill">
            <a:extLst>
              <a:ext uri="{FF2B5EF4-FFF2-40B4-BE49-F238E27FC236}">
                <a16:creationId xmlns:a16="http://schemas.microsoft.com/office/drawing/2014/main" id="{BA285D1D-1167-82D2-511F-902509BE1649}"/>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95425" y="1785400"/>
            <a:ext cx="361983" cy="361983"/>
          </a:xfrm>
          <a:prstGeom prst="rect">
            <a:avLst/>
          </a:prstGeom>
        </p:spPr>
      </p:pic>
      <p:pic>
        <p:nvPicPr>
          <p:cNvPr id="11" name="Graphic 10" descr="Bullseye with solid fill">
            <a:extLst>
              <a:ext uri="{FF2B5EF4-FFF2-40B4-BE49-F238E27FC236}">
                <a16:creationId xmlns:a16="http://schemas.microsoft.com/office/drawing/2014/main" id="{CE43D042-4824-E954-DB33-DEAC61CF462E}"/>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95425" y="2280952"/>
            <a:ext cx="361983" cy="361983"/>
          </a:xfrm>
          <a:prstGeom prst="rect">
            <a:avLst/>
          </a:prstGeom>
        </p:spPr>
      </p:pic>
      <p:pic>
        <p:nvPicPr>
          <p:cNvPr id="12" name="Graphic 11" descr="Bullseye with solid fill">
            <a:extLst>
              <a:ext uri="{FF2B5EF4-FFF2-40B4-BE49-F238E27FC236}">
                <a16:creationId xmlns:a16="http://schemas.microsoft.com/office/drawing/2014/main" id="{26117F42-EB5D-5790-B759-F4A98188014A}"/>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95425" y="2776504"/>
            <a:ext cx="361983" cy="361983"/>
          </a:xfrm>
          <a:prstGeom prst="rect">
            <a:avLst/>
          </a:prstGeom>
        </p:spPr>
      </p:pic>
      <p:pic>
        <p:nvPicPr>
          <p:cNvPr id="13" name="Graphic 12" descr="Bullseye with solid fill">
            <a:extLst>
              <a:ext uri="{FF2B5EF4-FFF2-40B4-BE49-F238E27FC236}">
                <a16:creationId xmlns:a16="http://schemas.microsoft.com/office/drawing/2014/main" id="{FAEE7261-0755-6997-68A1-B49E1D897758}"/>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95425" y="3767606"/>
            <a:ext cx="361983" cy="361983"/>
          </a:xfrm>
          <a:prstGeom prst="rect">
            <a:avLst/>
          </a:prstGeom>
        </p:spPr>
      </p:pic>
      <p:pic>
        <p:nvPicPr>
          <p:cNvPr id="14" name="Graphic 13" descr="Bullseye with solid fill">
            <a:extLst>
              <a:ext uri="{FF2B5EF4-FFF2-40B4-BE49-F238E27FC236}">
                <a16:creationId xmlns:a16="http://schemas.microsoft.com/office/drawing/2014/main" id="{BF135AD4-5864-B2C1-A687-E928975F7848}"/>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95425" y="3272056"/>
            <a:ext cx="361983" cy="361983"/>
          </a:xfrm>
          <a:prstGeom prst="rect">
            <a:avLst/>
          </a:prstGeom>
        </p:spPr>
      </p:pic>
      <p:grpSp>
        <p:nvGrpSpPr>
          <p:cNvPr id="17" name="Group 16">
            <a:extLst>
              <a:ext uri="{FF2B5EF4-FFF2-40B4-BE49-F238E27FC236}">
                <a16:creationId xmlns:a16="http://schemas.microsoft.com/office/drawing/2014/main" id="{2C5E8289-773C-F3E3-64BE-1634F4B09DEB}"/>
              </a:ext>
            </a:extLst>
          </p:cNvPr>
          <p:cNvGrpSpPr/>
          <p:nvPr/>
        </p:nvGrpSpPr>
        <p:grpSpPr>
          <a:xfrm>
            <a:off x="9378673" y="5281652"/>
            <a:ext cx="2336611" cy="369332"/>
            <a:chOff x="9339245" y="559131"/>
            <a:chExt cx="2336611" cy="369332"/>
          </a:xfrm>
        </p:grpSpPr>
        <p:pic>
          <p:nvPicPr>
            <p:cNvPr id="15" name="Graphic 14" descr="Bullseye with solid fill">
              <a:extLst>
                <a:ext uri="{FF2B5EF4-FFF2-40B4-BE49-F238E27FC236}">
                  <a16:creationId xmlns:a16="http://schemas.microsoft.com/office/drawing/2014/main" id="{96C12824-2B24-5BA2-8C33-43AE2118207E}"/>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9339245" y="559131"/>
              <a:ext cx="361983" cy="361983"/>
            </a:xfrm>
            <a:prstGeom prst="rect">
              <a:avLst/>
            </a:prstGeom>
          </p:spPr>
        </p:pic>
        <p:sp>
          <p:nvSpPr>
            <p:cNvPr id="16" name="TextBox 15">
              <a:extLst>
                <a:ext uri="{FF2B5EF4-FFF2-40B4-BE49-F238E27FC236}">
                  <a16:creationId xmlns:a16="http://schemas.microsoft.com/office/drawing/2014/main" id="{C8CCB32E-C0E9-66E3-6A73-4E0ECC5527F8}"/>
                </a:ext>
              </a:extLst>
            </p:cNvPr>
            <p:cNvSpPr txBox="1"/>
            <p:nvPr/>
          </p:nvSpPr>
          <p:spPr>
            <a:xfrm>
              <a:off x="9747123" y="559131"/>
              <a:ext cx="1928733" cy="369332"/>
            </a:xfrm>
            <a:prstGeom prst="rect">
              <a:avLst/>
            </a:prstGeom>
            <a:noFill/>
          </p:spPr>
          <p:txBody>
            <a:bodyPr wrap="none" rtlCol="0">
              <a:spAutoFit/>
            </a:bodyPr>
            <a:lstStyle/>
            <a:p>
              <a:r>
                <a:rPr lang="en-US" b="1">
                  <a:solidFill>
                    <a:srgbClr val="1B51A4"/>
                  </a:solidFill>
                </a:rPr>
                <a:t>Focus Products</a:t>
              </a:r>
            </a:p>
          </p:txBody>
        </p:sp>
      </p:grpSp>
      <p:pic>
        <p:nvPicPr>
          <p:cNvPr id="4" name="Graphic 3" descr="Bullseye with solid fill">
            <a:extLst>
              <a:ext uri="{FF2B5EF4-FFF2-40B4-BE49-F238E27FC236}">
                <a16:creationId xmlns:a16="http://schemas.microsoft.com/office/drawing/2014/main" id="{A0E426FE-65CF-57D6-C84F-96930390BEA8}"/>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836836" y="4743543"/>
            <a:ext cx="361983" cy="361983"/>
          </a:xfrm>
          <a:prstGeom prst="rect">
            <a:avLst/>
          </a:prstGeom>
        </p:spPr>
      </p:pic>
      <p:pic>
        <p:nvPicPr>
          <p:cNvPr id="8" name="Graphic 7" descr="Bullseye with solid fill">
            <a:extLst>
              <a:ext uri="{FF2B5EF4-FFF2-40B4-BE49-F238E27FC236}">
                <a16:creationId xmlns:a16="http://schemas.microsoft.com/office/drawing/2014/main" id="{DD185BF0-4FC4-8176-85D1-B0BF6BE523B2}"/>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823280" y="4255574"/>
            <a:ext cx="361983" cy="361983"/>
          </a:xfrm>
          <a:prstGeom prst="rect">
            <a:avLst/>
          </a:prstGeom>
        </p:spPr>
      </p:pic>
      <p:pic>
        <p:nvPicPr>
          <p:cNvPr id="18" name="Graphic 17" descr="Bullseye with solid fill">
            <a:extLst>
              <a:ext uri="{FF2B5EF4-FFF2-40B4-BE49-F238E27FC236}">
                <a16:creationId xmlns:a16="http://schemas.microsoft.com/office/drawing/2014/main" id="{EDDC51C4-7DD8-18DC-EE87-914296475CBA}"/>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836836" y="5275573"/>
            <a:ext cx="361983" cy="361983"/>
          </a:xfrm>
          <a:prstGeom prst="rect">
            <a:avLst/>
          </a:prstGeom>
        </p:spPr>
      </p:pic>
      <p:pic>
        <p:nvPicPr>
          <p:cNvPr id="19" name="Graphic 18" descr="Bullseye with solid fill">
            <a:extLst>
              <a:ext uri="{FF2B5EF4-FFF2-40B4-BE49-F238E27FC236}">
                <a16:creationId xmlns:a16="http://schemas.microsoft.com/office/drawing/2014/main" id="{D3BBD128-90E3-8703-5D9D-CEF78065F98F}"/>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5262953" y="1681101"/>
            <a:ext cx="361983" cy="361983"/>
          </a:xfrm>
          <a:prstGeom prst="rect">
            <a:avLst/>
          </a:prstGeom>
        </p:spPr>
      </p:pic>
    </p:spTree>
    <p:extLst>
      <p:ext uri="{BB962C8B-B14F-4D97-AF65-F5344CB8AC3E}">
        <p14:creationId xmlns:p14="http://schemas.microsoft.com/office/powerpoint/2010/main" val="2237876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1EA8A-BA7C-3D3E-268D-3E9791C2467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2C1B8D-FC4D-0F04-48AF-33BD74C0EC3D}"/>
              </a:ext>
            </a:extLst>
          </p:cNvPr>
          <p:cNvSpPr>
            <a:spLocks noGrp="1"/>
          </p:cNvSpPr>
          <p:nvPr>
            <p:ph type="sldNum" sz="quarter" idx="4"/>
          </p:nvPr>
        </p:nvSpPr>
        <p:spPr/>
        <p:txBody>
          <a:bodyPr/>
          <a:lstStyle/>
          <a:p>
            <a:fld id="{065D75E3-62B6-C44A-8295-14DF27978E1A}" type="slidenum">
              <a:rPr lang="en-US" smtClean="0"/>
              <a:pPr/>
              <a:t>3</a:t>
            </a:fld>
            <a:endParaRPr lang="en-US"/>
          </a:p>
        </p:txBody>
      </p:sp>
      <p:sp>
        <p:nvSpPr>
          <p:cNvPr id="3" name="Title 2">
            <a:extLst>
              <a:ext uri="{FF2B5EF4-FFF2-40B4-BE49-F238E27FC236}">
                <a16:creationId xmlns:a16="http://schemas.microsoft.com/office/drawing/2014/main" id="{DDD02B15-AC9E-318E-0914-F102F7AC16EC}"/>
              </a:ext>
            </a:extLst>
          </p:cNvPr>
          <p:cNvSpPr>
            <a:spLocks noGrp="1"/>
          </p:cNvSpPr>
          <p:nvPr>
            <p:ph type="title"/>
          </p:nvPr>
        </p:nvSpPr>
        <p:spPr>
          <a:xfrm>
            <a:off x="3630439" y="3955084"/>
            <a:ext cx="8010471" cy="1983990"/>
          </a:xfrm>
        </p:spPr>
        <p:txBody>
          <a:bodyPr>
            <a:normAutofit/>
          </a:bodyPr>
          <a:lstStyle/>
          <a:p>
            <a:r>
              <a:rPr lang="en-US" sz="4000">
                <a:latin typeface="Arial"/>
                <a:cs typeface="Arial"/>
              </a:rPr>
              <a:t>Pressure Infusion Bags</a:t>
            </a:r>
            <a:br>
              <a:rPr lang="en-US" sz="4000">
                <a:latin typeface="Arial"/>
                <a:cs typeface="Arial"/>
              </a:rPr>
            </a:br>
            <a:endParaRPr lang="en-US" sz="4000">
              <a:latin typeface="Arial"/>
              <a:cs typeface="Arial"/>
            </a:endParaRPr>
          </a:p>
        </p:txBody>
      </p:sp>
      <p:pic>
        <p:nvPicPr>
          <p:cNvPr id="5" name="Graphic 4" descr="Bullseye with solid fill">
            <a:extLst>
              <a:ext uri="{FF2B5EF4-FFF2-40B4-BE49-F238E27FC236}">
                <a16:creationId xmlns:a16="http://schemas.microsoft.com/office/drawing/2014/main" id="{6A72D734-2C2B-C3F8-2303-F16C8869A25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6510" y="2581000"/>
            <a:ext cx="914400" cy="914400"/>
          </a:xfrm>
          <a:prstGeom prst="rect">
            <a:avLst/>
          </a:prstGeom>
        </p:spPr>
      </p:pic>
    </p:spTree>
    <p:extLst>
      <p:ext uri="{BB962C8B-B14F-4D97-AF65-F5344CB8AC3E}">
        <p14:creationId xmlns:p14="http://schemas.microsoft.com/office/powerpoint/2010/main" val="4032078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3FE6F70-3E61-5913-A625-FE67FD4C8B3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4</a:t>
            </a:fld>
            <a:endParaRPr lang="en-US"/>
          </a:p>
        </p:txBody>
      </p:sp>
      <p:sp>
        <p:nvSpPr>
          <p:cNvPr id="4" name="Title 3">
            <a:extLst>
              <a:ext uri="{FF2B5EF4-FFF2-40B4-BE49-F238E27FC236}">
                <a16:creationId xmlns:a16="http://schemas.microsoft.com/office/drawing/2014/main" id="{48B5A544-F97E-4C49-544B-18EAC3FE3F03}"/>
              </a:ext>
            </a:extLst>
          </p:cNvPr>
          <p:cNvSpPr>
            <a:spLocks noGrp="1"/>
          </p:cNvSpPr>
          <p:nvPr>
            <p:ph type="title"/>
          </p:nvPr>
        </p:nvSpPr>
        <p:spPr>
          <a:xfrm>
            <a:off x="522219" y="419100"/>
            <a:ext cx="10515600" cy="668820"/>
          </a:xfrm>
        </p:spPr>
        <p:txBody>
          <a:bodyPr/>
          <a:lstStyle/>
          <a:p>
            <a:r>
              <a:rPr lang="en-US"/>
              <a:t>Pressure Infusion Bags</a:t>
            </a:r>
          </a:p>
        </p:txBody>
      </p:sp>
      <p:pic>
        <p:nvPicPr>
          <p:cNvPr id="7" name="Picture 6" descr="A person holding a medical device&#10;&#10;AI-generated content may be incorrect.">
            <a:extLst>
              <a:ext uri="{FF2B5EF4-FFF2-40B4-BE49-F238E27FC236}">
                <a16:creationId xmlns:a16="http://schemas.microsoft.com/office/drawing/2014/main" id="{807BC1FA-283C-CBD9-A8CC-9C9E3D10F836}"/>
              </a:ext>
            </a:extLst>
          </p:cNvPr>
          <p:cNvPicPr>
            <a:picLocks noChangeAspect="1"/>
          </p:cNvPicPr>
          <p:nvPr/>
        </p:nvPicPr>
        <p:blipFill>
          <a:blip r:embed="rId2"/>
          <a:stretch>
            <a:fillRect/>
          </a:stretch>
        </p:blipFill>
        <p:spPr>
          <a:xfrm>
            <a:off x="8725651" y="2151863"/>
            <a:ext cx="3461084" cy="4544929"/>
          </a:xfrm>
          <a:prstGeom prst="rect">
            <a:avLst/>
          </a:prstGeom>
        </p:spPr>
      </p:pic>
      <p:pic>
        <p:nvPicPr>
          <p:cNvPr id="6" name="Picture 5">
            <a:extLst>
              <a:ext uri="{FF2B5EF4-FFF2-40B4-BE49-F238E27FC236}">
                <a16:creationId xmlns:a16="http://schemas.microsoft.com/office/drawing/2014/main" id="{82163DDF-E0C2-1137-D924-0D6FE97810A7}"/>
              </a:ext>
            </a:extLst>
          </p:cNvPr>
          <p:cNvPicPr>
            <a:picLocks noChangeAspect="1"/>
          </p:cNvPicPr>
          <p:nvPr/>
        </p:nvPicPr>
        <p:blipFill>
          <a:blip r:embed="rId3"/>
          <a:stretch>
            <a:fillRect/>
          </a:stretch>
        </p:blipFill>
        <p:spPr>
          <a:xfrm>
            <a:off x="8720389" y="2151863"/>
            <a:ext cx="3471611" cy="4544928"/>
          </a:xfrm>
          <a:prstGeom prst="rect">
            <a:avLst/>
          </a:prstGeom>
        </p:spPr>
      </p:pic>
      <p:pic>
        <p:nvPicPr>
          <p:cNvPr id="9" name="Picture 8" descr="Infu-Surg® Pressure Infusion Bag">
            <a:extLst>
              <a:ext uri="{FF2B5EF4-FFF2-40B4-BE49-F238E27FC236}">
                <a16:creationId xmlns:a16="http://schemas.microsoft.com/office/drawing/2014/main" id="{EAAAA0D3-86DB-D1A2-67D7-E34F87F8E77B}"/>
              </a:ext>
            </a:extLst>
          </p:cNvPr>
          <p:cNvPicPr>
            <a:picLocks noChangeAspect="1"/>
          </p:cNvPicPr>
          <p:nvPr/>
        </p:nvPicPr>
        <p:blipFill>
          <a:blip r:embed="rId4"/>
          <a:srcRect t="13043" b="15050"/>
          <a:stretch>
            <a:fillRect/>
          </a:stretch>
        </p:blipFill>
        <p:spPr>
          <a:xfrm>
            <a:off x="8845830" y="161208"/>
            <a:ext cx="2917666" cy="2166387"/>
          </a:xfrm>
          <a:prstGeom prst="rect">
            <a:avLst/>
          </a:prstGeom>
        </p:spPr>
      </p:pic>
      <p:sp>
        <p:nvSpPr>
          <p:cNvPr id="2" name="Content Placeholder 1">
            <a:extLst>
              <a:ext uri="{FF2B5EF4-FFF2-40B4-BE49-F238E27FC236}">
                <a16:creationId xmlns:a16="http://schemas.microsoft.com/office/drawing/2014/main" id="{BF6CC3FC-AEF6-2A65-7801-6BC274402234}"/>
              </a:ext>
            </a:extLst>
          </p:cNvPr>
          <p:cNvSpPr>
            <a:spLocks noGrp="1"/>
          </p:cNvSpPr>
          <p:nvPr>
            <p:ph idx="1"/>
          </p:nvPr>
        </p:nvSpPr>
        <p:spPr>
          <a:xfrm>
            <a:off x="545763" y="1400175"/>
            <a:ext cx="7810845" cy="4737153"/>
          </a:xfrm>
        </p:spPr>
        <p:txBody>
          <a:bodyPr vert="horz" lIns="91440" tIns="45720" rIns="91440" bIns="45720" rtlCol="0" anchor="t">
            <a:noAutofit/>
          </a:bodyPr>
          <a:lstStyle/>
          <a:p>
            <a:r>
              <a:rPr lang="en-US" sz="1500">
                <a:solidFill>
                  <a:schemeClr val="tx1">
                    <a:lumMod val="76000"/>
                    <a:lumOff val="24000"/>
                  </a:schemeClr>
                </a:solidFill>
                <a:latin typeface="Arial"/>
                <a:cs typeface="Arial"/>
              </a:rPr>
              <a:t>What is in an intravenous fluid (IV) bag?</a:t>
            </a:r>
            <a:endParaRPr lang="en-US" sz="1500" dirty="0">
              <a:solidFill>
                <a:schemeClr val="tx1">
                  <a:lumMod val="76000"/>
                  <a:lumOff val="24000"/>
                </a:schemeClr>
              </a:solidFill>
              <a:latin typeface="Arial"/>
              <a:cs typeface="Arial"/>
            </a:endParaRPr>
          </a:p>
          <a:p>
            <a:r>
              <a:rPr lang="en-US" sz="1500" dirty="0">
                <a:solidFill>
                  <a:schemeClr val="tx1">
                    <a:lumMod val="76000"/>
                    <a:lumOff val="24000"/>
                  </a:schemeClr>
                </a:solidFill>
                <a:latin typeface="Arial"/>
                <a:cs typeface="Arial"/>
              </a:rPr>
              <a:t>The IV bag contains fluids (blood, medications or nutrients) and connects via IV tubing to an IV line in the patient. </a:t>
            </a:r>
          </a:p>
          <a:p>
            <a:pPr lvl="1"/>
            <a:r>
              <a:rPr lang="en-US" sz="1500">
                <a:solidFill>
                  <a:schemeClr val="tx1">
                    <a:lumMod val="76000"/>
                    <a:lumOff val="24000"/>
                  </a:schemeClr>
                </a:solidFill>
                <a:latin typeface="Arial"/>
                <a:cs typeface="Arial"/>
              </a:rPr>
              <a:t>IV fluids normally drip into the IV line at slow rate.</a:t>
            </a:r>
            <a:endParaRPr lang="en-US" sz="1500" dirty="0">
              <a:solidFill>
                <a:schemeClr val="tx1">
                  <a:lumMod val="76000"/>
                  <a:lumOff val="24000"/>
                </a:schemeClr>
              </a:solidFill>
              <a:latin typeface="Arial"/>
              <a:cs typeface="Arial"/>
            </a:endParaRPr>
          </a:p>
          <a:p>
            <a:r>
              <a:rPr lang="en-US" sz="1500">
                <a:solidFill>
                  <a:schemeClr val="tx1">
                    <a:lumMod val="76000"/>
                    <a:lumOff val="24000"/>
                  </a:schemeClr>
                </a:solidFill>
                <a:latin typeface="Arial"/>
                <a:cs typeface="Arial"/>
              </a:rPr>
              <a:t>What is the purpose of a Pressure Infusion Bag (PIB)?</a:t>
            </a:r>
            <a:endParaRPr lang="en-US" sz="1500" dirty="0">
              <a:solidFill>
                <a:schemeClr val="tx1">
                  <a:lumMod val="76000"/>
                  <a:lumOff val="24000"/>
                </a:schemeClr>
              </a:solidFill>
              <a:latin typeface="Arial"/>
              <a:cs typeface="Arial"/>
            </a:endParaRPr>
          </a:p>
          <a:p>
            <a:r>
              <a:rPr lang="en-US" sz="1500" dirty="0">
                <a:solidFill>
                  <a:schemeClr val="tx1">
                    <a:lumMod val="76000"/>
                    <a:lumOff val="24000"/>
                  </a:schemeClr>
                </a:solidFill>
                <a:latin typeface="Arial"/>
                <a:cs typeface="Arial"/>
              </a:rPr>
              <a:t>A PIB is mainly used when a critically ill or injured patient requires rapid administration of fluids or blood products because of an emergency, such as low blood pressure, dehydration, or bleeding. </a:t>
            </a:r>
          </a:p>
          <a:p>
            <a:pPr lvl="1"/>
            <a:r>
              <a:rPr lang="en-US" sz="1500" dirty="0">
                <a:solidFill>
                  <a:schemeClr val="tx1">
                    <a:lumMod val="76000"/>
                    <a:lumOff val="24000"/>
                  </a:schemeClr>
                </a:solidFill>
                <a:latin typeface="Arial"/>
                <a:cs typeface="Arial"/>
              </a:rPr>
              <a:t>Area of use: emergency rooms, trauma units, surgical suites, post-anesthesia care, intensive care units and emergency medical services.</a:t>
            </a:r>
          </a:p>
          <a:p>
            <a:r>
              <a:rPr lang="en-US" sz="1500">
                <a:solidFill>
                  <a:schemeClr val="tx1">
                    <a:lumMod val="76000"/>
                    <a:lumOff val="24000"/>
                  </a:schemeClr>
                </a:solidFill>
                <a:latin typeface="Arial"/>
                <a:cs typeface="Arial"/>
              </a:rPr>
              <a:t>How is a PIB used?</a:t>
            </a:r>
            <a:endParaRPr lang="en-US" sz="1500" dirty="0">
              <a:solidFill>
                <a:schemeClr val="tx1">
                  <a:lumMod val="76000"/>
                  <a:lumOff val="24000"/>
                </a:schemeClr>
              </a:solidFill>
              <a:latin typeface="Arial"/>
              <a:cs typeface="Arial"/>
            </a:endParaRPr>
          </a:p>
          <a:p>
            <a:r>
              <a:rPr lang="en-US" sz="1500">
                <a:solidFill>
                  <a:schemeClr val="tx1">
                    <a:lumMod val="76000"/>
                    <a:lumOff val="24000"/>
                  </a:schemeClr>
                </a:solidFill>
                <a:latin typeface="Arial"/>
                <a:cs typeface="Arial"/>
              </a:rPr>
              <a:t>PIBs are used to slip over an IV fluid bag allowing pressure to be applied to the IV bag.</a:t>
            </a:r>
            <a:endParaRPr lang="en-US" sz="1500" dirty="0">
              <a:solidFill>
                <a:schemeClr val="tx1">
                  <a:lumMod val="76000"/>
                  <a:lumOff val="24000"/>
                </a:schemeClr>
              </a:solidFill>
              <a:latin typeface="Arial"/>
              <a:cs typeface="Arial"/>
            </a:endParaRPr>
          </a:p>
          <a:p>
            <a:pPr lvl="1"/>
            <a:r>
              <a:rPr lang="en-US" sz="1500">
                <a:solidFill>
                  <a:schemeClr val="tx1">
                    <a:lumMod val="76000"/>
                    <a:lumOff val="24000"/>
                  </a:schemeClr>
                </a:solidFill>
                <a:latin typeface="Arial"/>
                <a:cs typeface="Arial"/>
              </a:rPr>
              <a:t>A PIB has an inflatable sleeve which is placed around an IV bag.</a:t>
            </a:r>
            <a:endParaRPr lang="en-US" sz="1500" dirty="0">
              <a:solidFill>
                <a:schemeClr val="tx1">
                  <a:lumMod val="76000"/>
                  <a:lumOff val="24000"/>
                </a:schemeClr>
              </a:solidFill>
              <a:latin typeface="Arial"/>
              <a:cs typeface="Arial"/>
            </a:endParaRPr>
          </a:p>
          <a:p>
            <a:r>
              <a:rPr lang="en-US" sz="1500" dirty="0">
                <a:solidFill>
                  <a:schemeClr val="tx1">
                    <a:lumMod val="76000"/>
                    <a:lumOff val="24000"/>
                  </a:schemeClr>
                </a:solidFill>
                <a:latin typeface="Arial"/>
                <a:cs typeface="Arial"/>
              </a:rPr>
              <a:t>When the device is inflated, it assists in the infusion of fluid</a:t>
            </a:r>
          </a:p>
          <a:p>
            <a:pPr lvl="1"/>
            <a:r>
              <a:rPr lang="en-US" sz="1500">
                <a:solidFill>
                  <a:schemeClr val="tx1">
                    <a:lumMod val="76000"/>
                    <a:lumOff val="24000"/>
                  </a:schemeClr>
                </a:solidFill>
                <a:latin typeface="Arial"/>
                <a:cs typeface="Arial"/>
              </a:rPr>
              <a:t>The IV fluids or blood products can be given much more rapidly when a pressure bag is used.</a:t>
            </a:r>
            <a:endParaRPr lang="en-US" sz="1500" dirty="0">
              <a:solidFill>
                <a:schemeClr val="tx1">
                  <a:lumMod val="76000"/>
                  <a:lumOff val="24000"/>
                </a:schemeClr>
              </a:solidFill>
              <a:latin typeface="Arial"/>
              <a:cs typeface="Arial"/>
            </a:endParaRPr>
          </a:p>
          <a:p>
            <a:endParaRPr lang="en-US" sz="1400" dirty="0">
              <a:solidFill>
                <a:schemeClr val="tx1">
                  <a:lumMod val="65000"/>
                  <a:lumOff val="35000"/>
                </a:schemeClr>
              </a:solidFill>
            </a:endParaRPr>
          </a:p>
        </p:txBody>
      </p:sp>
    </p:spTree>
    <p:extLst>
      <p:ext uri="{BB962C8B-B14F-4D97-AF65-F5344CB8AC3E}">
        <p14:creationId xmlns:p14="http://schemas.microsoft.com/office/powerpoint/2010/main" val="4258224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F07CCB-2180-CE61-3F26-F0433DA32DD8}"/>
              </a:ext>
            </a:extLst>
          </p:cNvPr>
          <p:cNvSpPr>
            <a:spLocks noGrp="1"/>
          </p:cNvSpPr>
          <p:nvPr>
            <p:ph type="title"/>
          </p:nvPr>
        </p:nvSpPr>
        <p:spPr>
          <a:xfrm>
            <a:off x="522219" y="419100"/>
            <a:ext cx="10515600" cy="668820"/>
          </a:xfrm>
        </p:spPr>
        <p:txBody>
          <a:bodyPr/>
          <a:lstStyle/>
          <a:p>
            <a:r>
              <a:rPr lang="en-US"/>
              <a:t>Clinical Application</a:t>
            </a:r>
          </a:p>
        </p:txBody>
      </p:sp>
      <p:sp>
        <p:nvSpPr>
          <p:cNvPr id="15" name="TextBox 14">
            <a:extLst>
              <a:ext uri="{FF2B5EF4-FFF2-40B4-BE49-F238E27FC236}">
                <a16:creationId xmlns:a16="http://schemas.microsoft.com/office/drawing/2014/main" id="{B962096E-1D90-2C1F-F632-78B33CBAC09B}"/>
              </a:ext>
            </a:extLst>
          </p:cNvPr>
          <p:cNvSpPr txBox="1"/>
          <p:nvPr/>
        </p:nvSpPr>
        <p:spPr>
          <a:xfrm>
            <a:off x="9245693" y="427416"/>
            <a:ext cx="2424088" cy="276999"/>
          </a:xfrm>
          <a:prstGeom prst="rect">
            <a:avLst/>
          </a:prstGeom>
          <a:noFill/>
        </p:spPr>
        <p:txBody>
          <a:bodyPr wrap="square">
            <a:spAutoFit/>
          </a:bodyPr>
          <a:lstStyle/>
          <a:p>
            <a:pPr algn="r"/>
            <a:r>
              <a:rPr lang="en-US" sz="1200"/>
              <a:t>OR, ER, ICU, PACU, Cath Lab</a:t>
            </a:r>
          </a:p>
        </p:txBody>
      </p:sp>
      <p:pic>
        <p:nvPicPr>
          <p:cNvPr id="17" name="Graphic 16" descr="Marker with solid fill">
            <a:extLst>
              <a:ext uri="{FF2B5EF4-FFF2-40B4-BE49-F238E27FC236}">
                <a16:creationId xmlns:a16="http://schemas.microsoft.com/office/drawing/2014/main" id="{BF3E7AF6-E747-CFAC-6A9F-FB3329C34B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547596" y="233646"/>
            <a:ext cx="473134" cy="473134"/>
          </a:xfrm>
          <a:prstGeom prst="rect">
            <a:avLst/>
          </a:prstGeom>
        </p:spPr>
      </p:pic>
      <p:pic>
        <p:nvPicPr>
          <p:cNvPr id="19" name="Graphic 18" descr="Doctor female with solid fill">
            <a:extLst>
              <a:ext uri="{FF2B5EF4-FFF2-40B4-BE49-F238E27FC236}">
                <a16:creationId xmlns:a16="http://schemas.microsoft.com/office/drawing/2014/main" id="{F31D4DC3-CAC3-B472-3E5A-0F58304C503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599551" y="843591"/>
            <a:ext cx="388960" cy="388960"/>
          </a:xfrm>
          <a:prstGeom prst="rect">
            <a:avLst/>
          </a:prstGeom>
        </p:spPr>
      </p:pic>
      <p:sp>
        <p:nvSpPr>
          <p:cNvPr id="20" name="TextBox 19">
            <a:extLst>
              <a:ext uri="{FF2B5EF4-FFF2-40B4-BE49-F238E27FC236}">
                <a16:creationId xmlns:a16="http://schemas.microsoft.com/office/drawing/2014/main" id="{5F282F6A-A585-46AA-A3EF-9A96E4475C03}"/>
              </a:ext>
            </a:extLst>
          </p:cNvPr>
          <p:cNvSpPr txBox="1"/>
          <p:nvPr/>
        </p:nvSpPr>
        <p:spPr>
          <a:xfrm>
            <a:off x="8326480" y="949420"/>
            <a:ext cx="3343301" cy="276999"/>
          </a:xfrm>
          <a:prstGeom prst="rect">
            <a:avLst/>
          </a:prstGeom>
          <a:noFill/>
        </p:spPr>
        <p:txBody>
          <a:bodyPr wrap="square">
            <a:spAutoFit/>
          </a:bodyPr>
          <a:lstStyle/>
          <a:p>
            <a:pPr algn="r"/>
            <a:r>
              <a:rPr lang="en-US" sz="1200"/>
              <a:t>Nurses</a:t>
            </a:r>
          </a:p>
        </p:txBody>
      </p:sp>
      <p:pic>
        <p:nvPicPr>
          <p:cNvPr id="29" name="Picture 28" descr="A hospital bed with a medical monitor and a bag of iv&#10;&#10;AI-generated content may be incorrect.">
            <a:extLst>
              <a:ext uri="{FF2B5EF4-FFF2-40B4-BE49-F238E27FC236}">
                <a16:creationId xmlns:a16="http://schemas.microsoft.com/office/drawing/2014/main" id="{5C25949A-A5CA-F171-0546-0BC067ED7CCE}"/>
              </a:ext>
            </a:extLst>
          </p:cNvPr>
          <p:cNvPicPr>
            <a:picLocks noChangeAspect="1"/>
          </p:cNvPicPr>
          <p:nvPr/>
        </p:nvPicPr>
        <p:blipFill>
          <a:blip r:embed="rId5"/>
          <a:stretch>
            <a:fillRect/>
          </a:stretch>
        </p:blipFill>
        <p:spPr>
          <a:xfrm>
            <a:off x="6661827" y="2013891"/>
            <a:ext cx="5326684" cy="3544129"/>
          </a:xfrm>
          <a:prstGeom prst="rect">
            <a:avLst/>
          </a:prstGeom>
        </p:spPr>
      </p:pic>
      <p:sp>
        <p:nvSpPr>
          <p:cNvPr id="7" name="TextBox 6">
            <a:extLst>
              <a:ext uri="{FF2B5EF4-FFF2-40B4-BE49-F238E27FC236}">
                <a16:creationId xmlns:a16="http://schemas.microsoft.com/office/drawing/2014/main" id="{A2F49F97-855A-694B-2792-6A316D377A2F}"/>
              </a:ext>
            </a:extLst>
          </p:cNvPr>
          <p:cNvSpPr txBox="1"/>
          <p:nvPr/>
        </p:nvSpPr>
        <p:spPr>
          <a:xfrm>
            <a:off x="748145" y="1489021"/>
            <a:ext cx="5347855" cy="4068999"/>
          </a:xfrm>
          <a:prstGeom prst="rect">
            <a:avLst/>
          </a:prstGeom>
          <a:noFill/>
        </p:spPr>
        <p:txBody>
          <a:bodyPr wrap="square" rtlCol="0">
            <a:spAutoFit/>
          </a:bodyPr>
          <a:lstStyle/>
          <a:p>
            <a:pPr marL="342900" indent="-342900">
              <a:lnSpc>
                <a:spcPts val="2360"/>
              </a:lnSpc>
              <a:buFont typeface="+mj-lt"/>
              <a:buAutoNum type="arabicPeriod"/>
            </a:pPr>
            <a:r>
              <a:rPr lang="en-US" b="1"/>
              <a:t>Rapid Infusion</a:t>
            </a:r>
          </a:p>
          <a:p>
            <a:pPr marL="800100" lvl="1" indent="-342900">
              <a:lnSpc>
                <a:spcPts val="2360"/>
              </a:lnSpc>
              <a:buFont typeface="Arial" panose="020B0604020202020204" pitchFamily="34" charset="0"/>
              <a:buChar char="•"/>
            </a:pPr>
            <a:r>
              <a:rPr lang="en-US"/>
              <a:t>In critical situations like significant blood loss or shock, a rapid infusion of blood or IV fluids is crucial to stabilize a patient's condition and prevent complications</a:t>
            </a:r>
          </a:p>
          <a:p>
            <a:pPr marL="342900" indent="-342900">
              <a:lnSpc>
                <a:spcPts val="2360"/>
              </a:lnSpc>
              <a:buFont typeface="+mj-lt"/>
              <a:buAutoNum type="arabicPeriod"/>
            </a:pPr>
            <a:endParaRPr lang="en-US"/>
          </a:p>
          <a:p>
            <a:pPr marL="342900" indent="-342900">
              <a:lnSpc>
                <a:spcPts val="2360"/>
              </a:lnSpc>
              <a:buFont typeface="+mj-lt"/>
              <a:buAutoNum type="arabicPeriod"/>
            </a:pPr>
            <a:r>
              <a:rPr lang="en-US" b="1"/>
              <a:t>Invasive Pressure Monitoring</a:t>
            </a:r>
          </a:p>
          <a:p>
            <a:pPr marL="800100" lvl="1" indent="-342900">
              <a:lnSpc>
                <a:spcPts val="2360"/>
              </a:lnSpc>
              <a:buFont typeface="Arial" panose="020B0604020202020204" pitchFamily="34" charset="0"/>
              <a:buChar char="•"/>
            </a:pPr>
            <a:r>
              <a:rPr lang="en-US"/>
              <a:t>PIBs are a standard component or arterial pressure monitoring and other invasive procedures. The pressurized solution from the IV bag keeps the catheter patent by preventing blood from flowing back into the tubing.</a:t>
            </a:r>
          </a:p>
        </p:txBody>
      </p:sp>
    </p:spTree>
    <p:extLst>
      <p:ext uri="{BB962C8B-B14F-4D97-AF65-F5344CB8AC3E}">
        <p14:creationId xmlns:p14="http://schemas.microsoft.com/office/powerpoint/2010/main" val="663927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0B64767-1235-D592-45F8-2CBD75ABC82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6</a:t>
            </a:fld>
            <a:endParaRPr lang="en-US"/>
          </a:p>
        </p:txBody>
      </p:sp>
      <p:sp>
        <p:nvSpPr>
          <p:cNvPr id="4" name="Title 3">
            <a:extLst>
              <a:ext uri="{FF2B5EF4-FFF2-40B4-BE49-F238E27FC236}">
                <a16:creationId xmlns:a16="http://schemas.microsoft.com/office/drawing/2014/main" id="{0652015C-459B-392B-0889-FA8BBB7585C3}"/>
              </a:ext>
            </a:extLst>
          </p:cNvPr>
          <p:cNvSpPr>
            <a:spLocks noGrp="1"/>
          </p:cNvSpPr>
          <p:nvPr>
            <p:ph type="title"/>
          </p:nvPr>
        </p:nvSpPr>
        <p:spPr>
          <a:xfrm>
            <a:off x="522219" y="419100"/>
            <a:ext cx="10515600" cy="668820"/>
          </a:xfrm>
        </p:spPr>
        <p:txBody>
          <a:bodyPr/>
          <a:lstStyle/>
          <a:p>
            <a:r>
              <a:rPr lang="en-US"/>
              <a:t>Pressure Infusion Bag - Considerations</a:t>
            </a:r>
          </a:p>
        </p:txBody>
      </p:sp>
      <p:pic>
        <p:nvPicPr>
          <p:cNvPr id="7" name="Picture 6" descr="A diagram of a person&amp;#39;s body&#10;&#10;AI-generated content may be incorrect.">
            <a:extLst>
              <a:ext uri="{FF2B5EF4-FFF2-40B4-BE49-F238E27FC236}">
                <a16:creationId xmlns:a16="http://schemas.microsoft.com/office/drawing/2014/main" id="{8B85D5B0-D779-12A0-A716-748C6B18D3ED}"/>
              </a:ext>
            </a:extLst>
          </p:cNvPr>
          <p:cNvPicPr>
            <a:picLocks noChangeAspect="1"/>
          </p:cNvPicPr>
          <p:nvPr/>
        </p:nvPicPr>
        <p:blipFill>
          <a:blip r:embed="rId2"/>
          <a:srcRect r="-62" b="-2195"/>
          <a:stretch>
            <a:fillRect/>
          </a:stretch>
        </p:blipFill>
        <p:spPr>
          <a:xfrm>
            <a:off x="981889" y="1090726"/>
            <a:ext cx="10244294" cy="5182638"/>
          </a:xfrm>
          <a:prstGeom prst="rect">
            <a:avLst/>
          </a:prstGeom>
        </p:spPr>
      </p:pic>
      <p:sp>
        <p:nvSpPr>
          <p:cNvPr id="8" name="Rectangle 7">
            <a:extLst>
              <a:ext uri="{FF2B5EF4-FFF2-40B4-BE49-F238E27FC236}">
                <a16:creationId xmlns:a16="http://schemas.microsoft.com/office/drawing/2014/main" id="{A68FD1B6-A626-4439-70F1-BF7D0C65DAE0}"/>
              </a:ext>
            </a:extLst>
          </p:cNvPr>
          <p:cNvSpPr/>
          <p:nvPr/>
        </p:nvSpPr>
        <p:spPr>
          <a:xfrm>
            <a:off x="982869" y="5974521"/>
            <a:ext cx="1137478" cy="3092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5738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E4576B8-FA05-493A-D46C-29B7CDB47E2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7</a:t>
            </a:fld>
            <a:endParaRPr lang="en-US"/>
          </a:p>
        </p:txBody>
      </p:sp>
      <p:sp>
        <p:nvSpPr>
          <p:cNvPr id="4" name="Title 3">
            <a:extLst>
              <a:ext uri="{FF2B5EF4-FFF2-40B4-BE49-F238E27FC236}">
                <a16:creationId xmlns:a16="http://schemas.microsoft.com/office/drawing/2014/main" id="{01A939F5-E030-70B9-57E7-372EF6A1C4CD}"/>
              </a:ext>
            </a:extLst>
          </p:cNvPr>
          <p:cNvSpPr>
            <a:spLocks noGrp="1"/>
          </p:cNvSpPr>
          <p:nvPr>
            <p:ph type="title"/>
          </p:nvPr>
        </p:nvSpPr>
        <p:spPr>
          <a:xfrm>
            <a:off x="522219" y="419100"/>
            <a:ext cx="10515600" cy="668820"/>
          </a:xfrm>
        </p:spPr>
        <p:txBody>
          <a:bodyPr/>
          <a:lstStyle/>
          <a:p>
            <a:r>
              <a:rPr lang="en-US"/>
              <a:t>AirLife Branded Product Portfolio</a:t>
            </a:r>
          </a:p>
        </p:txBody>
      </p:sp>
      <p:grpSp>
        <p:nvGrpSpPr>
          <p:cNvPr id="5" name="Group 4">
            <a:extLst>
              <a:ext uri="{FF2B5EF4-FFF2-40B4-BE49-F238E27FC236}">
                <a16:creationId xmlns:a16="http://schemas.microsoft.com/office/drawing/2014/main" id="{C0634556-3447-7385-E614-2DDD663FC660}"/>
              </a:ext>
            </a:extLst>
          </p:cNvPr>
          <p:cNvGrpSpPr/>
          <p:nvPr/>
        </p:nvGrpSpPr>
        <p:grpSpPr>
          <a:xfrm>
            <a:off x="315420" y="1309590"/>
            <a:ext cx="11544071" cy="4706745"/>
            <a:chOff x="356839" y="1171667"/>
            <a:chExt cx="11920654" cy="4982768"/>
          </a:xfrm>
        </p:grpSpPr>
        <p:sp>
          <p:nvSpPr>
            <p:cNvPr id="6" name="Rectangle 5">
              <a:extLst>
                <a:ext uri="{FF2B5EF4-FFF2-40B4-BE49-F238E27FC236}">
                  <a16:creationId xmlns:a16="http://schemas.microsoft.com/office/drawing/2014/main" id="{97FC3B5F-EDEF-D61F-FB60-7F795E51B605}"/>
                </a:ext>
              </a:extLst>
            </p:cNvPr>
            <p:cNvSpPr/>
            <p:nvPr/>
          </p:nvSpPr>
          <p:spPr>
            <a:xfrm>
              <a:off x="356839" y="1171668"/>
              <a:ext cx="4496545" cy="4982767"/>
            </a:xfrm>
            <a:prstGeom prst="rect">
              <a:avLst/>
            </a:prstGeom>
            <a:noFill/>
            <a:ln w="28575">
              <a:solidFill>
                <a:srgbClr val="1B51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546B257-F08B-9522-4B96-20DE5BA9B1A2}"/>
                </a:ext>
              </a:extLst>
            </p:cNvPr>
            <p:cNvSpPr/>
            <p:nvPr/>
          </p:nvSpPr>
          <p:spPr>
            <a:xfrm>
              <a:off x="4845771" y="1171668"/>
              <a:ext cx="4496545" cy="4982767"/>
            </a:xfrm>
            <a:prstGeom prst="rect">
              <a:avLst/>
            </a:prstGeom>
            <a:noFill/>
            <a:ln w="28575">
              <a:solidFill>
                <a:srgbClr val="1B51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A6AB3D6-6B62-A5C3-CEE1-B91B23D04DBA}"/>
                </a:ext>
              </a:extLst>
            </p:cNvPr>
            <p:cNvSpPr/>
            <p:nvPr/>
          </p:nvSpPr>
          <p:spPr>
            <a:xfrm>
              <a:off x="9340022" y="1171667"/>
              <a:ext cx="2937471" cy="4982767"/>
            </a:xfrm>
            <a:prstGeom prst="rect">
              <a:avLst/>
            </a:prstGeom>
            <a:noFill/>
            <a:ln w="28575">
              <a:solidFill>
                <a:srgbClr val="1B51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TextBox 13">
            <a:extLst>
              <a:ext uri="{FF2B5EF4-FFF2-40B4-BE49-F238E27FC236}">
                <a16:creationId xmlns:a16="http://schemas.microsoft.com/office/drawing/2014/main" id="{E95421B6-3732-AD68-535E-0B9B70BF4AF4}"/>
              </a:ext>
            </a:extLst>
          </p:cNvPr>
          <p:cNvSpPr txBox="1"/>
          <p:nvPr/>
        </p:nvSpPr>
        <p:spPr>
          <a:xfrm>
            <a:off x="4754755" y="2071908"/>
            <a:ext cx="2172820" cy="307777"/>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effectLst/>
                <a:uLnTx/>
                <a:uFillTx/>
                <a:latin typeface="Arial" panose="020B0604020202020204" pitchFamily="34" charset="0"/>
                <a:cs typeface="Arial" panose="020B0604020202020204" pitchFamily="34" charset="0"/>
              </a:rPr>
              <a:t>InfuseIT</a:t>
            </a:r>
          </a:p>
        </p:txBody>
      </p:sp>
      <p:sp>
        <p:nvSpPr>
          <p:cNvPr id="15" name="TextBox 14">
            <a:extLst>
              <a:ext uri="{FF2B5EF4-FFF2-40B4-BE49-F238E27FC236}">
                <a16:creationId xmlns:a16="http://schemas.microsoft.com/office/drawing/2014/main" id="{AB47BF1B-3B90-4581-F671-4410519FEE5C}"/>
              </a:ext>
            </a:extLst>
          </p:cNvPr>
          <p:cNvSpPr txBox="1"/>
          <p:nvPr/>
        </p:nvSpPr>
        <p:spPr>
          <a:xfrm>
            <a:off x="6790898" y="2071441"/>
            <a:ext cx="2172820" cy="307777"/>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err="1">
                <a:ln>
                  <a:noFill/>
                </a:ln>
                <a:effectLst/>
                <a:uLnTx/>
                <a:uFillTx/>
                <a:latin typeface="Arial" panose="020B0604020202020204" pitchFamily="34" charset="0"/>
                <a:cs typeface="Arial" panose="020B0604020202020204" pitchFamily="34" charset="0"/>
              </a:rPr>
              <a:t>InfuseIT</a:t>
            </a:r>
            <a:r>
              <a:rPr kumimoji="0" lang="en-US" sz="1400" b="1" i="0" u="none" strike="noStrike" kern="1200" cap="none" spc="0" normalizeH="0" baseline="0" noProof="0">
                <a:ln>
                  <a:noFill/>
                </a:ln>
                <a:effectLst/>
                <a:uLnTx/>
                <a:uFillTx/>
                <a:latin typeface="Arial" panose="020B0604020202020204" pitchFamily="34" charset="0"/>
                <a:cs typeface="Arial" panose="020B0604020202020204" pitchFamily="34" charset="0"/>
              </a:rPr>
              <a:t> Reusable*</a:t>
            </a:r>
          </a:p>
        </p:txBody>
      </p:sp>
      <p:sp>
        <p:nvSpPr>
          <p:cNvPr id="16" name="TextBox 15">
            <a:extLst>
              <a:ext uri="{FF2B5EF4-FFF2-40B4-BE49-F238E27FC236}">
                <a16:creationId xmlns:a16="http://schemas.microsoft.com/office/drawing/2014/main" id="{D746B054-2C68-40C2-7393-46FDB462B7CA}"/>
              </a:ext>
            </a:extLst>
          </p:cNvPr>
          <p:cNvSpPr txBox="1"/>
          <p:nvPr/>
        </p:nvSpPr>
        <p:spPr>
          <a:xfrm>
            <a:off x="713649" y="2081179"/>
            <a:ext cx="1697450" cy="307777"/>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err="1">
                <a:ln>
                  <a:noFill/>
                </a:ln>
                <a:effectLst/>
                <a:uLnTx/>
                <a:uFillTx/>
                <a:latin typeface="Arial" panose="020B0604020202020204" pitchFamily="34" charset="0"/>
                <a:cs typeface="Arial" panose="020B0604020202020204" pitchFamily="34" charset="0"/>
              </a:rPr>
              <a:t>Infu</a:t>
            </a:r>
            <a:r>
              <a:rPr kumimoji="0" lang="en-US" sz="1400" b="1" i="0" u="none" strike="noStrike" kern="1200" cap="none" spc="0" normalizeH="0" baseline="0" noProof="0">
                <a:ln>
                  <a:noFill/>
                </a:ln>
                <a:effectLst/>
                <a:uLnTx/>
                <a:uFillTx/>
                <a:latin typeface="Arial" panose="020B0604020202020204" pitchFamily="34" charset="0"/>
                <a:cs typeface="Arial" panose="020B0604020202020204" pitchFamily="34" charset="0"/>
              </a:rPr>
              <a:t>-Surg</a:t>
            </a:r>
          </a:p>
        </p:txBody>
      </p:sp>
      <p:sp>
        <p:nvSpPr>
          <p:cNvPr id="17" name="TextBox 16">
            <a:extLst>
              <a:ext uri="{FF2B5EF4-FFF2-40B4-BE49-F238E27FC236}">
                <a16:creationId xmlns:a16="http://schemas.microsoft.com/office/drawing/2014/main" id="{08FE563E-B78F-083E-FC2F-320A7B71B518}"/>
              </a:ext>
            </a:extLst>
          </p:cNvPr>
          <p:cNvSpPr txBox="1"/>
          <p:nvPr/>
        </p:nvSpPr>
        <p:spPr>
          <a:xfrm>
            <a:off x="2411100" y="2071908"/>
            <a:ext cx="2172820" cy="307777"/>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err="1">
                <a:ln>
                  <a:noFill/>
                </a:ln>
                <a:effectLst/>
                <a:uLnTx/>
                <a:uFillTx/>
                <a:latin typeface="Arial" panose="020B0604020202020204" pitchFamily="34" charset="0"/>
                <a:cs typeface="Arial" panose="020B0604020202020204" pitchFamily="34" charset="0"/>
              </a:rPr>
              <a:t>Infu</a:t>
            </a:r>
            <a:r>
              <a:rPr kumimoji="0" lang="en-US" sz="1400" b="1" i="0" u="none" strike="noStrike" kern="1200" cap="none" spc="0" normalizeH="0" baseline="0" noProof="0">
                <a:ln>
                  <a:noFill/>
                </a:ln>
                <a:effectLst/>
                <a:uLnTx/>
                <a:uFillTx/>
                <a:latin typeface="Arial" panose="020B0604020202020204" pitchFamily="34" charset="0"/>
                <a:cs typeface="Arial" panose="020B0604020202020204" pitchFamily="34" charset="0"/>
              </a:rPr>
              <a:t>-Surg</a:t>
            </a:r>
            <a:r>
              <a:rPr kumimoji="0" lang="en-US" sz="1400" b="1" i="0" u="none" strike="noStrike" kern="1200" cap="none" spc="0" normalizeH="0" baseline="0" noProof="0">
                <a:ln>
                  <a:noFill/>
                </a:ln>
                <a:solidFill>
                  <a:srgbClr val="1B51A4"/>
                </a:solidFill>
                <a:effectLst/>
                <a:uLnTx/>
                <a:uFillTx/>
                <a:latin typeface="Arial" panose="020B0604020202020204" pitchFamily="34" charset="0"/>
                <a:cs typeface="Arial" panose="020B0604020202020204" pitchFamily="34" charset="0"/>
              </a:rPr>
              <a:t> </a:t>
            </a:r>
            <a:r>
              <a:rPr kumimoji="0" lang="en-US" sz="1400" b="1" i="0" u="none" strike="noStrike" kern="1200" cap="none" spc="0" normalizeH="0" baseline="0" noProof="0">
                <a:ln>
                  <a:noFill/>
                </a:ln>
                <a:effectLst/>
                <a:uLnTx/>
                <a:uFillTx/>
                <a:latin typeface="Arial" panose="020B0604020202020204" pitchFamily="34" charset="0"/>
                <a:cs typeface="Arial" panose="020B0604020202020204" pitchFamily="34" charset="0"/>
              </a:rPr>
              <a:t>Clarity*</a:t>
            </a:r>
          </a:p>
        </p:txBody>
      </p:sp>
      <p:sp>
        <p:nvSpPr>
          <p:cNvPr id="18" name="Rectangle 17">
            <a:extLst>
              <a:ext uri="{FF2B5EF4-FFF2-40B4-BE49-F238E27FC236}">
                <a16:creationId xmlns:a16="http://schemas.microsoft.com/office/drawing/2014/main" id="{C32DEAE6-0F75-334E-F5F9-DCB17D630071}"/>
              </a:ext>
            </a:extLst>
          </p:cNvPr>
          <p:cNvSpPr/>
          <p:nvPr/>
        </p:nvSpPr>
        <p:spPr>
          <a:xfrm>
            <a:off x="315420" y="5667466"/>
            <a:ext cx="8733217" cy="368865"/>
          </a:xfrm>
          <a:prstGeom prst="rect">
            <a:avLst/>
          </a:prstGeom>
          <a:solidFill>
            <a:srgbClr val="1B51A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C8586019-1604-CBC6-8CD3-06278121CC22}"/>
              </a:ext>
            </a:extLst>
          </p:cNvPr>
          <p:cNvSpPr txBox="1"/>
          <p:nvPr/>
        </p:nvSpPr>
        <p:spPr>
          <a:xfrm>
            <a:off x="2634715" y="5667466"/>
            <a:ext cx="3918616" cy="369332"/>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Arial" panose="020B0604020202020204" pitchFamily="34" charset="0"/>
                <a:cs typeface="Arial" panose="020B0604020202020204" pitchFamily="34" charset="0"/>
              </a:rPr>
              <a:t>375mmHg Pop-Off</a:t>
            </a:r>
          </a:p>
        </p:txBody>
      </p:sp>
      <p:pic>
        <p:nvPicPr>
          <p:cNvPr id="1026" name="Picture 2">
            <a:extLst>
              <a:ext uri="{FF2B5EF4-FFF2-40B4-BE49-F238E27FC236}">
                <a16:creationId xmlns:a16="http://schemas.microsoft.com/office/drawing/2014/main" id="{67547F26-4194-DF3F-47DC-577C1D2A46C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12" t="5904" r="27159"/>
          <a:stretch/>
        </p:blipFill>
        <p:spPr bwMode="auto">
          <a:xfrm>
            <a:off x="2729895" y="2469948"/>
            <a:ext cx="1319563" cy="2400357"/>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7522CD8A-7033-465B-212D-F5F24ED1AD43}"/>
              </a:ext>
            </a:extLst>
          </p:cNvPr>
          <p:cNvSpPr/>
          <p:nvPr/>
        </p:nvSpPr>
        <p:spPr>
          <a:xfrm>
            <a:off x="9031906" y="5667775"/>
            <a:ext cx="2827586" cy="368865"/>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A60727EE-BA89-0615-EE6F-8E34ED3E4724}"/>
              </a:ext>
            </a:extLst>
          </p:cNvPr>
          <p:cNvSpPr txBox="1"/>
          <p:nvPr/>
        </p:nvSpPr>
        <p:spPr>
          <a:xfrm>
            <a:off x="9682566" y="5667202"/>
            <a:ext cx="1526266" cy="369332"/>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Arial" panose="020B0604020202020204" pitchFamily="34" charset="0"/>
                <a:cs typeface="Arial" panose="020B0604020202020204" pitchFamily="34" charset="0"/>
              </a:rPr>
              <a:t>No Pop-Off</a:t>
            </a:r>
          </a:p>
        </p:txBody>
      </p:sp>
      <p:sp>
        <p:nvSpPr>
          <p:cNvPr id="29" name="TextBox 28">
            <a:extLst>
              <a:ext uri="{FF2B5EF4-FFF2-40B4-BE49-F238E27FC236}">
                <a16:creationId xmlns:a16="http://schemas.microsoft.com/office/drawing/2014/main" id="{D5A79436-999F-F505-5FD3-48CDA7D440C5}"/>
              </a:ext>
            </a:extLst>
          </p:cNvPr>
          <p:cNvSpPr txBox="1"/>
          <p:nvPr/>
        </p:nvSpPr>
        <p:spPr>
          <a:xfrm>
            <a:off x="7820793" y="5292576"/>
            <a:ext cx="1212191" cy="261610"/>
          </a:xfrm>
          <a:prstGeom prst="rect">
            <a:avLst/>
          </a:prstGeom>
          <a:noFill/>
        </p:spPr>
        <p:txBody>
          <a:bodyPr wrap="none" rtlCol="0">
            <a:spAutoFit/>
          </a:bodyPr>
          <a:lstStyle/>
          <a:p>
            <a:r>
              <a:rPr lang="en-US" sz="1100" i="1"/>
              <a:t>*Clear back only</a:t>
            </a:r>
          </a:p>
        </p:txBody>
      </p:sp>
      <p:sp>
        <p:nvSpPr>
          <p:cNvPr id="30" name="TextBox 29">
            <a:extLst>
              <a:ext uri="{FF2B5EF4-FFF2-40B4-BE49-F238E27FC236}">
                <a16:creationId xmlns:a16="http://schemas.microsoft.com/office/drawing/2014/main" id="{11C4576F-54B1-3F45-E2B8-A1ABFEC2F08B}"/>
              </a:ext>
            </a:extLst>
          </p:cNvPr>
          <p:cNvSpPr txBox="1"/>
          <p:nvPr/>
        </p:nvSpPr>
        <p:spPr>
          <a:xfrm>
            <a:off x="10655427" y="5322286"/>
            <a:ext cx="1164101" cy="261610"/>
          </a:xfrm>
          <a:prstGeom prst="rect">
            <a:avLst/>
          </a:prstGeom>
          <a:noFill/>
        </p:spPr>
        <p:txBody>
          <a:bodyPr wrap="none" rtlCol="0">
            <a:spAutoFit/>
          </a:bodyPr>
          <a:lstStyle/>
          <a:p>
            <a:r>
              <a:rPr lang="en-US" sz="1100" i="1"/>
              <a:t>Mesh back only</a:t>
            </a:r>
          </a:p>
        </p:txBody>
      </p:sp>
      <p:pic>
        <p:nvPicPr>
          <p:cNvPr id="31" name="Picture 30">
            <a:extLst>
              <a:ext uri="{FF2B5EF4-FFF2-40B4-BE49-F238E27FC236}">
                <a16:creationId xmlns:a16="http://schemas.microsoft.com/office/drawing/2014/main" id="{56DE61A7-8134-C8E8-B0A4-E1126B550647}"/>
              </a:ext>
            </a:extLst>
          </p:cNvPr>
          <p:cNvPicPr>
            <a:picLocks noChangeAspect="1"/>
          </p:cNvPicPr>
          <p:nvPr/>
        </p:nvPicPr>
        <p:blipFill>
          <a:blip r:embed="rId4"/>
          <a:stretch>
            <a:fillRect/>
          </a:stretch>
        </p:blipFill>
        <p:spPr>
          <a:xfrm>
            <a:off x="8220364" y="1326206"/>
            <a:ext cx="811542" cy="251289"/>
          </a:xfrm>
          <a:prstGeom prst="rect">
            <a:avLst/>
          </a:prstGeom>
        </p:spPr>
      </p:pic>
      <p:pic>
        <p:nvPicPr>
          <p:cNvPr id="32" name="Picture 31">
            <a:extLst>
              <a:ext uri="{FF2B5EF4-FFF2-40B4-BE49-F238E27FC236}">
                <a16:creationId xmlns:a16="http://schemas.microsoft.com/office/drawing/2014/main" id="{6F471F43-E78A-77FD-ECEB-600F000BDCEC}"/>
              </a:ext>
            </a:extLst>
          </p:cNvPr>
          <p:cNvPicPr>
            <a:picLocks noChangeAspect="1"/>
          </p:cNvPicPr>
          <p:nvPr/>
        </p:nvPicPr>
        <p:blipFill>
          <a:blip r:embed="rId4"/>
          <a:stretch>
            <a:fillRect/>
          </a:stretch>
        </p:blipFill>
        <p:spPr>
          <a:xfrm>
            <a:off x="11083217" y="1327587"/>
            <a:ext cx="776274" cy="240369"/>
          </a:xfrm>
          <a:prstGeom prst="rect">
            <a:avLst/>
          </a:prstGeom>
        </p:spPr>
      </p:pic>
      <p:sp>
        <p:nvSpPr>
          <p:cNvPr id="33" name="TextBox 32">
            <a:extLst>
              <a:ext uri="{FF2B5EF4-FFF2-40B4-BE49-F238E27FC236}">
                <a16:creationId xmlns:a16="http://schemas.microsoft.com/office/drawing/2014/main" id="{DDD4A32C-A8E5-0616-00E6-80F203FE52B1}"/>
              </a:ext>
            </a:extLst>
          </p:cNvPr>
          <p:cNvSpPr txBox="1"/>
          <p:nvPr/>
        </p:nvSpPr>
        <p:spPr>
          <a:xfrm>
            <a:off x="9389061" y="2040373"/>
            <a:ext cx="2172820" cy="307777"/>
          </a:xfrm>
          <a:prstGeom prst="rect">
            <a:avLst/>
          </a:prstGeom>
          <a:noFill/>
          <a:ln w="1905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effectLst/>
                <a:uLnTx/>
                <a:uFillTx/>
                <a:latin typeface="Arial" panose="020B0604020202020204" pitchFamily="34" charset="0"/>
                <a:cs typeface="Arial" panose="020B0604020202020204" pitchFamily="34" charset="0"/>
              </a:rPr>
              <a:t>Vital Signs</a:t>
            </a:r>
          </a:p>
        </p:txBody>
      </p:sp>
      <p:pic>
        <p:nvPicPr>
          <p:cNvPr id="1028" name="Picture 4" descr="1. MR safe, MR unsafe and MR conditional markings. The MR environment ...">
            <a:extLst>
              <a:ext uri="{FF2B5EF4-FFF2-40B4-BE49-F238E27FC236}">
                <a16:creationId xmlns:a16="http://schemas.microsoft.com/office/drawing/2014/main" id="{2977F789-3479-D9D8-737B-E76CC43DE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99214" y="1390107"/>
            <a:ext cx="281997" cy="28199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R-safety signs, MR-safe/ conditional/ unsafe 2,5/5/8 cm (36 pc) - H&amp;A ...">
            <a:extLst>
              <a:ext uri="{FF2B5EF4-FFF2-40B4-BE49-F238E27FC236}">
                <a16:creationId xmlns:a16="http://schemas.microsoft.com/office/drawing/2014/main" id="{86275371-4A4F-7E69-19DC-CF8F575E23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87575" y="1346477"/>
            <a:ext cx="491098" cy="424414"/>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descr="MR-safety signs, MR-safe/ conditional/ unsafe 2,5/5/8 cm (36 pc) - H&amp;A ...">
            <a:extLst>
              <a:ext uri="{FF2B5EF4-FFF2-40B4-BE49-F238E27FC236}">
                <a16:creationId xmlns:a16="http://schemas.microsoft.com/office/drawing/2014/main" id="{3D5C26B6-3CFE-202A-60ED-B50CBAA9F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4596" y="1387092"/>
            <a:ext cx="491098" cy="424414"/>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DAA8F01C-5F8A-8B42-5ADA-E64341F63525}"/>
              </a:ext>
            </a:extLst>
          </p:cNvPr>
          <p:cNvSpPr txBox="1"/>
          <p:nvPr/>
        </p:nvSpPr>
        <p:spPr>
          <a:xfrm>
            <a:off x="3405604" y="5313143"/>
            <a:ext cx="1237839" cy="261610"/>
          </a:xfrm>
          <a:prstGeom prst="rect">
            <a:avLst/>
          </a:prstGeom>
          <a:noFill/>
        </p:spPr>
        <p:txBody>
          <a:bodyPr wrap="none" rtlCol="0">
            <a:spAutoFit/>
          </a:bodyPr>
          <a:lstStyle/>
          <a:p>
            <a:r>
              <a:rPr lang="en-US" sz="1100" i="1"/>
              <a:t>*Disposable only</a:t>
            </a:r>
          </a:p>
        </p:txBody>
      </p:sp>
      <p:sp>
        <p:nvSpPr>
          <p:cNvPr id="39" name="TextBox 38">
            <a:extLst>
              <a:ext uri="{FF2B5EF4-FFF2-40B4-BE49-F238E27FC236}">
                <a16:creationId xmlns:a16="http://schemas.microsoft.com/office/drawing/2014/main" id="{EDC96C77-530C-9951-9626-BA29C6994620}"/>
              </a:ext>
            </a:extLst>
          </p:cNvPr>
          <p:cNvSpPr txBox="1"/>
          <p:nvPr/>
        </p:nvSpPr>
        <p:spPr>
          <a:xfrm>
            <a:off x="8273121" y="6265149"/>
            <a:ext cx="3022232" cy="369332"/>
          </a:xfrm>
          <a:prstGeom prst="rect">
            <a:avLst/>
          </a:prstGeom>
          <a:noFill/>
        </p:spPr>
        <p:txBody>
          <a:bodyPr wrap="square" rtlCol="0">
            <a:spAutoFit/>
          </a:bodyPr>
          <a:lstStyle/>
          <a:p>
            <a:r>
              <a:rPr lang="en-US"/>
              <a:t>*</a:t>
            </a:r>
            <a:r>
              <a:rPr lang="en-US" sz="1200"/>
              <a:t>Only in sizes 500 mL and 1000 mL</a:t>
            </a:r>
          </a:p>
        </p:txBody>
      </p:sp>
      <p:sp>
        <p:nvSpPr>
          <p:cNvPr id="2" name="TextBox 1">
            <a:extLst>
              <a:ext uri="{FF2B5EF4-FFF2-40B4-BE49-F238E27FC236}">
                <a16:creationId xmlns:a16="http://schemas.microsoft.com/office/drawing/2014/main" id="{44480748-1E9C-C981-A14C-2671B07635EC}"/>
              </a:ext>
            </a:extLst>
          </p:cNvPr>
          <p:cNvSpPr txBox="1"/>
          <p:nvPr/>
        </p:nvSpPr>
        <p:spPr>
          <a:xfrm>
            <a:off x="1507245" y="1433481"/>
            <a:ext cx="1809935" cy="369332"/>
          </a:xfrm>
          <a:prstGeom prst="rect">
            <a:avLst/>
          </a:prstGeom>
          <a:noFill/>
        </p:spPr>
        <p:txBody>
          <a:bodyPr wrap="square" rtlCol="0">
            <a:spAutoFit/>
          </a:bodyPr>
          <a:lstStyle/>
          <a:p>
            <a:pPr algn="ctr"/>
            <a:r>
              <a:rPr lang="en-US" b="1" err="1"/>
              <a:t>Ethox</a:t>
            </a:r>
            <a:endParaRPr lang="en-US" b="1"/>
          </a:p>
        </p:txBody>
      </p:sp>
      <p:sp>
        <p:nvSpPr>
          <p:cNvPr id="24" name="TextBox 23">
            <a:extLst>
              <a:ext uri="{FF2B5EF4-FFF2-40B4-BE49-F238E27FC236}">
                <a16:creationId xmlns:a16="http://schemas.microsoft.com/office/drawing/2014/main" id="{A89CCC93-6AE4-BEEC-1FEB-73D1BE178BB0}"/>
              </a:ext>
            </a:extLst>
          </p:cNvPr>
          <p:cNvSpPr txBox="1"/>
          <p:nvPr/>
        </p:nvSpPr>
        <p:spPr>
          <a:xfrm>
            <a:off x="6132279" y="1383290"/>
            <a:ext cx="1562100" cy="369332"/>
          </a:xfrm>
          <a:prstGeom prst="rect">
            <a:avLst/>
          </a:prstGeom>
          <a:noFill/>
        </p:spPr>
        <p:txBody>
          <a:bodyPr wrap="square" rtlCol="0">
            <a:spAutoFit/>
          </a:bodyPr>
          <a:lstStyle/>
          <a:p>
            <a:pPr algn="ctr"/>
            <a:r>
              <a:rPr lang="en-US" b="1"/>
              <a:t>Salter Labs</a:t>
            </a:r>
          </a:p>
        </p:txBody>
      </p:sp>
      <p:pic>
        <p:nvPicPr>
          <p:cNvPr id="27" name="Picture 26" descr="A bag with a tube attached to it&#10;&#10;Description automatically generated">
            <a:extLst>
              <a:ext uri="{FF2B5EF4-FFF2-40B4-BE49-F238E27FC236}">
                <a16:creationId xmlns:a16="http://schemas.microsoft.com/office/drawing/2014/main" id="{AD1130DF-A110-D2F9-B609-D45C6B997EA2}"/>
              </a:ext>
            </a:extLst>
          </p:cNvPr>
          <p:cNvPicPr>
            <a:picLocks noChangeAspect="1"/>
          </p:cNvPicPr>
          <p:nvPr/>
        </p:nvPicPr>
        <p:blipFill>
          <a:blip r:embed="rId7"/>
          <a:stretch>
            <a:fillRect/>
          </a:stretch>
        </p:blipFill>
        <p:spPr>
          <a:xfrm>
            <a:off x="4964531" y="2631278"/>
            <a:ext cx="1874149" cy="2239027"/>
          </a:xfrm>
          <a:prstGeom prst="rect">
            <a:avLst/>
          </a:prstGeom>
        </p:spPr>
      </p:pic>
      <p:pic>
        <p:nvPicPr>
          <p:cNvPr id="40" name="Picture 39" descr="A close-up of a medical bag&#10;&#10;Description automatically generated">
            <a:extLst>
              <a:ext uri="{FF2B5EF4-FFF2-40B4-BE49-F238E27FC236}">
                <a16:creationId xmlns:a16="http://schemas.microsoft.com/office/drawing/2014/main" id="{B8AA1EE3-673E-64CF-5507-695BE13B772E}"/>
              </a:ext>
            </a:extLst>
          </p:cNvPr>
          <p:cNvPicPr>
            <a:picLocks noChangeAspect="1"/>
          </p:cNvPicPr>
          <p:nvPr/>
        </p:nvPicPr>
        <p:blipFill>
          <a:blip r:embed="rId8"/>
          <a:stretch>
            <a:fillRect/>
          </a:stretch>
        </p:blipFill>
        <p:spPr>
          <a:xfrm>
            <a:off x="751299" y="2505910"/>
            <a:ext cx="1869950" cy="2446663"/>
          </a:xfrm>
          <a:prstGeom prst="rect">
            <a:avLst/>
          </a:prstGeom>
        </p:spPr>
      </p:pic>
      <p:pic>
        <p:nvPicPr>
          <p:cNvPr id="44" name="Picture 43" descr="A medical bag with a tube and a tube&#10;&#10;Description automatically generated">
            <a:extLst>
              <a:ext uri="{FF2B5EF4-FFF2-40B4-BE49-F238E27FC236}">
                <a16:creationId xmlns:a16="http://schemas.microsoft.com/office/drawing/2014/main" id="{B24BADCC-518B-6B42-3BDB-A87A4B1D5F2F}"/>
              </a:ext>
            </a:extLst>
          </p:cNvPr>
          <p:cNvPicPr>
            <a:picLocks noChangeAspect="1"/>
          </p:cNvPicPr>
          <p:nvPr/>
        </p:nvPicPr>
        <p:blipFill>
          <a:blip r:embed="rId9"/>
          <a:stretch>
            <a:fillRect/>
          </a:stretch>
        </p:blipFill>
        <p:spPr>
          <a:xfrm>
            <a:off x="6948638" y="2650834"/>
            <a:ext cx="1874149" cy="2239027"/>
          </a:xfrm>
          <a:prstGeom prst="rect">
            <a:avLst/>
          </a:prstGeom>
        </p:spPr>
      </p:pic>
      <p:pic>
        <p:nvPicPr>
          <p:cNvPr id="46" name="Picture 45" descr="A white bag with red text and a white cord&#10;&#10;Description automatically generated">
            <a:extLst>
              <a:ext uri="{FF2B5EF4-FFF2-40B4-BE49-F238E27FC236}">
                <a16:creationId xmlns:a16="http://schemas.microsoft.com/office/drawing/2014/main" id="{92DF2758-CEAE-0D45-3CB5-39080CD05EFE}"/>
              </a:ext>
            </a:extLst>
          </p:cNvPr>
          <p:cNvPicPr>
            <a:picLocks noChangeAspect="1"/>
          </p:cNvPicPr>
          <p:nvPr/>
        </p:nvPicPr>
        <p:blipFill>
          <a:blip r:embed="rId10"/>
          <a:stretch>
            <a:fillRect/>
          </a:stretch>
        </p:blipFill>
        <p:spPr>
          <a:xfrm>
            <a:off x="10017511" y="2321503"/>
            <a:ext cx="1292415" cy="2920858"/>
          </a:xfrm>
          <a:prstGeom prst="rect">
            <a:avLst/>
          </a:prstGeom>
        </p:spPr>
      </p:pic>
    </p:spTree>
    <p:extLst>
      <p:ext uri="{BB962C8B-B14F-4D97-AF65-F5344CB8AC3E}">
        <p14:creationId xmlns:p14="http://schemas.microsoft.com/office/powerpoint/2010/main" val="2606758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9A4CD81-05AE-EFD8-1037-17990158126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8</a:t>
            </a:fld>
            <a:endParaRPr lang="en-US"/>
          </a:p>
        </p:txBody>
      </p:sp>
      <p:sp>
        <p:nvSpPr>
          <p:cNvPr id="4" name="Title 3">
            <a:extLst>
              <a:ext uri="{FF2B5EF4-FFF2-40B4-BE49-F238E27FC236}">
                <a16:creationId xmlns:a16="http://schemas.microsoft.com/office/drawing/2014/main" id="{E58CBD5D-D6DB-CBF8-7800-719DAF1987EE}"/>
              </a:ext>
            </a:extLst>
          </p:cNvPr>
          <p:cNvSpPr>
            <a:spLocks noGrp="1"/>
          </p:cNvSpPr>
          <p:nvPr>
            <p:ph type="title"/>
          </p:nvPr>
        </p:nvSpPr>
        <p:spPr>
          <a:xfrm>
            <a:off x="522219" y="419100"/>
            <a:ext cx="10515600" cy="668820"/>
          </a:xfrm>
        </p:spPr>
        <p:txBody>
          <a:bodyPr/>
          <a:lstStyle/>
          <a:p>
            <a:r>
              <a:rPr lang="en-US"/>
              <a:t>AirLife Portfolio</a:t>
            </a:r>
          </a:p>
        </p:txBody>
      </p:sp>
      <p:pic>
        <p:nvPicPr>
          <p:cNvPr id="5" name="Picture 4" descr="A screenshot of a device&#10;&#10;AI-generated content may be incorrect.">
            <a:extLst>
              <a:ext uri="{FF2B5EF4-FFF2-40B4-BE49-F238E27FC236}">
                <a16:creationId xmlns:a16="http://schemas.microsoft.com/office/drawing/2014/main" id="{99353332-ECFC-173F-C90F-B60BA00C0DC0}"/>
              </a:ext>
            </a:extLst>
          </p:cNvPr>
          <p:cNvPicPr>
            <a:picLocks noChangeAspect="1"/>
          </p:cNvPicPr>
          <p:nvPr/>
        </p:nvPicPr>
        <p:blipFill rotWithShape="1">
          <a:blip r:embed="rId2"/>
          <a:srcRect t="30847"/>
          <a:stretch/>
        </p:blipFill>
        <p:spPr>
          <a:xfrm>
            <a:off x="959386" y="2514599"/>
            <a:ext cx="10273228" cy="3507995"/>
          </a:xfrm>
          <a:prstGeom prst="rect">
            <a:avLst/>
          </a:prstGeom>
        </p:spPr>
      </p:pic>
      <p:pic>
        <p:nvPicPr>
          <p:cNvPr id="8" name="Picture 7" descr="Infu-Surg® Pressure Infusion Bag">
            <a:extLst>
              <a:ext uri="{FF2B5EF4-FFF2-40B4-BE49-F238E27FC236}">
                <a16:creationId xmlns:a16="http://schemas.microsoft.com/office/drawing/2014/main" id="{D8F6BEAC-543F-5A07-FB2D-36B5518B4562}"/>
              </a:ext>
            </a:extLst>
          </p:cNvPr>
          <p:cNvPicPr>
            <a:picLocks noChangeAspect="1"/>
          </p:cNvPicPr>
          <p:nvPr/>
        </p:nvPicPr>
        <p:blipFill>
          <a:blip r:embed="rId3"/>
          <a:srcRect t="13043" b="15050"/>
          <a:stretch>
            <a:fillRect/>
          </a:stretch>
        </p:blipFill>
        <p:spPr>
          <a:xfrm>
            <a:off x="4569783" y="1241254"/>
            <a:ext cx="1441461" cy="1070295"/>
          </a:xfrm>
          <a:prstGeom prst="rect">
            <a:avLst/>
          </a:prstGeom>
        </p:spPr>
      </p:pic>
      <p:pic>
        <p:nvPicPr>
          <p:cNvPr id="11" name="Picture 10" descr="A bag with a tube attached to it&#10;&#10;Description automatically generated">
            <a:extLst>
              <a:ext uri="{FF2B5EF4-FFF2-40B4-BE49-F238E27FC236}">
                <a16:creationId xmlns:a16="http://schemas.microsoft.com/office/drawing/2014/main" id="{220968CC-007F-68A0-BE45-04D10E08E2DF}"/>
              </a:ext>
            </a:extLst>
          </p:cNvPr>
          <p:cNvPicPr>
            <a:picLocks noChangeAspect="1"/>
          </p:cNvPicPr>
          <p:nvPr/>
        </p:nvPicPr>
        <p:blipFill>
          <a:blip r:embed="rId4"/>
          <a:stretch>
            <a:fillRect/>
          </a:stretch>
        </p:blipFill>
        <p:spPr>
          <a:xfrm>
            <a:off x="7181084" y="1259684"/>
            <a:ext cx="965430" cy="1153390"/>
          </a:xfrm>
          <a:prstGeom prst="rect">
            <a:avLst/>
          </a:prstGeom>
        </p:spPr>
      </p:pic>
      <p:pic>
        <p:nvPicPr>
          <p:cNvPr id="13" name="Picture 12" descr="Close-up of a bag&#10;&#10;Description automatically generated">
            <a:extLst>
              <a:ext uri="{FF2B5EF4-FFF2-40B4-BE49-F238E27FC236}">
                <a16:creationId xmlns:a16="http://schemas.microsoft.com/office/drawing/2014/main" id="{033716B1-F2E7-46C2-4401-EB4DE28C2803}"/>
              </a:ext>
            </a:extLst>
          </p:cNvPr>
          <p:cNvPicPr>
            <a:picLocks noChangeAspect="1"/>
          </p:cNvPicPr>
          <p:nvPr/>
        </p:nvPicPr>
        <p:blipFill>
          <a:blip r:embed="rId5"/>
          <a:stretch>
            <a:fillRect/>
          </a:stretch>
        </p:blipFill>
        <p:spPr>
          <a:xfrm>
            <a:off x="9762302" y="1278086"/>
            <a:ext cx="768927" cy="1153390"/>
          </a:xfrm>
          <a:prstGeom prst="rect">
            <a:avLst/>
          </a:prstGeom>
        </p:spPr>
      </p:pic>
    </p:spTree>
    <p:extLst>
      <p:ext uri="{BB962C8B-B14F-4D97-AF65-F5344CB8AC3E}">
        <p14:creationId xmlns:p14="http://schemas.microsoft.com/office/powerpoint/2010/main" val="3015759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B6BE963-C91E-C31E-967A-9EC738E932E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9</a:t>
            </a:fld>
            <a:endParaRPr lang="en-US"/>
          </a:p>
        </p:txBody>
      </p:sp>
      <p:sp>
        <p:nvSpPr>
          <p:cNvPr id="4" name="Title 3">
            <a:extLst>
              <a:ext uri="{FF2B5EF4-FFF2-40B4-BE49-F238E27FC236}">
                <a16:creationId xmlns:a16="http://schemas.microsoft.com/office/drawing/2014/main" id="{D69F19E3-2B7E-DA07-EBF5-12942FCD5ADB}"/>
              </a:ext>
            </a:extLst>
          </p:cNvPr>
          <p:cNvSpPr>
            <a:spLocks noGrp="1"/>
          </p:cNvSpPr>
          <p:nvPr>
            <p:ph type="title"/>
          </p:nvPr>
        </p:nvSpPr>
        <p:spPr>
          <a:xfrm>
            <a:off x="522219" y="419100"/>
            <a:ext cx="10515600" cy="668820"/>
          </a:xfrm>
        </p:spPr>
        <p:txBody>
          <a:bodyPr/>
          <a:lstStyle/>
          <a:p>
            <a:r>
              <a:rPr lang="en-US"/>
              <a:t>Item Attributes </a:t>
            </a:r>
          </a:p>
        </p:txBody>
      </p:sp>
      <p:graphicFrame>
        <p:nvGraphicFramePr>
          <p:cNvPr id="6" name="Table 5">
            <a:extLst>
              <a:ext uri="{FF2B5EF4-FFF2-40B4-BE49-F238E27FC236}">
                <a16:creationId xmlns:a16="http://schemas.microsoft.com/office/drawing/2014/main" id="{7C6F7418-A531-9CE2-0204-A20A8E28F82D}"/>
              </a:ext>
            </a:extLst>
          </p:cNvPr>
          <p:cNvGraphicFramePr>
            <a:graphicFrameLocks noGrp="1"/>
          </p:cNvGraphicFramePr>
          <p:nvPr>
            <p:extLst>
              <p:ext uri="{D42A27DB-BD31-4B8C-83A1-F6EECF244321}">
                <p14:modId xmlns:p14="http://schemas.microsoft.com/office/powerpoint/2010/main" val="409845271"/>
              </p:ext>
            </p:extLst>
          </p:nvPr>
        </p:nvGraphicFramePr>
        <p:xfrm>
          <a:off x="419101" y="1087438"/>
          <a:ext cx="11353797" cy="5065268"/>
        </p:xfrm>
        <a:graphic>
          <a:graphicData uri="http://schemas.openxmlformats.org/drawingml/2006/table">
            <a:tbl>
              <a:tblPr bandRow="1">
                <a:tableStyleId>{5C22544A-7EE6-4342-B048-85BDC9FD1C3A}</a:tableStyleId>
              </a:tblPr>
              <a:tblGrid>
                <a:gridCol w="1261533">
                  <a:extLst>
                    <a:ext uri="{9D8B030D-6E8A-4147-A177-3AD203B41FA5}">
                      <a16:colId xmlns:a16="http://schemas.microsoft.com/office/drawing/2014/main" val="2577611755"/>
                    </a:ext>
                  </a:extLst>
                </a:gridCol>
                <a:gridCol w="1261533">
                  <a:extLst>
                    <a:ext uri="{9D8B030D-6E8A-4147-A177-3AD203B41FA5}">
                      <a16:colId xmlns:a16="http://schemas.microsoft.com/office/drawing/2014/main" val="2623978429"/>
                    </a:ext>
                  </a:extLst>
                </a:gridCol>
                <a:gridCol w="1261533">
                  <a:extLst>
                    <a:ext uri="{9D8B030D-6E8A-4147-A177-3AD203B41FA5}">
                      <a16:colId xmlns:a16="http://schemas.microsoft.com/office/drawing/2014/main" val="1458363851"/>
                    </a:ext>
                  </a:extLst>
                </a:gridCol>
                <a:gridCol w="1261533">
                  <a:extLst>
                    <a:ext uri="{9D8B030D-6E8A-4147-A177-3AD203B41FA5}">
                      <a16:colId xmlns:a16="http://schemas.microsoft.com/office/drawing/2014/main" val="15617881"/>
                    </a:ext>
                  </a:extLst>
                </a:gridCol>
                <a:gridCol w="1261533">
                  <a:extLst>
                    <a:ext uri="{9D8B030D-6E8A-4147-A177-3AD203B41FA5}">
                      <a16:colId xmlns:a16="http://schemas.microsoft.com/office/drawing/2014/main" val="1704511623"/>
                    </a:ext>
                  </a:extLst>
                </a:gridCol>
                <a:gridCol w="1261533">
                  <a:extLst>
                    <a:ext uri="{9D8B030D-6E8A-4147-A177-3AD203B41FA5}">
                      <a16:colId xmlns:a16="http://schemas.microsoft.com/office/drawing/2014/main" val="3982809031"/>
                    </a:ext>
                  </a:extLst>
                </a:gridCol>
                <a:gridCol w="1261533">
                  <a:extLst>
                    <a:ext uri="{9D8B030D-6E8A-4147-A177-3AD203B41FA5}">
                      <a16:colId xmlns:a16="http://schemas.microsoft.com/office/drawing/2014/main" val="879139965"/>
                    </a:ext>
                  </a:extLst>
                </a:gridCol>
                <a:gridCol w="1261533">
                  <a:extLst>
                    <a:ext uri="{9D8B030D-6E8A-4147-A177-3AD203B41FA5}">
                      <a16:colId xmlns:a16="http://schemas.microsoft.com/office/drawing/2014/main" val="464449155"/>
                    </a:ext>
                  </a:extLst>
                </a:gridCol>
                <a:gridCol w="1261533">
                  <a:extLst>
                    <a:ext uri="{9D8B030D-6E8A-4147-A177-3AD203B41FA5}">
                      <a16:colId xmlns:a16="http://schemas.microsoft.com/office/drawing/2014/main" val="430162215"/>
                    </a:ext>
                  </a:extLst>
                </a:gridCol>
              </a:tblGrid>
              <a:tr h="213614">
                <a:tc>
                  <a:txBody>
                    <a:bodyPr/>
                    <a:lstStyle/>
                    <a:p>
                      <a:pPr marL="0" algn="ctr" rtl="0" eaLnBrk="1" fontAlgn="b" latinLnBrk="0" hangingPunct="1">
                        <a:buNone/>
                      </a:pPr>
                      <a:r>
                        <a:rPr lang="en-US" sz="1200" b="1" i="0" kern="1200">
                          <a:solidFill>
                            <a:srgbClr val="1D51A4"/>
                          </a:solidFill>
                          <a:effectLst/>
                          <a:latin typeface="Arial"/>
                        </a:rPr>
                        <a:t>Item #</a:t>
                      </a:r>
                      <a:endParaRPr lang="en-US">
                        <a:effectLst/>
                        <a:latin typeface="Arial"/>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Brand</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Reusability</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Back Style</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Size</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Air Direction Mechanism</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Pressure Relief Valve</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MR Compatibility Claim</a:t>
                      </a:r>
                      <a:endParaRPr lang="en-US">
                        <a:effectLst/>
                        <a:latin typeface="Calibri"/>
                      </a:endParaRPr>
                    </a:p>
                  </a:txBody>
                  <a:tcPr marL="0" marR="0" marT="0" marB="0" anchor="ctr">
                    <a:lnL>
                      <a:noFill/>
                    </a:lnL>
                    <a:lnR>
                      <a:noFill/>
                    </a:lnR>
                    <a:lnT>
                      <a:noFill/>
                    </a:lnT>
                    <a:lnB>
                      <a:noFill/>
                    </a:lnB>
                    <a:noFill/>
                  </a:tcPr>
                </a:tc>
                <a:tc>
                  <a:txBody>
                    <a:bodyPr/>
                    <a:lstStyle/>
                    <a:p>
                      <a:pPr marL="0" algn="ctr" rtl="0" eaLnBrk="1" fontAlgn="b" latinLnBrk="0" hangingPunct="1">
                        <a:buNone/>
                      </a:pPr>
                      <a:r>
                        <a:rPr lang="en-US" sz="1200" b="1" i="0" kern="1200">
                          <a:solidFill>
                            <a:srgbClr val="1D51A4"/>
                          </a:solidFill>
                          <a:effectLst/>
                          <a:latin typeface="Calibri"/>
                        </a:rPr>
                        <a:t>Packaging</a:t>
                      </a:r>
                      <a:endParaRPr lang="en-US">
                        <a:effectLst/>
                        <a:latin typeface="Calibri"/>
                      </a:endParaRPr>
                    </a:p>
                  </a:txBody>
                  <a:tcPr marL="0" marR="0" marT="0" marB="0" anchor="ctr">
                    <a:lnL>
                      <a:noFill/>
                    </a:lnL>
                    <a:lnR>
                      <a:noFill/>
                    </a:lnR>
                    <a:lnT>
                      <a:noFill/>
                    </a:lnT>
                    <a:lnB>
                      <a:noFill/>
                    </a:lnB>
                    <a:noFill/>
                  </a:tcPr>
                </a:tc>
                <a:extLst>
                  <a:ext uri="{0D108BD9-81ED-4DB2-BD59-A6C34878D82A}">
                    <a16:rowId xmlns:a16="http://schemas.microsoft.com/office/drawing/2014/main" val="3452574196"/>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ZIT-1020-5</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InfuseIT</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baseline="300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Reusable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360-400mmHg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a:noFill/>
                    </a:lnT>
                    <a:lnB w="12700">
                      <a:solidFill>
                        <a:schemeClr val="tx1"/>
                      </a:solidFill>
                    </a:lnB>
                    <a:noFill/>
                  </a:tcPr>
                </a:tc>
                <a:extLst>
                  <a:ext uri="{0D108BD9-81ED-4DB2-BD59-A6C34878D82A}">
                    <a16:rowId xmlns:a16="http://schemas.microsoft.com/office/drawing/2014/main" val="4237654312"/>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ZIT-520-5</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InfuseIT</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Reusable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360-400mmHg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179873204"/>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ZIT-1000-10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InfuseIT</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360-400mmHg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907376345"/>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ZIT-3000-10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InfuseIT</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360-400mmHg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3619022411"/>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ZIT-500-10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InfuseIT</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360-400mmHg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496822054"/>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950194310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a:t>
                      </a:r>
                      <a:r>
                        <a:rPr lang="en-US" sz="1100" b="0" i="0" kern="1200">
                          <a:solidFill>
                            <a:srgbClr val="000000"/>
                          </a:solidFill>
                          <a:effectLst/>
                          <a:latin typeface="Arial" panose="020B0604020202020204" pitchFamily="34" charset="0"/>
                          <a:cs typeface="Arial" panose="020B0604020202020204" pitchFamily="34" charset="0"/>
                        </a:rPr>
                        <a:t>-Surg</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375mmHg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25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4234797197"/>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950089904</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a:t>
                      </a:r>
                      <a:r>
                        <a:rPr lang="en-US" sz="1100" b="0" i="0" kern="1200">
                          <a:solidFill>
                            <a:srgbClr val="000000"/>
                          </a:solidFill>
                          <a:effectLst/>
                          <a:latin typeface="Arial" panose="020B0604020202020204" pitchFamily="34" charset="0"/>
                          <a:cs typeface="Arial" panose="020B0604020202020204" pitchFamily="34" charset="0"/>
                        </a:rPr>
                        <a:t>-Surg</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375mmHg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487130350"/>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4030H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a:t>
                      </a:r>
                      <a:r>
                        <a:rPr lang="en-US" sz="1100" b="0" i="0" kern="1200">
                          <a:solidFill>
                            <a:srgbClr val="000000"/>
                          </a:solidFill>
                          <a:effectLst/>
                          <a:latin typeface="Arial" panose="020B0604020202020204" pitchFamily="34" charset="0"/>
                          <a:cs typeface="Arial" panose="020B0604020202020204" pitchFamily="34" charset="0"/>
                        </a:rPr>
                        <a:t>-Surg</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375mmHg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3345158291"/>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950194210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a:t>
                      </a:r>
                      <a:r>
                        <a:rPr lang="en-US" sz="1100" b="0" i="0" kern="1200">
                          <a:solidFill>
                            <a:srgbClr val="000000"/>
                          </a:solidFill>
                          <a:effectLst/>
                          <a:latin typeface="Arial" panose="020B0604020202020204" pitchFamily="34" charset="0"/>
                          <a:cs typeface="Arial" panose="020B0604020202020204" pitchFamily="34" charset="0"/>
                        </a:rPr>
                        <a:t>-Surg</a:t>
                      </a:r>
                      <a:r>
                        <a:rPr lang="en-US" sz="1100" b="0" i="0" kern="1200" baseline="30000">
                          <a:solidFill>
                            <a:srgbClr val="000000"/>
                          </a:solidFill>
                          <a:effectLst/>
                          <a:latin typeface="Arial" panose="020B0604020202020204" pitchFamily="34" charset="0"/>
                          <a:cs typeface="Arial" panose="020B0604020202020204" pitchFamily="34" charset="0"/>
                        </a:rPr>
                        <a:t>®</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375mmHg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25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697111393"/>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4100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a:t>
                      </a:r>
                      <a:r>
                        <a:rPr lang="en-US" sz="1100" b="0" i="0" kern="1200">
                          <a:solidFill>
                            <a:srgbClr val="000000"/>
                          </a:solidFill>
                          <a:effectLst/>
                          <a:latin typeface="Arial" panose="020B0604020202020204" pitchFamily="34" charset="0"/>
                          <a:cs typeface="Arial" panose="020B0604020202020204" pitchFamily="34" charset="0"/>
                        </a:rPr>
                        <a:t>-Surg</a:t>
                      </a:r>
                      <a:r>
                        <a:rPr lang="en-US" sz="1100" b="0" i="0" kern="1200" baseline="30000">
                          <a:solidFill>
                            <a:srgbClr val="000000"/>
                          </a:solidFill>
                          <a:effectLst/>
                          <a:latin typeface="Arial" panose="020B0604020202020204" pitchFamily="34" charset="0"/>
                          <a:cs typeface="Arial" panose="020B0604020202020204" pitchFamily="34" charset="0"/>
                        </a:rPr>
                        <a:t>®</a:t>
                      </a:r>
                      <a:r>
                        <a:rPr lang="en-US" sz="1100" b="0" i="0" kern="1200">
                          <a:solidFill>
                            <a:srgbClr val="000000"/>
                          </a:solidFill>
                          <a:effectLst/>
                          <a:latin typeface="Arial" panose="020B0604020202020204" pitchFamily="34" charset="0"/>
                          <a:cs typeface="Arial" panose="020B0604020202020204" pitchFamily="34" charset="0"/>
                        </a:rPr>
                        <a:t> Clarity</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375mmHg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25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2312090761"/>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4050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err="1">
                          <a:solidFill>
                            <a:srgbClr val="000000"/>
                          </a:solidFill>
                          <a:effectLst/>
                          <a:latin typeface="Arial" panose="020B0604020202020204" pitchFamily="34" charset="0"/>
                          <a:cs typeface="Arial" panose="020B0604020202020204" pitchFamily="34" charset="0"/>
                        </a:rPr>
                        <a:t>Infu</a:t>
                      </a:r>
                      <a:r>
                        <a:rPr lang="en-US" sz="1100" b="0" i="0" kern="1200">
                          <a:solidFill>
                            <a:srgbClr val="000000"/>
                          </a:solidFill>
                          <a:effectLst/>
                          <a:latin typeface="Arial" panose="020B0604020202020204" pitchFamily="34" charset="0"/>
                          <a:cs typeface="Arial" panose="020B0604020202020204" pitchFamily="34" charset="0"/>
                        </a:rPr>
                        <a:t>-Surg</a:t>
                      </a:r>
                      <a:r>
                        <a:rPr lang="en-US" sz="1100" b="0" i="0" kern="1200" baseline="30000">
                          <a:solidFill>
                            <a:srgbClr val="000000"/>
                          </a:solidFill>
                          <a:effectLst/>
                          <a:latin typeface="Arial" panose="020B0604020202020204" pitchFamily="34" charset="0"/>
                          <a:cs typeface="Arial" panose="020B0604020202020204" pitchFamily="34" charset="0"/>
                        </a:rPr>
                        <a:t>®</a:t>
                      </a:r>
                      <a:r>
                        <a:rPr lang="en-US" sz="1100" b="0" i="0" kern="1200">
                          <a:solidFill>
                            <a:srgbClr val="000000"/>
                          </a:solidFill>
                          <a:effectLst/>
                          <a:latin typeface="Arial" panose="020B0604020202020204" pitchFamily="34" charset="0"/>
                          <a:cs typeface="Arial" panose="020B0604020202020204" pitchFamily="34" charset="0"/>
                        </a:rPr>
                        <a:t> Clarity</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375mmHg</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Yes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25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3034737230"/>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IN800020</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Clear</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20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3631502944"/>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IN900012</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12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435723264"/>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IN900012-CE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12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2633941862"/>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IN900048</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48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004540304"/>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IN900048-CE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48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4276516967"/>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IN950012</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12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2703490105"/>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IN950012-CE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3000mL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12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3042149673"/>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IN800012</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12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763001979"/>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IN800012-CE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12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1852030930"/>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IN800048</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48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w="12700">
                      <a:solidFill>
                        <a:schemeClr val="tx1"/>
                      </a:solidFill>
                    </a:lnB>
                    <a:noFill/>
                  </a:tcPr>
                </a:tc>
                <a:extLst>
                  <a:ext uri="{0D108BD9-81ED-4DB2-BD59-A6C34878D82A}">
                    <a16:rowId xmlns:a16="http://schemas.microsoft.com/office/drawing/2014/main" val="984428824"/>
                  </a:ext>
                </a:extLst>
              </a:tr>
              <a:tr h="213614">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IN800048-CE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Vital Signs™</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Single-Patient Use</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Mesh</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500mL</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3-way Stopcock</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No</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tc>
                  <a:txBody>
                    <a:bodyPr/>
                    <a:lstStyle/>
                    <a:p>
                      <a:pPr marL="0" algn="ctr" rtl="0" eaLnBrk="1" fontAlgn="b" latinLnBrk="0" hangingPunct="1">
                        <a:buNone/>
                      </a:pPr>
                      <a:r>
                        <a:rPr lang="en-US" sz="1100" b="0" i="0" kern="1200">
                          <a:solidFill>
                            <a:srgbClr val="000000"/>
                          </a:solidFill>
                          <a:effectLst/>
                          <a:latin typeface="Arial" panose="020B0604020202020204" pitchFamily="34" charset="0"/>
                          <a:cs typeface="Arial" panose="020B0604020202020204" pitchFamily="34" charset="0"/>
                        </a:rPr>
                        <a:t>48 EA/CA</a:t>
                      </a:r>
                      <a:endParaRPr lang="en-US" sz="1600">
                        <a:effectLst/>
                        <a:latin typeface="Arial" panose="020B0604020202020204" pitchFamily="34" charset="0"/>
                        <a:cs typeface="Arial" panose="020B0604020202020204" pitchFamily="34" charset="0"/>
                      </a:endParaRPr>
                    </a:p>
                  </a:txBody>
                  <a:tcPr marL="0" marR="0" marT="0" marB="0" anchor="ctr">
                    <a:lnL>
                      <a:noFill/>
                    </a:lnL>
                    <a:lnR>
                      <a:noFill/>
                    </a:lnR>
                    <a:lnT w="12700">
                      <a:solidFill>
                        <a:schemeClr val="tx1"/>
                      </a:solidFill>
                    </a:lnT>
                    <a:lnB>
                      <a:noFill/>
                    </a:lnB>
                    <a:noFill/>
                  </a:tcPr>
                </a:tc>
                <a:extLst>
                  <a:ext uri="{0D108BD9-81ED-4DB2-BD59-A6C34878D82A}">
                    <a16:rowId xmlns:a16="http://schemas.microsoft.com/office/drawing/2014/main" val="4181638138"/>
                  </a:ext>
                </a:extLst>
              </a:tr>
            </a:tbl>
          </a:graphicData>
        </a:graphic>
      </p:graphicFrame>
    </p:spTree>
    <p:extLst>
      <p:ext uri="{BB962C8B-B14F-4D97-AF65-F5344CB8AC3E}">
        <p14:creationId xmlns:p14="http://schemas.microsoft.com/office/powerpoint/2010/main" val="998048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A4DD4D9-8666-4487-65CD-0E8576BC7CC8}"/>
              </a:ext>
            </a:extLst>
          </p:cNvPr>
          <p:cNvPicPr>
            <a:picLocks noChangeAspect="1"/>
          </p:cNvPicPr>
          <p:nvPr/>
        </p:nvPicPr>
        <p:blipFill rotWithShape="1">
          <a:blip r:embed="rId4"/>
          <a:srcRect b="41397"/>
          <a:stretch/>
        </p:blipFill>
        <p:spPr>
          <a:xfrm>
            <a:off x="8396130" y="1715751"/>
            <a:ext cx="2936520" cy="2348534"/>
          </a:xfrm>
          <a:prstGeom prst="rect">
            <a:avLst/>
          </a:prstGeom>
        </p:spPr>
      </p:pic>
      <p:sp>
        <p:nvSpPr>
          <p:cNvPr id="11" name="Content Placeholder 1">
            <a:extLst>
              <a:ext uri="{FF2B5EF4-FFF2-40B4-BE49-F238E27FC236}">
                <a16:creationId xmlns:a16="http://schemas.microsoft.com/office/drawing/2014/main" id="{0E1D888D-2F38-65A5-319A-A492AE355261}"/>
              </a:ext>
            </a:extLst>
          </p:cNvPr>
          <p:cNvSpPr>
            <a:spLocks noGrp="1"/>
          </p:cNvSpPr>
          <p:nvPr>
            <p:ph idx="1"/>
          </p:nvPr>
        </p:nvSpPr>
        <p:spPr>
          <a:xfrm>
            <a:off x="8396129" y="4216399"/>
            <a:ext cx="3057683" cy="1920875"/>
          </a:xfrm>
        </p:spPr>
        <p:txBody>
          <a:bodyPr>
            <a:noAutofit/>
          </a:bodyPr>
          <a:lstStyle/>
          <a:p>
            <a:r>
              <a:rPr lang="en-US" sz="900"/>
              <a:t>1. Insert intravenous bag between mesh/panel and pressure bag. </a:t>
            </a:r>
          </a:p>
          <a:p>
            <a:r>
              <a:rPr lang="en-US" sz="900"/>
              <a:t>2. Hang intravenous bag on mounted hook or slide hanger loop through top of IV bag if applicable. </a:t>
            </a:r>
          </a:p>
          <a:p>
            <a:r>
              <a:rPr lang="en-US" sz="900"/>
              <a:t>3. Inflate: Close valve on inflation bulb. Pump inflation bulb until gauge indicates the proper pressure. </a:t>
            </a:r>
          </a:p>
          <a:p>
            <a:r>
              <a:rPr lang="en-US" sz="900"/>
              <a:t>4. Rotate stopcock to “Maintain Pressure” position. </a:t>
            </a:r>
          </a:p>
          <a:p>
            <a:r>
              <a:rPr lang="en-US" sz="900"/>
              <a:t>5. Deflate: Open valve on inflation bulb.</a:t>
            </a:r>
          </a:p>
          <a:p>
            <a:r>
              <a:rPr lang="en-US" sz="900"/>
              <a:t>Caution: For best transfer of pressure to the IV Bag, ensure fluid bag is placed within the pressure infuser panel.</a:t>
            </a:r>
          </a:p>
        </p:txBody>
      </p:sp>
      <p:sp>
        <p:nvSpPr>
          <p:cNvPr id="3" name="Slide Number Placeholder 2">
            <a:extLst>
              <a:ext uri="{FF2B5EF4-FFF2-40B4-BE49-F238E27FC236}">
                <a16:creationId xmlns:a16="http://schemas.microsoft.com/office/drawing/2014/main" id="{34FDE49E-AFFB-F0C4-6198-BEC02F3C58FA}"/>
              </a:ext>
            </a:extLst>
          </p:cNvPr>
          <p:cNvSpPr>
            <a:spLocks noGrp="1"/>
          </p:cNvSpPr>
          <p:nvPr>
            <p:ph type="sldNum" sz="quarter" idx="4"/>
          </p:nvPr>
        </p:nvSpPr>
        <p:spPr>
          <a:xfrm>
            <a:off x="10810215" y="6443853"/>
            <a:ext cx="830696" cy="281997"/>
          </a:xfrm>
        </p:spPr>
        <p:txBody>
          <a:bodyPr/>
          <a:lstStyle/>
          <a:p>
            <a:pPr lvl="0"/>
            <a:fld id="{065D75E3-62B6-C44A-8295-14DF27978E1A}" type="slidenum">
              <a:rPr lang="en-US" noProof="0" smtClean="0"/>
              <a:pPr lvl="0"/>
              <a:t>10</a:t>
            </a:fld>
            <a:endParaRPr lang="en-US" noProof="0"/>
          </a:p>
        </p:txBody>
      </p:sp>
      <p:sp>
        <p:nvSpPr>
          <p:cNvPr id="4" name="Title 3">
            <a:extLst>
              <a:ext uri="{FF2B5EF4-FFF2-40B4-BE49-F238E27FC236}">
                <a16:creationId xmlns:a16="http://schemas.microsoft.com/office/drawing/2014/main" id="{DDCC8461-D098-11D2-B1F5-BFA0C388B6FF}"/>
              </a:ext>
            </a:extLst>
          </p:cNvPr>
          <p:cNvSpPr>
            <a:spLocks noGrp="1"/>
          </p:cNvSpPr>
          <p:nvPr>
            <p:ph type="title"/>
          </p:nvPr>
        </p:nvSpPr>
        <p:spPr>
          <a:xfrm>
            <a:off x="522219" y="419100"/>
            <a:ext cx="10515600" cy="668820"/>
          </a:xfrm>
        </p:spPr>
        <p:txBody>
          <a:bodyPr>
            <a:normAutofit/>
          </a:bodyPr>
          <a:lstStyle/>
          <a:p>
            <a:r>
              <a:rPr lang="en-US"/>
              <a:t>Pressure Infusion Bag Instructions For Use (IFU)</a:t>
            </a:r>
          </a:p>
        </p:txBody>
      </p:sp>
      <p:sp>
        <p:nvSpPr>
          <p:cNvPr id="2" name="Rectangle 1">
            <a:extLst>
              <a:ext uri="{FF2B5EF4-FFF2-40B4-BE49-F238E27FC236}">
                <a16:creationId xmlns:a16="http://schemas.microsoft.com/office/drawing/2014/main" id="{D812389E-5956-5314-1714-2F0773EA6A09}"/>
              </a:ext>
            </a:extLst>
          </p:cNvPr>
          <p:cNvSpPr/>
          <p:nvPr/>
        </p:nvSpPr>
        <p:spPr>
          <a:xfrm>
            <a:off x="3451124" y="1718927"/>
            <a:ext cx="4462559" cy="373785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pic>
        <p:nvPicPr>
          <p:cNvPr id="5" name="Picture 7">
            <a:extLst>
              <a:ext uri="{FF2B5EF4-FFF2-40B4-BE49-F238E27FC236}">
                <a16:creationId xmlns:a16="http://schemas.microsoft.com/office/drawing/2014/main" id="{F91B21E9-B4CE-9078-37F4-810CB54F479E}"/>
              </a:ext>
            </a:extLst>
          </p:cNvPr>
          <p:cNvPicPr>
            <a:picLocks noChangeAspect="1"/>
          </p:cNvPicPr>
          <p:nvPr/>
        </p:nvPicPr>
        <p:blipFill>
          <a:blip r:embed="rId5"/>
          <a:srcRect/>
          <a:stretch/>
        </p:blipFill>
        <p:spPr>
          <a:xfrm>
            <a:off x="595930" y="1718927"/>
            <a:ext cx="2617265" cy="3737854"/>
          </a:xfrm>
          <a:prstGeom prst="rect">
            <a:avLst/>
          </a:prstGeom>
          <a:noFill/>
        </p:spPr>
      </p:pic>
      <p:sp>
        <p:nvSpPr>
          <p:cNvPr id="6" name="TextBox 5">
            <a:extLst>
              <a:ext uri="{FF2B5EF4-FFF2-40B4-BE49-F238E27FC236}">
                <a16:creationId xmlns:a16="http://schemas.microsoft.com/office/drawing/2014/main" id="{5E4D032B-3E31-7461-3905-6E77970D0030}"/>
              </a:ext>
            </a:extLst>
          </p:cNvPr>
          <p:cNvSpPr txBox="1"/>
          <p:nvPr/>
        </p:nvSpPr>
        <p:spPr>
          <a:xfrm>
            <a:off x="3568277" y="1869398"/>
            <a:ext cx="3813884" cy="446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effectLst/>
                <a:uLnTx/>
                <a:uFillTx/>
                <a:latin typeface="Arial" panose="020B0604020202020204" pitchFamily="34" charset="0"/>
                <a:cs typeface="Arial" panose="020B0604020202020204" pitchFamily="34" charset="0"/>
              </a:rPr>
              <a:t>Ethox</a:t>
            </a:r>
            <a:r>
              <a:rPr kumimoji="0" lang="en-US" sz="1200" b="1" i="0" u="none" strike="noStrike" kern="1200" cap="none" spc="0" normalizeH="0" baseline="0" noProof="0">
                <a:ln>
                  <a:noFill/>
                </a:ln>
                <a:effectLst/>
                <a:uLnTx/>
                <a:uFillTx/>
                <a:latin typeface="Arial" panose="020B0604020202020204" pitchFamily="34" charset="0"/>
                <a:cs typeface="Arial" panose="020B0604020202020204" pitchFamily="34" charset="0"/>
              </a:rPr>
              <a:t> Pressure Infusion Bag Training Video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effectLst/>
                <a:uLnTx/>
                <a:uFillTx/>
                <a:latin typeface="Arial" panose="020B0604020202020204" pitchFamily="34" charset="0"/>
                <a:cs typeface="Arial" panose="020B0604020202020204" pitchFamily="34" charset="0"/>
              </a:rPr>
              <a:t>– featuring Gary Banks</a:t>
            </a:r>
            <a:endParaRPr kumimoji="0" lang="en-US" sz="14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pic>
        <p:nvPicPr>
          <p:cNvPr id="7" name="Online Media 6" title="SunMed Pressure Infusion Product Training">
            <a:hlinkClick r:id="" action="ppaction://media"/>
            <a:extLst>
              <a:ext uri="{FF2B5EF4-FFF2-40B4-BE49-F238E27FC236}">
                <a16:creationId xmlns:a16="http://schemas.microsoft.com/office/drawing/2014/main" id="{19ADCD7A-116F-C102-7433-53F4A8D5C908}"/>
              </a:ext>
            </a:extLst>
          </p:cNvPr>
          <p:cNvPicPr>
            <a:picLocks noRot="1" noChangeAspect="1"/>
          </p:cNvPicPr>
          <p:nvPr>
            <a:videoFile r:link="rId1"/>
          </p:nvPr>
        </p:nvPicPr>
        <p:blipFill>
          <a:blip r:embed="rId6"/>
          <a:stretch>
            <a:fillRect/>
          </a:stretch>
        </p:blipFill>
        <p:spPr>
          <a:xfrm>
            <a:off x="3662249" y="2333957"/>
            <a:ext cx="3887546" cy="2507793"/>
          </a:xfrm>
          <a:prstGeom prst="rect">
            <a:avLst/>
          </a:prstGeom>
        </p:spPr>
      </p:pic>
      <p:sp>
        <p:nvSpPr>
          <p:cNvPr id="8" name="TextBox 7">
            <a:extLst>
              <a:ext uri="{FF2B5EF4-FFF2-40B4-BE49-F238E27FC236}">
                <a16:creationId xmlns:a16="http://schemas.microsoft.com/office/drawing/2014/main" id="{166FDEF6-B192-52DB-D12A-41613FD2EEBF}"/>
              </a:ext>
            </a:extLst>
          </p:cNvPr>
          <p:cNvSpPr txBox="1"/>
          <p:nvPr/>
        </p:nvSpPr>
        <p:spPr>
          <a:xfrm>
            <a:off x="3568277" y="5029310"/>
            <a:ext cx="3981518"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sng" strike="noStrike" kern="1200" cap="none" spc="0" normalizeH="0" baseline="0" noProof="0">
                <a:ln>
                  <a:noFill/>
                </a:ln>
                <a:solidFill>
                  <a:prstClr val="black"/>
                </a:solidFill>
                <a:effectLst/>
                <a:uLnTx/>
                <a:uFillTx/>
                <a:latin typeface="Arial" panose="020B0604020202020204"/>
                <a:ea typeface="+mn-ea"/>
                <a:cs typeface="+mn-cs"/>
              </a:rPr>
              <a:t>YouTube Link</a:t>
            </a: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rPr>
              <a:t>: </a:t>
            </a:r>
            <a:r>
              <a:rPr kumimoji="0" lang="en-US" sz="1200" b="0" i="0" u="none" strike="noStrike" kern="1200" cap="none" spc="0" normalizeH="0" baseline="0" noProof="0">
                <a:ln>
                  <a:noFill/>
                </a:ln>
                <a:solidFill>
                  <a:srgbClr val="FF0000"/>
                </a:solidFill>
                <a:effectLst/>
                <a:uLnTx/>
                <a:uFillTx/>
                <a:latin typeface="Arial" panose="020B0604020202020204"/>
                <a:ea typeface="+mn-ea"/>
                <a:cs typeface="+mn-cs"/>
                <a:hlinkClick r:id="rId7"/>
              </a:rPr>
              <a:t>https://</a:t>
            </a:r>
            <a:r>
              <a:rPr kumimoji="0" lang="en-US" sz="1200" b="0" i="0" u="none" strike="noStrike" kern="1200" cap="none" spc="0" normalizeH="0" baseline="0" noProof="0" err="1">
                <a:ln>
                  <a:noFill/>
                </a:ln>
                <a:solidFill>
                  <a:srgbClr val="FF0000"/>
                </a:solidFill>
                <a:effectLst/>
                <a:uLnTx/>
                <a:uFillTx/>
                <a:latin typeface="Arial" panose="020B0604020202020204"/>
                <a:ea typeface="+mn-ea"/>
                <a:cs typeface="+mn-cs"/>
                <a:hlinkClick r:id="rId7"/>
              </a:rPr>
              <a:t>youtu.be</a:t>
            </a:r>
            <a:r>
              <a:rPr kumimoji="0" lang="en-US" sz="1200" b="0" i="0" u="none" strike="noStrike" kern="1200" cap="none" spc="0" normalizeH="0" baseline="0" noProof="0">
                <a:ln>
                  <a:noFill/>
                </a:ln>
                <a:solidFill>
                  <a:srgbClr val="FF0000"/>
                </a:solidFill>
                <a:effectLst/>
                <a:uLnTx/>
                <a:uFillTx/>
                <a:latin typeface="Arial" panose="020B0604020202020204"/>
                <a:ea typeface="+mn-ea"/>
                <a:cs typeface="+mn-cs"/>
                <a:hlinkClick r:id="rId7"/>
              </a:rPr>
              <a:t>/MfLslVejg3I</a:t>
            </a:r>
            <a:endParaRPr kumimoji="0" lang="en-US" sz="1200" b="0" i="0" u="none" strike="noStrike" kern="1200" cap="none" spc="0" normalizeH="0" baseline="0" noProof="0">
              <a:ln>
                <a:noFill/>
              </a:ln>
              <a:solidFill>
                <a:srgbClr val="FF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57223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1CADF66-1238-DAD2-8630-FF6FE4DF0D2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11</a:t>
            </a:fld>
            <a:endParaRPr lang="en-US"/>
          </a:p>
        </p:txBody>
      </p:sp>
      <p:sp>
        <p:nvSpPr>
          <p:cNvPr id="4" name="Title 3">
            <a:extLst>
              <a:ext uri="{FF2B5EF4-FFF2-40B4-BE49-F238E27FC236}">
                <a16:creationId xmlns:a16="http://schemas.microsoft.com/office/drawing/2014/main" id="{A4FD5DD3-7DA9-438E-2CC7-BAB4B22D0758}"/>
              </a:ext>
            </a:extLst>
          </p:cNvPr>
          <p:cNvSpPr>
            <a:spLocks noGrp="1"/>
          </p:cNvSpPr>
          <p:nvPr>
            <p:ph type="title"/>
          </p:nvPr>
        </p:nvSpPr>
        <p:spPr>
          <a:xfrm>
            <a:off x="522219" y="419100"/>
            <a:ext cx="10515600" cy="668820"/>
          </a:xfrm>
        </p:spPr>
        <p:txBody>
          <a:bodyPr/>
          <a:lstStyle/>
          <a:p>
            <a:r>
              <a:rPr lang="en-US"/>
              <a:t>GPO Contracts</a:t>
            </a:r>
          </a:p>
        </p:txBody>
      </p:sp>
      <p:pic>
        <p:nvPicPr>
          <p:cNvPr id="5" name="Picture 4">
            <a:extLst>
              <a:ext uri="{FF2B5EF4-FFF2-40B4-BE49-F238E27FC236}">
                <a16:creationId xmlns:a16="http://schemas.microsoft.com/office/drawing/2014/main" id="{CEF3F33F-8AA7-88E3-DD95-64F2D5898B1C}"/>
              </a:ext>
            </a:extLst>
          </p:cNvPr>
          <p:cNvPicPr>
            <a:picLocks noChangeAspect="1"/>
          </p:cNvPicPr>
          <p:nvPr/>
        </p:nvPicPr>
        <p:blipFill>
          <a:blip r:embed="rId2"/>
          <a:srcRect b="3484"/>
          <a:stretch>
            <a:fillRect/>
          </a:stretch>
        </p:blipFill>
        <p:spPr>
          <a:xfrm>
            <a:off x="229518" y="1464469"/>
            <a:ext cx="11099494" cy="4323846"/>
          </a:xfrm>
          <a:prstGeom prst="rect">
            <a:avLst/>
          </a:prstGeom>
        </p:spPr>
      </p:pic>
    </p:spTree>
    <p:extLst>
      <p:ext uri="{BB962C8B-B14F-4D97-AF65-F5344CB8AC3E}">
        <p14:creationId xmlns:p14="http://schemas.microsoft.com/office/powerpoint/2010/main" val="3935465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6188C3A-BCEB-7826-06EC-DBE559559C9A}"/>
              </a:ext>
            </a:extLst>
          </p:cNvPr>
          <p:cNvSpPr/>
          <p:nvPr/>
        </p:nvSpPr>
        <p:spPr>
          <a:xfrm>
            <a:off x="8278760" y="2281081"/>
            <a:ext cx="3223871" cy="2645739"/>
          </a:xfrm>
          <a:prstGeom prst="rect">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34FDE49E-AFFB-F0C4-6198-BEC02F3C58FA}"/>
              </a:ext>
            </a:extLst>
          </p:cNvPr>
          <p:cNvSpPr>
            <a:spLocks noGrp="1"/>
          </p:cNvSpPr>
          <p:nvPr>
            <p:ph type="sldNum" sz="quarter" idx="4"/>
          </p:nvPr>
        </p:nvSpPr>
        <p:spPr>
          <a:xfrm>
            <a:off x="10810215" y="6443853"/>
            <a:ext cx="830696" cy="281997"/>
          </a:xfrm>
        </p:spPr>
        <p:txBody>
          <a:bodyPr/>
          <a:lstStyle/>
          <a:p>
            <a:pPr lvl="0"/>
            <a:fld id="{065D75E3-62B6-C44A-8295-14DF27978E1A}" type="slidenum">
              <a:rPr lang="en-US" noProof="0" smtClean="0"/>
              <a:pPr lvl="0"/>
              <a:t>12</a:t>
            </a:fld>
            <a:endParaRPr lang="en-US" noProof="0"/>
          </a:p>
        </p:txBody>
      </p:sp>
      <p:sp>
        <p:nvSpPr>
          <p:cNvPr id="4" name="Title 3">
            <a:extLst>
              <a:ext uri="{FF2B5EF4-FFF2-40B4-BE49-F238E27FC236}">
                <a16:creationId xmlns:a16="http://schemas.microsoft.com/office/drawing/2014/main" id="{DDCC8461-D098-11D2-B1F5-BFA0C388B6FF}"/>
              </a:ext>
            </a:extLst>
          </p:cNvPr>
          <p:cNvSpPr>
            <a:spLocks noGrp="1"/>
          </p:cNvSpPr>
          <p:nvPr>
            <p:ph type="title"/>
          </p:nvPr>
        </p:nvSpPr>
        <p:spPr>
          <a:xfrm>
            <a:off x="522219" y="419100"/>
            <a:ext cx="10515600" cy="668820"/>
          </a:xfrm>
        </p:spPr>
        <p:txBody>
          <a:bodyPr/>
          <a:lstStyle/>
          <a:p>
            <a:r>
              <a:rPr lang="en-US"/>
              <a:t>Domestic Market Share</a:t>
            </a:r>
          </a:p>
        </p:txBody>
      </p:sp>
      <p:sp>
        <p:nvSpPr>
          <p:cNvPr id="9" name="Content Placeholder 1">
            <a:extLst>
              <a:ext uri="{FF2B5EF4-FFF2-40B4-BE49-F238E27FC236}">
                <a16:creationId xmlns:a16="http://schemas.microsoft.com/office/drawing/2014/main" id="{E94275CB-7959-ECD6-B150-29AD12D48675}"/>
              </a:ext>
            </a:extLst>
          </p:cNvPr>
          <p:cNvSpPr txBox="1">
            <a:spLocks/>
          </p:cNvSpPr>
          <p:nvPr/>
        </p:nvSpPr>
        <p:spPr>
          <a:xfrm>
            <a:off x="1430639" y="1343599"/>
            <a:ext cx="3292439" cy="381714"/>
          </a:xfrm>
          <a:prstGeom prst="rect">
            <a:avLst/>
          </a:prstGeom>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US" sz="1800" b="1" i="0"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Clarivate Market Share (2022)</a:t>
            </a:r>
          </a:p>
          <a:p>
            <a:pPr marL="285750" marR="0" lvl="0" indent="-28575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aphicFrame>
        <p:nvGraphicFramePr>
          <p:cNvPr id="5" name="Chart 4">
            <a:extLst>
              <a:ext uri="{FF2B5EF4-FFF2-40B4-BE49-F238E27FC236}">
                <a16:creationId xmlns:a16="http://schemas.microsoft.com/office/drawing/2014/main" id="{05A60D44-ABC2-B688-E863-E66229D7A1CF}"/>
              </a:ext>
            </a:extLst>
          </p:cNvPr>
          <p:cNvGraphicFramePr>
            <a:graphicFrameLocks/>
          </p:cNvGraphicFramePr>
          <p:nvPr>
            <p:extLst>
              <p:ext uri="{D42A27DB-BD31-4B8C-83A1-F6EECF244321}">
                <p14:modId xmlns:p14="http://schemas.microsoft.com/office/powerpoint/2010/main" val="1201900901"/>
              </p:ext>
            </p:extLst>
          </p:nvPr>
        </p:nvGraphicFramePr>
        <p:xfrm>
          <a:off x="412116" y="2081742"/>
          <a:ext cx="5131929" cy="3677022"/>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2EECD388-3A7A-9178-9EFC-EE0A05296432}"/>
              </a:ext>
            </a:extLst>
          </p:cNvPr>
          <p:cNvSpPr txBox="1"/>
          <p:nvPr/>
        </p:nvSpPr>
        <p:spPr>
          <a:xfrm>
            <a:off x="8587920" y="2794417"/>
            <a:ext cx="2605549" cy="1754326"/>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pPr algn="ctr"/>
            <a:r>
              <a:rPr kumimoji="0" lang="en-US" sz="3600" b="1" i="1" strike="noStrike" kern="1200" cap="none" spc="0" normalizeH="0" baseline="0" noProof="0">
                <a:ln>
                  <a:noFill/>
                </a:ln>
                <a:solidFill>
                  <a:schemeClr val="bg1"/>
                </a:solidFill>
                <a:effectLst/>
                <a:uLnTx/>
                <a:uFillTx/>
                <a:latin typeface="Arial"/>
                <a:cs typeface="Arial"/>
              </a:rPr>
              <a:t>$20 million</a:t>
            </a:r>
            <a:br>
              <a:rPr lang="en-US" sz="3600" b="1" i="0"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US" sz="3600" b="1" i="0" strike="noStrike" kern="1200" cap="none" spc="0" normalizeH="0" baseline="0" noProof="0">
                <a:ln>
                  <a:noFill/>
                </a:ln>
                <a:solidFill>
                  <a:schemeClr val="bg1"/>
                </a:solidFill>
                <a:effectLst/>
                <a:uLnTx/>
                <a:uFillTx/>
                <a:latin typeface="Arial"/>
                <a:cs typeface="Arial"/>
              </a:rPr>
              <a:t>in sales </a:t>
            </a:r>
            <a:br>
              <a:rPr lang="en-US" sz="3600" b="1" i="0"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US" sz="3600" b="1" i="0" strike="noStrike" kern="1200" cap="none" spc="0" normalizeH="0" baseline="0" noProof="0" dirty="0">
                <a:ln>
                  <a:noFill/>
                </a:ln>
                <a:solidFill>
                  <a:schemeClr val="bg1"/>
                </a:solidFill>
                <a:effectLst/>
                <a:uLnTx/>
                <a:uFillTx/>
                <a:latin typeface="Arial"/>
                <a:cs typeface="Arial"/>
              </a:rPr>
              <a:t>in 2024</a:t>
            </a:r>
            <a:endParaRPr lang="en-US" sz="3600" b="1" dirty="0">
              <a:solidFill>
                <a:schemeClr val="bg1"/>
              </a:solidFill>
              <a:latin typeface="Arial"/>
              <a:cs typeface="Arial"/>
            </a:endParaRPr>
          </a:p>
        </p:txBody>
      </p:sp>
      <p:pic>
        <p:nvPicPr>
          <p:cNvPr id="12" name="Picture 11" descr="A close up of a logo&#10;&#10;AI-generated content may be incorrect.">
            <a:extLst>
              <a:ext uri="{FF2B5EF4-FFF2-40B4-BE49-F238E27FC236}">
                <a16:creationId xmlns:a16="http://schemas.microsoft.com/office/drawing/2014/main" id="{64558D19-1A16-DA48-11B4-4C8B7B72C208}"/>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Effect>
                      <a14:brightnessContrast bright="-100000" contrast="-100000"/>
                    </a14:imgEffect>
                  </a14:imgLayer>
                </a14:imgProps>
              </a:ext>
            </a:extLst>
          </a:blip>
          <a:stretch>
            <a:fillRect/>
          </a:stretch>
        </p:blipFill>
        <p:spPr>
          <a:xfrm>
            <a:off x="5586433" y="3675344"/>
            <a:ext cx="1455680" cy="362430"/>
          </a:xfrm>
          <a:prstGeom prst="rect">
            <a:avLst/>
          </a:prstGeom>
        </p:spPr>
      </p:pic>
      <p:pic>
        <p:nvPicPr>
          <p:cNvPr id="13" name="Picture 12" descr="A black background with blue letters&#10;&#10;AI-generated content may be incorrect.">
            <a:extLst>
              <a:ext uri="{FF2B5EF4-FFF2-40B4-BE49-F238E27FC236}">
                <a16:creationId xmlns:a16="http://schemas.microsoft.com/office/drawing/2014/main" id="{5BBE8B21-F02E-B856-640F-468F0919E76A}"/>
              </a:ext>
            </a:extLst>
          </p:cNvPr>
          <p:cNvPicPr>
            <a:picLocks noChangeAspect="1"/>
          </p:cNvPicPr>
          <p:nvPr/>
        </p:nvPicPr>
        <p:blipFill>
          <a:blip r:embed="rId6">
            <a:extLst>
              <a:ext uri="{BEBA8EAE-BF5A-486C-A8C5-ECC9F3942E4B}">
                <a14:imgProps xmlns:a14="http://schemas.microsoft.com/office/drawing/2010/main">
                  <a14:imgLayer r:embed="rId7">
                    <a14:imgEffect>
                      <a14:saturation sat="0"/>
                    </a14:imgEffect>
                    <a14:imgEffect>
                      <a14:brightnessContrast bright="-100000" contrast="-100000"/>
                    </a14:imgEffect>
                  </a14:imgLayer>
                </a14:imgProps>
              </a:ext>
            </a:extLst>
          </a:blip>
          <a:stretch>
            <a:fillRect/>
          </a:stretch>
        </p:blipFill>
        <p:spPr>
          <a:xfrm>
            <a:off x="5586434" y="4548743"/>
            <a:ext cx="1181481" cy="319085"/>
          </a:xfrm>
          <a:prstGeom prst="rect">
            <a:avLst/>
          </a:prstGeom>
        </p:spPr>
      </p:pic>
      <p:pic>
        <p:nvPicPr>
          <p:cNvPr id="14" name="Picture 13" descr="A black and green logo&#10;&#10;AI-generated content may be incorrect.">
            <a:extLst>
              <a:ext uri="{FF2B5EF4-FFF2-40B4-BE49-F238E27FC236}">
                <a16:creationId xmlns:a16="http://schemas.microsoft.com/office/drawing/2014/main" id="{AC34063D-9A16-3398-0261-98EF377237A3}"/>
              </a:ext>
            </a:extLst>
          </p:cNvPr>
          <p:cNvPicPr>
            <a:picLocks noChangeAspect="1"/>
          </p:cNvPicPr>
          <p:nvPr/>
        </p:nvPicPr>
        <p:blipFill>
          <a:blip r:embed="rId8">
            <a:extLst>
              <a:ext uri="{BEBA8EAE-BF5A-486C-A8C5-ECC9F3942E4B}">
                <a14:imgProps xmlns:a14="http://schemas.microsoft.com/office/drawing/2010/main">
                  <a14:imgLayer r:embed="rId9">
                    <a14:imgEffect>
                      <a14:saturation sat="0"/>
                    </a14:imgEffect>
                    <a14:imgEffect>
                      <a14:brightnessContrast bright="-100000" contrast="-100000"/>
                    </a14:imgEffect>
                  </a14:imgLayer>
                </a14:imgProps>
              </a:ext>
            </a:extLst>
          </a:blip>
          <a:stretch>
            <a:fillRect/>
          </a:stretch>
        </p:blipFill>
        <p:spPr>
          <a:xfrm>
            <a:off x="4995693" y="5108776"/>
            <a:ext cx="1181481" cy="643998"/>
          </a:xfrm>
          <a:prstGeom prst="rect">
            <a:avLst/>
          </a:prstGeom>
        </p:spPr>
      </p:pic>
      <p:pic>
        <p:nvPicPr>
          <p:cNvPr id="15" name="Picture 14" descr="A close-up of a logo&#10;&#10;Description automatically generated">
            <a:extLst>
              <a:ext uri="{FF2B5EF4-FFF2-40B4-BE49-F238E27FC236}">
                <a16:creationId xmlns:a16="http://schemas.microsoft.com/office/drawing/2014/main" id="{2480552D-DC73-558B-25F0-05DABD497AE6}"/>
              </a:ext>
            </a:extLst>
          </p:cNvPr>
          <p:cNvPicPr>
            <a:picLocks noChangeAspect="1"/>
          </p:cNvPicPr>
          <p:nvPr/>
        </p:nvPicPr>
        <p:blipFill>
          <a:blip r:embed="rId10"/>
          <a:stretch>
            <a:fillRect/>
          </a:stretch>
        </p:blipFill>
        <p:spPr>
          <a:xfrm>
            <a:off x="5186695" y="2685320"/>
            <a:ext cx="1347830" cy="792841"/>
          </a:xfrm>
          <a:prstGeom prst="rect">
            <a:avLst/>
          </a:prstGeom>
        </p:spPr>
      </p:pic>
    </p:spTree>
    <p:extLst>
      <p:ext uri="{BB962C8B-B14F-4D97-AF65-F5344CB8AC3E}">
        <p14:creationId xmlns:p14="http://schemas.microsoft.com/office/powerpoint/2010/main" val="1327915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E7951E4-D1B9-9244-F106-38837D8AFB3D}"/>
              </a:ext>
            </a:extLst>
          </p:cNvPr>
          <p:cNvPicPr>
            <a:picLocks noChangeAspect="1"/>
          </p:cNvPicPr>
          <p:nvPr/>
        </p:nvPicPr>
        <p:blipFill>
          <a:blip r:embed="rId3"/>
          <a:stretch>
            <a:fillRect/>
          </a:stretch>
        </p:blipFill>
        <p:spPr>
          <a:xfrm>
            <a:off x="6617518" y="1357876"/>
            <a:ext cx="4608045" cy="4412204"/>
          </a:xfrm>
          <a:prstGeom prst="rect">
            <a:avLst/>
          </a:prstGeom>
          <a:noFill/>
        </p:spPr>
      </p:pic>
      <p:sp>
        <p:nvSpPr>
          <p:cNvPr id="5" name="Content Placeholder 1">
            <a:extLst>
              <a:ext uri="{FF2B5EF4-FFF2-40B4-BE49-F238E27FC236}">
                <a16:creationId xmlns:a16="http://schemas.microsoft.com/office/drawing/2014/main" id="{78FE2778-6BC7-E7D4-9BD6-984A9DC7D52C}"/>
              </a:ext>
            </a:extLst>
          </p:cNvPr>
          <p:cNvSpPr>
            <a:spLocks noGrp="1"/>
          </p:cNvSpPr>
          <p:nvPr>
            <p:ph idx="1"/>
          </p:nvPr>
        </p:nvSpPr>
        <p:spPr>
          <a:xfrm>
            <a:off x="561975" y="1400175"/>
            <a:ext cx="5816523" cy="4737153"/>
          </a:xfrm>
        </p:spPr>
        <p:txBody>
          <a:bodyPr>
            <a:normAutofit/>
          </a:bodyPr>
          <a:lstStyle/>
          <a:p>
            <a:r>
              <a:rPr lang="en-US"/>
              <a:t>2nd in the Market: 19% (per Clarivate) </a:t>
            </a:r>
          </a:p>
          <a:p>
            <a:r>
              <a:rPr lang="en-US"/>
              <a:t>Large salesforce with multiple contract capabilities</a:t>
            </a:r>
          </a:p>
          <a:p>
            <a:r>
              <a:rPr lang="en-US"/>
              <a:t>Custom kits (advertise unlimited possibilities)</a:t>
            </a:r>
          </a:p>
          <a:p>
            <a:r>
              <a:rPr lang="en-US"/>
              <a:t>Full distribution catalog and brand mix incentivization</a:t>
            </a:r>
          </a:p>
          <a:p>
            <a:pPr lvl="1"/>
            <a:r>
              <a:rPr lang="en-US"/>
              <a:t>3 Sizes: </a:t>
            </a:r>
          </a:p>
          <a:p>
            <a:pPr lvl="2"/>
            <a:r>
              <a:rPr lang="en-US"/>
              <a:t>500 mL, 1000 mL, and 3000 mL</a:t>
            </a:r>
          </a:p>
          <a:p>
            <a:pPr lvl="1"/>
            <a:r>
              <a:rPr lang="en-US"/>
              <a:t>Stopcock and Thumbwheel</a:t>
            </a:r>
          </a:p>
          <a:p>
            <a:pPr lvl="1"/>
            <a:r>
              <a:rPr lang="en-US"/>
              <a:t>Mesh and Clear Panel Options</a:t>
            </a:r>
          </a:p>
          <a:p>
            <a:pPr lvl="1"/>
            <a:r>
              <a:rPr lang="en-US"/>
              <a:t>Disposable and Reusable</a:t>
            </a:r>
          </a:p>
          <a:p>
            <a:pPr lvl="1"/>
            <a:r>
              <a:rPr lang="en-US"/>
              <a:t>MR Safe (requires Monometer detachment)</a:t>
            </a:r>
          </a:p>
          <a:p>
            <a:r>
              <a:rPr lang="en-US"/>
              <a:t>Considerable compliance and marketing of </a:t>
            </a:r>
            <a:r>
              <a:rPr lang="en-US" err="1"/>
              <a:t>PremierPro</a:t>
            </a:r>
            <a:r>
              <a:rPr lang="en-US"/>
              <a:t> options</a:t>
            </a:r>
          </a:p>
        </p:txBody>
      </p:sp>
      <p:sp>
        <p:nvSpPr>
          <p:cNvPr id="3" name="Slide Number Placeholder 2">
            <a:extLst>
              <a:ext uri="{FF2B5EF4-FFF2-40B4-BE49-F238E27FC236}">
                <a16:creationId xmlns:a16="http://schemas.microsoft.com/office/drawing/2014/main" id="{34FDE49E-AFFB-F0C4-6198-BEC02F3C58FA}"/>
              </a:ext>
            </a:extLst>
          </p:cNvPr>
          <p:cNvSpPr>
            <a:spLocks noGrp="1"/>
          </p:cNvSpPr>
          <p:nvPr>
            <p:ph type="sldNum" sz="quarter" idx="4"/>
          </p:nvPr>
        </p:nvSpPr>
        <p:spPr>
          <a:xfrm>
            <a:off x="10810215" y="6443853"/>
            <a:ext cx="830696" cy="281997"/>
          </a:xfrm>
        </p:spPr>
        <p:txBody>
          <a:bodyPr/>
          <a:lstStyle/>
          <a:p>
            <a:pPr lvl="0"/>
            <a:fld id="{065D75E3-62B6-C44A-8295-14DF27978E1A}" type="slidenum">
              <a:rPr lang="en-US" noProof="0" smtClean="0"/>
              <a:pPr lvl="0"/>
              <a:t>13</a:t>
            </a:fld>
            <a:endParaRPr lang="en-US" noProof="0"/>
          </a:p>
        </p:txBody>
      </p:sp>
      <p:sp>
        <p:nvSpPr>
          <p:cNvPr id="4" name="Title 3">
            <a:extLst>
              <a:ext uri="{FF2B5EF4-FFF2-40B4-BE49-F238E27FC236}">
                <a16:creationId xmlns:a16="http://schemas.microsoft.com/office/drawing/2014/main" id="{DDCC8461-D098-11D2-B1F5-BFA0C388B6FF}"/>
              </a:ext>
            </a:extLst>
          </p:cNvPr>
          <p:cNvSpPr>
            <a:spLocks noGrp="1"/>
          </p:cNvSpPr>
          <p:nvPr>
            <p:ph type="title"/>
          </p:nvPr>
        </p:nvSpPr>
        <p:spPr>
          <a:xfrm>
            <a:off x="522219" y="419100"/>
            <a:ext cx="10515600" cy="668820"/>
          </a:xfrm>
        </p:spPr>
        <p:txBody>
          <a:bodyPr/>
          <a:lstStyle/>
          <a:p>
            <a:r>
              <a:rPr lang="en-US"/>
              <a:t>Competitor Overview: Medline</a:t>
            </a:r>
          </a:p>
        </p:txBody>
      </p:sp>
      <p:pic>
        <p:nvPicPr>
          <p:cNvPr id="2" name="Picture 1" descr="Medline Health on the App Store">
            <a:extLst>
              <a:ext uri="{FF2B5EF4-FFF2-40B4-BE49-F238E27FC236}">
                <a16:creationId xmlns:a16="http://schemas.microsoft.com/office/drawing/2014/main" id="{08B2290D-7A13-56A2-2A4D-149F806687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388" t="14877" r="30973" b="13574"/>
          <a:stretch/>
        </p:blipFill>
        <p:spPr bwMode="auto">
          <a:xfrm>
            <a:off x="10477637" y="1413944"/>
            <a:ext cx="896286" cy="872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078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96909973-DCD7-F19F-3CC7-26EEA24D897E}"/>
              </a:ext>
            </a:extLst>
          </p:cNvPr>
          <p:cNvSpPr>
            <a:spLocks noGrp="1"/>
          </p:cNvSpPr>
          <p:nvPr>
            <p:ph idx="1"/>
          </p:nvPr>
        </p:nvSpPr>
        <p:spPr>
          <a:xfrm>
            <a:off x="561975" y="1400175"/>
            <a:ext cx="4803839" cy="4737153"/>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Own 6% of market share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2 Pressure Settings</a:t>
            </a:r>
          </a:p>
          <a:p>
            <a:pPr marL="6858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Default setting from 0-300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mmHG</a:t>
            </a:r>
            <a:endPar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6858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Over-Pressurization Option</a:t>
            </a:r>
          </a:p>
          <a:p>
            <a:pPr marL="8001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Button on pressure gauge allows clinician to over-pressurize when needed (300-450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mmHG</a:t>
            </a:r>
            <a:r>
              <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3 Sizes: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500 mL, 1000 mL, and 3000 mL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Primary selling point is Over Pressurization</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Vital Signs PIB (no pressure relief valve/pop-off) provides over pressurization alternative</a:t>
            </a:r>
          </a:p>
          <a:p>
            <a:endParaRPr lang="en-US"/>
          </a:p>
        </p:txBody>
      </p:sp>
      <p:sp>
        <p:nvSpPr>
          <p:cNvPr id="3" name="Slide Number Placeholder 2">
            <a:extLst>
              <a:ext uri="{FF2B5EF4-FFF2-40B4-BE49-F238E27FC236}">
                <a16:creationId xmlns:a16="http://schemas.microsoft.com/office/drawing/2014/main" id="{34FDE49E-AFFB-F0C4-6198-BEC02F3C58FA}"/>
              </a:ext>
            </a:extLst>
          </p:cNvPr>
          <p:cNvSpPr>
            <a:spLocks noGrp="1"/>
          </p:cNvSpPr>
          <p:nvPr>
            <p:ph type="sldNum" sz="quarter" idx="4"/>
          </p:nvPr>
        </p:nvSpPr>
        <p:spPr>
          <a:xfrm>
            <a:off x="10810215" y="6443853"/>
            <a:ext cx="830696" cy="281997"/>
          </a:xfrm>
        </p:spPr>
        <p:txBody>
          <a:bodyPr/>
          <a:lstStyle/>
          <a:p>
            <a:pPr lvl="0"/>
            <a:fld id="{065D75E3-62B6-C44A-8295-14DF27978E1A}" type="slidenum">
              <a:rPr lang="en-US" noProof="0" smtClean="0"/>
              <a:pPr lvl="0"/>
              <a:t>14</a:t>
            </a:fld>
            <a:endParaRPr lang="en-US" noProof="0"/>
          </a:p>
        </p:txBody>
      </p:sp>
      <p:sp>
        <p:nvSpPr>
          <p:cNvPr id="4" name="Title 3">
            <a:extLst>
              <a:ext uri="{FF2B5EF4-FFF2-40B4-BE49-F238E27FC236}">
                <a16:creationId xmlns:a16="http://schemas.microsoft.com/office/drawing/2014/main" id="{DDCC8461-D098-11D2-B1F5-BFA0C388B6FF}"/>
              </a:ext>
            </a:extLst>
          </p:cNvPr>
          <p:cNvSpPr>
            <a:spLocks noGrp="1"/>
          </p:cNvSpPr>
          <p:nvPr>
            <p:ph type="title"/>
          </p:nvPr>
        </p:nvSpPr>
        <p:spPr>
          <a:xfrm>
            <a:off x="522219" y="419100"/>
            <a:ext cx="10515600" cy="668820"/>
          </a:xfrm>
        </p:spPr>
        <p:txBody>
          <a:bodyPr/>
          <a:lstStyle/>
          <a:p>
            <a:r>
              <a:rPr lang="en-US"/>
              <a:t>Competitor Overview: Merit Medical</a:t>
            </a:r>
          </a:p>
        </p:txBody>
      </p:sp>
      <p:pic>
        <p:nvPicPr>
          <p:cNvPr id="2" name="Picture 1" descr="Merit Medical Devices | Naturelements Healthcare">
            <a:extLst>
              <a:ext uri="{FF2B5EF4-FFF2-40B4-BE49-F238E27FC236}">
                <a16:creationId xmlns:a16="http://schemas.microsoft.com/office/drawing/2014/main" id="{173D142D-3CBA-C9E3-CA94-D5DD511A83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2605" y="1285026"/>
            <a:ext cx="1791457" cy="11921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ext&#10;&#10;Description automatically generated">
            <a:extLst>
              <a:ext uri="{FF2B5EF4-FFF2-40B4-BE49-F238E27FC236}">
                <a16:creationId xmlns:a16="http://schemas.microsoft.com/office/drawing/2014/main" id="{EF1EAF90-0718-E629-DFF7-7CEAA0529875}"/>
              </a:ext>
            </a:extLst>
          </p:cNvPr>
          <p:cNvPicPr>
            <a:picLocks noChangeAspect="1"/>
          </p:cNvPicPr>
          <p:nvPr/>
        </p:nvPicPr>
        <p:blipFill>
          <a:blip r:embed="rId4"/>
          <a:stretch>
            <a:fillRect/>
          </a:stretch>
        </p:blipFill>
        <p:spPr>
          <a:xfrm>
            <a:off x="7887457" y="1385616"/>
            <a:ext cx="3826645" cy="3898765"/>
          </a:xfrm>
          <a:prstGeom prst="rect">
            <a:avLst/>
          </a:prstGeom>
          <a:solidFill>
            <a:srgbClr val="FFFFFF">
              <a:shade val="85000"/>
            </a:srgbClr>
          </a:solidFill>
          <a:ln w="88900" cap="sq">
            <a:solidFill>
              <a:srgbClr val="FFFFFF"/>
            </a:solidFill>
            <a:miter lim="800000"/>
          </a:ln>
          <a:effectLst/>
          <a:scene3d>
            <a:camera prst="orthographicFront"/>
            <a:lightRig rig="twoPt" dir="t">
              <a:rot lat="0" lon="0" rev="7200000"/>
            </a:lightRig>
          </a:scene3d>
          <a:sp3d>
            <a:bevelT w="25400" h="19050"/>
            <a:contourClr>
              <a:srgbClr val="FFFFFF"/>
            </a:contourClr>
          </a:sp3d>
        </p:spPr>
      </p:pic>
      <p:pic>
        <p:nvPicPr>
          <p:cNvPr id="7" name="Picture 6" descr="A picture containing text, indoor&#10;&#10;Description automatically generated">
            <a:extLst>
              <a:ext uri="{FF2B5EF4-FFF2-40B4-BE49-F238E27FC236}">
                <a16:creationId xmlns:a16="http://schemas.microsoft.com/office/drawing/2014/main" id="{C4C85AEB-F27C-5B2B-FE27-E57F8448B4E4}"/>
              </a:ext>
            </a:extLst>
          </p:cNvPr>
          <p:cNvPicPr>
            <a:picLocks noChangeAspect="1"/>
          </p:cNvPicPr>
          <p:nvPr/>
        </p:nvPicPr>
        <p:blipFill>
          <a:blip r:embed="rId5"/>
          <a:stretch>
            <a:fillRect/>
          </a:stretch>
        </p:blipFill>
        <p:spPr>
          <a:xfrm>
            <a:off x="5609209" y="2674266"/>
            <a:ext cx="2762730" cy="34713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17405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127DB36-31A5-5088-5B74-84A851634D26}"/>
              </a:ext>
            </a:extLst>
          </p:cNvPr>
          <p:cNvSpPr/>
          <p:nvPr/>
        </p:nvSpPr>
        <p:spPr>
          <a:xfrm>
            <a:off x="522217" y="4017031"/>
            <a:ext cx="10981359" cy="139147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08628D1-15F1-F2B9-509E-1A8D7B5A1DCC}"/>
              </a:ext>
            </a:extLst>
          </p:cNvPr>
          <p:cNvSpPr/>
          <p:nvPr/>
        </p:nvSpPr>
        <p:spPr>
          <a:xfrm>
            <a:off x="522218" y="2548116"/>
            <a:ext cx="10981359" cy="139147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66D0DB3B-87B3-3919-BB5C-70A1AD7932C2}"/>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a:t>
            </a:fld>
            <a:endParaRPr lang="en-US"/>
          </a:p>
        </p:txBody>
      </p:sp>
      <p:sp>
        <p:nvSpPr>
          <p:cNvPr id="4" name="Title 3">
            <a:extLst>
              <a:ext uri="{FF2B5EF4-FFF2-40B4-BE49-F238E27FC236}">
                <a16:creationId xmlns:a16="http://schemas.microsoft.com/office/drawing/2014/main" id="{745CADE7-4EC3-A65D-524D-E8B2606D9406}"/>
              </a:ext>
            </a:extLst>
          </p:cNvPr>
          <p:cNvSpPr>
            <a:spLocks noGrp="1"/>
          </p:cNvSpPr>
          <p:nvPr>
            <p:ph type="title"/>
          </p:nvPr>
        </p:nvSpPr>
        <p:spPr>
          <a:xfrm>
            <a:off x="522219" y="419100"/>
            <a:ext cx="10515600" cy="668820"/>
          </a:xfrm>
        </p:spPr>
        <p:txBody>
          <a:bodyPr/>
          <a:lstStyle/>
          <a:p>
            <a:r>
              <a:rPr lang="en-US"/>
              <a:t>PIB -  Selling Strategy</a:t>
            </a:r>
          </a:p>
        </p:txBody>
      </p:sp>
      <p:grpSp>
        <p:nvGrpSpPr>
          <p:cNvPr id="2" name="Group 1">
            <a:extLst>
              <a:ext uri="{FF2B5EF4-FFF2-40B4-BE49-F238E27FC236}">
                <a16:creationId xmlns:a16="http://schemas.microsoft.com/office/drawing/2014/main" id="{9319A407-7966-EE7F-AFF1-1154D0DED27A}"/>
              </a:ext>
            </a:extLst>
          </p:cNvPr>
          <p:cNvGrpSpPr/>
          <p:nvPr/>
        </p:nvGrpSpPr>
        <p:grpSpPr>
          <a:xfrm>
            <a:off x="522219" y="1145725"/>
            <a:ext cx="10984285" cy="1303132"/>
            <a:chOff x="797259" y="1145725"/>
            <a:chExt cx="10709245" cy="1303132"/>
          </a:xfrm>
        </p:grpSpPr>
        <p:sp>
          <p:nvSpPr>
            <p:cNvPr id="5" name="Rectangle: Rounded Corners 4">
              <a:extLst>
                <a:ext uri="{FF2B5EF4-FFF2-40B4-BE49-F238E27FC236}">
                  <a16:creationId xmlns:a16="http://schemas.microsoft.com/office/drawing/2014/main" id="{4B24589D-227F-F40A-DFCA-07B2AD76EACC}"/>
                </a:ext>
              </a:extLst>
            </p:cNvPr>
            <p:cNvSpPr/>
            <p:nvPr/>
          </p:nvSpPr>
          <p:spPr>
            <a:xfrm>
              <a:off x="797259" y="1145727"/>
              <a:ext cx="3401391" cy="130313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a:cs typeface="Arial"/>
                </a:rPr>
                <a:t>Lead with </a:t>
              </a:r>
              <a:r>
                <a:rPr lang="en-US" sz="1400" b="1" err="1">
                  <a:cs typeface="Arial"/>
                </a:rPr>
                <a:t>Ethox</a:t>
              </a:r>
              <a:r>
                <a:rPr lang="en-US" sz="1400" b="1">
                  <a:cs typeface="Arial"/>
                </a:rPr>
                <a:t> First:</a:t>
              </a:r>
            </a:p>
            <a:p>
              <a:pPr marL="285750" indent="-285750">
                <a:buFont typeface="Arial"/>
                <a:buChar char="•"/>
              </a:pPr>
              <a:r>
                <a:rPr lang="en-US" sz="1200">
                  <a:cs typeface="Arial"/>
                </a:rPr>
                <a:t>Highest margin in </a:t>
              </a:r>
              <a:r>
                <a:rPr lang="en-US" sz="1200" err="1">
                  <a:cs typeface="Arial"/>
                </a:rPr>
                <a:t>AirLife's</a:t>
              </a:r>
              <a:r>
                <a:rPr lang="en-US" sz="1200">
                  <a:cs typeface="Arial"/>
                </a:rPr>
                <a:t> portfolio</a:t>
              </a:r>
            </a:p>
            <a:p>
              <a:pPr marL="285750" indent="-285750">
                <a:buFont typeface="Arial"/>
                <a:buChar char="•"/>
              </a:pPr>
              <a:r>
                <a:rPr lang="en-US" sz="1200">
                  <a:cs typeface="Arial"/>
                </a:rPr>
                <a:t>Most diversified product offering</a:t>
              </a:r>
            </a:p>
            <a:p>
              <a:pPr marL="285750" indent="-285750">
                <a:buFont typeface="Arial"/>
                <a:buChar char="•"/>
              </a:pPr>
              <a:r>
                <a:rPr lang="en-US" sz="1200">
                  <a:cs typeface="Arial"/>
                </a:rPr>
                <a:t>Contracted with all major GPOs</a:t>
              </a:r>
              <a:endParaRPr lang="en-US" sz="1400">
                <a:cs typeface="Arial"/>
              </a:endParaRPr>
            </a:p>
          </p:txBody>
        </p:sp>
        <p:sp>
          <p:nvSpPr>
            <p:cNvPr id="9" name="Rectangle: Rounded Corners 8">
              <a:extLst>
                <a:ext uri="{FF2B5EF4-FFF2-40B4-BE49-F238E27FC236}">
                  <a16:creationId xmlns:a16="http://schemas.microsoft.com/office/drawing/2014/main" id="{AF2C472E-C916-61C8-4279-263832AC0815}"/>
                </a:ext>
              </a:extLst>
            </p:cNvPr>
            <p:cNvSpPr/>
            <p:nvPr/>
          </p:nvSpPr>
          <p:spPr>
            <a:xfrm>
              <a:off x="4460367" y="1145726"/>
              <a:ext cx="3401391" cy="130313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b="1">
                  <a:cs typeface="Arial"/>
                </a:rPr>
                <a:t>Leverage GPO Connections</a:t>
              </a:r>
            </a:p>
            <a:p>
              <a:pPr marL="285750" indent="-285750">
                <a:buFont typeface="Arial"/>
                <a:buChar char="•"/>
              </a:pPr>
              <a:r>
                <a:rPr lang="en-US" sz="1200">
                  <a:cs typeface="Arial"/>
                </a:rPr>
                <a:t>S2S Global = National, </a:t>
              </a:r>
              <a:r>
                <a:rPr lang="en-US" sz="1200" err="1">
                  <a:cs typeface="Arial"/>
                </a:rPr>
                <a:t>AscenDrive</a:t>
              </a:r>
              <a:r>
                <a:rPr lang="en-US" sz="1200">
                  <a:cs typeface="Arial"/>
                </a:rPr>
                <a:t> </a:t>
              </a:r>
              <a:br>
                <a:rPr lang="en-US" sz="1200">
                  <a:cs typeface="Arial"/>
                </a:rPr>
              </a:br>
              <a:r>
                <a:rPr lang="en-US" sz="1200">
                  <a:cs typeface="Arial"/>
                </a:rPr>
                <a:t>(sole-award), SURPASS (sole-award)</a:t>
              </a:r>
            </a:p>
            <a:p>
              <a:pPr marL="285750" indent="-285750">
                <a:buFont typeface="Arial"/>
                <a:buChar char="•"/>
              </a:pPr>
              <a:r>
                <a:rPr lang="en-US" sz="1200" err="1">
                  <a:cs typeface="Arial"/>
                </a:rPr>
                <a:t>Novaplus</a:t>
              </a:r>
              <a:r>
                <a:rPr lang="en-US" sz="1200">
                  <a:cs typeface="Arial"/>
                </a:rPr>
                <a:t> = Vizient contract access</a:t>
              </a:r>
            </a:p>
          </p:txBody>
        </p:sp>
        <p:sp>
          <p:nvSpPr>
            <p:cNvPr id="10" name="Rectangle: Rounded Corners 9">
              <a:extLst>
                <a:ext uri="{FF2B5EF4-FFF2-40B4-BE49-F238E27FC236}">
                  <a16:creationId xmlns:a16="http://schemas.microsoft.com/office/drawing/2014/main" id="{F7B1C549-FD3F-8531-96A8-85AAD5779C23}"/>
                </a:ext>
              </a:extLst>
            </p:cNvPr>
            <p:cNvSpPr/>
            <p:nvPr/>
          </p:nvSpPr>
          <p:spPr>
            <a:xfrm>
              <a:off x="8105113" y="1145725"/>
              <a:ext cx="3401391" cy="130313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b="1">
                  <a:cs typeface="Arial"/>
                </a:rPr>
                <a:t>AirLife Agreements (ALAs)</a:t>
              </a:r>
            </a:p>
            <a:p>
              <a:pPr marL="285750" indent="-285750">
                <a:buFont typeface="Arial"/>
                <a:buChar char="•"/>
              </a:pPr>
              <a:r>
                <a:rPr lang="en-US" sz="1200">
                  <a:cs typeface="Arial"/>
                </a:rPr>
                <a:t>Given the low clinical lift to convert these products, PIBs should be included in all ALAs</a:t>
              </a:r>
            </a:p>
          </p:txBody>
        </p:sp>
      </p:grpSp>
      <p:pic>
        <p:nvPicPr>
          <p:cNvPr id="11" name="Graphic 10" descr="Doctor female with solid fill">
            <a:extLst>
              <a:ext uri="{FF2B5EF4-FFF2-40B4-BE49-F238E27FC236}">
                <a16:creationId xmlns:a16="http://schemas.microsoft.com/office/drawing/2014/main" id="{A35EE3CE-1E55-F845-F753-53F3629FAE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1014" y="2784454"/>
            <a:ext cx="914400" cy="914400"/>
          </a:xfrm>
          <a:prstGeom prst="rect">
            <a:avLst/>
          </a:prstGeom>
        </p:spPr>
      </p:pic>
      <p:pic>
        <p:nvPicPr>
          <p:cNvPr id="12" name="Graphic 11" descr="Office worker female outline">
            <a:extLst>
              <a:ext uri="{FF2B5EF4-FFF2-40B4-BE49-F238E27FC236}">
                <a16:creationId xmlns:a16="http://schemas.microsoft.com/office/drawing/2014/main" id="{9AD6AE06-53E0-F632-E476-99D4A9C50C3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51014" y="4253370"/>
            <a:ext cx="914400" cy="914400"/>
          </a:xfrm>
          <a:prstGeom prst="rect">
            <a:avLst/>
          </a:prstGeom>
        </p:spPr>
      </p:pic>
      <p:sp>
        <p:nvSpPr>
          <p:cNvPr id="13" name="TextBox 12">
            <a:extLst>
              <a:ext uri="{FF2B5EF4-FFF2-40B4-BE49-F238E27FC236}">
                <a16:creationId xmlns:a16="http://schemas.microsoft.com/office/drawing/2014/main" id="{695F6020-EC1B-0CE8-4C7A-394A293A308C}"/>
              </a:ext>
            </a:extLst>
          </p:cNvPr>
          <p:cNvSpPr txBox="1"/>
          <p:nvPr/>
        </p:nvSpPr>
        <p:spPr>
          <a:xfrm>
            <a:off x="2094210" y="30686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rgbClr val="0070C0"/>
                </a:solidFill>
                <a:cs typeface="Arial"/>
              </a:rPr>
              <a:t>Clinical</a:t>
            </a:r>
            <a:endParaRPr lang="en-US" b="1">
              <a:solidFill>
                <a:srgbClr val="0070C0"/>
              </a:solidFill>
            </a:endParaRPr>
          </a:p>
        </p:txBody>
      </p:sp>
      <p:sp>
        <p:nvSpPr>
          <p:cNvPr id="14" name="TextBox 13">
            <a:extLst>
              <a:ext uri="{FF2B5EF4-FFF2-40B4-BE49-F238E27FC236}">
                <a16:creationId xmlns:a16="http://schemas.microsoft.com/office/drawing/2014/main" id="{C510F77F-DEAA-B858-1250-637903DACEA4}"/>
              </a:ext>
            </a:extLst>
          </p:cNvPr>
          <p:cNvSpPr txBox="1"/>
          <p:nvPr/>
        </p:nvSpPr>
        <p:spPr>
          <a:xfrm>
            <a:off x="1945353" y="452810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70C0"/>
                </a:solidFill>
                <a:cs typeface="Arial"/>
              </a:rPr>
              <a:t>Supply Chain</a:t>
            </a:r>
            <a:endParaRPr lang="en-US" b="1">
              <a:solidFill>
                <a:srgbClr val="0070C0"/>
              </a:solidFill>
            </a:endParaRPr>
          </a:p>
        </p:txBody>
      </p:sp>
      <p:sp>
        <p:nvSpPr>
          <p:cNvPr id="17" name="TextBox 16">
            <a:extLst>
              <a:ext uri="{FF2B5EF4-FFF2-40B4-BE49-F238E27FC236}">
                <a16:creationId xmlns:a16="http://schemas.microsoft.com/office/drawing/2014/main" id="{DF290D35-676E-98C4-F7A4-35F85E1AA3C4}"/>
              </a:ext>
            </a:extLst>
          </p:cNvPr>
          <p:cNvSpPr txBox="1"/>
          <p:nvPr/>
        </p:nvSpPr>
        <p:spPr>
          <a:xfrm>
            <a:off x="4153610" y="2807726"/>
            <a:ext cx="676435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cs typeface="Arial" panose="020B0604020202020204"/>
              </a:rPr>
              <a:t>MR Compatibility without altering the device</a:t>
            </a:r>
          </a:p>
          <a:p>
            <a:pPr marL="285750" indent="-285750">
              <a:buFont typeface="Arial"/>
              <a:buChar char="•"/>
            </a:pPr>
            <a:r>
              <a:rPr lang="en-US" sz="1400">
                <a:cs typeface="Arial" panose="020B0604020202020204"/>
              </a:rPr>
              <a:t>Pressure relief valve to prevent risks of over-pressurization</a:t>
            </a:r>
          </a:p>
          <a:p>
            <a:pPr marL="742950" lvl="1" indent="-285750">
              <a:buFont typeface="Courier New"/>
              <a:buChar char="o"/>
            </a:pPr>
            <a:r>
              <a:rPr lang="en-US" sz="1400">
                <a:cs typeface="Arial" panose="020B0604020202020204"/>
              </a:rPr>
              <a:t>Fluid bag rupture</a:t>
            </a:r>
          </a:p>
          <a:p>
            <a:pPr marL="742950" lvl="1" indent="-285750">
              <a:buFont typeface="Courier New"/>
              <a:buChar char="o"/>
            </a:pPr>
            <a:r>
              <a:rPr lang="en-US" sz="1400">
                <a:cs typeface="Arial" panose="020B0604020202020204"/>
              </a:rPr>
              <a:t>Blown catheter</a:t>
            </a:r>
          </a:p>
        </p:txBody>
      </p:sp>
      <p:sp>
        <p:nvSpPr>
          <p:cNvPr id="18" name="TextBox 17">
            <a:extLst>
              <a:ext uri="{FF2B5EF4-FFF2-40B4-BE49-F238E27FC236}">
                <a16:creationId xmlns:a16="http://schemas.microsoft.com/office/drawing/2014/main" id="{93A3CAC6-A547-139F-6ACB-551D1F0393D9}"/>
              </a:ext>
            </a:extLst>
          </p:cNvPr>
          <p:cNvSpPr txBox="1"/>
          <p:nvPr/>
        </p:nvSpPr>
        <p:spPr>
          <a:xfrm>
            <a:off x="4153610" y="4347969"/>
            <a:ext cx="791194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cs typeface="Arial"/>
              </a:rPr>
              <a:t>Ability to standardize supplier base due to diverse product offering</a:t>
            </a:r>
          </a:p>
          <a:p>
            <a:pPr marL="285750" indent="-285750">
              <a:buFont typeface="Arial"/>
              <a:buChar char="•"/>
            </a:pPr>
            <a:r>
              <a:rPr lang="en-US" sz="1400">
                <a:cs typeface="Arial"/>
              </a:rPr>
              <a:t>Potential savings opportunity</a:t>
            </a:r>
          </a:p>
          <a:p>
            <a:pPr marL="285750" indent="-285750">
              <a:buFont typeface="Arial"/>
              <a:buChar char="•"/>
            </a:pPr>
            <a:r>
              <a:rPr lang="en-US" sz="1400">
                <a:cs typeface="Arial"/>
              </a:rPr>
              <a:t>Increase GPO contract compliance</a:t>
            </a:r>
          </a:p>
        </p:txBody>
      </p:sp>
      <p:sp>
        <p:nvSpPr>
          <p:cNvPr id="19" name="TextBox 18">
            <a:extLst>
              <a:ext uri="{FF2B5EF4-FFF2-40B4-BE49-F238E27FC236}">
                <a16:creationId xmlns:a16="http://schemas.microsoft.com/office/drawing/2014/main" id="{644551D6-BE3F-05E3-9947-35444F142519}"/>
              </a:ext>
            </a:extLst>
          </p:cNvPr>
          <p:cNvSpPr txBox="1"/>
          <p:nvPr/>
        </p:nvSpPr>
        <p:spPr>
          <a:xfrm>
            <a:off x="745235" y="5545821"/>
            <a:ext cx="108314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u="sng">
                <a:cs typeface="Arial"/>
              </a:rPr>
              <a:t>Tip</a:t>
            </a:r>
            <a:r>
              <a:rPr lang="en-US" sz="1200" i="1">
                <a:cs typeface="Arial"/>
              </a:rPr>
              <a:t>: When selling/supporting other product categories, always observe and question their current PIB supplier. </a:t>
            </a:r>
            <a:br>
              <a:rPr lang="en-US" sz="1200" i="1">
                <a:cs typeface="Arial"/>
              </a:rPr>
            </a:br>
            <a:r>
              <a:rPr lang="en-US" sz="1200" i="1">
                <a:cs typeface="Arial"/>
              </a:rPr>
              <a:t>It may be easier to gain a successful conversion when paired with other products. (Ex. Regard BP Cuffs)</a:t>
            </a:r>
            <a:endParaRPr lang="en-US" sz="1200" i="1"/>
          </a:p>
        </p:txBody>
      </p:sp>
    </p:spTree>
    <p:extLst>
      <p:ext uri="{BB962C8B-B14F-4D97-AF65-F5344CB8AC3E}">
        <p14:creationId xmlns:p14="http://schemas.microsoft.com/office/powerpoint/2010/main" val="1159202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1D78905-46EC-EBA4-2DD5-3B2CB573D4D3}"/>
              </a:ext>
            </a:extLst>
          </p:cNvPr>
          <p:cNvSpPr/>
          <p:nvPr/>
        </p:nvSpPr>
        <p:spPr>
          <a:xfrm>
            <a:off x="5146677" y="2485845"/>
            <a:ext cx="6649238" cy="107826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sp>
        <p:nvSpPr>
          <p:cNvPr id="23" name="Rectangle 22">
            <a:extLst>
              <a:ext uri="{FF2B5EF4-FFF2-40B4-BE49-F238E27FC236}">
                <a16:creationId xmlns:a16="http://schemas.microsoft.com/office/drawing/2014/main" id="{AA6A5BB5-EBE0-D90E-16F0-9B0A692FA4D0}"/>
              </a:ext>
            </a:extLst>
          </p:cNvPr>
          <p:cNvSpPr/>
          <p:nvPr/>
        </p:nvSpPr>
        <p:spPr>
          <a:xfrm>
            <a:off x="5146677" y="3633436"/>
            <a:ext cx="6649238" cy="107826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60334D7-2FC3-9A2F-2D97-1C8BEFED123C}"/>
              </a:ext>
            </a:extLst>
          </p:cNvPr>
          <p:cNvSpPr/>
          <p:nvPr/>
        </p:nvSpPr>
        <p:spPr>
          <a:xfrm>
            <a:off x="5146677" y="4799388"/>
            <a:ext cx="6649238" cy="107826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423509D-C33E-77CE-019E-06B0612BE7C7}"/>
              </a:ext>
            </a:extLst>
          </p:cNvPr>
          <p:cNvSpPr/>
          <p:nvPr/>
        </p:nvSpPr>
        <p:spPr>
          <a:xfrm>
            <a:off x="5146678" y="1310713"/>
            <a:ext cx="6649238" cy="107826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67CFF25-3D38-B05C-BBFE-7445E4E03C24}"/>
              </a:ext>
            </a:extLst>
          </p:cNvPr>
          <p:cNvSpPr/>
          <p:nvPr/>
        </p:nvSpPr>
        <p:spPr>
          <a:xfrm>
            <a:off x="627734" y="4799387"/>
            <a:ext cx="4408021" cy="107826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07277BD-10BB-16F2-77E5-DA9FE4091182}"/>
              </a:ext>
            </a:extLst>
          </p:cNvPr>
          <p:cNvSpPr/>
          <p:nvPr/>
        </p:nvSpPr>
        <p:spPr>
          <a:xfrm>
            <a:off x="627735" y="3633436"/>
            <a:ext cx="4408021" cy="107826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6B0D794-116D-713D-49DC-FFC111A450FC}"/>
              </a:ext>
            </a:extLst>
          </p:cNvPr>
          <p:cNvSpPr/>
          <p:nvPr/>
        </p:nvSpPr>
        <p:spPr>
          <a:xfrm>
            <a:off x="627736" y="2485846"/>
            <a:ext cx="4408021" cy="107826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0F7DC0-5A21-83F5-55EF-D7A0AF2A207E}"/>
              </a:ext>
            </a:extLst>
          </p:cNvPr>
          <p:cNvSpPr/>
          <p:nvPr/>
        </p:nvSpPr>
        <p:spPr>
          <a:xfrm>
            <a:off x="627737" y="1310714"/>
            <a:ext cx="4408021" cy="107826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487E4CA-85EF-958E-0F4E-792FBB114ED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16</a:t>
            </a:fld>
            <a:endParaRPr lang="en-US"/>
          </a:p>
        </p:txBody>
      </p:sp>
      <p:sp>
        <p:nvSpPr>
          <p:cNvPr id="4" name="Title 3">
            <a:extLst>
              <a:ext uri="{FF2B5EF4-FFF2-40B4-BE49-F238E27FC236}">
                <a16:creationId xmlns:a16="http://schemas.microsoft.com/office/drawing/2014/main" id="{7F338DA6-C40B-E12C-ED03-3466C3A639B5}"/>
              </a:ext>
            </a:extLst>
          </p:cNvPr>
          <p:cNvSpPr>
            <a:spLocks noGrp="1"/>
          </p:cNvSpPr>
          <p:nvPr>
            <p:ph type="title"/>
          </p:nvPr>
        </p:nvSpPr>
        <p:spPr>
          <a:xfrm>
            <a:off x="522219" y="419100"/>
            <a:ext cx="10515600" cy="668820"/>
          </a:xfrm>
        </p:spPr>
        <p:txBody>
          <a:bodyPr/>
          <a:lstStyle/>
          <a:p>
            <a:r>
              <a:rPr lang="en-US"/>
              <a:t>Objection Handling</a:t>
            </a:r>
          </a:p>
        </p:txBody>
      </p:sp>
      <p:pic>
        <p:nvPicPr>
          <p:cNvPr id="5" name="Graphic 4" descr="User with solid fill">
            <a:extLst>
              <a:ext uri="{FF2B5EF4-FFF2-40B4-BE49-F238E27FC236}">
                <a16:creationId xmlns:a16="http://schemas.microsoft.com/office/drawing/2014/main" id="{4424C632-0C3C-B3CF-C2D0-93A173A9005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7370" y="1388125"/>
            <a:ext cx="914400" cy="914400"/>
          </a:xfrm>
          <a:prstGeom prst="rect">
            <a:avLst/>
          </a:prstGeom>
        </p:spPr>
      </p:pic>
      <p:pic>
        <p:nvPicPr>
          <p:cNvPr id="6" name="Graphic 5" descr="User with solid fill">
            <a:extLst>
              <a:ext uri="{FF2B5EF4-FFF2-40B4-BE49-F238E27FC236}">
                <a16:creationId xmlns:a16="http://schemas.microsoft.com/office/drawing/2014/main" id="{44C2EBEB-6A8D-9695-ED6E-B11052AEC65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7369" y="2574274"/>
            <a:ext cx="914400" cy="914400"/>
          </a:xfrm>
          <a:prstGeom prst="rect">
            <a:avLst/>
          </a:prstGeom>
        </p:spPr>
      </p:pic>
      <p:pic>
        <p:nvPicPr>
          <p:cNvPr id="7" name="Graphic 6" descr="User with solid fill">
            <a:extLst>
              <a:ext uri="{FF2B5EF4-FFF2-40B4-BE49-F238E27FC236}">
                <a16:creationId xmlns:a16="http://schemas.microsoft.com/office/drawing/2014/main" id="{40E441D5-D8A4-0FD8-F30C-2A63030BEBE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7369" y="3696159"/>
            <a:ext cx="914400" cy="914400"/>
          </a:xfrm>
          <a:prstGeom prst="rect">
            <a:avLst/>
          </a:prstGeom>
        </p:spPr>
      </p:pic>
      <p:pic>
        <p:nvPicPr>
          <p:cNvPr id="8" name="Graphic 7" descr="User with solid fill">
            <a:extLst>
              <a:ext uri="{FF2B5EF4-FFF2-40B4-BE49-F238E27FC236}">
                <a16:creationId xmlns:a16="http://schemas.microsoft.com/office/drawing/2014/main" id="{17C527AE-BA5A-CEE0-D28A-14252255935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7368" y="4873127"/>
            <a:ext cx="914400" cy="914400"/>
          </a:xfrm>
          <a:prstGeom prst="rect">
            <a:avLst/>
          </a:prstGeom>
        </p:spPr>
      </p:pic>
      <p:pic>
        <p:nvPicPr>
          <p:cNvPr id="9" name="Graphic 8" descr="User with solid fill">
            <a:extLst>
              <a:ext uri="{FF2B5EF4-FFF2-40B4-BE49-F238E27FC236}">
                <a16:creationId xmlns:a16="http://schemas.microsoft.com/office/drawing/2014/main" id="{8AE9FC74-AD81-0863-CC74-88EADAA7C05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50961" y="1388124"/>
            <a:ext cx="914400" cy="914400"/>
          </a:xfrm>
          <a:prstGeom prst="rect">
            <a:avLst/>
          </a:prstGeom>
        </p:spPr>
      </p:pic>
      <p:pic>
        <p:nvPicPr>
          <p:cNvPr id="10" name="Graphic 9" descr="User with solid fill">
            <a:extLst>
              <a:ext uri="{FF2B5EF4-FFF2-40B4-BE49-F238E27FC236}">
                <a16:creationId xmlns:a16="http://schemas.microsoft.com/office/drawing/2014/main" id="{008D78B4-3311-3D6D-488B-EE9E3F900D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50960" y="2574273"/>
            <a:ext cx="914400" cy="914400"/>
          </a:xfrm>
          <a:prstGeom prst="rect">
            <a:avLst/>
          </a:prstGeom>
        </p:spPr>
      </p:pic>
      <p:pic>
        <p:nvPicPr>
          <p:cNvPr id="11" name="Graphic 10" descr="User with solid fill">
            <a:extLst>
              <a:ext uri="{FF2B5EF4-FFF2-40B4-BE49-F238E27FC236}">
                <a16:creationId xmlns:a16="http://schemas.microsoft.com/office/drawing/2014/main" id="{C16EAC73-4556-DA5F-9AE8-462167AE4AF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50960" y="3723700"/>
            <a:ext cx="914400" cy="914400"/>
          </a:xfrm>
          <a:prstGeom prst="rect">
            <a:avLst/>
          </a:prstGeom>
        </p:spPr>
      </p:pic>
      <p:pic>
        <p:nvPicPr>
          <p:cNvPr id="12" name="Graphic 11" descr="User with solid fill">
            <a:extLst>
              <a:ext uri="{FF2B5EF4-FFF2-40B4-BE49-F238E27FC236}">
                <a16:creationId xmlns:a16="http://schemas.microsoft.com/office/drawing/2014/main" id="{65EF962C-9BCF-B56D-CC53-5780817123E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50959" y="4891488"/>
            <a:ext cx="914400" cy="914400"/>
          </a:xfrm>
          <a:prstGeom prst="rect">
            <a:avLst/>
          </a:prstGeom>
        </p:spPr>
      </p:pic>
      <p:sp>
        <p:nvSpPr>
          <p:cNvPr id="25" name="TextBox 24">
            <a:extLst>
              <a:ext uri="{FF2B5EF4-FFF2-40B4-BE49-F238E27FC236}">
                <a16:creationId xmlns:a16="http://schemas.microsoft.com/office/drawing/2014/main" id="{7BFB05C3-56A3-FAA8-39C6-4C2FAEB1963D}"/>
              </a:ext>
            </a:extLst>
          </p:cNvPr>
          <p:cNvSpPr txBox="1"/>
          <p:nvPr/>
        </p:nvSpPr>
        <p:spPr>
          <a:xfrm>
            <a:off x="2330430" y="1524133"/>
            <a:ext cx="223412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Arial"/>
              </a:rPr>
              <a:t>"I am happy with Medline being my supplier."</a:t>
            </a:r>
            <a:endParaRPr lang="en-US" sz="1400"/>
          </a:p>
        </p:txBody>
      </p:sp>
      <p:sp>
        <p:nvSpPr>
          <p:cNvPr id="26" name="TextBox 25">
            <a:extLst>
              <a:ext uri="{FF2B5EF4-FFF2-40B4-BE49-F238E27FC236}">
                <a16:creationId xmlns:a16="http://schemas.microsoft.com/office/drawing/2014/main" id="{F2367358-FDF0-D48D-D306-02F9F030AF97}"/>
              </a:ext>
            </a:extLst>
          </p:cNvPr>
          <p:cNvSpPr txBox="1"/>
          <p:nvPr/>
        </p:nvSpPr>
        <p:spPr>
          <a:xfrm>
            <a:off x="2330429" y="5021988"/>
            <a:ext cx="223412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Arial"/>
              </a:rPr>
              <a:t>"Your PIBs are not staying inflated."</a:t>
            </a:r>
          </a:p>
        </p:txBody>
      </p:sp>
      <p:sp>
        <p:nvSpPr>
          <p:cNvPr id="27" name="TextBox 26">
            <a:extLst>
              <a:ext uri="{FF2B5EF4-FFF2-40B4-BE49-F238E27FC236}">
                <a16:creationId xmlns:a16="http://schemas.microsoft.com/office/drawing/2014/main" id="{96015714-2FD3-6571-869E-6E938264C99A}"/>
              </a:ext>
            </a:extLst>
          </p:cNvPr>
          <p:cNvSpPr txBox="1"/>
          <p:nvPr/>
        </p:nvSpPr>
        <p:spPr>
          <a:xfrm>
            <a:off x="2330430" y="2708446"/>
            <a:ext cx="24509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Arial"/>
              </a:rPr>
              <a:t>"I am happy with Merit Medical being my supplier."</a:t>
            </a:r>
            <a:endParaRPr lang="en-US" sz="1400"/>
          </a:p>
        </p:txBody>
      </p:sp>
      <p:sp>
        <p:nvSpPr>
          <p:cNvPr id="28" name="TextBox 27">
            <a:extLst>
              <a:ext uri="{FF2B5EF4-FFF2-40B4-BE49-F238E27FC236}">
                <a16:creationId xmlns:a16="http://schemas.microsoft.com/office/drawing/2014/main" id="{8A4D558B-B922-5540-1D14-916C3DAA671A}"/>
              </a:ext>
            </a:extLst>
          </p:cNvPr>
          <p:cNvSpPr txBox="1"/>
          <p:nvPr/>
        </p:nvSpPr>
        <p:spPr>
          <a:xfrm>
            <a:off x="2330429" y="3856036"/>
            <a:ext cx="24509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Arial"/>
              </a:rPr>
              <a:t>"I am happy with ICU Medical being my supplier."</a:t>
            </a:r>
            <a:endParaRPr lang="en-US" sz="1400"/>
          </a:p>
        </p:txBody>
      </p:sp>
      <p:sp>
        <p:nvSpPr>
          <p:cNvPr id="29" name="TextBox 28">
            <a:extLst>
              <a:ext uri="{FF2B5EF4-FFF2-40B4-BE49-F238E27FC236}">
                <a16:creationId xmlns:a16="http://schemas.microsoft.com/office/drawing/2014/main" id="{501358EB-EE84-E0EF-A557-C000A55894A9}"/>
              </a:ext>
            </a:extLst>
          </p:cNvPr>
          <p:cNvSpPr txBox="1"/>
          <p:nvPr/>
        </p:nvSpPr>
        <p:spPr>
          <a:xfrm>
            <a:off x="5239950" y="1435651"/>
            <a:ext cx="54113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Arial"/>
              </a:rPr>
              <a:t>Unlike most other suppliers, we are the true manufacturer of our </a:t>
            </a:r>
            <a:r>
              <a:rPr lang="en-US" sz="1200" err="1">
                <a:cs typeface="Arial"/>
              </a:rPr>
              <a:t>Infu</a:t>
            </a:r>
            <a:r>
              <a:rPr lang="en-US" sz="1200">
                <a:cs typeface="Arial"/>
              </a:rPr>
              <a:t>-Surg PIBs. This allows us to have greater control in volatile situations protecting your organization. Through AirLife Secure, we can provide stability to your supply chain while also increasing your GPO contract compliance.</a:t>
            </a:r>
            <a:endParaRPr lang="en-US" sz="1200"/>
          </a:p>
        </p:txBody>
      </p:sp>
      <p:sp>
        <p:nvSpPr>
          <p:cNvPr id="31" name="TextBox 30">
            <a:extLst>
              <a:ext uri="{FF2B5EF4-FFF2-40B4-BE49-F238E27FC236}">
                <a16:creationId xmlns:a16="http://schemas.microsoft.com/office/drawing/2014/main" id="{047E679F-ADB0-61EE-4C22-D00C3E6B29E0}"/>
              </a:ext>
            </a:extLst>
          </p:cNvPr>
          <p:cNvSpPr txBox="1"/>
          <p:nvPr/>
        </p:nvSpPr>
        <p:spPr>
          <a:xfrm>
            <a:off x="5239950" y="2518976"/>
            <a:ext cx="54113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cs typeface="Arial"/>
              </a:rPr>
              <a:t>Infu</a:t>
            </a:r>
            <a:r>
              <a:rPr lang="en-US" sz="1200">
                <a:cs typeface="Arial"/>
              </a:rPr>
              <a:t>-Surg PIBs are available for purchase through most major medical distributors, preventing the need for additional orders through Merit Medical.</a:t>
            </a:r>
          </a:p>
          <a:p>
            <a:endParaRPr lang="en-US" sz="1200">
              <a:cs typeface="Arial"/>
            </a:endParaRPr>
          </a:p>
          <a:p>
            <a:r>
              <a:rPr lang="en-US" sz="1200" err="1">
                <a:cs typeface="Arial"/>
              </a:rPr>
              <a:t>Infu</a:t>
            </a:r>
            <a:r>
              <a:rPr lang="en-US" sz="1200">
                <a:cs typeface="Arial"/>
              </a:rPr>
              <a:t>-Surg PIBs provide safety (MR compatibility, pressure relief valve) paralleled with potential financial savings for your organization.</a:t>
            </a:r>
          </a:p>
        </p:txBody>
      </p:sp>
      <p:sp>
        <p:nvSpPr>
          <p:cNvPr id="34" name="TextBox 33">
            <a:extLst>
              <a:ext uri="{FF2B5EF4-FFF2-40B4-BE49-F238E27FC236}">
                <a16:creationId xmlns:a16="http://schemas.microsoft.com/office/drawing/2014/main" id="{8A983AD8-074C-D108-D6BE-E25B5E40AF81}"/>
              </a:ext>
            </a:extLst>
          </p:cNvPr>
          <p:cNvSpPr txBox="1"/>
          <p:nvPr/>
        </p:nvSpPr>
        <p:spPr>
          <a:xfrm>
            <a:off x="5239949" y="3914446"/>
            <a:ext cx="54113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cs typeface="Arial"/>
              </a:rPr>
              <a:t>Infu</a:t>
            </a:r>
            <a:r>
              <a:rPr lang="en-US" sz="1200">
                <a:cs typeface="Arial"/>
              </a:rPr>
              <a:t>-Surg PIBs provide safety (MR compatibility, pressure relief valve) paralleled with potential financial savings for your organization.</a:t>
            </a:r>
          </a:p>
        </p:txBody>
      </p:sp>
      <p:sp>
        <p:nvSpPr>
          <p:cNvPr id="2" name="TextBox 1">
            <a:extLst>
              <a:ext uri="{FF2B5EF4-FFF2-40B4-BE49-F238E27FC236}">
                <a16:creationId xmlns:a16="http://schemas.microsoft.com/office/drawing/2014/main" id="{1B957A84-DE85-1D31-D8DB-2BE16AF8278A}"/>
              </a:ext>
            </a:extLst>
          </p:cNvPr>
          <p:cNvSpPr txBox="1"/>
          <p:nvPr/>
        </p:nvSpPr>
        <p:spPr>
          <a:xfrm>
            <a:off x="5239949" y="4905963"/>
            <a:ext cx="54113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cs typeface="Arial"/>
              </a:rPr>
              <a:t>Infu</a:t>
            </a:r>
            <a:r>
              <a:rPr lang="en-US" sz="1200">
                <a:cs typeface="Arial"/>
              </a:rPr>
              <a:t>-Surg PIBs were designed with safety and efficacy in mind. Our PIBs are equipped with a pressure relief valve that engages at 375mmHg to help mitigate potential adverse events including busted fluid bags and ruptured catheters, both of which could have serious implications for a patient.</a:t>
            </a:r>
          </a:p>
        </p:txBody>
      </p:sp>
    </p:spTree>
    <p:extLst>
      <p:ext uri="{BB962C8B-B14F-4D97-AF65-F5344CB8AC3E}">
        <p14:creationId xmlns:p14="http://schemas.microsoft.com/office/powerpoint/2010/main" val="4209608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2306B0C-DB61-1408-A902-24159818411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a:t>
            </a:fld>
            <a:endParaRPr lang="en-US"/>
          </a:p>
        </p:txBody>
      </p:sp>
      <p:sp>
        <p:nvSpPr>
          <p:cNvPr id="4" name="Title 3">
            <a:extLst>
              <a:ext uri="{FF2B5EF4-FFF2-40B4-BE49-F238E27FC236}">
                <a16:creationId xmlns:a16="http://schemas.microsoft.com/office/drawing/2014/main" id="{5692AC10-8034-12FF-6507-58D4810E56B6}"/>
              </a:ext>
            </a:extLst>
          </p:cNvPr>
          <p:cNvSpPr>
            <a:spLocks noGrp="1"/>
          </p:cNvSpPr>
          <p:nvPr>
            <p:ph type="title"/>
          </p:nvPr>
        </p:nvSpPr>
        <p:spPr>
          <a:xfrm>
            <a:off x="522219" y="419100"/>
            <a:ext cx="10515600" cy="668820"/>
          </a:xfrm>
        </p:spPr>
        <p:txBody>
          <a:bodyPr/>
          <a:lstStyle/>
          <a:p>
            <a:r>
              <a:rPr lang="en-US"/>
              <a:t>Private Label Product Portfolio</a:t>
            </a:r>
          </a:p>
        </p:txBody>
      </p:sp>
      <p:pic>
        <p:nvPicPr>
          <p:cNvPr id="8" name="Picture 7" descr="A pie chart with medical equipment and prices&#10;&#10;AI-generated content may be incorrect.">
            <a:extLst>
              <a:ext uri="{FF2B5EF4-FFF2-40B4-BE49-F238E27FC236}">
                <a16:creationId xmlns:a16="http://schemas.microsoft.com/office/drawing/2014/main" id="{CD439C68-79C5-3D52-DA6A-46B324B0CF79}"/>
              </a:ext>
            </a:extLst>
          </p:cNvPr>
          <p:cNvPicPr>
            <a:picLocks noChangeAspect="1"/>
          </p:cNvPicPr>
          <p:nvPr/>
        </p:nvPicPr>
        <p:blipFill>
          <a:blip r:embed="rId3"/>
          <a:stretch>
            <a:fillRect/>
          </a:stretch>
        </p:blipFill>
        <p:spPr>
          <a:xfrm>
            <a:off x="1138834" y="1358836"/>
            <a:ext cx="9914332" cy="4393378"/>
          </a:xfrm>
          <a:prstGeom prst="rect">
            <a:avLst/>
          </a:prstGeom>
        </p:spPr>
      </p:pic>
    </p:spTree>
    <p:extLst>
      <p:ext uri="{BB962C8B-B14F-4D97-AF65-F5344CB8AC3E}">
        <p14:creationId xmlns:p14="http://schemas.microsoft.com/office/powerpoint/2010/main" val="855608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BF0A5-846A-50D2-ECF6-C62F1976C86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94E072B-D669-ACC3-5E6C-CB69531189AE}"/>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PIB: Highest Volume SKUs</a:t>
            </a:r>
            <a:endParaRPr lang="en-US" sz="3000" b="1">
              <a:solidFill>
                <a:schemeClr val="accent1"/>
              </a:solidFill>
              <a:latin typeface="+mn-lt"/>
            </a:endParaRPr>
          </a:p>
        </p:txBody>
      </p:sp>
      <p:sp>
        <p:nvSpPr>
          <p:cNvPr id="3" name="TextBox 2">
            <a:extLst>
              <a:ext uri="{FF2B5EF4-FFF2-40B4-BE49-F238E27FC236}">
                <a16:creationId xmlns:a16="http://schemas.microsoft.com/office/drawing/2014/main" id="{79EFA7A9-AEE3-6489-F324-EF1AE3F63E45}"/>
              </a:ext>
            </a:extLst>
          </p:cNvPr>
          <p:cNvSpPr txBox="1"/>
          <p:nvPr/>
        </p:nvSpPr>
        <p:spPr>
          <a:xfrm>
            <a:off x="6386822" y="6381108"/>
            <a:ext cx="611505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*AACN Procedure Manual for High Acuity, Progressive, and Critical Care. 7</a:t>
            </a:r>
            <a:r>
              <a:rPr lang="en-US" sz="1200" baseline="30000"/>
              <a:t>th</a:t>
            </a:r>
            <a:r>
              <a:rPr lang="en-US" sz="1200"/>
              <a:t> Edition.</a:t>
            </a:r>
          </a:p>
        </p:txBody>
      </p:sp>
      <p:sp>
        <p:nvSpPr>
          <p:cNvPr id="2" name="TextBox 1">
            <a:extLst>
              <a:ext uri="{FF2B5EF4-FFF2-40B4-BE49-F238E27FC236}">
                <a16:creationId xmlns:a16="http://schemas.microsoft.com/office/drawing/2014/main" id="{AEDC8901-4559-F61A-E8D2-86DABE4EEF15}"/>
              </a:ext>
            </a:extLst>
          </p:cNvPr>
          <p:cNvSpPr txBox="1"/>
          <p:nvPr/>
        </p:nvSpPr>
        <p:spPr>
          <a:xfrm>
            <a:off x="619933" y="1711272"/>
            <a:ext cx="905359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ct val="150000"/>
              </a:lnSpc>
            </a:pPr>
            <a:r>
              <a:rPr lang="en-US" b="1" u="sng" dirty="0">
                <a:solidFill>
                  <a:srgbClr val="444444"/>
                </a:solidFill>
                <a:ea typeface="Calibri"/>
                <a:cs typeface="Calibri"/>
              </a:rPr>
              <a:t>High Volume</a:t>
            </a:r>
            <a:r>
              <a:rPr lang="en-US" b="1" dirty="0">
                <a:solidFill>
                  <a:srgbClr val="444444"/>
                </a:solidFill>
                <a:ea typeface="Calibri"/>
                <a:cs typeface="Calibri"/>
              </a:rPr>
              <a:t>:</a:t>
            </a:r>
            <a:r>
              <a:rPr lang="en-US" dirty="0">
                <a:solidFill>
                  <a:srgbClr val="444444"/>
                </a:solidFill>
                <a:ea typeface="Calibri"/>
                <a:cs typeface="Calibri"/>
              </a:rPr>
              <a:t>​</a:t>
            </a:r>
          </a:p>
          <a:p>
            <a:pPr rtl="0">
              <a:lnSpc>
                <a:spcPct val="150000"/>
              </a:lnSpc>
            </a:pPr>
            <a:r>
              <a:rPr lang="en-US" dirty="0">
                <a:solidFill>
                  <a:srgbClr val="444444"/>
                </a:solidFill>
                <a:ea typeface="Calibri"/>
                <a:cs typeface="Calibri"/>
              </a:rPr>
              <a:t>950194310 | ETHOX 4010H INFU-SURG, 1000ML PRESSURE INFUSER BAG AP​</a:t>
            </a:r>
          </a:p>
          <a:p>
            <a:pPr rtl="0">
              <a:lnSpc>
                <a:spcPct val="150000"/>
              </a:lnSpc>
            </a:pPr>
            <a:r>
              <a:rPr lang="en-US" dirty="0">
                <a:solidFill>
                  <a:srgbClr val="444444"/>
                </a:solidFill>
                <a:ea typeface="Calibri"/>
                <a:cs typeface="Calibri"/>
              </a:rPr>
              <a:t>950194210 | ETHOX 4005H INFU-SURG, 500ML PRESSURE INFUSER BAG AP​</a:t>
            </a:r>
          </a:p>
          <a:p>
            <a:pPr rtl="0">
              <a:lnSpc>
                <a:spcPct val="150000"/>
              </a:lnSpc>
            </a:pPr>
            <a:r>
              <a:rPr lang="fr-FR" dirty="0">
                <a:solidFill>
                  <a:srgbClr val="444444"/>
                </a:solidFill>
                <a:ea typeface="Calibri"/>
                <a:cs typeface="Calibri"/>
              </a:rPr>
              <a:t>V4005H | NOVAPLUS 500ML MESH PRESSURE INFUSION BAG</a:t>
            </a:r>
            <a:r>
              <a:rPr lang="en-US" dirty="0">
                <a:solidFill>
                  <a:srgbClr val="444444"/>
                </a:solidFill>
                <a:ea typeface="Calibri"/>
                <a:cs typeface="Calibri"/>
              </a:rPr>
              <a:t>​</a:t>
            </a:r>
          </a:p>
          <a:p>
            <a:pPr rtl="0">
              <a:lnSpc>
                <a:spcPct val="150000"/>
              </a:lnSpc>
            </a:pPr>
            <a:r>
              <a:rPr lang="en-US" dirty="0">
                <a:solidFill>
                  <a:srgbClr val="444444"/>
                </a:solidFill>
                <a:ea typeface="Calibri"/>
                <a:cs typeface="Calibri"/>
              </a:rPr>
              <a:t>8808 | PREMIERPRO 1000ML PRESSURE INFUSION BAG, MESH BACK​</a:t>
            </a:r>
          </a:p>
          <a:p>
            <a:pPr rtl="0">
              <a:lnSpc>
                <a:spcPct val="150000"/>
              </a:lnSpc>
            </a:pPr>
            <a:r>
              <a:rPr lang="fr-FR" dirty="0">
                <a:solidFill>
                  <a:srgbClr val="444444"/>
                </a:solidFill>
                <a:ea typeface="Calibri"/>
                <a:cs typeface="Calibri"/>
              </a:rPr>
              <a:t>V4010H | NOVAPLUS 1000ML MESH PRESSURE INFUSION BAG</a:t>
            </a:r>
            <a:r>
              <a:rPr lang="en-US" dirty="0">
                <a:solidFill>
                  <a:srgbClr val="444444"/>
                </a:solidFill>
                <a:ea typeface="Calibri"/>
                <a:cs typeface="Calibri"/>
              </a:rPr>
              <a:t>​</a:t>
            </a:r>
          </a:p>
          <a:p>
            <a:pPr rtl="0">
              <a:lnSpc>
                <a:spcPct val="150000"/>
              </a:lnSpc>
            </a:pPr>
            <a:r>
              <a:rPr lang="en-US" dirty="0">
                <a:solidFill>
                  <a:srgbClr val="444444"/>
                </a:solidFill>
                <a:ea typeface="Calibri"/>
                <a:cs typeface="Calibri"/>
              </a:rPr>
              <a:t>8807 | PREMIERPRO 500ML PRESSURE INFUSION BAG, MESH BACK​</a:t>
            </a:r>
          </a:p>
          <a:p>
            <a:pPr rtl="0">
              <a:lnSpc>
                <a:spcPct val="150000"/>
              </a:lnSpc>
            </a:pPr>
            <a:r>
              <a:rPr lang="en-US" dirty="0">
                <a:solidFill>
                  <a:srgbClr val="444444"/>
                </a:solidFill>
                <a:ea typeface="Calibri"/>
                <a:cs typeface="Calibri"/>
              </a:rPr>
              <a:t>IN900012 | INFUSOR, PRESSURE, 1000 ML, NETTED​</a:t>
            </a:r>
          </a:p>
          <a:p>
            <a:pPr rtl="0">
              <a:lnSpc>
                <a:spcPct val="150000"/>
              </a:lnSpc>
            </a:pPr>
            <a:r>
              <a:rPr lang="en-US" dirty="0">
                <a:solidFill>
                  <a:srgbClr val="444444"/>
                </a:solidFill>
                <a:ea typeface="Calibri"/>
                <a:cs typeface="Calibri"/>
              </a:rPr>
              <a:t>IN800048 | INFUSOR, PRESSURE, 500 ML, NETTED, 48/CS​</a:t>
            </a:r>
          </a:p>
          <a:p>
            <a:pPr rtl="0">
              <a:lnSpc>
                <a:spcPct val="150000"/>
              </a:lnSpc>
            </a:pPr>
            <a:r>
              <a:rPr lang="en-US" dirty="0">
                <a:solidFill>
                  <a:srgbClr val="444444"/>
                </a:solidFill>
                <a:ea typeface="Calibri"/>
                <a:cs typeface="Calibri"/>
              </a:rPr>
              <a:t>4050 | 500ML CLARITY PRESSURE INFUSION BAG</a:t>
            </a:r>
          </a:p>
          <a:p>
            <a:pPr algn="ctr"/>
            <a:endParaRPr lang="en-US" dirty="0"/>
          </a:p>
        </p:txBody>
      </p:sp>
    </p:spTree>
    <p:extLst>
      <p:ext uri="{BB962C8B-B14F-4D97-AF65-F5344CB8AC3E}">
        <p14:creationId xmlns:p14="http://schemas.microsoft.com/office/powerpoint/2010/main" val="2400362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BF0A5-846A-50D2-ECF6-C62F1976C862}"/>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C740318-2766-CF0A-DDCB-50CC5932BAB1}"/>
              </a:ext>
            </a:extLst>
          </p:cNvPr>
          <p:cNvSpPr txBox="1"/>
          <p:nvPr/>
        </p:nvSpPr>
        <p:spPr>
          <a:xfrm>
            <a:off x="531628" y="1362981"/>
            <a:ext cx="10963276" cy="5170646"/>
          </a:xfrm>
          <a:prstGeom prst="rect">
            <a:avLst/>
          </a:prstGeom>
          <a:noFill/>
        </p:spPr>
        <p:txBody>
          <a:bodyPr wrap="square" numCol="1" rtlCol="0">
            <a:spAutoFit/>
          </a:bodyPr>
          <a:lstStyle/>
          <a:p>
            <a:pPr marL="342900" indent="-342900">
              <a:buFont typeface="Arial" panose="020B0604020202020204" pitchFamily="34" charset="0"/>
              <a:buChar char="•"/>
            </a:pPr>
            <a:r>
              <a:rPr lang="en-US" dirty="0">
                <a:solidFill>
                  <a:schemeClr val="tx1">
                    <a:lumMod val="85000"/>
                    <a:lumOff val="15000"/>
                  </a:schemeClr>
                </a:solidFill>
              </a:rPr>
              <a:t>Is there a need to consolidate vendors?</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Are you using disposable or reusable pressure infusion bags?</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Is there a possibility we can save money for you?</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Can we increase your contract compliance?</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Have you standardized across all departments?</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Have you experienced supply disruptions?</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Do you have to switch bags to do an MRI?</a:t>
            </a:r>
          </a:p>
          <a:p>
            <a:pPr marL="342900" indent="-342900">
              <a:buFont typeface="Arial" panose="020B0604020202020204" pitchFamily="34" charset="0"/>
              <a:buChar char="•"/>
            </a:pPr>
            <a:endParaRPr lang="en-US" dirty="0">
              <a:solidFill>
                <a:schemeClr val="tx1">
                  <a:lumMod val="85000"/>
                  <a:lumOff val="15000"/>
                </a:schemeClr>
              </a:solidFill>
            </a:endParaRPr>
          </a:p>
          <a:p>
            <a:pPr marL="342900" indent="-342900">
              <a:buFont typeface="Arial" panose="020B0604020202020204" pitchFamily="34" charset="0"/>
              <a:buChar char="•"/>
            </a:pPr>
            <a:r>
              <a:rPr lang="en-US" dirty="0">
                <a:solidFill>
                  <a:schemeClr val="tx1">
                    <a:lumMod val="85000"/>
                    <a:lumOff val="15000"/>
                  </a:schemeClr>
                </a:solidFill>
              </a:rPr>
              <a:t>Do you currently inflate the bags with one hand?</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endParaRPr lang="en-US" sz="2000" dirty="0"/>
          </a:p>
        </p:txBody>
      </p:sp>
      <p:sp>
        <p:nvSpPr>
          <p:cNvPr id="3" name="TextBox 2">
            <a:extLst>
              <a:ext uri="{FF2B5EF4-FFF2-40B4-BE49-F238E27FC236}">
                <a16:creationId xmlns:a16="http://schemas.microsoft.com/office/drawing/2014/main" id="{79EFA7A9-AEE3-6489-F324-EF1AE3F63E45}"/>
              </a:ext>
            </a:extLst>
          </p:cNvPr>
          <p:cNvSpPr txBox="1"/>
          <p:nvPr/>
        </p:nvSpPr>
        <p:spPr>
          <a:xfrm>
            <a:off x="6386822" y="6381108"/>
            <a:ext cx="611505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*AACN Procedure Manual for High Acuity, Progressive, and Critical Care. 7</a:t>
            </a:r>
            <a:r>
              <a:rPr lang="en-US" sz="1200" baseline="30000"/>
              <a:t>th</a:t>
            </a:r>
            <a:r>
              <a:rPr lang="en-US" sz="1200"/>
              <a:t> Edition.</a:t>
            </a:r>
          </a:p>
        </p:txBody>
      </p:sp>
      <p:sp>
        <p:nvSpPr>
          <p:cNvPr id="4" name="Title 3">
            <a:extLst>
              <a:ext uri="{FF2B5EF4-FFF2-40B4-BE49-F238E27FC236}">
                <a16:creationId xmlns:a16="http://schemas.microsoft.com/office/drawing/2014/main" id="{B062A916-4CB9-A352-51B1-3BA2BDA6F01C}"/>
              </a:ext>
            </a:extLst>
          </p:cNvPr>
          <p:cNvSpPr>
            <a:spLocks noGrp="1"/>
          </p:cNvSpPr>
          <p:nvPr>
            <p:ph type="title"/>
          </p:nvPr>
        </p:nvSpPr>
        <p:spPr/>
        <p:txBody>
          <a:bodyPr/>
          <a:lstStyle/>
          <a:p>
            <a:r>
              <a:rPr lang="en-US"/>
              <a:t>PIB: Questions to Ask</a:t>
            </a:r>
          </a:p>
        </p:txBody>
      </p:sp>
    </p:spTree>
    <p:extLst>
      <p:ext uri="{BB962C8B-B14F-4D97-AF65-F5344CB8AC3E}">
        <p14:creationId xmlns:p14="http://schemas.microsoft.com/office/powerpoint/2010/main" val="418834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65111-EBB3-5E2C-5973-6982CA11FCE4}"/>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68E2854-270F-8E83-38EB-460ED1470843}"/>
              </a:ext>
            </a:extLst>
          </p:cNvPr>
          <p:cNvSpPr txBox="1"/>
          <p:nvPr/>
        </p:nvSpPr>
        <p:spPr>
          <a:xfrm>
            <a:off x="576503" y="1230709"/>
            <a:ext cx="5649636" cy="4832092"/>
          </a:xfrm>
          <a:prstGeom prst="rect">
            <a:avLst/>
          </a:prstGeom>
          <a:noFill/>
        </p:spPr>
        <p:txBody>
          <a:bodyPr wrap="square" numCol="1" rtlCol="0">
            <a:spAutoFit/>
          </a:bodyPr>
          <a:lstStyle/>
          <a:p>
            <a:pPr marL="0" indent="0">
              <a:buNone/>
            </a:pPr>
            <a:r>
              <a:rPr lang="en-US" sz="1400" dirty="0"/>
              <a:t>Excellent contract positions</a:t>
            </a:r>
          </a:p>
          <a:p>
            <a:pPr marL="0" indent="0">
              <a:buNone/>
            </a:pPr>
            <a:endParaRPr lang="en-US" sz="1400" dirty="0"/>
          </a:p>
          <a:p>
            <a:pPr marL="0" indent="0">
              <a:buNone/>
            </a:pPr>
            <a:r>
              <a:rPr lang="en-US" sz="1400" dirty="0"/>
              <a:t>Quality and consistent performance</a:t>
            </a:r>
          </a:p>
          <a:p>
            <a:pPr marL="0" indent="0">
              <a:buNone/>
            </a:pPr>
            <a:endParaRPr lang="en-US" sz="1400" dirty="0"/>
          </a:p>
          <a:p>
            <a:pPr marL="0" indent="0">
              <a:buNone/>
            </a:pPr>
            <a:r>
              <a:rPr lang="en-US" sz="1400" dirty="0" err="1"/>
              <a:t>InfuseIt</a:t>
            </a:r>
            <a:r>
              <a:rPr lang="en-US" sz="1400" dirty="0"/>
              <a:t> &amp; </a:t>
            </a:r>
            <a:r>
              <a:rPr lang="en-US" sz="1400" dirty="0" err="1"/>
              <a:t>InfuSurg</a:t>
            </a:r>
            <a:r>
              <a:rPr lang="en-US" sz="1400" dirty="0"/>
              <a:t>, </a:t>
            </a:r>
            <a:r>
              <a:rPr lang="en-US" sz="1400" dirty="0" err="1"/>
              <a:t>Novaplus</a:t>
            </a:r>
            <a:r>
              <a:rPr lang="en-US" sz="1400" dirty="0"/>
              <a:t> &amp; S2s are all MRI conditional</a:t>
            </a:r>
          </a:p>
          <a:p>
            <a:pPr marL="0" indent="0">
              <a:buNone/>
            </a:pPr>
            <a:endParaRPr lang="en-US" sz="1400" dirty="0"/>
          </a:p>
          <a:p>
            <a:pPr marL="0" indent="0">
              <a:buNone/>
            </a:pPr>
            <a:r>
              <a:rPr lang="en-US" sz="1400" dirty="0"/>
              <a:t>Some reusable bags (AirLife’s) are only supposed to be used 50 times or less. Most don’t have way to track.</a:t>
            </a:r>
          </a:p>
          <a:p>
            <a:pPr marL="0" indent="0">
              <a:buNone/>
            </a:pPr>
            <a:endParaRPr lang="en-US" sz="1400" dirty="0"/>
          </a:p>
          <a:p>
            <a:pPr marL="0" indent="0">
              <a:buNone/>
            </a:pPr>
            <a:r>
              <a:rPr lang="en-US" sz="1400" dirty="0"/>
              <a:t>375 mmHg pressure relief valve</a:t>
            </a:r>
          </a:p>
          <a:p>
            <a:pPr marL="0" indent="0">
              <a:buNone/>
            </a:pPr>
            <a:endParaRPr lang="en-US" sz="1400" dirty="0"/>
          </a:p>
          <a:p>
            <a:pPr marL="0" indent="0">
              <a:buNone/>
            </a:pPr>
            <a:r>
              <a:rPr lang="en-US" sz="1400" dirty="0" err="1"/>
              <a:t>Ethox</a:t>
            </a:r>
            <a:r>
              <a:rPr lang="en-US" sz="1400" dirty="0"/>
              <a:t> (Nova+, S2S), </a:t>
            </a:r>
            <a:r>
              <a:rPr lang="en-US" sz="1400" dirty="0" err="1"/>
              <a:t>InfusIT</a:t>
            </a:r>
            <a:r>
              <a:rPr lang="en-US" sz="1400" dirty="0"/>
              <a:t>, and </a:t>
            </a:r>
            <a:r>
              <a:rPr lang="en-US" sz="1400" dirty="0" err="1"/>
              <a:t>InfuSurge</a:t>
            </a:r>
            <a:r>
              <a:rPr lang="en-US" sz="1400" dirty="0"/>
              <a:t> all MR Conditional</a:t>
            </a:r>
          </a:p>
          <a:p>
            <a:pPr marL="0" indent="0">
              <a:buNone/>
            </a:pPr>
            <a:endParaRPr lang="en-US" sz="1400" dirty="0"/>
          </a:p>
          <a:p>
            <a:pPr marL="0" indent="0">
              <a:buNone/>
            </a:pPr>
            <a:r>
              <a:rPr lang="en-US" sz="1400" u="sng" dirty="0">
                <a:solidFill>
                  <a:schemeClr val="accent1">
                    <a:lumMod val="75000"/>
                  </a:schemeClr>
                </a:solidFill>
              </a:rPr>
              <a:t>YOU</a:t>
            </a:r>
          </a:p>
          <a:p>
            <a:pPr marL="0" indent="0">
              <a:buNone/>
            </a:pPr>
            <a:endParaRPr lang="en-US" sz="1400" dirty="0"/>
          </a:p>
          <a:p>
            <a:pPr marL="0" indent="0">
              <a:buNone/>
            </a:pPr>
            <a:r>
              <a:rPr lang="en-US" sz="1400" dirty="0"/>
              <a:t>*Prime Targets: </a:t>
            </a:r>
          </a:p>
          <a:p>
            <a:pPr marL="342900" indent="-342900">
              <a:buFont typeface="Wingdings" panose="05000000000000000000" pitchFamily="2" charset="2"/>
              <a:buChar char="§"/>
            </a:pPr>
            <a:r>
              <a:rPr lang="en-US" sz="1400" dirty="0"/>
              <a:t>Hospitals using off contract brands</a:t>
            </a:r>
          </a:p>
          <a:p>
            <a:pPr marL="342900" indent="-342900">
              <a:buFont typeface="Wingdings" panose="05000000000000000000" pitchFamily="2" charset="2"/>
              <a:buChar char="§"/>
            </a:pPr>
            <a:r>
              <a:rPr lang="en-US" sz="1400" dirty="0"/>
              <a:t>Sole source contract for Vizient (Nova+ 6% admin fees), HealthTrust (</a:t>
            </a:r>
            <a:r>
              <a:rPr lang="en-US" sz="1400" dirty="0" err="1"/>
              <a:t>Ethox</a:t>
            </a:r>
            <a:r>
              <a:rPr lang="en-US" sz="1400" dirty="0"/>
              <a:t>), Premier (S2S / </a:t>
            </a:r>
            <a:r>
              <a:rPr lang="en-US" sz="1400" dirty="0" err="1"/>
              <a:t>AscenDrive</a:t>
            </a:r>
            <a:r>
              <a:rPr lang="en-US" sz="1400" dirty="0"/>
              <a:t> &amp; Surpass)</a:t>
            </a:r>
          </a:p>
          <a:p>
            <a:pPr marL="0" indent="0">
              <a:buNone/>
            </a:pPr>
            <a:endParaRPr lang="en-US" sz="1400" b="1" dirty="0"/>
          </a:p>
          <a:p>
            <a:pPr marL="0" indent="0">
              <a:buNone/>
            </a:pPr>
            <a:endParaRPr lang="en-US" sz="1400" b="1" dirty="0"/>
          </a:p>
          <a:p>
            <a:r>
              <a:rPr lang="en-US" sz="1400" dirty="0"/>
              <a:t>.</a:t>
            </a:r>
          </a:p>
        </p:txBody>
      </p:sp>
      <p:sp>
        <p:nvSpPr>
          <p:cNvPr id="3" name="TextBox 2">
            <a:extLst>
              <a:ext uri="{FF2B5EF4-FFF2-40B4-BE49-F238E27FC236}">
                <a16:creationId xmlns:a16="http://schemas.microsoft.com/office/drawing/2014/main" id="{FB9B3079-3456-600D-92A5-C3EFF66EFD79}"/>
              </a:ext>
            </a:extLst>
          </p:cNvPr>
          <p:cNvSpPr txBox="1"/>
          <p:nvPr/>
        </p:nvSpPr>
        <p:spPr>
          <a:xfrm>
            <a:off x="6386822" y="6381108"/>
            <a:ext cx="611505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*AACN Procedure Manual for High Acuity, Progressive, and Critical Care. 7</a:t>
            </a:r>
            <a:r>
              <a:rPr lang="en-US" sz="1200" baseline="30000"/>
              <a:t>th</a:t>
            </a:r>
            <a:r>
              <a:rPr lang="en-US" sz="1200"/>
              <a:t> Edition.</a:t>
            </a:r>
          </a:p>
        </p:txBody>
      </p:sp>
      <p:sp>
        <p:nvSpPr>
          <p:cNvPr id="2" name="TextBox 1">
            <a:extLst>
              <a:ext uri="{FF2B5EF4-FFF2-40B4-BE49-F238E27FC236}">
                <a16:creationId xmlns:a16="http://schemas.microsoft.com/office/drawing/2014/main" id="{FE3E43A3-86E4-487E-0873-BC00BD3961B2}"/>
              </a:ext>
            </a:extLst>
          </p:cNvPr>
          <p:cNvSpPr txBox="1"/>
          <p:nvPr/>
        </p:nvSpPr>
        <p:spPr>
          <a:xfrm>
            <a:off x="6750257" y="1322966"/>
            <a:ext cx="3830320" cy="4124206"/>
          </a:xfrm>
          <a:prstGeom prst="rect">
            <a:avLst/>
          </a:prstGeom>
          <a:noFill/>
        </p:spPr>
        <p:txBody>
          <a:bodyPr wrap="square" lIns="91440" tIns="45720" rIns="91440" bIns="45720" rtlCol="0" anchor="t">
            <a:spAutoFit/>
          </a:bodyPr>
          <a:lstStyle/>
          <a:p>
            <a:r>
              <a:rPr lang="en-US" b="1" dirty="0">
                <a:solidFill>
                  <a:srgbClr val="008557"/>
                </a:solidFill>
              </a:rPr>
              <a:t>Resources: </a:t>
            </a:r>
          </a:p>
          <a:p>
            <a:endParaRPr lang="en-US" dirty="0"/>
          </a:p>
          <a:p>
            <a:pPr marL="285750" indent="-285750">
              <a:buFont typeface="Wingdings"/>
              <a:buChar char="Ø"/>
            </a:pPr>
            <a:r>
              <a:rPr lang="en-US" sz="1600" dirty="0">
                <a:hlinkClick r:id="rId3"/>
              </a:rPr>
              <a:t>PIB Literature Sheets</a:t>
            </a:r>
            <a:endParaRPr lang="en-US" sz="1600" dirty="0">
              <a:cs typeface="Arial" panose="020B0604020202020204"/>
            </a:endParaRPr>
          </a:p>
          <a:p>
            <a:pPr marL="285750" indent="-285750">
              <a:buFont typeface="Wingdings"/>
              <a:buChar char="Ø"/>
            </a:pPr>
            <a:endParaRPr lang="en-US" sz="1600" dirty="0">
              <a:cs typeface="Arial" panose="020B0604020202020204"/>
            </a:endParaRPr>
          </a:p>
          <a:p>
            <a:pPr marL="285750" indent="-285750">
              <a:buFont typeface="Wingdings"/>
              <a:buChar char="Ø"/>
            </a:pPr>
            <a:r>
              <a:rPr lang="en-US" sz="1600" dirty="0">
                <a:hlinkClick r:id="rId4"/>
              </a:rPr>
              <a:t>PIB Training Video</a:t>
            </a:r>
            <a:endParaRPr lang="en-US" sz="1600" dirty="0">
              <a:cs typeface="Arial" panose="020B0604020202020204"/>
            </a:endParaRPr>
          </a:p>
          <a:p>
            <a:endParaRPr lang="en-US" sz="1600" dirty="0">
              <a:cs typeface="Arial" panose="020B0604020202020204"/>
            </a:endParaRPr>
          </a:p>
          <a:p>
            <a:pPr marL="285750" indent="-285750">
              <a:buFont typeface="Wingdings"/>
              <a:buChar char="Ø"/>
            </a:pPr>
            <a:r>
              <a:rPr lang="en-US" sz="1600" dirty="0">
                <a:ea typeface="+mn-lt"/>
                <a:cs typeface="+mn-lt"/>
                <a:hlinkClick r:id="rId5"/>
              </a:rPr>
              <a:t>Vital Signs Lit Sheet</a:t>
            </a:r>
            <a:endParaRPr lang="en-US" sz="1600" dirty="0">
              <a:cs typeface="Arial" panose="020B0604020202020204"/>
            </a:endParaRPr>
          </a:p>
          <a:p>
            <a:endParaRPr lang="en-US" sz="1600" dirty="0">
              <a:ea typeface="+mn-lt"/>
              <a:cs typeface="+mn-lt"/>
            </a:endParaRPr>
          </a:p>
          <a:p>
            <a:pPr marL="285750" indent="-285750">
              <a:buFont typeface="Wingdings"/>
              <a:buChar char="Ø"/>
            </a:pPr>
            <a:r>
              <a:rPr lang="en-US" sz="1600" dirty="0" err="1">
                <a:ea typeface="+mn-lt"/>
                <a:cs typeface="+mn-lt"/>
                <a:hlinkClick r:id="rId6"/>
              </a:rPr>
              <a:t>Novaplus</a:t>
            </a:r>
            <a:r>
              <a:rPr lang="en-US" sz="1600" dirty="0">
                <a:ea typeface="+mn-lt"/>
                <a:cs typeface="+mn-lt"/>
                <a:hlinkClick r:id="rId6"/>
              </a:rPr>
              <a:t> Quick Ref Guide</a:t>
            </a:r>
            <a:endParaRPr lang="en-US" sz="1600" dirty="0">
              <a:cs typeface="Arial" panose="020B0604020202020204"/>
            </a:endParaRPr>
          </a:p>
          <a:p>
            <a:endParaRPr lang="en-US" sz="1600" dirty="0">
              <a:ea typeface="+mn-lt"/>
              <a:cs typeface="+mn-lt"/>
            </a:endParaRPr>
          </a:p>
          <a:p>
            <a:pPr marL="285750" indent="-285750">
              <a:buFont typeface="Wingdings"/>
              <a:buChar char="Ø"/>
            </a:pPr>
            <a:r>
              <a:rPr lang="en-US" sz="1600" dirty="0" err="1">
                <a:ea typeface="+mn-lt"/>
                <a:cs typeface="+mn-lt"/>
                <a:hlinkClick r:id="rId7"/>
              </a:rPr>
              <a:t>InfuseIT</a:t>
            </a:r>
            <a:r>
              <a:rPr lang="en-US" sz="1600" dirty="0">
                <a:ea typeface="+mn-lt"/>
                <a:cs typeface="+mn-lt"/>
                <a:hlinkClick r:id="rId7"/>
              </a:rPr>
              <a:t> Lit Sheet</a:t>
            </a:r>
            <a:endParaRPr lang="en-US" sz="1600" dirty="0">
              <a:cs typeface="Arial" panose="020B0604020202020204"/>
            </a:endParaRPr>
          </a:p>
          <a:p>
            <a:endParaRPr lang="en-US" sz="1600" dirty="0">
              <a:ea typeface="+mn-lt"/>
              <a:cs typeface="+mn-lt"/>
            </a:endParaRPr>
          </a:p>
          <a:p>
            <a:pPr marL="285750" indent="-285750">
              <a:buFont typeface="Wingdings"/>
              <a:buChar char="Ø"/>
            </a:pPr>
            <a:r>
              <a:rPr lang="en-US" sz="1600" dirty="0" err="1">
                <a:ea typeface="+mn-lt"/>
                <a:cs typeface="+mn-lt"/>
                <a:hlinkClick r:id="rId8"/>
              </a:rPr>
              <a:t>InfuSurg</a:t>
            </a:r>
            <a:r>
              <a:rPr lang="en-US" sz="1600" dirty="0">
                <a:ea typeface="+mn-lt"/>
                <a:cs typeface="+mn-lt"/>
                <a:hlinkClick r:id="rId8"/>
              </a:rPr>
              <a:t> Lit Sheet</a:t>
            </a:r>
            <a:endParaRPr lang="en-US" sz="1600" dirty="0">
              <a:ea typeface="+mn-lt"/>
              <a:cs typeface="+mn-lt"/>
            </a:endParaRPr>
          </a:p>
          <a:p>
            <a:pPr marL="285750" indent="-285750">
              <a:buFont typeface="Wingdings"/>
              <a:buChar char="Ø"/>
            </a:pPr>
            <a:endParaRPr lang="en-US" sz="1600" dirty="0">
              <a:ea typeface="+mn-lt"/>
              <a:cs typeface="+mn-lt"/>
            </a:endParaRPr>
          </a:p>
          <a:p>
            <a:pPr marL="285750" indent="-285750">
              <a:buFont typeface="Wingdings"/>
              <a:buChar char="Ø"/>
            </a:pPr>
            <a:r>
              <a:rPr lang="en-US" sz="1600" dirty="0">
                <a:hlinkClick r:id="rId9"/>
              </a:rPr>
              <a:t>Pressure </a:t>
            </a:r>
            <a:r>
              <a:rPr lang="en-US" sz="1600" dirty="0" err="1">
                <a:hlinkClick r:id="rId9"/>
              </a:rPr>
              <a:t>Infustion</a:t>
            </a:r>
            <a:r>
              <a:rPr lang="en-US" sz="1600" dirty="0">
                <a:hlinkClick r:id="rId9"/>
              </a:rPr>
              <a:t> Bag Toolkit </a:t>
            </a:r>
            <a:endParaRPr lang="en-US" sz="1600" dirty="0">
              <a:cs typeface="Arial" panose="020B0604020202020204"/>
            </a:endParaRPr>
          </a:p>
          <a:p>
            <a:endParaRPr lang="en-US" dirty="0">
              <a:cs typeface="Arial" panose="020B0604020202020204"/>
            </a:endParaRPr>
          </a:p>
        </p:txBody>
      </p:sp>
      <p:sp>
        <p:nvSpPr>
          <p:cNvPr id="5" name="Title 4">
            <a:extLst>
              <a:ext uri="{FF2B5EF4-FFF2-40B4-BE49-F238E27FC236}">
                <a16:creationId xmlns:a16="http://schemas.microsoft.com/office/drawing/2014/main" id="{57679362-CC19-5378-7E44-08C89D59EBD2}"/>
              </a:ext>
            </a:extLst>
          </p:cNvPr>
          <p:cNvSpPr>
            <a:spLocks noGrp="1"/>
          </p:cNvSpPr>
          <p:nvPr>
            <p:ph type="title"/>
          </p:nvPr>
        </p:nvSpPr>
        <p:spPr/>
        <p:txBody>
          <a:bodyPr/>
          <a:lstStyle/>
          <a:p>
            <a:r>
              <a:rPr lang="en-US"/>
              <a:t>PIB: Key Selling Points</a:t>
            </a:r>
          </a:p>
        </p:txBody>
      </p:sp>
    </p:spTree>
    <p:extLst>
      <p:ext uri="{BB962C8B-B14F-4D97-AF65-F5344CB8AC3E}">
        <p14:creationId xmlns:p14="http://schemas.microsoft.com/office/powerpoint/2010/main" val="2570929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0F0EC-B988-26B3-F5AC-DE0236A8967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E38C3C-74C5-982E-3F63-8C1FF024D064}"/>
              </a:ext>
            </a:extLst>
          </p:cNvPr>
          <p:cNvSpPr>
            <a:spLocks noGrp="1"/>
          </p:cNvSpPr>
          <p:nvPr>
            <p:ph type="sldNum" sz="quarter" idx="4"/>
          </p:nvPr>
        </p:nvSpPr>
        <p:spPr/>
        <p:txBody>
          <a:bodyPr/>
          <a:lstStyle/>
          <a:p>
            <a:fld id="{065D75E3-62B6-C44A-8295-14DF27978E1A}" type="slidenum">
              <a:rPr lang="en-US" smtClean="0"/>
              <a:pPr/>
              <a:t>21</a:t>
            </a:fld>
            <a:endParaRPr lang="en-US"/>
          </a:p>
        </p:txBody>
      </p:sp>
      <p:sp>
        <p:nvSpPr>
          <p:cNvPr id="3" name="Title 2">
            <a:extLst>
              <a:ext uri="{FF2B5EF4-FFF2-40B4-BE49-F238E27FC236}">
                <a16:creationId xmlns:a16="http://schemas.microsoft.com/office/drawing/2014/main" id="{758693DB-120D-07C0-6F3D-4A30B821D1C7}"/>
              </a:ext>
            </a:extLst>
          </p:cNvPr>
          <p:cNvSpPr>
            <a:spLocks noGrp="1"/>
          </p:cNvSpPr>
          <p:nvPr>
            <p:ph type="title"/>
          </p:nvPr>
        </p:nvSpPr>
        <p:spPr>
          <a:xfrm>
            <a:off x="3329609" y="3955083"/>
            <a:ext cx="8311302" cy="2635399"/>
          </a:xfrm>
        </p:spPr>
        <p:txBody>
          <a:bodyPr>
            <a:normAutofit/>
          </a:bodyPr>
          <a:lstStyle/>
          <a:p>
            <a:r>
              <a:rPr lang="en-US" sz="4000" dirty="0">
                <a:latin typeface="Arial"/>
                <a:cs typeface="Arial"/>
              </a:rPr>
              <a:t>Leadwires</a:t>
            </a:r>
            <a:br>
              <a:rPr lang="en-US" sz="4000" dirty="0">
                <a:latin typeface="Arial"/>
                <a:cs typeface="Arial"/>
              </a:rPr>
            </a:br>
            <a:endParaRPr lang="en-US" sz="4000" dirty="0">
              <a:latin typeface="Arial"/>
              <a:cs typeface="Arial"/>
            </a:endParaRPr>
          </a:p>
        </p:txBody>
      </p:sp>
      <p:pic>
        <p:nvPicPr>
          <p:cNvPr id="4" name="Graphic 3" descr="Bullseye with solid fill">
            <a:extLst>
              <a:ext uri="{FF2B5EF4-FFF2-40B4-BE49-F238E27FC236}">
                <a16:creationId xmlns:a16="http://schemas.microsoft.com/office/drawing/2014/main" id="{4314F07D-14E3-9700-C1BA-7131DDFACEE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6510" y="2581000"/>
            <a:ext cx="914400" cy="914400"/>
          </a:xfrm>
          <a:prstGeom prst="rect">
            <a:avLst/>
          </a:prstGeom>
        </p:spPr>
      </p:pic>
    </p:spTree>
    <p:extLst>
      <p:ext uri="{BB962C8B-B14F-4D97-AF65-F5344CB8AC3E}">
        <p14:creationId xmlns:p14="http://schemas.microsoft.com/office/powerpoint/2010/main" val="1597752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512316" y="3912149"/>
            <a:ext cx="4940930" cy="2225179"/>
          </a:xfrm>
        </p:spPr>
        <p:txBody>
          <a:bodyPr>
            <a:normAutofit/>
          </a:bodyPr>
          <a:lstStyle/>
          <a:p>
            <a:r>
              <a:rPr lang="en-US" sz="1600" b="1" i="1" dirty="0">
                <a:solidFill>
                  <a:srgbClr val="1D51A4"/>
                </a:solidFill>
                <a:latin typeface="+mn-lt"/>
              </a:rPr>
              <a:t>Tail Winds:</a:t>
            </a:r>
          </a:p>
          <a:p>
            <a:r>
              <a:rPr lang="en-US" sz="1400" i="1" dirty="0"/>
              <a:t>Access to all major GPOs (multi-source OEM)</a:t>
            </a:r>
          </a:p>
          <a:p>
            <a:r>
              <a:rPr lang="en-US" sz="1400" i="1" dirty="0"/>
              <a:t>99% market compatibility in US (no Fukuda Denshi)</a:t>
            </a:r>
          </a:p>
          <a:p>
            <a:r>
              <a:rPr lang="en-US" sz="1400" i="1" dirty="0"/>
              <a:t>X2 Dollar Cable Program facilitates easier conversion</a:t>
            </a:r>
          </a:p>
          <a:p>
            <a:r>
              <a:rPr lang="en-US" sz="1400" i="1" dirty="0"/>
              <a:t>Lower price point than Cardinal Health</a:t>
            </a:r>
          </a:p>
          <a:p>
            <a:endParaRPr lang="en-US" dirty="0"/>
          </a:p>
          <a:p>
            <a:endParaRPr lang="en-US" dirty="0"/>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22</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a:lstStyle/>
          <a:p>
            <a:r>
              <a:rPr lang="en-US"/>
              <a:t>X2 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816613E8-0FED-5804-91E9-330B6FFDB0B7}"/>
              </a:ext>
            </a:extLst>
          </p:cNvPr>
          <p:cNvSpPr txBox="1">
            <a:spLocks/>
          </p:cNvSpPr>
          <p:nvPr/>
        </p:nvSpPr>
        <p:spPr>
          <a:xfrm>
            <a:off x="714374" y="1211170"/>
            <a:ext cx="5212080" cy="2468880"/>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dirty="0">
                <a:solidFill>
                  <a:srgbClr val="1D51A4"/>
                </a:solidFill>
                <a:latin typeface="+mn-lt"/>
              </a:rPr>
              <a:t>Total Market Size:</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Total Addressable Market		$125M</a:t>
            </a:r>
          </a:p>
          <a:p>
            <a:pPr marL="1028700" lvl="1" indent="-342900"/>
            <a:r>
              <a:rPr lang="en-US" sz="1400" b="1" i="1" dirty="0">
                <a:solidFill>
                  <a:schemeClr val="tx1">
                    <a:lumMod val="75000"/>
                    <a:lumOff val="25000"/>
                  </a:schemeClr>
                </a:solidFill>
                <a:latin typeface="+mn-lt"/>
              </a:rPr>
              <a:t>Domestic			$115-120M</a:t>
            </a:r>
          </a:p>
          <a:p>
            <a:pPr marL="1028700" lvl="1" indent="-342900"/>
            <a:r>
              <a:rPr lang="en-US" sz="1400" b="1" i="1" dirty="0">
                <a:solidFill>
                  <a:schemeClr val="tx1">
                    <a:lumMod val="75000"/>
                    <a:lumOff val="25000"/>
                  </a:schemeClr>
                </a:solidFill>
                <a:latin typeface="+mn-lt"/>
              </a:rPr>
              <a:t>International		$5-10M</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Market Leaders</a:t>
            </a:r>
          </a:p>
          <a:p>
            <a:pPr marL="1028700" lvl="1" indent="-342900">
              <a:buFont typeface="+mj-lt"/>
              <a:buAutoNum type="arabicPeriod"/>
            </a:pPr>
            <a:r>
              <a:rPr lang="en-US" sz="1400" b="1" i="1" dirty="0">
                <a:solidFill>
                  <a:schemeClr val="tx1">
                    <a:lumMod val="75000"/>
                    <a:lumOff val="25000"/>
                  </a:schemeClr>
                </a:solidFill>
                <a:latin typeface="+mn-lt"/>
              </a:rPr>
              <a:t>Cardinal Health		$75M</a:t>
            </a:r>
          </a:p>
          <a:p>
            <a:pPr marL="1028700" lvl="1" indent="-342900">
              <a:buFont typeface="+mj-lt"/>
              <a:buAutoNum type="arabicPeriod"/>
            </a:pPr>
            <a:r>
              <a:rPr lang="en-US" sz="1400" b="1" i="1" dirty="0">
                <a:solidFill>
                  <a:schemeClr val="tx1">
                    <a:lumMod val="75000"/>
                    <a:lumOff val="25000"/>
                  </a:schemeClr>
                </a:solidFill>
                <a:latin typeface="+mn-lt"/>
              </a:rPr>
              <a:t>3M			$10-15M</a:t>
            </a:r>
          </a:p>
          <a:p>
            <a:pPr marL="1028700" lvl="1" indent="-342900">
              <a:buFont typeface="+mj-lt"/>
              <a:buAutoNum type="arabicPeriod"/>
            </a:pPr>
            <a:r>
              <a:rPr lang="en-US" sz="1400" b="1" i="1" dirty="0">
                <a:solidFill>
                  <a:schemeClr val="tx1">
                    <a:lumMod val="75000"/>
                    <a:lumOff val="25000"/>
                  </a:schemeClr>
                </a:solidFill>
                <a:latin typeface="+mn-lt"/>
              </a:rPr>
              <a:t>Stryker (Reprocessed)	$10.2M</a:t>
            </a:r>
          </a:p>
          <a:p>
            <a:pPr marL="1028700" lvl="1" indent="-342900">
              <a:buFont typeface="+mj-lt"/>
              <a:buAutoNum type="arabicPeriod"/>
            </a:pPr>
            <a:r>
              <a:rPr lang="en-US" sz="1400" b="1" i="1" dirty="0">
                <a:solidFill>
                  <a:schemeClr val="tx1">
                    <a:lumMod val="75000"/>
                    <a:lumOff val="25000"/>
                  </a:schemeClr>
                </a:solidFill>
                <a:latin typeface="+mn-lt"/>
              </a:rPr>
              <a:t>AirLife	 		$9.1M</a:t>
            </a:r>
            <a:endParaRPr lang="en-US" sz="1600" b="1" i="1" dirty="0">
              <a:solidFill>
                <a:schemeClr val="tx1">
                  <a:lumMod val="75000"/>
                  <a:lumOff val="25000"/>
                </a:schemeClr>
              </a:solidFill>
              <a:latin typeface="+mn-lt"/>
            </a:endParaRPr>
          </a:p>
        </p:txBody>
      </p: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714374" y="3867423"/>
            <a:ext cx="5212080" cy="2468880"/>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dirty="0">
                <a:solidFill>
                  <a:srgbClr val="1D51A4"/>
                </a:solidFill>
                <a:latin typeface="+mn-lt"/>
              </a:rPr>
              <a:t>Head Winds:</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International market has little appetite for disposables</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Cardinal Health and 3M leverages with electrodes</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Cardinal Health was first to market, very entrenched</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Philips /Stryker reprocessed relationship offers lower-cost alternative</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ECG Monitoring is not an AirLife sales rep strength (yet)</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Brand new customers are a long sales cycle</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Chinese Tariffs would negatively impact costs</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Long lead times and difficult to sell to Government accounts</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Cables split between two different vendors</a:t>
            </a:r>
          </a:p>
          <a:p>
            <a:pPr marL="342900" indent="-342900">
              <a:buFont typeface="Arial" panose="020B0604020202020204" pitchFamily="34" charset="0"/>
              <a:buChar char="•"/>
            </a:pPr>
            <a:endParaRPr lang="en-US" sz="1400" b="1" i="1" dirty="0">
              <a:latin typeface="+mn-lt"/>
            </a:endParaRPr>
          </a:p>
          <a:p>
            <a:pPr marL="342900" indent="-342900">
              <a:buFont typeface="Arial" panose="020B0604020202020204" pitchFamily="34" charset="0"/>
              <a:buChar char="•"/>
            </a:pPr>
            <a:endParaRPr lang="en-US" sz="2000" b="1" i="1" dirty="0">
              <a:solidFill>
                <a:srgbClr val="1D51A4"/>
              </a:solidFill>
              <a:latin typeface="+mn-lt"/>
            </a:endParaRPr>
          </a:p>
        </p:txBody>
      </p:sp>
      <p:sp>
        <p:nvSpPr>
          <p:cNvPr id="11" name="Content Placeholder 1">
            <a:extLst>
              <a:ext uri="{FF2B5EF4-FFF2-40B4-BE49-F238E27FC236}">
                <a16:creationId xmlns:a16="http://schemas.microsoft.com/office/drawing/2014/main" id="{FD0CF5CB-BC66-21D4-AA9E-846338718018}"/>
              </a:ext>
            </a:extLst>
          </p:cNvPr>
          <p:cNvSpPr txBox="1">
            <a:spLocks/>
          </p:cNvSpPr>
          <p:nvPr/>
        </p:nvSpPr>
        <p:spPr>
          <a:xfrm>
            <a:off x="6289345" y="1222292"/>
            <a:ext cx="5212080"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i="1" dirty="0">
                <a:solidFill>
                  <a:srgbClr val="1D51A4"/>
                </a:solidFill>
                <a:latin typeface="+mn-lt"/>
              </a:rPr>
              <a:t>AirLife Market Share:</a:t>
            </a:r>
          </a:p>
          <a:p>
            <a:pPr marL="342900" indent="-342900">
              <a:buFont typeface="Arial" panose="020B0604020202020204" pitchFamily="34" charset="0"/>
              <a:buChar char="•"/>
            </a:pPr>
            <a:r>
              <a:rPr lang="en-US" sz="1400" b="1" i="1" dirty="0">
                <a:solidFill>
                  <a:schemeClr val="tx1">
                    <a:lumMod val="75000"/>
                    <a:lumOff val="25000"/>
                  </a:schemeClr>
                </a:solidFill>
                <a:latin typeface="+mn-lt"/>
              </a:rPr>
              <a:t>AirLife Market Share 		$9.1M / 6%</a:t>
            </a:r>
          </a:p>
          <a:p>
            <a:pPr marL="1028700" lvl="1" indent="-342900"/>
            <a:r>
              <a:rPr lang="en-US" sz="1400" b="1" i="1" dirty="0">
                <a:solidFill>
                  <a:schemeClr val="tx1">
                    <a:lumMod val="75000"/>
                    <a:lumOff val="25000"/>
                  </a:schemeClr>
                </a:solidFill>
                <a:latin typeface="+mn-lt"/>
              </a:rPr>
              <a:t>Domestic			$8.8M / 6%</a:t>
            </a:r>
          </a:p>
          <a:p>
            <a:pPr marL="1028700" lvl="1" indent="-342900"/>
            <a:r>
              <a:rPr lang="en-US" sz="1400" b="1" i="1" dirty="0">
                <a:solidFill>
                  <a:schemeClr val="tx1">
                    <a:lumMod val="75000"/>
                    <a:lumOff val="25000"/>
                  </a:schemeClr>
                </a:solidFill>
                <a:latin typeface="+mn-lt"/>
              </a:rPr>
              <a:t>International		$0.3M / 6-12%</a:t>
            </a:r>
          </a:p>
          <a:p>
            <a:pPr lvl="1" indent="0">
              <a:buNone/>
            </a:pPr>
            <a:endParaRPr lang="en-US" sz="1400" b="1" i="1" dirty="0">
              <a:latin typeface="+mn-lt"/>
            </a:endParaRPr>
          </a:p>
          <a:p>
            <a:pPr marL="342900" indent="-342900">
              <a:buFont typeface="Arial" panose="020B0604020202020204" pitchFamily="34" charset="0"/>
              <a:buChar char="•"/>
            </a:pPr>
            <a:endParaRPr lang="en-US" sz="1400" b="1" i="1" dirty="0">
              <a:latin typeface="+mn-lt"/>
            </a:endParaRPr>
          </a:p>
        </p:txBody>
      </p:sp>
      <p:sp>
        <p:nvSpPr>
          <p:cNvPr id="5" name="TextBox 4">
            <a:extLst>
              <a:ext uri="{FF2B5EF4-FFF2-40B4-BE49-F238E27FC236}">
                <a16:creationId xmlns:a16="http://schemas.microsoft.com/office/drawing/2014/main" id="{99845066-A2FD-37BE-C189-92745431F38B}"/>
              </a:ext>
            </a:extLst>
          </p:cNvPr>
          <p:cNvSpPr txBox="1"/>
          <p:nvPr/>
        </p:nvSpPr>
        <p:spPr>
          <a:xfrm>
            <a:off x="4124131" y="6497211"/>
            <a:ext cx="4514377" cy="246221"/>
          </a:xfrm>
          <a:prstGeom prst="rect">
            <a:avLst/>
          </a:prstGeom>
          <a:noFill/>
        </p:spPr>
        <p:txBody>
          <a:bodyPr wrap="none" rtlCol="0">
            <a:spAutoFit/>
          </a:bodyPr>
          <a:lstStyle/>
          <a:p>
            <a:r>
              <a:rPr lang="en-US" sz="1000"/>
              <a:t>*market share data is blend of Clarivate, 2020 GHX and historical knowledge</a:t>
            </a:r>
          </a:p>
        </p:txBody>
      </p:sp>
    </p:spTree>
    <p:extLst>
      <p:ext uri="{BB962C8B-B14F-4D97-AF65-F5344CB8AC3E}">
        <p14:creationId xmlns:p14="http://schemas.microsoft.com/office/powerpoint/2010/main" val="3475913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DD9366-99C8-ACEA-8273-5A9402F46AB8}"/>
              </a:ext>
            </a:extLst>
          </p:cNvPr>
          <p:cNvSpPr>
            <a:spLocks noGrp="1"/>
          </p:cNvSpPr>
          <p:nvPr>
            <p:ph idx="1"/>
          </p:nvPr>
        </p:nvSpPr>
        <p:spPr>
          <a:xfrm>
            <a:off x="561975" y="1400175"/>
            <a:ext cx="10891271" cy="4737153"/>
          </a:xfrm>
        </p:spPr>
        <p:txBody>
          <a:bodyPr vert="horz" lIns="91440" tIns="45720" rIns="91440" bIns="45720" rtlCol="0" anchor="t">
            <a:normAutofit/>
          </a:bodyPr>
          <a:lstStyle/>
          <a:p>
            <a:endParaRPr lang="en-US" altLang="en-US"/>
          </a:p>
          <a:p>
            <a:endParaRPr lang="en-US"/>
          </a:p>
        </p:txBody>
      </p:sp>
      <p:sp>
        <p:nvSpPr>
          <p:cNvPr id="3" name="Slide Number Placeholder 2">
            <a:extLst>
              <a:ext uri="{FF2B5EF4-FFF2-40B4-BE49-F238E27FC236}">
                <a16:creationId xmlns:a16="http://schemas.microsoft.com/office/drawing/2014/main" id="{5929241F-5D33-2DF6-377B-D24DDC708B9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23</a:t>
            </a:fld>
            <a:endParaRPr lang="en-US"/>
          </a:p>
        </p:txBody>
      </p:sp>
      <p:sp>
        <p:nvSpPr>
          <p:cNvPr id="4" name="Title 3">
            <a:extLst>
              <a:ext uri="{FF2B5EF4-FFF2-40B4-BE49-F238E27FC236}">
                <a16:creationId xmlns:a16="http://schemas.microsoft.com/office/drawing/2014/main" id="{6DE78516-3C91-2537-DB82-5FFCFDC68E48}"/>
              </a:ext>
            </a:extLst>
          </p:cNvPr>
          <p:cNvSpPr>
            <a:spLocks noGrp="1"/>
          </p:cNvSpPr>
          <p:nvPr>
            <p:ph type="title"/>
          </p:nvPr>
        </p:nvSpPr>
        <p:spPr>
          <a:xfrm>
            <a:off x="522219" y="419100"/>
            <a:ext cx="10515600" cy="668820"/>
          </a:xfrm>
        </p:spPr>
        <p:txBody>
          <a:bodyPr/>
          <a:lstStyle/>
          <a:p>
            <a:r>
              <a:rPr lang="en-US" altLang="en-US" err="1"/>
              <a:t>Leadwires</a:t>
            </a:r>
            <a:endParaRPr lang="en-US" altLang="en-US"/>
          </a:p>
        </p:txBody>
      </p:sp>
      <p:pic>
        <p:nvPicPr>
          <p:cNvPr id="6" name="Picture 5" descr="A close up of a device&#10;&#10;Description automatically generated">
            <a:extLst>
              <a:ext uri="{FF2B5EF4-FFF2-40B4-BE49-F238E27FC236}">
                <a16:creationId xmlns:a16="http://schemas.microsoft.com/office/drawing/2014/main" id="{FE9DB5B8-5D05-BDFF-B80D-6B2A9C130AE5}"/>
              </a:ext>
            </a:extLst>
          </p:cNvPr>
          <p:cNvPicPr>
            <a:picLocks noChangeAspect="1"/>
          </p:cNvPicPr>
          <p:nvPr/>
        </p:nvPicPr>
        <p:blipFill>
          <a:blip r:embed="rId3"/>
          <a:stretch>
            <a:fillRect/>
          </a:stretch>
        </p:blipFill>
        <p:spPr>
          <a:xfrm>
            <a:off x="2085915" y="1052946"/>
            <a:ext cx="7549115" cy="5209308"/>
          </a:xfrm>
          <a:prstGeom prst="rect">
            <a:avLst/>
          </a:prstGeom>
        </p:spPr>
      </p:pic>
      <p:sp>
        <p:nvSpPr>
          <p:cNvPr id="5" name="TextBox 4">
            <a:extLst>
              <a:ext uri="{FF2B5EF4-FFF2-40B4-BE49-F238E27FC236}">
                <a16:creationId xmlns:a16="http://schemas.microsoft.com/office/drawing/2014/main" id="{5EE1A034-F50C-F578-2F58-414CC82D0DAB}"/>
              </a:ext>
            </a:extLst>
          </p:cNvPr>
          <p:cNvSpPr txBox="1"/>
          <p:nvPr/>
        </p:nvSpPr>
        <p:spPr>
          <a:xfrm>
            <a:off x="8548577" y="3429000"/>
            <a:ext cx="3261621" cy="646331"/>
          </a:xfrm>
          <a:prstGeom prst="rect">
            <a:avLst/>
          </a:prstGeom>
          <a:noFill/>
        </p:spPr>
        <p:txBody>
          <a:bodyPr wrap="square" rtlCol="0">
            <a:spAutoFit/>
          </a:bodyPr>
          <a:lstStyle/>
          <a:p>
            <a:r>
              <a:rPr lang="en-US">
                <a:solidFill>
                  <a:srgbClr val="008557"/>
                </a:solidFill>
              </a:rPr>
              <a:t>“Green goes with patient, </a:t>
            </a:r>
            <a:br>
              <a:rPr lang="en-US">
                <a:solidFill>
                  <a:srgbClr val="008557"/>
                </a:solidFill>
              </a:rPr>
            </a:br>
            <a:r>
              <a:rPr lang="en-US">
                <a:solidFill>
                  <a:schemeClr val="bg2">
                    <a:lumMod val="50000"/>
                  </a:schemeClr>
                </a:solidFill>
              </a:rPr>
              <a:t>grey stays with equipment</a:t>
            </a:r>
            <a:r>
              <a:rPr lang="en-US">
                <a:solidFill>
                  <a:srgbClr val="008557"/>
                </a:solidFill>
              </a:rPr>
              <a:t>.”</a:t>
            </a:r>
          </a:p>
        </p:txBody>
      </p:sp>
    </p:spTree>
    <p:extLst>
      <p:ext uri="{BB962C8B-B14F-4D97-AF65-F5344CB8AC3E}">
        <p14:creationId xmlns:p14="http://schemas.microsoft.com/office/powerpoint/2010/main" val="1783898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79702-7544-EA55-5A2D-5F5BB58F4E64}"/>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FB08E8F-68A3-78DB-489E-88F649E97ED4}"/>
              </a:ext>
            </a:extLst>
          </p:cNvPr>
          <p:cNvSpPr/>
          <p:nvPr/>
        </p:nvSpPr>
        <p:spPr>
          <a:xfrm>
            <a:off x="5794744" y="1705164"/>
            <a:ext cx="5592725" cy="3919492"/>
          </a:xfrm>
          <a:prstGeom prst="rect">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D21D9E09-6B80-491E-F8A1-BABD5A27473A}"/>
              </a:ext>
            </a:extLst>
          </p:cNvPr>
          <p:cNvSpPr>
            <a:spLocks noGrp="1"/>
          </p:cNvSpPr>
          <p:nvPr>
            <p:ph idx="1"/>
          </p:nvPr>
        </p:nvSpPr>
        <p:spPr>
          <a:xfrm>
            <a:off x="561975" y="1400175"/>
            <a:ext cx="10891271" cy="4737153"/>
          </a:xfrm>
        </p:spPr>
        <p:txBody>
          <a:bodyPr/>
          <a:lstStyle/>
          <a:p>
            <a:pPr marL="285750" indent="-285750">
              <a:buFont typeface="Arial" panose="020B0604020202020204" pitchFamily="34" charset="0"/>
              <a:buChar char="•"/>
            </a:pPr>
            <a:r>
              <a:rPr lang="en-US"/>
              <a:t>﻿Faster room turn over</a:t>
            </a:r>
          </a:p>
          <a:p>
            <a:pPr marL="285750" indent="-285750">
              <a:buFont typeface="Arial" panose="020B0604020202020204" pitchFamily="34" charset="0"/>
              <a:buChar char="•"/>
            </a:pPr>
            <a:r>
              <a:rPr lang="en-US"/>
              <a:t>﻿No costly cleaning</a:t>
            </a:r>
          </a:p>
          <a:p>
            <a:pPr marL="285750" indent="-285750">
              <a:buFont typeface="Arial" panose="020B0604020202020204" pitchFamily="34" charset="0"/>
              <a:buChar char="•"/>
            </a:pPr>
            <a:r>
              <a:rPr lang="en-US"/>
              <a:t>﻿One patient - One </a:t>
            </a:r>
            <a:r>
              <a:rPr lang="en-US" err="1"/>
              <a:t>leadwire</a:t>
            </a:r>
            <a:endParaRPr lang="en-US"/>
          </a:p>
          <a:p>
            <a:pPr marL="285750" indent="-285750">
              <a:buFont typeface="Arial" panose="020B0604020202020204" pitchFamily="34" charset="0"/>
              <a:buChar char="•"/>
            </a:pPr>
            <a:r>
              <a:rPr lang="en-US"/>
              <a:t>﻿May help reduce the risk of </a:t>
            </a:r>
            <a:r>
              <a:rPr lang="en-US" err="1"/>
              <a:t>HAls</a:t>
            </a:r>
            <a:endParaRPr lang="en-US"/>
          </a:p>
          <a:p>
            <a:pPr marL="285750" indent="-285750">
              <a:buFont typeface="Arial" panose="020B0604020202020204" pitchFamily="34" charset="0"/>
              <a:buChar char="•"/>
            </a:pPr>
            <a:r>
              <a:rPr lang="en-US"/>
              <a:t>﻿May help reduce nuisance alarms</a:t>
            </a:r>
          </a:p>
          <a:p>
            <a:endParaRPr lang="en-US"/>
          </a:p>
        </p:txBody>
      </p:sp>
      <p:sp>
        <p:nvSpPr>
          <p:cNvPr id="3" name="Slide Number Placeholder 2">
            <a:extLst>
              <a:ext uri="{FF2B5EF4-FFF2-40B4-BE49-F238E27FC236}">
                <a16:creationId xmlns:a16="http://schemas.microsoft.com/office/drawing/2014/main" id="{E820AB12-6176-7438-1C2A-D374CD9AAFB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24</a:t>
            </a:fld>
            <a:endParaRPr lang="en-US"/>
          </a:p>
        </p:txBody>
      </p:sp>
      <p:sp>
        <p:nvSpPr>
          <p:cNvPr id="4" name="Title 3">
            <a:extLst>
              <a:ext uri="{FF2B5EF4-FFF2-40B4-BE49-F238E27FC236}">
                <a16:creationId xmlns:a16="http://schemas.microsoft.com/office/drawing/2014/main" id="{8D7F567B-19B4-0C1B-2F44-58D599E732E6}"/>
              </a:ext>
            </a:extLst>
          </p:cNvPr>
          <p:cNvSpPr>
            <a:spLocks noGrp="1"/>
          </p:cNvSpPr>
          <p:nvPr>
            <p:ph type="title"/>
          </p:nvPr>
        </p:nvSpPr>
        <p:spPr>
          <a:xfrm>
            <a:off x="522219" y="419100"/>
            <a:ext cx="10515600" cy="668820"/>
          </a:xfrm>
        </p:spPr>
        <p:txBody>
          <a:bodyPr/>
          <a:lstStyle/>
          <a:p>
            <a:r>
              <a:rPr lang="en-US" altLang="en-US"/>
              <a:t>Why Disposable </a:t>
            </a:r>
            <a:r>
              <a:rPr lang="en-US" altLang="en-US" err="1"/>
              <a:t>Leadwires</a:t>
            </a:r>
            <a:r>
              <a:rPr lang="en-US" altLang="en-US"/>
              <a:t>?</a:t>
            </a:r>
          </a:p>
        </p:txBody>
      </p:sp>
      <p:sp>
        <p:nvSpPr>
          <p:cNvPr id="10" name="Content Placeholder 8">
            <a:extLst>
              <a:ext uri="{FF2B5EF4-FFF2-40B4-BE49-F238E27FC236}">
                <a16:creationId xmlns:a16="http://schemas.microsoft.com/office/drawing/2014/main" id="{C7552B4C-79E7-9505-3457-AE6D5A7741F8}"/>
              </a:ext>
            </a:extLst>
          </p:cNvPr>
          <p:cNvSpPr txBox="1">
            <a:spLocks/>
          </p:cNvSpPr>
          <p:nvPr/>
        </p:nvSpPr>
        <p:spPr>
          <a:xfrm>
            <a:off x="6294473" y="2155654"/>
            <a:ext cx="4679549" cy="355798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a:solidFill>
                  <a:schemeClr val="bg1"/>
                </a:solidFill>
                <a:effectLst/>
                <a:latin typeface="Helvetica" pitchFamily="2" charset="0"/>
              </a:rPr>
              <a:t>The UW Study:</a:t>
            </a:r>
          </a:p>
          <a:p>
            <a:pPr marL="342900" indent="-342900">
              <a:buFont typeface="Arial" panose="020B0604020202020204" pitchFamily="34" charset="0"/>
              <a:buChar char="•"/>
            </a:pPr>
            <a:r>
              <a:rPr lang="en-US" sz="2000">
                <a:solidFill>
                  <a:schemeClr val="bg1"/>
                </a:solidFill>
                <a:effectLst/>
                <a:latin typeface="Helvetica" pitchFamily="2" charset="0"/>
              </a:rPr>
              <a:t>﻿The University of Wisconsin swabbed and cultured 100 of their clean, reusable </a:t>
            </a:r>
            <a:r>
              <a:rPr lang="en-US" sz="2000" err="1">
                <a:solidFill>
                  <a:schemeClr val="bg1"/>
                </a:solidFill>
                <a:effectLst/>
                <a:latin typeface="Helvetica" pitchFamily="2" charset="0"/>
              </a:rPr>
              <a:t>leadwires</a:t>
            </a:r>
            <a:endParaRPr lang="en-US" sz="2000">
              <a:solidFill>
                <a:schemeClr val="bg1"/>
              </a:solidFill>
              <a:effectLst/>
              <a:latin typeface="Helvetica" pitchFamily="2" charset="0"/>
            </a:endParaRPr>
          </a:p>
          <a:p>
            <a:pPr marL="342900" indent="-342900">
              <a:buFont typeface="Arial" panose="020B0604020202020204" pitchFamily="34" charset="0"/>
              <a:buChar char="•"/>
            </a:pPr>
            <a:r>
              <a:rPr lang="en-US" b="1">
                <a:solidFill>
                  <a:schemeClr val="bg1"/>
                </a:solidFill>
                <a:effectLst/>
                <a:latin typeface="Helvetica" pitchFamily="2" charset="0"/>
              </a:rPr>
              <a:t>﻿77% </a:t>
            </a:r>
            <a:r>
              <a:rPr lang="en-US" sz="2000">
                <a:solidFill>
                  <a:schemeClr val="bg1"/>
                </a:solidFill>
                <a:effectLst/>
                <a:latin typeface="Helvetica" pitchFamily="2" charset="0"/>
              </a:rPr>
              <a:t>came back with at least one form of antibiotic-resistant bacteria present, including MRSA and VRE</a:t>
            </a:r>
          </a:p>
          <a:p>
            <a:r>
              <a:rPr lang="en-US" sz="1400">
                <a:solidFill>
                  <a:schemeClr val="bg1"/>
                </a:solidFill>
                <a:effectLst/>
                <a:latin typeface="Helvetica" pitchFamily="2" charset="0"/>
              </a:rPr>
              <a:t>Most frequently cited study promoting the use of </a:t>
            </a:r>
            <a:br>
              <a:rPr lang="en-US" sz="1400">
                <a:solidFill>
                  <a:schemeClr val="bg1"/>
                </a:solidFill>
                <a:effectLst/>
                <a:latin typeface="Helvetica" pitchFamily="2" charset="0"/>
              </a:rPr>
            </a:br>
            <a:r>
              <a:rPr lang="en-US" sz="1400">
                <a:solidFill>
                  <a:schemeClr val="bg1"/>
                </a:solidFill>
                <a:effectLst/>
                <a:latin typeface="Helvetica" pitchFamily="2" charset="0"/>
              </a:rPr>
              <a:t>single-patient-use lead wires</a:t>
            </a:r>
          </a:p>
          <a:p>
            <a:endParaRPr lang="en-US"/>
          </a:p>
        </p:txBody>
      </p:sp>
    </p:spTree>
    <p:extLst>
      <p:ext uri="{BB962C8B-B14F-4D97-AF65-F5344CB8AC3E}">
        <p14:creationId xmlns:p14="http://schemas.microsoft.com/office/powerpoint/2010/main" val="3127197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FB51AA-EED1-7D46-C1B9-FE7954766598}"/>
              </a:ext>
            </a:extLst>
          </p:cNvPr>
          <p:cNvSpPr>
            <a:spLocks noGrp="1"/>
          </p:cNvSpPr>
          <p:nvPr>
            <p:ph idx="1"/>
          </p:nvPr>
        </p:nvSpPr>
        <p:spPr>
          <a:xfrm>
            <a:off x="6096000" y="1400175"/>
            <a:ext cx="5357246" cy="4737153"/>
          </a:xfrm>
        </p:spPr>
        <p:txBody>
          <a:bodyPr>
            <a:normAutofit/>
          </a:bodyPr>
          <a:lstStyle/>
          <a:p>
            <a:r>
              <a:rPr lang="en-US"/>
              <a:t>Cardinal Health /Covidien /Kendall is the largest competitor in this space with over 75% market-share</a:t>
            </a:r>
          </a:p>
          <a:p>
            <a:pPr lvl="1"/>
            <a:r>
              <a:rPr lang="en-US"/>
              <a:t>Often referred to as the “pink ones”</a:t>
            </a:r>
          </a:p>
          <a:p>
            <a:r>
              <a:rPr lang="en-US"/>
              <a:t>They provide pink adapters at the monitor</a:t>
            </a:r>
          </a:p>
          <a:p>
            <a:pPr lvl="1"/>
            <a:r>
              <a:rPr lang="en-US"/>
              <a:t>Frequently go missing!</a:t>
            </a:r>
          </a:p>
          <a:p>
            <a:r>
              <a:rPr lang="en-US"/>
              <a:t>Leads have built-in disposable trunk, can be separated for use in telemetry</a:t>
            </a:r>
          </a:p>
          <a:p>
            <a:pPr lvl="1"/>
            <a:r>
              <a:rPr lang="en-US"/>
              <a:t>Adds a lot of unnecessary cost, and lead is too long for GE telemetry</a:t>
            </a:r>
          </a:p>
        </p:txBody>
      </p:sp>
      <p:sp>
        <p:nvSpPr>
          <p:cNvPr id="3" name="Slide Number Placeholder 2">
            <a:extLst>
              <a:ext uri="{FF2B5EF4-FFF2-40B4-BE49-F238E27FC236}">
                <a16:creationId xmlns:a16="http://schemas.microsoft.com/office/drawing/2014/main" id="{42C7C899-89EF-721D-DDF3-39B41F9DB8B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a:t>
            </a:fld>
            <a:endParaRPr lang="en-US"/>
          </a:p>
        </p:txBody>
      </p:sp>
      <p:sp>
        <p:nvSpPr>
          <p:cNvPr id="4" name="Title 3">
            <a:extLst>
              <a:ext uri="{FF2B5EF4-FFF2-40B4-BE49-F238E27FC236}">
                <a16:creationId xmlns:a16="http://schemas.microsoft.com/office/drawing/2014/main" id="{D3E3836B-B5DB-B63F-6A36-BD22AEB6E022}"/>
              </a:ext>
            </a:extLst>
          </p:cNvPr>
          <p:cNvSpPr>
            <a:spLocks noGrp="1"/>
          </p:cNvSpPr>
          <p:nvPr>
            <p:ph type="title"/>
          </p:nvPr>
        </p:nvSpPr>
        <p:spPr>
          <a:xfrm>
            <a:off x="522219" y="419100"/>
            <a:ext cx="10515600" cy="668820"/>
          </a:xfrm>
        </p:spPr>
        <p:txBody>
          <a:bodyPr/>
          <a:lstStyle/>
          <a:p>
            <a:r>
              <a:rPr lang="en-US"/>
              <a:t>Cardinal Health</a:t>
            </a:r>
          </a:p>
        </p:txBody>
      </p:sp>
      <p:pic>
        <p:nvPicPr>
          <p:cNvPr id="6" name="Picture 5">
            <a:extLst>
              <a:ext uri="{FF2B5EF4-FFF2-40B4-BE49-F238E27FC236}">
                <a16:creationId xmlns:a16="http://schemas.microsoft.com/office/drawing/2014/main" id="{98F24EE6-A1EF-7066-A685-7CF262ED7C84}"/>
              </a:ext>
            </a:extLst>
          </p:cNvPr>
          <p:cNvPicPr>
            <a:picLocks noChangeAspect="1"/>
          </p:cNvPicPr>
          <p:nvPr/>
        </p:nvPicPr>
        <p:blipFill>
          <a:blip r:embed="rId3"/>
          <a:stretch>
            <a:fillRect/>
          </a:stretch>
        </p:blipFill>
        <p:spPr>
          <a:xfrm>
            <a:off x="271139" y="1181155"/>
            <a:ext cx="4829849" cy="2438740"/>
          </a:xfrm>
          <a:prstGeom prst="rect">
            <a:avLst/>
          </a:prstGeom>
        </p:spPr>
      </p:pic>
      <p:pic>
        <p:nvPicPr>
          <p:cNvPr id="8" name="Picture 7">
            <a:extLst>
              <a:ext uri="{FF2B5EF4-FFF2-40B4-BE49-F238E27FC236}">
                <a16:creationId xmlns:a16="http://schemas.microsoft.com/office/drawing/2014/main" id="{D3C4A8D0-D977-781C-2A13-352958BB1AA8}"/>
              </a:ext>
            </a:extLst>
          </p:cNvPr>
          <p:cNvPicPr>
            <a:picLocks noChangeAspect="1"/>
          </p:cNvPicPr>
          <p:nvPr/>
        </p:nvPicPr>
        <p:blipFill>
          <a:blip r:embed="rId4"/>
          <a:stretch>
            <a:fillRect/>
          </a:stretch>
        </p:blipFill>
        <p:spPr>
          <a:xfrm>
            <a:off x="2244588" y="3429000"/>
            <a:ext cx="3535431" cy="2531321"/>
          </a:xfrm>
          <a:prstGeom prst="rect">
            <a:avLst/>
          </a:prstGeom>
        </p:spPr>
      </p:pic>
    </p:spTree>
    <p:extLst>
      <p:ext uri="{BB962C8B-B14F-4D97-AF65-F5344CB8AC3E}">
        <p14:creationId xmlns:p14="http://schemas.microsoft.com/office/powerpoint/2010/main" val="3997134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11A4B-3F0F-EA37-B13B-2D9202F86B64}"/>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DF3D442-6824-0755-18CE-716639C0ED1A}"/>
              </a:ext>
            </a:extLst>
          </p:cNvPr>
          <p:cNvSpPr>
            <a:spLocks noGrp="1"/>
          </p:cNvSpPr>
          <p:nvPr>
            <p:ph idx="1"/>
          </p:nvPr>
        </p:nvSpPr>
        <p:spPr>
          <a:xfrm>
            <a:off x="4761571" y="1400175"/>
            <a:ext cx="6691675" cy="4737153"/>
          </a:xfrm>
        </p:spPr>
        <p:txBody>
          <a:bodyPr>
            <a:normAutofit/>
          </a:bodyPr>
          <a:lstStyle/>
          <a:p>
            <a:r>
              <a:rPr lang="az-Cyrl-AZ" b="1"/>
              <a:t>3</a:t>
            </a:r>
            <a:r>
              <a:rPr lang="en-US" b="1"/>
              <a:t>M</a:t>
            </a:r>
            <a:endParaRPr lang="az-Cyrl-AZ" b="1"/>
          </a:p>
          <a:p>
            <a:r>
              <a:rPr lang="az-Cyrl-AZ"/>
              <a:t>﻿</a:t>
            </a:r>
            <a:r>
              <a:rPr lang="en-US"/>
              <a:t>Approximately 10% market share</a:t>
            </a:r>
          </a:p>
          <a:p>
            <a:r>
              <a:rPr lang="en-US"/>
              <a:t>﻿Tied into their strong electrode business</a:t>
            </a:r>
          </a:p>
          <a:p>
            <a:r>
              <a:rPr lang="en-US"/>
              <a:t>﻿Supports reprocessing</a:t>
            </a:r>
          </a:p>
          <a:p>
            <a:r>
              <a:rPr lang="en-US"/>
              <a:t>﻿Mostly "direct-connect" offering, no "universal" cables</a:t>
            </a:r>
          </a:p>
          <a:p>
            <a:r>
              <a:rPr lang="en-US"/>
              <a:t>﻿Made by </a:t>
            </a:r>
            <a:r>
              <a:rPr lang="en-US" err="1"/>
              <a:t>Lifesync</a:t>
            </a:r>
            <a:endParaRPr lang="en-US"/>
          </a:p>
          <a:p>
            <a:endParaRPr lang="en-US"/>
          </a:p>
          <a:p>
            <a:r>
              <a:rPr lang="en-US" b="1"/>
              <a:t>Philips</a:t>
            </a:r>
          </a:p>
          <a:p>
            <a:r>
              <a:rPr lang="en-US"/>
              <a:t>Only "direct-connect" offering, no "universal" cables, only connects to Philips monitors /cables</a:t>
            </a:r>
          </a:p>
          <a:p>
            <a:endParaRPr lang="en-US"/>
          </a:p>
        </p:txBody>
      </p:sp>
      <p:sp>
        <p:nvSpPr>
          <p:cNvPr id="3" name="Slide Number Placeholder 2">
            <a:extLst>
              <a:ext uri="{FF2B5EF4-FFF2-40B4-BE49-F238E27FC236}">
                <a16:creationId xmlns:a16="http://schemas.microsoft.com/office/drawing/2014/main" id="{AF51F176-361B-536B-5D4B-30DA8ADCF44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26</a:t>
            </a:fld>
            <a:endParaRPr lang="en-US"/>
          </a:p>
        </p:txBody>
      </p:sp>
      <p:sp>
        <p:nvSpPr>
          <p:cNvPr id="4" name="Title 3">
            <a:extLst>
              <a:ext uri="{FF2B5EF4-FFF2-40B4-BE49-F238E27FC236}">
                <a16:creationId xmlns:a16="http://schemas.microsoft.com/office/drawing/2014/main" id="{8AE50878-9E3A-903A-9B4B-D2ECCE8DCAA2}"/>
              </a:ext>
            </a:extLst>
          </p:cNvPr>
          <p:cNvSpPr>
            <a:spLocks noGrp="1"/>
          </p:cNvSpPr>
          <p:nvPr>
            <p:ph type="title"/>
          </p:nvPr>
        </p:nvSpPr>
        <p:spPr>
          <a:xfrm>
            <a:off x="522219" y="419100"/>
            <a:ext cx="10515600" cy="668820"/>
          </a:xfrm>
        </p:spPr>
        <p:txBody>
          <a:bodyPr/>
          <a:lstStyle/>
          <a:p>
            <a:r>
              <a:rPr lang="en-US"/>
              <a:t>3M and Philips</a:t>
            </a:r>
          </a:p>
        </p:txBody>
      </p:sp>
      <p:pic>
        <p:nvPicPr>
          <p:cNvPr id="10" name="Picture 9">
            <a:extLst>
              <a:ext uri="{FF2B5EF4-FFF2-40B4-BE49-F238E27FC236}">
                <a16:creationId xmlns:a16="http://schemas.microsoft.com/office/drawing/2014/main" id="{AA4B7CED-7917-3CCF-5A68-1CDC0A32A90D}"/>
              </a:ext>
            </a:extLst>
          </p:cNvPr>
          <p:cNvPicPr>
            <a:picLocks noChangeAspect="1"/>
          </p:cNvPicPr>
          <p:nvPr/>
        </p:nvPicPr>
        <p:blipFill rotWithShape="1">
          <a:blip r:embed="rId3"/>
          <a:srcRect l="5146" t="23789" r="64942" b="20476"/>
          <a:stretch/>
        </p:blipFill>
        <p:spPr>
          <a:xfrm>
            <a:off x="446568" y="1400175"/>
            <a:ext cx="3646968" cy="4171286"/>
          </a:xfrm>
          <a:prstGeom prst="rect">
            <a:avLst/>
          </a:prstGeom>
        </p:spPr>
      </p:pic>
    </p:spTree>
    <p:extLst>
      <p:ext uri="{BB962C8B-B14F-4D97-AF65-F5344CB8AC3E}">
        <p14:creationId xmlns:p14="http://schemas.microsoft.com/office/powerpoint/2010/main" val="4861270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9844B-3AE6-D4BB-B3C9-B70FDA01E8AC}"/>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316354E9-34F6-90E3-5ED7-2EAB97A3F8AF}"/>
              </a:ext>
            </a:extLst>
          </p:cNvPr>
          <p:cNvGraphicFramePr>
            <a:graphicFrameLocks noGrp="1"/>
          </p:cNvGraphicFramePr>
          <p:nvPr>
            <p:ph sz="half" idx="1"/>
            <p:extLst>
              <p:ext uri="{D42A27DB-BD31-4B8C-83A1-F6EECF244321}">
                <p14:modId xmlns:p14="http://schemas.microsoft.com/office/powerpoint/2010/main" val="2049988855"/>
              </p:ext>
            </p:extLst>
          </p:nvPr>
        </p:nvGraphicFramePr>
        <p:xfrm>
          <a:off x="584200" y="1300163"/>
          <a:ext cx="11056710" cy="4696601"/>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971117">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931371">
                <a:tc>
                  <a:txBody>
                    <a:bodyPr/>
                    <a:lstStyle/>
                    <a:p>
                      <a:pPr algn="ctr"/>
                      <a:r>
                        <a:rPr lang="en-US"/>
                        <a:t>AirLife</a:t>
                      </a:r>
                    </a:p>
                  </a:txBody>
                  <a:tcPr anchor="ctr"/>
                </a:tc>
                <a:tc>
                  <a:txBody>
                    <a:bodyPr/>
                    <a:lstStyle/>
                    <a:p>
                      <a:pPr algn="ctr"/>
                      <a:r>
                        <a:rPr lang="en-US"/>
                        <a:t>China</a:t>
                      </a:r>
                    </a:p>
                  </a:txBody>
                  <a:tcPr anchor="ctr"/>
                </a:tc>
                <a:tc>
                  <a:txBody>
                    <a:bodyPr/>
                    <a:lstStyle/>
                    <a:p>
                      <a:pPr algn="ctr"/>
                      <a:r>
                        <a:rPr lang="en-US"/>
                        <a:t>Medium</a:t>
                      </a:r>
                    </a:p>
                  </a:txBody>
                  <a:tcPr anchor="ctr"/>
                </a:tc>
                <a:tc>
                  <a:txBody>
                    <a:bodyPr/>
                    <a:lstStyle/>
                    <a:p>
                      <a:pPr algn="ctr"/>
                      <a:r>
                        <a:rPr lang="en-US"/>
                        <a:t>All</a:t>
                      </a:r>
                    </a:p>
                  </a:txBody>
                  <a:tcPr anchor="ctr"/>
                </a:tc>
                <a:tc>
                  <a:txBody>
                    <a:bodyPr/>
                    <a:lstStyle/>
                    <a:p>
                      <a:pPr algn="ctr"/>
                      <a:r>
                        <a:rPr lang="en-US"/>
                        <a:t>No Increase</a:t>
                      </a:r>
                    </a:p>
                  </a:txBody>
                  <a:tcPr anchor="ctr"/>
                </a:tc>
                <a:extLst>
                  <a:ext uri="{0D108BD9-81ED-4DB2-BD59-A6C34878D82A}">
                    <a16:rowId xmlns:a16="http://schemas.microsoft.com/office/drawing/2014/main" val="1464136050"/>
                  </a:ext>
                </a:extLst>
              </a:tr>
              <a:tr h="931371">
                <a:tc>
                  <a:txBody>
                    <a:bodyPr/>
                    <a:lstStyle/>
                    <a:p>
                      <a:pPr algn="ctr"/>
                      <a:r>
                        <a:rPr lang="en-US"/>
                        <a:t>OEM Suppliers</a:t>
                      </a:r>
                    </a:p>
                  </a:txBody>
                  <a:tcPr anchor="ctr"/>
                </a:tc>
                <a:tc>
                  <a:txBody>
                    <a:bodyPr/>
                    <a:lstStyle/>
                    <a:p>
                      <a:pPr algn="ctr"/>
                      <a:r>
                        <a:rPr lang="en-US"/>
                        <a:t>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Medium</a:t>
                      </a:r>
                    </a:p>
                  </a:txBody>
                  <a:tcPr anchor="ctr"/>
                </a:tc>
                <a:tc>
                  <a:txBody>
                    <a:bodyPr/>
                    <a:lstStyle/>
                    <a:p>
                      <a:pPr algn="ctr"/>
                      <a:r>
                        <a:rPr lang="en-US"/>
                        <a:t>All</a:t>
                      </a:r>
                    </a:p>
                  </a:txBody>
                  <a:tcPr anchor="ctr"/>
                </a:tc>
                <a:tc>
                  <a:txBody>
                    <a:bodyPr/>
                    <a:lstStyle/>
                    <a:p>
                      <a:pPr algn="ctr"/>
                      <a:r>
                        <a:rPr lang="en-US"/>
                        <a:t>No Increase</a:t>
                      </a:r>
                    </a:p>
                  </a:txBody>
                  <a:tcPr anchor="ctr"/>
                </a:tc>
                <a:extLst>
                  <a:ext uri="{0D108BD9-81ED-4DB2-BD59-A6C34878D82A}">
                    <a16:rowId xmlns:a16="http://schemas.microsoft.com/office/drawing/2014/main" val="553816961"/>
                  </a:ext>
                </a:extLst>
              </a:tr>
              <a:tr h="931371">
                <a:tc>
                  <a:txBody>
                    <a:bodyPr/>
                    <a:lstStyle/>
                    <a:p>
                      <a:pPr algn="ctr"/>
                      <a:r>
                        <a:rPr lang="en-US"/>
                        <a:t>Cardinal Health</a:t>
                      </a:r>
                    </a:p>
                  </a:txBody>
                  <a:tcPr anchor="ctr"/>
                </a:tc>
                <a:tc>
                  <a:txBody>
                    <a:bodyPr/>
                    <a:lstStyle/>
                    <a:p>
                      <a:pPr algn="ctr"/>
                      <a:r>
                        <a:rPr lang="en-US"/>
                        <a:t>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algn="ctr"/>
                      <a:r>
                        <a:rPr lang="en-US"/>
                        <a:t>All</a:t>
                      </a:r>
                    </a:p>
                  </a:txBody>
                  <a:tcPr anchor="ctr"/>
                </a:tc>
                <a:tc>
                  <a:txBody>
                    <a:bodyPr/>
                    <a:lstStyle/>
                    <a:p>
                      <a:pPr algn="ctr"/>
                      <a:r>
                        <a:rPr lang="en-US"/>
                        <a:t>No Increase </a:t>
                      </a:r>
                      <a:br>
                        <a:rPr lang="en-US"/>
                      </a:br>
                      <a:r>
                        <a:rPr lang="en-US" sz="1600"/>
                        <a:t>(COO Change likely)</a:t>
                      </a:r>
                      <a:endParaRPr lang="en-US"/>
                    </a:p>
                  </a:txBody>
                  <a:tcPr anchor="ctr"/>
                </a:tc>
                <a:extLst>
                  <a:ext uri="{0D108BD9-81ED-4DB2-BD59-A6C34878D82A}">
                    <a16:rowId xmlns:a16="http://schemas.microsoft.com/office/drawing/2014/main" val="1568618598"/>
                  </a:ext>
                </a:extLst>
              </a:tr>
              <a:tr h="931371">
                <a:tc>
                  <a:txBody>
                    <a:bodyPr/>
                    <a:lstStyle/>
                    <a:p>
                      <a:pPr algn="ctr"/>
                      <a:r>
                        <a:rPr lang="en-US"/>
                        <a:t>Philips /Stryker</a:t>
                      </a:r>
                    </a:p>
                  </a:txBody>
                  <a:tcPr anchor="ctr"/>
                </a:tc>
                <a:tc>
                  <a:txBody>
                    <a:bodyPr/>
                    <a:lstStyle/>
                    <a:p>
                      <a:pPr algn="ctr"/>
                      <a:r>
                        <a:rPr lang="en-US"/>
                        <a:t>China</a:t>
                      </a:r>
                    </a:p>
                    <a:p>
                      <a:pPr algn="ctr"/>
                      <a:r>
                        <a:rPr lang="en-US"/>
                        <a:t>US reprocessing</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algn="ctr"/>
                      <a:endParaRPr lang="en-US"/>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No Increase </a:t>
                      </a:r>
                      <a:br>
                        <a:rPr lang="en-US"/>
                      </a:br>
                      <a:r>
                        <a:rPr lang="en-US" sz="1600"/>
                        <a:t>(COO Change likely)</a:t>
                      </a:r>
                      <a:endParaRPr lang="en-US"/>
                    </a:p>
                  </a:txBody>
                  <a:tcPr anchor="ctr"/>
                </a:tc>
                <a:extLst>
                  <a:ext uri="{0D108BD9-81ED-4DB2-BD59-A6C34878D82A}">
                    <a16:rowId xmlns:a16="http://schemas.microsoft.com/office/drawing/2014/main" val="1582127093"/>
                  </a:ext>
                </a:extLst>
              </a:tr>
            </a:tbl>
          </a:graphicData>
        </a:graphic>
      </p:graphicFrame>
      <p:sp>
        <p:nvSpPr>
          <p:cNvPr id="4" name="Slide Number Placeholder 3">
            <a:extLst>
              <a:ext uri="{FF2B5EF4-FFF2-40B4-BE49-F238E27FC236}">
                <a16:creationId xmlns:a16="http://schemas.microsoft.com/office/drawing/2014/main" id="{CB82FA68-27B7-A383-0359-DE37EB44B8C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27</a:t>
            </a:fld>
            <a:endParaRPr lang="en-US"/>
          </a:p>
        </p:txBody>
      </p:sp>
      <p:sp>
        <p:nvSpPr>
          <p:cNvPr id="5" name="Title 4">
            <a:extLst>
              <a:ext uri="{FF2B5EF4-FFF2-40B4-BE49-F238E27FC236}">
                <a16:creationId xmlns:a16="http://schemas.microsoft.com/office/drawing/2014/main" id="{72469783-1BAC-1A55-79C9-65A45B72BE09}"/>
              </a:ext>
            </a:extLst>
          </p:cNvPr>
          <p:cNvSpPr>
            <a:spLocks noGrp="1"/>
          </p:cNvSpPr>
          <p:nvPr>
            <p:ph type="title"/>
          </p:nvPr>
        </p:nvSpPr>
        <p:spPr>
          <a:xfrm>
            <a:off x="522219" y="419100"/>
            <a:ext cx="10515600" cy="668820"/>
          </a:xfrm>
        </p:spPr>
        <p:txBody>
          <a:bodyPr/>
          <a:lstStyle/>
          <a:p>
            <a:r>
              <a:rPr lang="en-US"/>
              <a:t>Monitoring Cables /Leads (Kepler)</a:t>
            </a:r>
          </a:p>
        </p:txBody>
      </p:sp>
    </p:spTree>
    <p:extLst>
      <p:ext uri="{BB962C8B-B14F-4D97-AF65-F5344CB8AC3E}">
        <p14:creationId xmlns:p14="http://schemas.microsoft.com/office/powerpoint/2010/main" val="3695728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D39CA-3156-44DC-4732-454B17EE1571}"/>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610413B-7E00-F16B-E6BF-AE900B705B76}"/>
              </a:ext>
            </a:extLst>
          </p:cNvPr>
          <p:cNvGraphicFramePr>
            <a:graphicFrameLocks noGrp="1"/>
          </p:cNvGraphicFramePr>
          <p:nvPr>
            <p:extLst>
              <p:ext uri="{D42A27DB-BD31-4B8C-83A1-F6EECF244321}">
                <p14:modId xmlns:p14="http://schemas.microsoft.com/office/powerpoint/2010/main" val="4253996571"/>
              </p:ext>
            </p:extLst>
          </p:nvPr>
        </p:nvGraphicFramePr>
        <p:xfrm>
          <a:off x="595423" y="1219201"/>
          <a:ext cx="11025962" cy="4876802"/>
        </p:xfrm>
        <a:graphic>
          <a:graphicData uri="http://schemas.openxmlformats.org/drawingml/2006/table">
            <a:tbl>
              <a:tblPr>
                <a:tableStyleId>{5C22544A-7EE6-4342-B048-85BDC9FD1C3A}</a:tableStyleId>
              </a:tblPr>
              <a:tblGrid>
                <a:gridCol w="1339703">
                  <a:extLst>
                    <a:ext uri="{9D8B030D-6E8A-4147-A177-3AD203B41FA5}">
                      <a16:colId xmlns:a16="http://schemas.microsoft.com/office/drawing/2014/main" val="907439762"/>
                    </a:ext>
                  </a:extLst>
                </a:gridCol>
                <a:gridCol w="1041990">
                  <a:extLst>
                    <a:ext uri="{9D8B030D-6E8A-4147-A177-3AD203B41FA5}">
                      <a16:colId xmlns:a16="http://schemas.microsoft.com/office/drawing/2014/main" val="67527518"/>
                    </a:ext>
                  </a:extLst>
                </a:gridCol>
                <a:gridCol w="1254642">
                  <a:extLst>
                    <a:ext uri="{9D8B030D-6E8A-4147-A177-3AD203B41FA5}">
                      <a16:colId xmlns:a16="http://schemas.microsoft.com/office/drawing/2014/main" val="83265453"/>
                    </a:ext>
                  </a:extLst>
                </a:gridCol>
                <a:gridCol w="3221665">
                  <a:extLst>
                    <a:ext uri="{9D8B030D-6E8A-4147-A177-3AD203B41FA5}">
                      <a16:colId xmlns:a16="http://schemas.microsoft.com/office/drawing/2014/main" val="852597995"/>
                    </a:ext>
                  </a:extLst>
                </a:gridCol>
                <a:gridCol w="818707">
                  <a:extLst>
                    <a:ext uri="{9D8B030D-6E8A-4147-A177-3AD203B41FA5}">
                      <a16:colId xmlns:a16="http://schemas.microsoft.com/office/drawing/2014/main" val="2594693387"/>
                    </a:ext>
                  </a:extLst>
                </a:gridCol>
                <a:gridCol w="1041991">
                  <a:extLst>
                    <a:ext uri="{9D8B030D-6E8A-4147-A177-3AD203B41FA5}">
                      <a16:colId xmlns:a16="http://schemas.microsoft.com/office/drawing/2014/main" val="1557457975"/>
                    </a:ext>
                  </a:extLst>
                </a:gridCol>
                <a:gridCol w="2307264">
                  <a:extLst>
                    <a:ext uri="{9D8B030D-6E8A-4147-A177-3AD203B41FA5}">
                      <a16:colId xmlns:a16="http://schemas.microsoft.com/office/drawing/2014/main" val="3482580549"/>
                    </a:ext>
                  </a:extLst>
                </a:gridCol>
              </a:tblGrid>
              <a:tr h="696686">
                <a:tc>
                  <a:txBody>
                    <a:bodyPr/>
                    <a:lstStyle/>
                    <a:p>
                      <a:pPr marL="91440" lvl="0" algn="l" fontAlgn="ctr">
                        <a:buNone/>
                      </a:pPr>
                      <a:r>
                        <a:rPr lang="en-US" sz="900" u="none" strike="noStrike">
                          <a:effectLst/>
                        </a:rPr>
                        <a:t>Neal </a:t>
                      </a:r>
                      <a:r>
                        <a:rPr lang="en-US" sz="900" u="none" strike="noStrike" err="1">
                          <a:effectLst/>
                        </a:rPr>
                        <a:t>Harpstrite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7023</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National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Consumable Items for Patient Monitoring, Anesthesia and Ventilator Equipment</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3/31/2025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marR="0" lvl="0" indent="0" algn="l" defTabSz="914400" rtl="0" eaLnBrk="1" fontAlgn="ctr" latinLnBrk="0" hangingPunct="1">
                        <a:lnSpc>
                          <a:spcPct val="100000"/>
                        </a:lnSpc>
                        <a:spcBef>
                          <a:spcPts val="0"/>
                        </a:spcBef>
                        <a:spcAft>
                          <a:spcPts val="0"/>
                        </a:spcAft>
                        <a:buClrTx/>
                        <a:buSzTx/>
                        <a:buFontTx/>
                        <a:buNone/>
                        <a:tabLst/>
                        <a:defRPr/>
                      </a:pPr>
                      <a:r>
                        <a:rPr lang="en-US" sz="900" u="none" strike="noStrike">
                          <a:effectLst/>
                        </a:rPr>
                        <a:t>Consumable Items for Patient Monitoring, Anesthesia and Ventilator Equipment, </a:t>
                      </a:r>
                      <a:r>
                        <a:rPr lang="en-US" sz="900" u="none" strike="noStrike" err="1">
                          <a:effectLst/>
                        </a:rPr>
                        <a:t>Medisorb</a:t>
                      </a:r>
                      <a:r>
                        <a:rPr lang="en-US" sz="900" u="none" strike="noStrike">
                          <a:effectLst/>
                        </a:rPr>
                        <a:t>, Cables and </a:t>
                      </a:r>
                      <a:r>
                        <a:rPr lang="en-US" sz="900" u="none" strike="noStrike" err="1">
                          <a:effectLst/>
                        </a:rPr>
                        <a:t>Leadwires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853403238"/>
                  </a:ext>
                </a:extLst>
              </a:tr>
              <a:tr h="696686">
                <a:tc>
                  <a:txBody>
                    <a:bodyPr/>
                    <a:lstStyle/>
                    <a:p>
                      <a:pPr marL="91440" lvl="0" algn="l" fontAlgn="ctr">
                        <a:buNone/>
                      </a:pPr>
                      <a:r>
                        <a:rPr lang="en-US" sz="900" u="none" strike="noStrike">
                          <a:effectLst/>
                        </a:rPr>
                        <a:t>Kellie Vande Woude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PP-NS-1952</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Premier</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Fetal Monitoring</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5/31/2027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Fetal Scalp Electrodes </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837348816"/>
                  </a:ext>
                </a:extLst>
              </a:tr>
              <a:tr h="696686">
                <a:tc>
                  <a:txBody>
                    <a:bodyPr/>
                    <a:lstStyle/>
                    <a:p>
                      <a:pPr marL="91440" lvl="0" algn="l" fontAlgn="ctr">
                        <a:buNone/>
                      </a:pPr>
                      <a:r>
                        <a:rPr lang="en-US" sz="900" u="none" strike="noStrike">
                          <a:effectLst/>
                        </a:rPr>
                        <a:t>Kellie Vande Woude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PP-NS-1942</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Premier</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Physiological Monitoring Agreement</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5/31/2027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Cables and </a:t>
                      </a:r>
                      <a:r>
                        <a:rPr lang="en-US" sz="900" u="none" strike="noStrike" err="1">
                          <a:effectLst/>
                        </a:rPr>
                        <a:t>Leadwires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552722088"/>
                  </a:ext>
                </a:extLst>
              </a:tr>
              <a:tr h="696686">
                <a:tc>
                  <a:txBody>
                    <a:bodyPr/>
                    <a:lstStyle/>
                    <a:p>
                      <a:pPr marL="91440" lvl="0" algn="l" fontAlgn="ctr">
                        <a:buNone/>
                      </a:pPr>
                      <a:r>
                        <a:rPr lang="en-US" sz="900" u="none" strike="noStrike">
                          <a:effectLst/>
                        </a:rPr>
                        <a:t>Derrick Tsou</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VYAIR-0084491</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National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Patient Monitoring: Master Equipment &amp; Supplies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12/31/2025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err="1">
                          <a:effectLst/>
                        </a:rPr>
                        <a:t>Medisorb</a:t>
                      </a:r>
                      <a:r>
                        <a:rPr lang="en-US" sz="900" u="none" strike="noStrike">
                          <a:effectLst/>
                        </a:rPr>
                        <a:t>, ECG Cables and </a:t>
                      </a:r>
                      <a:r>
                        <a:rPr lang="en-US" sz="900" u="none" strike="noStrike" err="1">
                          <a:effectLst/>
                        </a:rPr>
                        <a:t>Leadwires</a:t>
                      </a:r>
                      <a:r>
                        <a:rPr lang="en-US" sz="900" u="none" strike="noStrike">
                          <a:effectLst/>
                        </a:rPr>
                        <a:t>, Fetal Scalp Electrodes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304891983"/>
                  </a:ext>
                </a:extLst>
              </a:tr>
              <a:tr h="696686">
                <a:tc>
                  <a:txBody>
                    <a:bodyPr/>
                    <a:lstStyle/>
                    <a:p>
                      <a:pPr marL="91440" lvl="0" algn="l" fontAlgn="ctr">
                        <a:buNone/>
                      </a:pPr>
                      <a:r>
                        <a:rPr lang="en-US" sz="900" u="none" strike="noStrike">
                          <a:effectLst/>
                        </a:rPr>
                        <a:t>Kellie Vande Woude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PP-NS-1942</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Capstone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Physiological Monitoring</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5/31/2027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Cables and </a:t>
                      </a:r>
                      <a:r>
                        <a:rPr lang="en-US" sz="900" u="none" strike="noStrike" err="1">
                          <a:effectLst/>
                        </a:rPr>
                        <a:t>Leadwires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385689896"/>
                  </a:ext>
                </a:extLst>
              </a:tr>
              <a:tr h="696686">
                <a:tc>
                  <a:txBody>
                    <a:bodyPr/>
                    <a:lstStyle/>
                    <a:p>
                      <a:pPr marL="91440" lvl="0" algn="l" fontAlgn="ctr">
                        <a:buNone/>
                      </a:pPr>
                      <a:r>
                        <a:rPr lang="en-US" sz="900" u="none" strike="noStrike">
                          <a:effectLst/>
                        </a:rPr>
                        <a:t>Kellie Vande Woude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PP-NS-1952</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Capstone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Fetal Monitoring </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5/31/2027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Fetal Scalp Electrodes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766431132"/>
                  </a:ext>
                </a:extLst>
              </a:tr>
              <a:tr h="696686">
                <a:tc>
                  <a:txBody>
                    <a:bodyPr/>
                    <a:lstStyle/>
                    <a:p>
                      <a:pPr marL="91440" lvl="0" algn="l" fontAlgn="ctr">
                        <a:buNone/>
                      </a:pPr>
                      <a:r>
                        <a:rPr lang="en-US" sz="900" u="none" strike="noStrike">
                          <a:effectLst/>
                        </a:rPr>
                        <a:t>Kellie Vande Woude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PP-NS-1942</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Yankee Alliance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Physiological Monitoring</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5/31/2027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Multi - Green </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900" u="none" strike="noStrike">
                          <a:effectLst/>
                        </a:rPr>
                        <a:t>Cables and </a:t>
                      </a:r>
                      <a:r>
                        <a:rPr lang="en-US" sz="900" u="none" strike="noStrike" err="1">
                          <a:effectLst/>
                        </a:rPr>
                        <a:t>Leadwires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909734390"/>
                  </a:ext>
                </a:extLst>
              </a:tr>
            </a:tbl>
          </a:graphicData>
        </a:graphic>
      </p:graphicFrame>
      <p:sp>
        <p:nvSpPr>
          <p:cNvPr id="2" name="Slide Number Placeholder 2">
            <a:extLst>
              <a:ext uri="{FF2B5EF4-FFF2-40B4-BE49-F238E27FC236}">
                <a16:creationId xmlns:a16="http://schemas.microsoft.com/office/drawing/2014/main" id="{EEE8DBFD-E083-F9D0-C64B-83D34E61E83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28</a:t>
            </a:fld>
            <a:endParaRPr lang="en-US"/>
          </a:p>
        </p:txBody>
      </p:sp>
      <p:sp>
        <p:nvSpPr>
          <p:cNvPr id="5" name="Title 4">
            <a:extLst>
              <a:ext uri="{FF2B5EF4-FFF2-40B4-BE49-F238E27FC236}">
                <a16:creationId xmlns:a16="http://schemas.microsoft.com/office/drawing/2014/main" id="{8F944825-9F94-2E52-8272-6F96F1A592D0}"/>
              </a:ext>
            </a:extLst>
          </p:cNvPr>
          <p:cNvSpPr>
            <a:spLocks noGrp="1"/>
          </p:cNvSpPr>
          <p:nvPr>
            <p:ph type="title"/>
          </p:nvPr>
        </p:nvSpPr>
        <p:spPr/>
        <p:txBody>
          <a:bodyPr/>
          <a:lstStyle/>
          <a:p>
            <a:r>
              <a:rPr lang="en-US" err="1"/>
              <a:t>Leadwires</a:t>
            </a:r>
            <a:r>
              <a:rPr lang="en-US"/>
              <a:t>: Contracts</a:t>
            </a:r>
          </a:p>
        </p:txBody>
      </p:sp>
    </p:spTree>
    <p:extLst>
      <p:ext uri="{BB962C8B-B14F-4D97-AF65-F5344CB8AC3E}">
        <p14:creationId xmlns:p14="http://schemas.microsoft.com/office/powerpoint/2010/main" val="1128660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A1EF6-1FD4-2586-09A9-661710252C0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70BCE71-B08E-C1BD-CE3B-62FEADFAA7FF}"/>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err="1">
                <a:ln w="0"/>
                <a:solidFill>
                  <a:schemeClr val="accent1"/>
                </a:solidFill>
                <a:latin typeface="Arial"/>
                <a:cs typeface="Arial"/>
              </a:rPr>
              <a:t>Leadwires</a:t>
            </a:r>
            <a:r>
              <a:rPr lang="en-US" sz="3000" b="1">
                <a:ln w="0"/>
                <a:solidFill>
                  <a:schemeClr val="accent1"/>
                </a:solidFill>
                <a:latin typeface="Arial"/>
                <a:cs typeface="Arial"/>
              </a:rPr>
              <a:t>: Highest Volume SKUs</a:t>
            </a:r>
            <a:endParaRPr lang="en-US" sz="3000" b="1">
              <a:solidFill>
                <a:schemeClr val="accent1"/>
              </a:solidFill>
              <a:latin typeface="+mn-lt"/>
            </a:endParaRPr>
          </a:p>
        </p:txBody>
      </p:sp>
      <p:sp>
        <p:nvSpPr>
          <p:cNvPr id="2" name="TextBox 1">
            <a:extLst>
              <a:ext uri="{FF2B5EF4-FFF2-40B4-BE49-F238E27FC236}">
                <a16:creationId xmlns:a16="http://schemas.microsoft.com/office/drawing/2014/main" id="{3D57B3A7-723B-ABF0-B16E-9893339117F4}"/>
              </a:ext>
            </a:extLst>
          </p:cNvPr>
          <p:cNvSpPr txBox="1"/>
          <p:nvPr/>
        </p:nvSpPr>
        <p:spPr>
          <a:xfrm>
            <a:off x="402565" y="1718094"/>
            <a:ext cx="7476226" cy="3354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400" dirty="0">
                <a:solidFill>
                  <a:srgbClr val="444444"/>
                </a:solidFill>
                <a:ea typeface="Arial"/>
                <a:cs typeface="Arial"/>
              </a:rPr>
              <a:t>Top </a:t>
            </a:r>
            <a:r>
              <a:rPr lang="en-US" sz="2400" dirty="0" err="1">
                <a:ea typeface="Arial"/>
                <a:cs typeface="Arial"/>
              </a:rPr>
              <a:t>Leadwire</a:t>
            </a:r>
            <a:r>
              <a:rPr lang="en-US" sz="2400" dirty="0">
                <a:ea typeface="Arial"/>
                <a:cs typeface="Arial"/>
              </a:rPr>
              <a:t> </a:t>
            </a:r>
            <a:r>
              <a:rPr lang="en-US" sz="2400" dirty="0">
                <a:solidFill>
                  <a:srgbClr val="444444"/>
                </a:solidFill>
                <a:ea typeface="Arial"/>
                <a:cs typeface="Arial"/>
              </a:rPr>
              <a:t>SKUs &amp; ASP​:</a:t>
            </a:r>
          </a:p>
          <a:p>
            <a:endParaRPr lang="en-US" sz="2400" dirty="0">
              <a:solidFill>
                <a:srgbClr val="444444"/>
              </a:solidFill>
              <a:ea typeface="Arial"/>
              <a:cs typeface="Arial"/>
            </a:endParaRPr>
          </a:p>
          <a:p>
            <a:pPr marL="342900" lvl="0" indent="-342900" rtl="0">
              <a:buFont typeface="Arial,Sans-Serif"/>
              <a:buChar char="•"/>
            </a:pPr>
            <a:r>
              <a:rPr lang="en-US" sz="2400" dirty="0">
                <a:solidFill>
                  <a:srgbClr val="444444"/>
                </a:solidFill>
                <a:ea typeface="Arial"/>
                <a:cs typeface="Arial"/>
              </a:rPr>
              <a:t>2052133-006, 5-lead Grab 39” $10.54 36% Volume​</a:t>
            </a:r>
          </a:p>
          <a:p>
            <a:pPr marL="342900" lvl="0" indent="-342900" rtl="0">
              <a:buFont typeface="Arial,Sans-Serif"/>
              <a:buChar char="•"/>
            </a:pPr>
            <a:r>
              <a:rPr lang="en-US" sz="2400" dirty="0">
                <a:solidFill>
                  <a:srgbClr val="444444"/>
                </a:solidFill>
                <a:ea typeface="Arial"/>
                <a:cs typeface="Arial"/>
              </a:rPr>
              <a:t>2052133-007, 5-lead Grab 29” $10.28 33% Volume​</a:t>
            </a:r>
          </a:p>
          <a:p>
            <a:pPr marL="342900" lvl="0" indent="-342900" rtl="0">
              <a:buFont typeface="Arial,Sans-Serif"/>
              <a:buChar char="•"/>
            </a:pPr>
            <a:r>
              <a:rPr lang="en-US" sz="2400" dirty="0">
                <a:solidFill>
                  <a:srgbClr val="444444"/>
                </a:solidFill>
                <a:ea typeface="Arial"/>
                <a:cs typeface="Arial"/>
              </a:rPr>
              <a:t>2052133-406, 5-lead Grab 12’ $11.07 7% Volume​</a:t>
            </a:r>
          </a:p>
          <a:p>
            <a:pPr marL="342900" lvl="0" indent="-342900" rtl="0">
              <a:buFont typeface="Arial,Sans-Serif"/>
              <a:buChar char="•"/>
            </a:pPr>
            <a:r>
              <a:rPr lang="en-US" sz="2400" dirty="0">
                <a:solidFill>
                  <a:srgbClr val="444444"/>
                </a:solidFill>
                <a:ea typeface="Arial"/>
                <a:cs typeface="Arial"/>
              </a:rPr>
              <a:t>2052104-006, 5-lead Snap 39” $10.17 5% Volume​</a:t>
            </a:r>
          </a:p>
          <a:p>
            <a:pPr marL="342900" lvl="0" indent="-342900" rtl="0">
              <a:buFont typeface="Arial,Sans-Serif"/>
              <a:buChar char="•"/>
            </a:pPr>
            <a:r>
              <a:rPr lang="en-US" sz="2400" dirty="0">
                <a:solidFill>
                  <a:srgbClr val="444444"/>
                </a:solidFill>
                <a:ea typeface="Arial"/>
                <a:cs typeface="Arial"/>
              </a:rPr>
              <a:t>2052133-008, V-lead Grab 39” $10.00 4% Volume​</a:t>
            </a:r>
          </a:p>
          <a:p>
            <a:pPr marL="342900" lvl="0" indent="-342900" rtl="0">
              <a:buFont typeface="Arial,Sans-Serif"/>
              <a:buChar char="•"/>
            </a:pPr>
            <a:r>
              <a:rPr lang="en-US" sz="2400" dirty="0">
                <a:solidFill>
                  <a:srgbClr val="444444"/>
                </a:solidFill>
                <a:ea typeface="Arial"/>
                <a:cs typeface="Arial"/>
              </a:rPr>
              <a:t>2052133-005, 3-lead Grab 39” $10.80 4% Volume​</a:t>
            </a:r>
          </a:p>
          <a:p>
            <a:pPr algn="ctr"/>
            <a:endParaRPr lang="en-US" sz="2000" dirty="0">
              <a:cs typeface="Arial"/>
            </a:endParaRPr>
          </a:p>
        </p:txBody>
      </p:sp>
    </p:spTree>
    <p:extLst>
      <p:ext uri="{BB962C8B-B14F-4D97-AF65-F5344CB8AC3E}">
        <p14:creationId xmlns:p14="http://schemas.microsoft.com/office/powerpoint/2010/main" val="944732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A1EF6-1FD4-2586-09A9-661710252C0E}"/>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0EE8EF2-BBCC-2310-3BC8-517526441F48}"/>
              </a:ext>
            </a:extLst>
          </p:cNvPr>
          <p:cNvSpPr>
            <a:spLocks noGrp="1"/>
          </p:cNvSpPr>
          <p:nvPr>
            <p:ph idx="1"/>
          </p:nvPr>
        </p:nvSpPr>
        <p:spPr/>
        <p:txBody>
          <a:bodyPr>
            <a:normAutofit/>
          </a:bodyPr>
          <a:lstStyle/>
          <a:p>
            <a:pPr marL="342900" indent="-342900">
              <a:buFont typeface="Arial" panose="020B0604020202020204" pitchFamily="34" charset="0"/>
              <a:buChar char="•"/>
            </a:pPr>
            <a:r>
              <a:rPr lang="en-US" sz="1800"/>
              <a:t>Are you using disposable </a:t>
            </a:r>
            <a:r>
              <a:rPr lang="en-US" sz="1800" err="1"/>
              <a:t>leadwires</a:t>
            </a:r>
            <a:r>
              <a:rPr lang="en-US" sz="1800"/>
              <a:t>? </a:t>
            </a:r>
          </a:p>
          <a:p>
            <a:pPr marL="342900" indent="-342900">
              <a:buFont typeface="Arial" panose="020B0604020202020204" pitchFamily="34" charset="0"/>
              <a:buChar char="•"/>
            </a:pPr>
            <a:r>
              <a:rPr lang="en-US" sz="1800"/>
              <a:t>How are you currently cleaning if using reusable </a:t>
            </a:r>
            <a:r>
              <a:rPr lang="en-US" sz="1800" err="1"/>
              <a:t>leadwires</a:t>
            </a:r>
            <a:r>
              <a:rPr lang="en-US" sz="1800"/>
              <a:t> (show)?</a:t>
            </a:r>
          </a:p>
          <a:p>
            <a:pPr marL="342900" indent="-342900">
              <a:buFont typeface="Arial" panose="020B0604020202020204" pitchFamily="34" charset="0"/>
              <a:buChar char="•"/>
            </a:pPr>
            <a:r>
              <a:rPr lang="en-US" sz="1800"/>
              <a:t>Which brand are you currently using (pink), how long have you been using them?</a:t>
            </a:r>
          </a:p>
          <a:p>
            <a:pPr marL="342900" indent="-342900">
              <a:buFont typeface="Arial" panose="020B0604020202020204" pitchFamily="34" charset="0"/>
              <a:buChar char="•"/>
            </a:pPr>
            <a:r>
              <a:rPr lang="en-US" sz="1800"/>
              <a:t>What have you found to be the pros &amp; cons of your current </a:t>
            </a:r>
            <a:r>
              <a:rPr lang="en-US" sz="1800" err="1"/>
              <a:t>leadwires</a:t>
            </a:r>
            <a:r>
              <a:rPr lang="en-US" sz="1800"/>
              <a:t>/cables?</a:t>
            </a:r>
          </a:p>
          <a:p>
            <a:pPr marL="342900" indent="-342900">
              <a:buFont typeface="Arial" panose="020B0604020202020204" pitchFamily="34" charset="0"/>
              <a:buChar char="•"/>
            </a:pPr>
            <a:r>
              <a:rPr lang="en-US" sz="1800"/>
              <a:t>Does your facility give every patient disposable </a:t>
            </a:r>
            <a:r>
              <a:rPr lang="en-US" sz="1800" err="1"/>
              <a:t>leadwires</a:t>
            </a:r>
            <a:r>
              <a:rPr lang="en-US" sz="1800"/>
              <a:t>?</a:t>
            </a:r>
          </a:p>
          <a:p>
            <a:pPr marL="342900" indent="-342900">
              <a:buFont typeface="Arial" panose="020B0604020202020204" pitchFamily="34" charset="0"/>
              <a:buChar char="•"/>
            </a:pPr>
            <a:r>
              <a:rPr lang="en-US" sz="1800"/>
              <a:t>How is the signal in your telemetry unit?</a:t>
            </a:r>
          </a:p>
          <a:p>
            <a:pPr marL="342900" indent="-342900">
              <a:buFont typeface="Arial" panose="020B0604020202020204" pitchFamily="34" charset="0"/>
              <a:buChar char="•"/>
            </a:pPr>
            <a:r>
              <a:rPr lang="en-US" sz="1800"/>
              <a:t>What brand of monitors do you use in your facility?</a:t>
            </a:r>
          </a:p>
          <a:p>
            <a:pPr marL="342900" indent="-342900">
              <a:buFont typeface="Arial" panose="020B0604020202020204" pitchFamily="34" charset="0"/>
              <a:buChar char="•"/>
            </a:pPr>
            <a:r>
              <a:rPr lang="en-US" sz="1800"/>
              <a:t>How do you handle it when your pink adapters go missing?</a:t>
            </a:r>
            <a:endParaRPr lang="en-US" sz="1800" b="1"/>
          </a:p>
          <a:p>
            <a:endParaRPr lang="en-US"/>
          </a:p>
        </p:txBody>
      </p:sp>
      <p:sp>
        <p:nvSpPr>
          <p:cNvPr id="2" name="Slide Number Placeholder 2">
            <a:extLst>
              <a:ext uri="{FF2B5EF4-FFF2-40B4-BE49-F238E27FC236}">
                <a16:creationId xmlns:a16="http://schemas.microsoft.com/office/drawing/2014/main" id="{ADBFB261-D94F-1EA5-E444-9C126FF44E5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a:t>
            </a:fld>
            <a:endParaRPr lang="en-US"/>
          </a:p>
        </p:txBody>
      </p:sp>
      <p:sp>
        <p:nvSpPr>
          <p:cNvPr id="4" name="Title 3">
            <a:extLst>
              <a:ext uri="{FF2B5EF4-FFF2-40B4-BE49-F238E27FC236}">
                <a16:creationId xmlns:a16="http://schemas.microsoft.com/office/drawing/2014/main" id="{C6E659ED-98EB-5F3A-05A4-824FBDC0D776}"/>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Leadwires</a:t>
            </a:r>
            <a:r>
              <a:rPr lang="en-US" sz="2800" b="1">
                <a:ln w="0"/>
                <a:solidFill>
                  <a:srgbClr val="1B51A4"/>
                </a:solidFill>
                <a:latin typeface="Arial" panose="020B0604020202020204" pitchFamily="34" charset="0"/>
                <a:cs typeface="Arial" panose="020B0604020202020204" pitchFamily="34" charset="0"/>
              </a:rPr>
              <a:t>: Questions to Ask</a:t>
            </a:r>
            <a:endParaRPr lang="en-US"/>
          </a:p>
        </p:txBody>
      </p:sp>
    </p:spTree>
    <p:extLst>
      <p:ext uri="{BB962C8B-B14F-4D97-AF65-F5344CB8AC3E}">
        <p14:creationId xmlns:p14="http://schemas.microsoft.com/office/powerpoint/2010/main" val="3171087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A1EF6-1FD4-2586-09A9-661710252C0E}"/>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8DC3E79-3BEE-1E0F-21DB-D3DF560BCAAD}"/>
              </a:ext>
            </a:extLst>
          </p:cNvPr>
          <p:cNvSpPr>
            <a:spLocks noGrp="1"/>
          </p:cNvSpPr>
          <p:nvPr>
            <p:ph idx="1"/>
          </p:nvPr>
        </p:nvSpPr>
        <p:spPr/>
        <p:txBody>
          <a:bodyPr>
            <a:normAutofit/>
          </a:bodyPr>
          <a:lstStyle/>
          <a:p>
            <a:pPr marL="342900" indent="-342900">
              <a:buFont typeface="Arial" panose="020B0604020202020204" pitchFamily="34" charset="0"/>
              <a:buChar char="•"/>
            </a:pPr>
            <a:r>
              <a:rPr lang="en-US" sz="1800">
                <a:solidFill>
                  <a:srgbClr val="363434"/>
                </a:solidFill>
              </a:rPr>
              <a:t>How/who cleans your reusable </a:t>
            </a:r>
            <a:r>
              <a:rPr lang="en-US" sz="1800" err="1">
                <a:solidFill>
                  <a:srgbClr val="363434"/>
                </a:solidFill>
              </a:rPr>
              <a:t>leadwires</a:t>
            </a:r>
            <a:r>
              <a:rPr lang="en-US" sz="1800">
                <a:solidFill>
                  <a:srgbClr val="363434"/>
                </a:solidFill>
              </a:rPr>
              <a:t> and how do you store them post cleaning?</a:t>
            </a:r>
          </a:p>
          <a:p>
            <a:pPr marL="342900" indent="-342900">
              <a:buFont typeface="Arial" panose="020B0604020202020204" pitchFamily="34" charset="0"/>
              <a:buChar char="•"/>
            </a:pPr>
            <a:r>
              <a:rPr lang="en-US" sz="1800"/>
              <a:t>Do patients have to switch </a:t>
            </a:r>
            <a:r>
              <a:rPr lang="en-US" sz="1800" err="1"/>
              <a:t>leadwires</a:t>
            </a:r>
            <a:r>
              <a:rPr lang="en-US" sz="1800"/>
              <a:t> when moving between different departments?</a:t>
            </a:r>
            <a:endParaRPr lang="en-US" sz="1800">
              <a:solidFill>
                <a:srgbClr val="363434"/>
              </a:solidFill>
            </a:endParaRPr>
          </a:p>
          <a:p>
            <a:pPr marL="342900" indent="-342900">
              <a:buFont typeface="Arial" panose="020B0604020202020204" pitchFamily="34" charset="0"/>
              <a:buChar char="•"/>
            </a:pPr>
            <a:r>
              <a:rPr lang="en-US" sz="1800">
                <a:solidFill>
                  <a:srgbClr val="363434"/>
                </a:solidFill>
              </a:rPr>
              <a:t>What changes would improve patient care when using </a:t>
            </a:r>
            <a:r>
              <a:rPr lang="en-US" sz="1800" err="1">
                <a:solidFill>
                  <a:srgbClr val="363434"/>
                </a:solidFill>
              </a:rPr>
              <a:t>leadwires</a:t>
            </a:r>
            <a:r>
              <a:rPr lang="en-US" sz="1800">
                <a:solidFill>
                  <a:srgbClr val="363434"/>
                </a:solidFill>
              </a:rPr>
              <a:t>? </a:t>
            </a:r>
          </a:p>
          <a:p>
            <a:pPr marL="342900" indent="-342900">
              <a:buFont typeface="Arial" panose="020B0604020202020204" pitchFamily="34" charset="0"/>
              <a:buChar char="•"/>
            </a:pPr>
            <a:r>
              <a:rPr lang="en-US" sz="1800">
                <a:solidFill>
                  <a:srgbClr val="363434"/>
                </a:solidFill>
              </a:rPr>
              <a:t>If using disposable, what department or circumstances are they used in?</a:t>
            </a:r>
          </a:p>
          <a:p>
            <a:pPr marL="342900" indent="-342900">
              <a:buFont typeface="Arial" panose="020B0604020202020204" pitchFamily="34" charset="0"/>
              <a:buChar char="•"/>
            </a:pPr>
            <a:r>
              <a:rPr lang="en-US" sz="1800">
                <a:solidFill>
                  <a:srgbClr val="363434"/>
                </a:solidFill>
              </a:rPr>
              <a:t>Do you frequently notice frequent artifact in your EKG tracings?</a:t>
            </a:r>
          </a:p>
        </p:txBody>
      </p:sp>
      <p:sp>
        <p:nvSpPr>
          <p:cNvPr id="2" name="Slide Number Placeholder 2">
            <a:extLst>
              <a:ext uri="{FF2B5EF4-FFF2-40B4-BE49-F238E27FC236}">
                <a16:creationId xmlns:a16="http://schemas.microsoft.com/office/drawing/2014/main" id="{0885A357-081A-B784-260A-3B9ECA58CE9F}"/>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a:t>
            </a:fld>
            <a:endParaRPr lang="en-US"/>
          </a:p>
        </p:txBody>
      </p:sp>
      <p:sp>
        <p:nvSpPr>
          <p:cNvPr id="4" name="Title 3">
            <a:extLst>
              <a:ext uri="{FF2B5EF4-FFF2-40B4-BE49-F238E27FC236}">
                <a16:creationId xmlns:a16="http://schemas.microsoft.com/office/drawing/2014/main" id="{AE5E09EE-4C01-209C-4A3D-C632DD019677}"/>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Leadwires</a:t>
            </a:r>
            <a:r>
              <a:rPr lang="en-US" sz="2800" b="1">
                <a:ln w="0"/>
                <a:solidFill>
                  <a:srgbClr val="1B51A4"/>
                </a:solidFill>
                <a:latin typeface="Arial" panose="020B0604020202020204" pitchFamily="34" charset="0"/>
                <a:cs typeface="Arial" panose="020B0604020202020204" pitchFamily="34" charset="0"/>
              </a:rPr>
              <a:t>: Questions to Ask</a:t>
            </a:r>
            <a:endParaRPr lang="en-US"/>
          </a:p>
        </p:txBody>
      </p:sp>
    </p:spTree>
    <p:extLst>
      <p:ext uri="{BB962C8B-B14F-4D97-AF65-F5344CB8AC3E}">
        <p14:creationId xmlns:p14="http://schemas.microsoft.com/office/powerpoint/2010/main" val="32871853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09847-5169-F804-3819-AC04EE33BBC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8B5871F-D3C7-3605-AFE7-731AE58AA87C}"/>
              </a:ext>
            </a:extLst>
          </p:cNvPr>
          <p:cNvSpPr>
            <a:spLocks noGrp="1"/>
          </p:cNvSpPr>
          <p:nvPr>
            <p:ph idx="1"/>
          </p:nvPr>
        </p:nvSpPr>
        <p:spPr/>
        <p:txBody>
          <a:bodyPr>
            <a:normAutofit/>
          </a:bodyPr>
          <a:lstStyle/>
          <a:p>
            <a:pPr marL="342900" indent="-342900">
              <a:buFont typeface="Arial" panose="020B0604020202020204" pitchFamily="34" charset="0"/>
              <a:buChar char="•"/>
            </a:pPr>
            <a:r>
              <a:rPr lang="en-US" sz="1800"/>
              <a:t>Better selection and improved quality over competitors</a:t>
            </a:r>
          </a:p>
          <a:p>
            <a:pPr marL="342900" indent="-342900">
              <a:buFont typeface="Arial" panose="020B0604020202020204" pitchFamily="34" charset="0"/>
              <a:buChar char="•"/>
            </a:pPr>
            <a:r>
              <a:rPr lang="en-US" sz="1800"/>
              <a:t>Better signal in telemetry…29” length for telemetry. Cardinal offers 36”. Increased length may lead to decreased signal quality (white paper).</a:t>
            </a:r>
          </a:p>
          <a:p>
            <a:pPr marL="342900" indent="-342900">
              <a:buFont typeface="Arial" panose="020B0604020202020204" pitchFamily="34" charset="0"/>
              <a:buChar char="•"/>
            </a:pPr>
            <a:r>
              <a:rPr lang="en-US" sz="1800"/>
              <a:t>Certified by GE for use with their monitors</a:t>
            </a:r>
          </a:p>
          <a:p>
            <a:pPr marL="342900" indent="-342900">
              <a:buFont typeface="Arial" panose="020B0604020202020204" pitchFamily="34" charset="0"/>
              <a:buChar char="•"/>
            </a:pPr>
            <a:r>
              <a:rPr lang="en-US" sz="1800"/>
              <a:t>In most cases, less expensive than competition (usually nursing budge)</a:t>
            </a:r>
          </a:p>
          <a:p>
            <a:pPr marL="342900" indent="-342900">
              <a:buFont typeface="Arial" panose="020B0604020202020204" pitchFamily="34" charset="0"/>
              <a:buChar char="•"/>
            </a:pPr>
            <a:r>
              <a:rPr lang="en-US" sz="1800"/>
              <a:t>May reduce dependency on adapters, can often reduce SKUs.</a:t>
            </a:r>
          </a:p>
          <a:p>
            <a:pPr marL="342900" indent="-342900">
              <a:buFont typeface="Arial" panose="020B0604020202020204" pitchFamily="34" charset="0"/>
              <a:buChar char="•"/>
            </a:pPr>
            <a:r>
              <a:rPr lang="en-US" sz="1800"/>
              <a:t>Hospitals often put new </a:t>
            </a:r>
            <a:r>
              <a:rPr lang="en-US" sz="1800" err="1"/>
              <a:t>leadwires</a:t>
            </a:r>
            <a:r>
              <a:rPr lang="en-US" sz="1800"/>
              <a:t> on a patient each time they move into a different department. With X2, they can stay with the patient (saves time/effort).</a:t>
            </a:r>
          </a:p>
          <a:p>
            <a:pPr marL="342900" indent="-342900">
              <a:buFont typeface="Arial" panose="020B0604020202020204" pitchFamily="34" charset="0"/>
              <a:buChar char="•"/>
            </a:pPr>
            <a:r>
              <a:rPr lang="en-US" sz="1800"/>
              <a:t>Faster room turnover, improved clinician workflow</a:t>
            </a:r>
          </a:p>
          <a:p>
            <a:endParaRPr lang="en-US"/>
          </a:p>
        </p:txBody>
      </p:sp>
      <p:sp>
        <p:nvSpPr>
          <p:cNvPr id="2" name="Slide Number Placeholder 2">
            <a:extLst>
              <a:ext uri="{FF2B5EF4-FFF2-40B4-BE49-F238E27FC236}">
                <a16:creationId xmlns:a16="http://schemas.microsoft.com/office/drawing/2014/main" id="{3352676B-23B5-8F91-9C1A-08FE3223DF5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32</a:t>
            </a:fld>
            <a:endParaRPr lang="en-US"/>
          </a:p>
        </p:txBody>
      </p:sp>
      <p:sp>
        <p:nvSpPr>
          <p:cNvPr id="4" name="Title 3">
            <a:extLst>
              <a:ext uri="{FF2B5EF4-FFF2-40B4-BE49-F238E27FC236}">
                <a16:creationId xmlns:a16="http://schemas.microsoft.com/office/drawing/2014/main" id="{AD531530-E6A1-BCB8-5C84-03D706535430}"/>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Leadwires</a:t>
            </a:r>
            <a:r>
              <a:rPr lang="en-US" sz="2800" b="1">
                <a:ln w="0"/>
                <a:solidFill>
                  <a:srgbClr val="1B51A4"/>
                </a:solidFill>
                <a:latin typeface="Arial" panose="020B0604020202020204" pitchFamily="34" charset="0"/>
                <a:cs typeface="Arial" panose="020B0604020202020204" pitchFamily="34" charset="0"/>
              </a:rPr>
              <a:t>: Key Selling Points</a:t>
            </a:r>
            <a:endParaRPr lang="en-US"/>
          </a:p>
        </p:txBody>
      </p:sp>
    </p:spTree>
    <p:extLst>
      <p:ext uri="{BB962C8B-B14F-4D97-AF65-F5344CB8AC3E}">
        <p14:creationId xmlns:p14="http://schemas.microsoft.com/office/powerpoint/2010/main" val="41772803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FC8BE-19F9-DD23-3777-E17AA98F06F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73871F0-A83D-DC02-FFF9-6A4691FDE866}"/>
              </a:ext>
            </a:extLst>
          </p:cNvPr>
          <p:cNvSpPr txBox="1"/>
          <p:nvPr/>
        </p:nvSpPr>
        <p:spPr>
          <a:xfrm>
            <a:off x="7334750" y="1330725"/>
            <a:ext cx="3830320" cy="4339650"/>
          </a:xfrm>
          <a:prstGeom prst="rect">
            <a:avLst/>
          </a:prstGeom>
          <a:noFill/>
        </p:spPr>
        <p:txBody>
          <a:bodyPr wrap="square" lIns="91440" tIns="45720" rIns="91440" bIns="45720" rtlCol="0" anchor="t">
            <a:spAutoFit/>
          </a:bodyPr>
          <a:lstStyle/>
          <a:p>
            <a:r>
              <a:rPr lang="en-US" b="1" dirty="0">
                <a:solidFill>
                  <a:srgbClr val="008557"/>
                </a:solidFill>
              </a:rPr>
              <a:t>Resources: </a:t>
            </a:r>
          </a:p>
          <a:p>
            <a:endParaRPr lang="en-US" dirty="0"/>
          </a:p>
          <a:p>
            <a:pPr marL="285750" indent="-285750">
              <a:buFont typeface="Wingdings" panose="020B0604020202020204" pitchFamily="34" charset="0"/>
              <a:buChar char="Ø"/>
            </a:pPr>
            <a:r>
              <a:rPr lang="en-US" sz="1200" dirty="0">
                <a:ea typeface="+mn-lt"/>
                <a:cs typeface="+mn-lt"/>
                <a:hlinkClick r:id="rId3"/>
              </a:rPr>
              <a:t>Multi-Link X2 </a:t>
            </a:r>
            <a:r>
              <a:rPr lang="en-US" sz="1200" dirty="0" err="1">
                <a:ea typeface="+mn-lt"/>
                <a:cs typeface="+mn-lt"/>
                <a:hlinkClick r:id="rId3"/>
              </a:rPr>
              <a:t>Connectiity</a:t>
            </a:r>
            <a:r>
              <a:rPr lang="en-US" sz="1200" dirty="0">
                <a:ea typeface="+mn-lt"/>
                <a:cs typeface="+mn-lt"/>
                <a:hlinkClick r:id="rId3"/>
              </a:rPr>
              <a:t> Monitoring Guide</a:t>
            </a:r>
            <a:endParaRPr lang="en-US" sz="1200" dirty="0">
              <a:cs typeface="Arial"/>
            </a:endParaRPr>
          </a:p>
          <a:p>
            <a:pPr marL="285750" indent="-285750">
              <a:buFont typeface="Wingdings" panose="020B0604020202020204" pitchFamily="34" charset="0"/>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4"/>
              </a:rPr>
              <a:t>Multi-Link X2 Brochure</a:t>
            </a:r>
            <a:endParaRPr lang="en-US" sz="1200" dirty="0">
              <a:cs typeface="Arial"/>
            </a:endParaRPr>
          </a:p>
          <a:p>
            <a:pPr marL="285750" indent="-285750">
              <a:buFont typeface="Wingdings" panose="020B0604020202020204" pitchFamily="34" charset="0"/>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5"/>
              </a:rPr>
              <a:t>Multi-Link Lit Sheet</a:t>
            </a:r>
            <a:endParaRPr lang="en-US" sz="1200" dirty="0">
              <a:ea typeface="+mn-lt"/>
              <a:cs typeface="+mn-lt"/>
            </a:endParaRPr>
          </a:p>
          <a:p>
            <a:pPr marL="285750" indent="-285750">
              <a:buFont typeface="Wingdings" panose="020B0604020202020204" pitchFamily="34" charset="0"/>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6"/>
              </a:rPr>
              <a:t>HCA Formulary Purchasing Guide</a:t>
            </a:r>
            <a:endParaRPr lang="en-US" sz="1200" dirty="0">
              <a:cs typeface="Arial" panose="020B0604020202020204"/>
            </a:endParaRPr>
          </a:p>
          <a:p>
            <a:pPr marL="285750" indent="-285750">
              <a:buFont typeface="Wingdings" panose="020B0604020202020204" pitchFamily="34" charset="0"/>
              <a:buChar char="Ø"/>
            </a:pPr>
            <a:endParaRPr lang="en-US" sz="1200" dirty="0">
              <a:cs typeface="Arial" panose="020B0604020202020204"/>
            </a:endParaRPr>
          </a:p>
          <a:p>
            <a:pPr marL="285750" indent="-285750">
              <a:buFont typeface="Wingdings" panose="020B0604020202020204" pitchFamily="34" charset="0"/>
              <a:buChar char="Ø"/>
            </a:pPr>
            <a:r>
              <a:rPr lang="en-US" sz="1200" dirty="0">
                <a:ea typeface="+mn-lt"/>
                <a:cs typeface="+mn-lt"/>
                <a:hlinkClick r:id="rId7"/>
              </a:rPr>
              <a:t>HCA SKU Guide</a:t>
            </a:r>
            <a:endParaRPr lang="en-US" sz="1200" dirty="0">
              <a:ea typeface="+mn-lt"/>
              <a:cs typeface="+mn-lt"/>
            </a:endParaRPr>
          </a:p>
          <a:p>
            <a:pPr marL="285750" indent="-285750">
              <a:buFont typeface="Wingdings" panose="020B0604020202020204" pitchFamily="34" charset="0"/>
              <a:buChar char="Ø"/>
            </a:pPr>
            <a:endParaRPr lang="en-US" sz="1200" dirty="0">
              <a:ea typeface="+mn-lt"/>
              <a:cs typeface="+mn-lt"/>
            </a:endParaRPr>
          </a:p>
          <a:p>
            <a:pPr marL="285750" indent="-285750">
              <a:buFont typeface="Wingdings" panose="020B0604020202020204" pitchFamily="34" charset="0"/>
              <a:buChar char="Ø"/>
            </a:pPr>
            <a:r>
              <a:rPr lang="en-US" sz="1200" dirty="0">
                <a:hlinkClick r:id="rId8"/>
              </a:rPr>
              <a:t>Multi-Link X2 Conversion Prep Guide Worksheet</a:t>
            </a:r>
            <a:endParaRPr lang="en-US" sz="1200" dirty="0">
              <a:cs typeface="Arial" panose="020B0604020202020204"/>
            </a:endParaRPr>
          </a:p>
          <a:p>
            <a:pPr marL="285750" indent="-285750">
              <a:buFont typeface="Wingdings" panose="020B0604020202020204" pitchFamily="34" charset="0"/>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9"/>
              </a:rPr>
              <a:t>Product Overview Video</a:t>
            </a:r>
            <a:endParaRPr lang="en-US" sz="1200" dirty="0">
              <a:cs typeface="Arial" panose="020B0604020202020204"/>
            </a:endParaRPr>
          </a:p>
          <a:p>
            <a:pPr marL="285750" indent="-285750">
              <a:buFont typeface="Wingdings" panose="020B0604020202020204" pitchFamily="34" charset="0"/>
              <a:buChar char="Ø"/>
            </a:pPr>
            <a:endParaRPr lang="en-US" sz="1200" dirty="0">
              <a:ea typeface="+mn-lt"/>
              <a:cs typeface="+mn-lt"/>
            </a:endParaRPr>
          </a:p>
          <a:p>
            <a:pPr marL="285750" indent="-285750">
              <a:buFont typeface="Wingdings" panose="020B0604020202020204" pitchFamily="34" charset="0"/>
              <a:buChar char="Ø"/>
            </a:pPr>
            <a:r>
              <a:rPr lang="en-US" sz="1200" dirty="0">
                <a:cs typeface="Arial"/>
              </a:rPr>
              <a:t>White Paper vs Cardinal: </a:t>
            </a:r>
            <a:r>
              <a:rPr lang="en-US" sz="1200" dirty="0">
                <a:cs typeface="Arial"/>
                <a:hlinkClick r:id="rId10"/>
              </a:rPr>
              <a:t>Competitive </a:t>
            </a:r>
            <a:r>
              <a:rPr lang="en-US" sz="1200" dirty="0" err="1">
                <a:cs typeface="Arial"/>
                <a:hlinkClick r:id="rId10"/>
              </a:rPr>
              <a:t>Leadwire</a:t>
            </a:r>
            <a:r>
              <a:rPr lang="en-US" sz="1200" dirty="0">
                <a:cs typeface="Arial"/>
                <a:hlinkClick r:id="rId10"/>
              </a:rPr>
              <a:t> Testing</a:t>
            </a:r>
            <a:endParaRPr lang="en-US" sz="1200" dirty="0">
              <a:cs typeface="Arial"/>
            </a:endParaRPr>
          </a:p>
          <a:p>
            <a:pPr marL="285750" indent="-285750">
              <a:buFont typeface="Wingdings" panose="020B0604020202020204" pitchFamily="34" charset="0"/>
              <a:buChar char="Ø"/>
            </a:pPr>
            <a:endParaRPr lang="en-US" sz="1200" dirty="0">
              <a:cs typeface="Arial"/>
            </a:endParaRPr>
          </a:p>
          <a:p>
            <a:pPr marL="285750" indent="-285750">
              <a:buFont typeface="Wingdings" panose="020B0604020202020204" pitchFamily="34" charset="0"/>
              <a:buChar char="Ø"/>
            </a:pPr>
            <a:r>
              <a:rPr lang="en-US" sz="1200" dirty="0"/>
              <a:t>GE Letter of Validation f/ Telemetry</a:t>
            </a:r>
            <a:endParaRPr lang="en-US" sz="1200" dirty="0">
              <a:cs typeface="Arial" panose="020B0604020202020204"/>
            </a:endParaRPr>
          </a:p>
          <a:p>
            <a:pPr marL="285750" indent="-285750">
              <a:buFont typeface="Wingdings" panose="020B0604020202020204" pitchFamily="34" charset="0"/>
              <a:buChar char="Ø"/>
            </a:pPr>
            <a:endParaRPr lang="en-US" sz="1200" dirty="0">
              <a:cs typeface="Arial" panose="020B0604020202020204"/>
            </a:endParaRPr>
          </a:p>
          <a:p>
            <a:pPr marL="285750" indent="-285750">
              <a:buFont typeface="Wingdings" panose="020B0604020202020204" pitchFamily="34" charset="0"/>
              <a:buChar char="Ø"/>
            </a:pPr>
            <a:r>
              <a:rPr lang="en-US" sz="1200" dirty="0" err="1"/>
              <a:t>Leadwire</a:t>
            </a:r>
            <a:r>
              <a:rPr lang="en-US" sz="1200" dirty="0"/>
              <a:t>/Cable Sample Case</a:t>
            </a:r>
            <a:endParaRPr lang="en-US" sz="1200" dirty="0">
              <a:cs typeface="Arial"/>
            </a:endParaRPr>
          </a:p>
        </p:txBody>
      </p:sp>
      <p:sp>
        <p:nvSpPr>
          <p:cNvPr id="7" name="Content Placeholder 6">
            <a:extLst>
              <a:ext uri="{FF2B5EF4-FFF2-40B4-BE49-F238E27FC236}">
                <a16:creationId xmlns:a16="http://schemas.microsoft.com/office/drawing/2014/main" id="{8CB26524-A60D-799F-E54D-8D0B5C7F4976}"/>
              </a:ext>
            </a:extLst>
          </p:cNvPr>
          <p:cNvSpPr>
            <a:spLocks noGrp="1"/>
          </p:cNvSpPr>
          <p:nvPr>
            <p:ph idx="1"/>
          </p:nvPr>
        </p:nvSpPr>
        <p:spPr>
          <a:xfrm>
            <a:off x="561976" y="1400175"/>
            <a:ext cx="6197639" cy="4737153"/>
          </a:xfrm>
        </p:spPr>
        <p:txBody>
          <a:bodyPr>
            <a:normAutofit fontScale="85000" lnSpcReduction="20000"/>
          </a:bodyPr>
          <a:lstStyle/>
          <a:p>
            <a:pPr marL="0" indent="0">
              <a:buNone/>
            </a:pPr>
            <a:r>
              <a:rPr lang="en-US" sz="1800" dirty="0"/>
              <a:t>No costly cleaning for disposable leadwires</a:t>
            </a:r>
            <a:endParaRPr lang="en-US" sz="1800" u="sng" dirty="0">
              <a:solidFill>
                <a:schemeClr val="accent1">
                  <a:lumMod val="75000"/>
                </a:schemeClr>
              </a:solidFill>
            </a:endParaRPr>
          </a:p>
          <a:p>
            <a:pPr marL="0" indent="0">
              <a:buNone/>
            </a:pPr>
            <a:endParaRPr lang="en-US" sz="1800" dirty="0"/>
          </a:p>
          <a:p>
            <a:pPr marL="0" indent="0">
              <a:buNone/>
            </a:pPr>
            <a:r>
              <a:rPr lang="en-US" sz="1800" dirty="0"/>
              <a:t>Hospitals often put new leadwires on a patient each time they move into a different department. With X2, they can stay with the patient (saves time/effort).</a:t>
            </a:r>
          </a:p>
          <a:p>
            <a:pPr marL="0" indent="0">
              <a:buNone/>
            </a:pPr>
            <a:endParaRPr lang="en-US" sz="1800" dirty="0"/>
          </a:p>
          <a:p>
            <a:pPr marL="0" indent="0">
              <a:buNone/>
            </a:pPr>
            <a:r>
              <a:rPr lang="en-US" sz="1800" dirty="0"/>
              <a:t>Patient dedicated leadwires may reduce chances of cross contamination</a:t>
            </a:r>
          </a:p>
          <a:p>
            <a:pPr marL="0" indent="0">
              <a:buNone/>
            </a:pPr>
            <a:endParaRPr lang="en-US" sz="1800" dirty="0"/>
          </a:p>
          <a:p>
            <a:pPr marL="0" indent="0">
              <a:buNone/>
            </a:pPr>
            <a:r>
              <a:rPr lang="en-US" sz="1800" dirty="0"/>
              <a:t>Reusable cables = less waste vs Cardinal brand</a:t>
            </a:r>
          </a:p>
          <a:p>
            <a:pPr marL="0" indent="0">
              <a:buNone/>
            </a:pPr>
            <a:endParaRPr lang="en-US" sz="1800" dirty="0"/>
          </a:p>
          <a:p>
            <a:pPr marL="0" indent="0">
              <a:buNone/>
            </a:pPr>
            <a:r>
              <a:rPr lang="en-US" sz="1800" dirty="0"/>
              <a:t>$1 Cable Purchasing Program ($250 value per cable)</a:t>
            </a:r>
          </a:p>
          <a:p>
            <a:pPr marL="0" indent="0">
              <a:buNone/>
            </a:pPr>
            <a:endParaRPr lang="en-US" sz="1800" dirty="0"/>
          </a:p>
          <a:p>
            <a:pPr marL="0" indent="0">
              <a:buNone/>
            </a:pPr>
            <a:r>
              <a:rPr lang="en-US" sz="1800" dirty="0"/>
              <a:t>*Prime Targets: </a:t>
            </a:r>
          </a:p>
          <a:p>
            <a:pPr marL="342900" indent="-342900">
              <a:buFont typeface="Arial" panose="020B0604020202020204" pitchFamily="34" charset="0"/>
              <a:buChar char="•"/>
            </a:pPr>
            <a:r>
              <a:rPr lang="en-US" sz="1800" dirty="0"/>
              <a:t>Unhappy with current Telemetry signal (Pink CH)</a:t>
            </a:r>
          </a:p>
          <a:p>
            <a:pPr marL="342900" indent="-342900">
              <a:buFont typeface="Arial" panose="020B0604020202020204" pitchFamily="34" charset="0"/>
              <a:buChar char="•"/>
            </a:pPr>
            <a:r>
              <a:rPr lang="en-US" sz="1800" dirty="0"/>
              <a:t>HCA hospitals all use GE Telemetry Monitors, AirLife has formulary position with HCA</a:t>
            </a:r>
          </a:p>
          <a:p>
            <a:pPr marL="342900" indent="-342900">
              <a:buFont typeface="Arial" panose="020B0604020202020204" pitchFamily="34" charset="0"/>
              <a:buChar char="•"/>
            </a:pPr>
            <a:r>
              <a:rPr lang="en-US" sz="1800" dirty="0"/>
              <a:t>Hospitals that change leadwires for every department</a:t>
            </a:r>
          </a:p>
          <a:p>
            <a:endParaRPr lang="en-US" sz="1800" dirty="0"/>
          </a:p>
        </p:txBody>
      </p:sp>
      <p:sp>
        <p:nvSpPr>
          <p:cNvPr id="3" name="Slide Number Placeholder 2">
            <a:extLst>
              <a:ext uri="{FF2B5EF4-FFF2-40B4-BE49-F238E27FC236}">
                <a16:creationId xmlns:a16="http://schemas.microsoft.com/office/drawing/2014/main" id="{010C6888-7282-18D5-4D06-6B1020AD786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33</a:t>
            </a:fld>
            <a:endParaRPr lang="en-US"/>
          </a:p>
        </p:txBody>
      </p:sp>
      <p:sp>
        <p:nvSpPr>
          <p:cNvPr id="5" name="Title 4">
            <a:extLst>
              <a:ext uri="{FF2B5EF4-FFF2-40B4-BE49-F238E27FC236}">
                <a16:creationId xmlns:a16="http://schemas.microsoft.com/office/drawing/2014/main" id="{58B3A6E8-CD41-3007-8AFD-15BEE38AD625}"/>
              </a:ext>
            </a:extLst>
          </p:cNvPr>
          <p:cNvSpPr>
            <a:spLocks noGrp="1"/>
          </p:cNvSpPr>
          <p:nvPr>
            <p:ph type="title"/>
          </p:nvPr>
        </p:nvSpPr>
        <p:spPr/>
        <p:txBody>
          <a:bodyPr>
            <a:normAutofit/>
          </a:bodyPr>
          <a:lstStyle/>
          <a:p>
            <a:r>
              <a:rPr lang="en-US" sz="2800" b="1" dirty="0">
                <a:ln w="0"/>
                <a:solidFill>
                  <a:srgbClr val="1B51A4"/>
                </a:solidFill>
                <a:latin typeface="Arial" panose="020B0604020202020204" pitchFamily="34" charset="0"/>
                <a:cs typeface="Arial" panose="020B0604020202020204" pitchFamily="34" charset="0"/>
              </a:rPr>
              <a:t>Leadwires: Key Selling Points</a:t>
            </a:r>
            <a:endParaRPr lang="en-US" dirty="0"/>
          </a:p>
        </p:txBody>
      </p:sp>
    </p:spTree>
    <p:extLst>
      <p:ext uri="{BB962C8B-B14F-4D97-AF65-F5344CB8AC3E}">
        <p14:creationId xmlns:p14="http://schemas.microsoft.com/office/powerpoint/2010/main" val="14079731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B7E7F-C013-7E87-C413-C070BF2C7B2B}"/>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0A6EA0A-DD2A-292C-4473-E67C604AFCD8}"/>
              </a:ext>
            </a:extLst>
          </p:cNvPr>
          <p:cNvSpPr>
            <a:spLocks noGrp="1"/>
          </p:cNvSpPr>
          <p:nvPr>
            <p:ph idx="1"/>
          </p:nvPr>
        </p:nvSpPr>
        <p:spPr/>
        <p:txBody>
          <a:bodyPr>
            <a:normAutofit/>
          </a:bodyPr>
          <a:lstStyle/>
          <a:p>
            <a:pPr marL="0" indent="0">
              <a:spcBef>
                <a:spcPts val="1600"/>
              </a:spcBef>
              <a:buNone/>
            </a:pPr>
            <a:r>
              <a:rPr lang="en-US" sz="1800" b="1" dirty="0">
                <a:solidFill>
                  <a:schemeClr val="tx1">
                    <a:lumMod val="75000"/>
                    <a:lumOff val="25000"/>
                  </a:schemeClr>
                </a:solidFill>
              </a:rPr>
              <a:t>Disposable </a:t>
            </a:r>
            <a:r>
              <a:rPr lang="en-US" sz="1800" b="1" dirty="0" err="1">
                <a:solidFill>
                  <a:schemeClr val="tx1">
                    <a:lumMod val="75000"/>
                    <a:lumOff val="25000"/>
                  </a:schemeClr>
                </a:solidFill>
              </a:rPr>
              <a:t>leadwires</a:t>
            </a:r>
            <a:r>
              <a:rPr lang="en-US" sz="1800" b="1" dirty="0">
                <a:solidFill>
                  <a:schemeClr val="tx1">
                    <a:lumMod val="75000"/>
                    <a:lumOff val="25000"/>
                  </a:schemeClr>
                </a:solidFill>
              </a:rPr>
              <a:t> are more costly</a:t>
            </a:r>
            <a:r>
              <a:rPr lang="en-US" sz="1800" dirty="0">
                <a:solidFill>
                  <a:schemeClr val="tx1">
                    <a:lumMod val="75000"/>
                    <a:lumOff val="25000"/>
                  </a:schemeClr>
                </a:solidFill>
              </a:rPr>
              <a:t>: If you prevent 1-2 infections, your cost is made up here.</a:t>
            </a:r>
            <a:endParaRPr lang="en-US" sz="1800" b="1" dirty="0">
              <a:solidFill>
                <a:schemeClr val="tx1">
                  <a:lumMod val="75000"/>
                  <a:lumOff val="25000"/>
                </a:schemeClr>
              </a:solidFill>
            </a:endParaRPr>
          </a:p>
          <a:p>
            <a:pPr marL="0" indent="0">
              <a:spcBef>
                <a:spcPts val="1600"/>
              </a:spcBef>
              <a:buNone/>
            </a:pPr>
            <a:r>
              <a:rPr lang="en-US" sz="1800" b="1" dirty="0">
                <a:solidFill>
                  <a:schemeClr val="tx1">
                    <a:lumMod val="75000"/>
                    <a:lumOff val="25000"/>
                  </a:schemeClr>
                </a:solidFill>
              </a:rPr>
              <a:t>We use both disposable and reusable: </a:t>
            </a:r>
            <a:r>
              <a:rPr lang="en-US" sz="1800" dirty="0">
                <a:solidFill>
                  <a:schemeClr val="tx1">
                    <a:lumMod val="75000"/>
                    <a:lumOff val="25000"/>
                  </a:schemeClr>
                </a:solidFill>
              </a:rPr>
              <a:t>Our disposable and reusable </a:t>
            </a:r>
            <a:r>
              <a:rPr lang="en-US" sz="1800" dirty="0" err="1">
                <a:solidFill>
                  <a:schemeClr val="tx1">
                    <a:lumMod val="75000"/>
                    <a:lumOff val="25000"/>
                  </a:schemeClr>
                </a:solidFill>
              </a:rPr>
              <a:t>leadwires</a:t>
            </a:r>
            <a:r>
              <a:rPr lang="en-US" sz="1800" dirty="0">
                <a:solidFill>
                  <a:schemeClr val="tx1">
                    <a:lumMod val="75000"/>
                    <a:lumOff val="25000"/>
                  </a:schemeClr>
                </a:solidFill>
              </a:rPr>
              <a:t> both fit our cables.</a:t>
            </a:r>
          </a:p>
          <a:p>
            <a:pPr marL="0" indent="0">
              <a:spcBef>
                <a:spcPts val="1600"/>
              </a:spcBef>
              <a:buNone/>
            </a:pPr>
            <a:r>
              <a:rPr lang="en-US" sz="1800" b="1" dirty="0">
                <a:solidFill>
                  <a:schemeClr val="tx1">
                    <a:lumMod val="75000"/>
                    <a:lumOff val="25000"/>
                  </a:schemeClr>
                </a:solidFill>
              </a:rPr>
              <a:t>We don’t have an infection problem: </a:t>
            </a:r>
            <a:r>
              <a:rPr lang="en-US" sz="1800" dirty="0">
                <a:solidFill>
                  <a:schemeClr val="tx1">
                    <a:lumMod val="75000"/>
                    <a:lumOff val="25000"/>
                  </a:schemeClr>
                </a:solidFill>
              </a:rPr>
              <a:t>Get with the infection control department to help them understand.</a:t>
            </a:r>
          </a:p>
          <a:p>
            <a:pPr marL="0" indent="0">
              <a:spcBef>
                <a:spcPts val="1600"/>
              </a:spcBef>
              <a:buNone/>
            </a:pPr>
            <a:r>
              <a:rPr lang="en-US" sz="1800" b="1" dirty="0">
                <a:solidFill>
                  <a:schemeClr val="tx1">
                    <a:lumMod val="75000"/>
                    <a:lumOff val="25000"/>
                  </a:schemeClr>
                </a:solidFill>
              </a:rPr>
              <a:t>We reprocess our disposables: </a:t>
            </a:r>
            <a:r>
              <a:rPr lang="en-US" sz="1800" dirty="0">
                <a:solidFill>
                  <a:schemeClr val="tx1">
                    <a:lumMod val="75000"/>
                    <a:lumOff val="25000"/>
                  </a:schemeClr>
                </a:solidFill>
              </a:rPr>
              <a:t>This is not appropriate, as these products were meant to be disposable. They may be getting someone else’s disposable </a:t>
            </a:r>
            <a:r>
              <a:rPr lang="en-US" sz="1800" dirty="0" err="1">
                <a:solidFill>
                  <a:schemeClr val="tx1">
                    <a:lumMod val="75000"/>
                    <a:lumOff val="25000"/>
                  </a:schemeClr>
                </a:solidFill>
              </a:rPr>
              <a:t>leadwires</a:t>
            </a:r>
            <a:r>
              <a:rPr lang="en-US" sz="1800" dirty="0">
                <a:solidFill>
                  <a:schemeClr val="tx1">
                    <a:lumMod val="75000"/>
                    <a:lumOff val="25000"/>
                  </a:schemeClr>
                </a:solidFill>
              </a:rPr>
              <a:t> back. Organic material, like blood, must be removed before sterilization. Leads are sterilized with Ethylene Oxide (</a:t>
            </a:r>
            <a:r>
              <a:rPr lang="en-US" sz="1800" dirty="0" err="1">
                <a:solidFill>
                  <a:schemeClr val="tx1">
                    <a:lumMod val="75000"/>
                    <a:lumOff val="25000"/>
                  </a:schemeClr>
                </a:solidFill>
              </a:rPr>
              <a:t>EtO</a:t>
            </a:r>
            <a:r>
              <a:rPr lang="en-US" sz="1800" dirty="0">
                <a:solidFill>
                  <a:schemeClr val="tx1">
                    <a:lumMod val="75000"/>
                    <a:lumOff val="25000"/>
                  </a:schemeClr>
                </a:solidFill>
              </a:rPr>
              <a:t>), a known carcinogen. Tough to keep track of # of times it’s been reprocessed (more than 3x). Fuel and emissions in transportation is defeating purpose of environmental concerns.</a:t>
            </a:r>
          </a:p>
          <a:p>
            <a:pPr marL="0" indent="0">
              <a:buNone/>
            </a:pPr>
            <a:endParaRPr lang="en-US" dirty="0">
              <a:solidFill>
                <a:schemeClr val="tx1">
                  <a:lumMod val="75000"/>
                  <a:lumOff val="25000"/>
                </a:schemeClr>
              </a:solidFill>
            </a:endParaRPr>
          </a:p>
          <a:p>
            <a:endParaRPr lang="en-US" dirty="0">
              <a:solidFill>
                <a:schemeClr val="tx1">
                  <a:lumMod val="75000"/>
                  <a:lumOff val="25000"/>
                </a:schemeClr>
              </a:solidFill>
            </a:endParaRPr>
          </a:p>
        </p:txBody>
      </p:sp>
      <p:sp>
        <p:nvSpPr>
          <p:cNvPr id="2" name="Slide Number Placeholder 2">
            <a:extLst>
              <a:ext uri="{FF2B5EF4-FFF2-40B4-BE49-F238E27FC236}">
                <a16:creationId xmlns:a16="http://schemas.microsoft.com/office/drawing/2014/main" id="{80CD6558-33BA-4F13-842C-00696EE3EAC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34</a:t>
            </a:fld>
            <a:endParaRPr lang="en-US"/>
          </a:p>
        </p:txBody>
      </p:sp>
      <p:sp>
        <p:nvSpPr>
          <p:cNvPr id="4" name="Title 3">
            <a:extLst>
              <a:ext uri="{FF2B5EF4-FFF2-40B4-BE49-F238E27FC236}">
                <a16:creationId xmlns:a16="http://schemas.microsoft.com/office/drawing/2014/main" id="{D5E372A9-F666-CF64-879B-AA17585D20E8}"/>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Leadwires</a:t>
            </a:r>
            <a:r>
              <a:rPr lang="en-US" sz="2800" b="1">
                <a:ln w="0"/>
                <a:solidFill>
                  <a:srgbClr val="1B51A4"/>
                </a:solidFill>
                <a:latin typeface="Arial" panose="020B0604020202020204" pitchFamily="34" charset="0"/>
                <a:cs typeface="Arial" panose="020B0604020202020204" pitchFamily="34" charset="0"/>
              </a:rPr>
              <a:t>: Objection Handling</a:t>
            </a:r>
            <a:endParaRPr lang="en-US"/>
          </a:p>
        </p:txBody>
      </p:sp>
    </p:spTree>
    <p:extLst>
      <p:ext uri="{BB962C8B-B14F-4D97-AF65-F5344CB8AC3E}">
        <p14:creationId xmlns:p14="http://schemas.microsoft.com/office/powerpoint/2010/main" val="17520094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09801-7D55-2B47-B7A9-22AC1E9B5588}"/>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683E47E-3C9F-C76B-D4DA-922DD87CB63C}"/>
              </a:ext>
            </a:extLst>
          </p:cNvPr>
          <p:cNvSpPr>
            <a:spLocks noGrp="1"/>
          </p:cNvSpPr>
          <p:nvPr>
            <p:ph idx="1"/>
          </p:nvPr>
        </p:nvSpPr>
        <p:spPr/>
        <p:txBody>
          <a:bodyPr>
            <a:normAutofit/>
          </a:bodyPr>
          <a:lstStyle/>
          <a:p>
            <a:pPr marL="0" indent="0">
              <a:buNone/>
            </a:pPr>
            <a:r>
              <a:rPr lang="en-US" sz="1800" b="1" dirty="0">
                <a:solidFill>
                  <a:schemeClr val="tx1">
                    <a:lumMod val="75000"/>
                    <a:lumOff val="25000"/>
                  </a:schemeClr>
                </a:solidFill>
              </a:rPr>
              <a:t>We need extra long &amp; fully disposable </a:t>
            </a:r>
            <a:r>
              <a:rPr lang="en-US" sz="1800" b="1" dirty="0" err="1">
                <a:solidFill>
                  <a:schemeClr val="tx1">
                    <a:lumMod val="75000"/>
                    <a:lumOff val="25000"/>
                  </a:schemeClr>
                </a:solidFill>
              </a:rPr>
              <a:t>leadwires</a:t>
            </a:r>
            <a:r>
              <a:rPr lang="en-US" sz="1800" b="1" dirty="0">
                <a:solidFill>
                  <a:schemeClr val="tx1">
                    <a:lumMod val="75000"/>
                    <a:lumOff val="25000"/>
                  </a:schemeClr>
                </a:solidFill>
              </a:rPr>
              <a:t> like Cardinal. </a:t>
            </a:r>
            <a:br>
              <a:rPr lang="en-US" sz="1800" b="1" dirty="0">
                <a:solidFill>
                  <a:schemeClr val="tx1">
                    <a:lumMod val="75000"/>
                    <a:lumOff val="25000"/>
                  </a:schemeClr>
                </a:solidFill>
              </a:rPr>
            </a:br>
            <a:r>
              <a:rPr lang="en-US" sz="1800" dirty="0">
                <a:solidFill>
                  <a:schemeClr val="tx1">
                    <a:lumMod val="75000"/>
                    <a:lumOff val="25000"/>
                  </a:schemeClr>
                </a:solidFill>
              </a:rPr>
              <a:t>Do you throw out your temperature cable? Cardiac output cable? NIBP hose? None of these get thrown out, so why would you throw out the ECG cable every time? Creating waste and spending too much. We have longer </a:t>
            </a:r>
            <a:r>
              <a:rPr lang="en-US" sz="1800" dirty="0" err="1">
                <a:solidFill>
                  <a:schemeClr val="tx1">
                    <a:lumMod val="75000"/>
                    <a:lumOff val="25000"/>
                  </a:schemeClr>
                </a:solidFill>
              </a:rPr>
              <a:t>leadwires</a:t>
            </a:r>
            <a:r>
              <a:rPr lang="en-US" sz="1800" dirty="0">
                <a:solidFill>
                  <a:schemeClr val="tx1">
                    <a:lumMod val="75000"/>
                    <a:lumOff val="25000"/>
                  </a:schemeClr>
                </a:solidFill>
              </a:rPr>
              <a:t> if they’d like. Also, the cardinal pink adapter is not disposable.</a:t>
            </a:r>
          </a:p>
          <a:p>
            <a:pPr marL="0" indent="0">
              <a:buNone/>
            </a:pPr>
            <a:endParaRPr lang="en-US" sz="1800" dirty="0">
              <a:solidFill>
                <a:schemeClr val="tx1">
                  <a:lumMod val="75000"/>
                  <a:lumOff val="25000"/>
                </a:schemeClr>
              </a:solidFill>
            </a:endParaRPr>
          </a:p>
          <a:p>
            <a:pPr marL="0" indent="0">
              <a:buNone/>
            </a:pPr>
            <a:r>
              <a:rPr lang="en-US" sz="1800" b="1" dirty="0">
                <a:solidFill>
                  <a:schemeClr val="tx1">
                    <a:lumMod val="75000"/>
                    <a:lumOff val="25000"/>
                  </a:schemeClr>
                </a:solidFill>
              </a:rPr>
              <a:t>Will it work with my current monitors? </a:t>
            </a:r>
            <a:br>
              <a:rPr lang="en-US" sz="1800" b="1" dirty="0">
                <a:solidFill>
                  <a:schemeClr val="tx1">
                    <a:lumMod val="75000"/>
                    <a:lumOff val="25000"/>
                  </a:schemeClr>
                </a:solidFill>
              </a:rPr>
            </a:br>
            <a:r>
              <a:rPr lang="en-US" sz="1800" dirty="0">
                <a:solidFill>
                  <a:schemeClr val="tx1">
                    <a:lumMod val="75000"/>
                    <a:lumOff val="25000"/>
                  </a:schemeClr>
                </a:solidFill>
              </a:rPr>
              <a:t>GE has officially approved the use of AirLife </a:t>
            </a:r>
            <a:r>
              <a:rPr lang="en-US" sz="1800" dirty="0" err="1">
                <a:solidFill>
                  <a:schemeClr val="tx1">
                    <a:lumMod val="75000"/>
                    <a:lumOff val="25000"/>
                  </a:schemeClr>
                </a:solidFill>
              </a:rPr>
              <a:t>leadwires</a:t>
            </a:r>
            <a:r>
              <a:rPr lang="en-US" sz="1800" dirty="0">
                <a:solidFill>
                  <a:schemeClr val="tx1">
                    <a:lumMod val="75000"/>
                    <a:lumOff val="25000"/>
                  </a:schemeClr>
                </a:solidFill>
              </a:rPr>
              <a:t> with their monitors in Telemetry. We are the only disposable with 39” </a:t>
            </a:r>
            <a:r>
              <a:rPr lang="en-US" sz="1800" dirty="0" err="1">
                <a:solidFill>
                  <a:schemeClr val="tx1">
                    <a:lumMod val="75000"/>
                    <a:lumOff val="25000"/>
                  </a:schemeClr>
                </a:solidFill>
              </a:rPr>
              <a:t>leadwires</a:t>
            </a:r>
            <a:r>
              <a:rPr lang="en-US" sz="1800" dirty="0">
                <a:solidFill>
                  <a:schemeClr val="tx1">
                    <a:lumMod val="75000"/>
                    <a:lumOff val="25000"/>
                  </a:schemeClr>
                </a:solidFill>
              </a:rPr>
              <a:t> which are optimum for Telemetry.</a:t>
            </a:r>
          </a:p>
          <a:p>
            <a:pPr marL="0" indent="0">
              <a:buNone/>
            </a:pPr>
            <a:endParaRPr lang="en-US" sz="2000" b="1" dirty="0">
              <a:solidFill>
                <a:schemeClr val="tx1">
                  <a:lumMod val="75000"/>
                  <a:lumOff val="25000"/>
                </a:schemeClr>
              </a:solidFill>
            </a:endParaRPr>
          </a:p>
          <a:p>
            <a:pPr marL="0" indent="0">
              <a:buNone/>
            </a:pPr>
            <a:endParaRPr lang="en-US" sz="2000" b="1" dirty="0">
              <a:solidFill>
                <a:schemeClr val="tx1">
                  <a:lumMod val="75000"/>
                  <a:lumOff val="25000"/>
                </a:schemeClr>
              </a:solidFill>
            </a:endParaRPr>
          </a:p>
          <a:p>
            <a:pPr marL="0" indent="0">
              <a:buNone/>
            </a:pPr>
            <a:r>
              <a:rPr lang="en-US" sz="2000" dirty="0">
                <a:solidFill>
                  <a:schemeClr val="tx1">
                    <a:lumMod val="75000"/>
                    <a:lumOff val="25000"/>
                  </a:schemeClr>
                </a:solidFill>
                <a:hlinkClick r:id="rId3">
                  <a:extLst>
                    <a:ext uri="{A12FA001-AC4F-418D-AE19-62706E023703}">
                      <ahyp:hlinkClr xmlns:ahyp="http://schemas.microsoft.com/office/drawing/2018/hyperlinkcolor" val="tx"/>
                    </a:ext>
                  </a:extLst>
                </a:hlinkClick>
              </a:rPr>
              <a:t>Multi-Link X2 Product Overview Video</a:t>
            </a:r>
            <a:endParaRPr lang="en-US" sz="2000" dirty="0">
              <a:solidFill>
                <a:schemeClr val="tx1">
                  <a:lumMod val="75000"/>
                  <a:lumOff val="25000"/>
                </a:schemeClr>
              </a:solidFill>
            </a:endParaRPr>
          </a:p>
          <a:p>
            <a:endParaRPr lang="en-US" dirty="0">
              <a:solidFill>
                <a:schemeClr val="tx1">
                  <a:lumMod val="75000"/>
                  <a:lumOff val="25000"/>
                </a:schemeClr>
              </a:solidFill>
            </a:endParaRPr>
          </a:p>
        </p:txBody>
      </p:sp>
      <p:sp>
        <p:nvSpPr>
          <p:cNvPr id="2" name="Slide Number Placeholder 2">
            <a:extLst>
              <a:ext uri="{FF2B5EF4-FFF2-40B4-BE49-F238E27FC236}">
                <a16:creationId xmlns:a16="http://schemas.microsoft.com/office/drawing/2014/main" id="{DB241B51-F3E2-C197-DCBC-83B64F02F6E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35</a:t>
            </a:fld>
            <a:endParaRPr lang="en-US"/>
          </a:p>
        </p:txBody>
      </p:sp>
      <p:sp>
        <p:nvSpPr>
          <p:cNvPr id="4" name="Title 3">
            <a:extLst>
              <a:ext uri="{FF2B5EF4-FFF2-40B4-BE49-F238E27FC236}">
                <a16:creationId xmlns:a16="http://schemas.microsoft.com/office/drawing/2014/main" id="{9FAE0AAC-BE58-447A-BA42-C782AA9B3AC2}"/>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Leadwires</a:t>
            </a:r>
            <a:r>
              <a:rPr lang="en-US" sz="2800" b="1">
                <a:ln w="0"/>
                <a:solidFill>
                  <a:srgbClr val="1B51A4"/>
                </a:solidFill>
                <a:latin typeface="Arial" panose="020B0604020202020204" pitchFamily="34" charset="0"/>
                <a:cs typeface="Arial" panose="020B0604020202020204" pitchFamily="34" charset="0"/>
              </a:rPr>
              <a:t>: Objection Handling</a:t>
            </a:r>
            <a:endParaRPr lang="en-US"/>
          </a:p>
        </p:txBody>
      </p:sp>
    </p:spTree>
    <p:extLst>
      <p:ext uri="{BB962C8B-B14F-4D97-AF65-F5344CB8AC3E}">
        <p14:creationId xmlns:p14="http://schemas.microsoft.com/office/powerpoint/2010/main" val="3935803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15855-5262-043A-5159-A64D7B5DE04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60C70DA-8CBE-F669-B216-5FF3D53EDB98}"/>
              </a:ext>
            </a:extLst>
          </p:cNvPr>
          <p:cNvSpPr>
            <a:spLocks noGrp="1"/>
          </p:cNvSpPr>
          <p:nvPr>
            <p:ph type="sldNum" sz="quarter" idx="4"/>
          </p:nvPr>
        </p:nvSpPr>
        <p:spPr/>
        <p:txBody>
          <a:bodyPr/>
          <a:lstStyle/>
          <a:p>
            <a:fld id="{065D75E3-62B6-C44A-8295-14DF27978E1A}" type="slidenum">
              <a:rPr lang="en-US" smtClean="0"/>
              <a:pPr/>
              <a:t>36</a:t>
            </a:fld>
            <a:endParaRPr lang="en-US"/>
          </a:p>
        </p:txBody>
      </p:sp>
      <p:sp>
        <p:nvSpPr>
          <p:cNvPr id="3" name="Title 2">
            <a:extLst>
              <a:ext uri="{FF2B5EF4-FFF2-40B4-BE49-F238E27FC236}">
                <a16:creationId xmlns:a16="http://schemas.microsoft.com/office/drawing/2014/main" id="{3D42E191-1121-4E25-78FB-FB3E9EA6F7B2}"/>
              </a:ext>
            </a:extLst>
          </p:cNvPr>
          <p:cNvSpPr>
            <a:spLocks noGrp="1"/>
          </p:cNvSpPr>
          <p:nvPr>
            <p:ph type="title"/>
          </p:nvPr>
        </p:nvSpPr>
        <p:spPr>
          <a:xfrm>
            <a:off x="3329609" y="3949452"/>
            <a:ext cx="8311302" cy="2635399"/>
          </a:xfrm>
        </p:spPr>
        <p:txBody>
          <a:bodyPr>
            <a:normAutofit/>
          </a:bodyPr>
          <a:lstStyle/>
          <a:p>
            <a:r>
              <a:rPr lang="en-US" sz="4000" dirty="0">
                <a:latin typeface="Arial"/>
                <a:cs typeface="Arial"/>
              </a:rPr>
              <a:t>Capnography (EtCO</a:t>
            </a:r>
            <a:r>
              <a:rPr lang="en-US" sz="4000" baseline="-25000" dirty="0">
                <a:latin typeface="Arial"/>
                <a:cs typeface="Arial"/>
              </a:rPr>
              <a:t>2</a:t>
            </a:r>
            <a:r>
              <a:rPr lang="en-US" sz="4000" dirty="0">
                <a:latin typeface="Arial"/>
                <a:cs typeface="Arial"/>
              </a:rPr>
              <a:t>)</a:t>
            </a:r>
            <a:br>
              <a:rPr lang="en-US" sz="4000" dirty="0">
                <a:latin typeface="Arial"/>
                <a:cs typeface="Arial"/>
              </a:rPr>
            </a:br>
            <a:endParaRPr lang="en-US" sz="4000" dirty="0">
              <a:latin typeface="Arial"/>
              <a:cs typeface="Arial"/>
            </a:endParaRPr>
          </a:p>
        </p:txBody>
      </p:sp>
      <p:pic>
        <p:nvPicPr>
          <p:cNvPr id="4" name="Graphic 3" descr="Bullseye with solid fill">
            <a:extLst>
              <a:ext uri="{FF2B5EF4-FFF2-40B4-BE49-F238E27FC236}">
                <a16:creationId xmlns:a16="http://schemas.microsoft.com/office/drawing/2014/main" id="{A0FE319A-D9D2-9A35-F38C-95D6D1DF0D0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6510" y="2581000"/>
            <a:ext cx="914400" cy="914400"/>
          </a:xfrm>
          <a:prstGeom prst="rect">
            <a:avLst/>
          </a:prstGeom>
        </p:spPr>
      </p:pic>
    </p:spTree>
    <p:extLst>
      <p:ext uri="{BB962C8B-B14F-4D97-AF65-F5344CB8AC3E}">
        <p14:creationId xmlns:p14="http://schemas.microsoft.com/office/powerpoint/2010/main" val="3118883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73667-C6F8-5F8F-2940-3AC82B590C4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D560CB-616C-AE8D-FC00-9715342B4E48}"/>
              </a:ext>
            </a:extLst>
          </p:cNvPr>
          <p:cNvSpPr>
            <a:spLocks noGrp="1"/>
          </p:cNvSpPr>
          <p:nvPr>
            <p:ph idx="1"/>
          </p:nvPr>
        </p:nvSpPr>
        <p:spPr>
          <a:xfrm>
            <a:off x="6502940" y="3919321"/>
            <a:ext cx="4950306" cy="2218007"/>
          </a:xfrm>
        </p:spPr>
        <p:txBody>
          <a:bodyPr vert="horz" lIns="91440" tIns="45720" rIns="91440" bIns="45720" rtlCol="0" anchor="t">
            <a:normAutofit/>
          </a:bodyPr>
          <a:lstStyle/>
          <a:p>
            <a:r>
              <a:rPr lang="en-US" sz="2000" b="1" i="1">
                <a:solidFill>
                  <a:srgbClr val="1D51A4"/>
                </a:solidFill>
                <a:latin typeface="+mn-lt"/>
                <a:cs typeface="Arial"/>
              </a:rPr>
              <a:t>Tail Winds:</a:t>
            </a:r>
          </a:p>
          <a:p>
            <a:r>
              <a:rPr lang="en-US" sz="1400" i="1"/>
              <a:t>GPO contract positions:</a:t>
            </a:r>
          </a:p>
          <a:p>
            <a:pPr lvl="1"/>
            <a:r>
              <a:rPr lang="en-US" sz="1400" i="1"/>
              <a:t>Premier</a:t>
            </a:r>
          </a:p>
          <a:p>
            <a:pPr lvl="1"/>
            <a:r>
              <a:rPr lang="en-US" sz="1400" i="1"/>
              <a:t>HPG (sole source on STAT green)</a:t>
            </a:r>
          </a:p>
          <a:p>
            <a:r>
              <a:rPr lang="en-US" sz="1400" i="1"/>
              <a:t>High quality / lower price vs biggest competitor (Medtronic)</a:t>
            </a:r>
          </a:p>
          <a:p>
            <a:r>
              <a:rPr lang="en-US" sz="1400" i="1"/>
              <a:t>#1 brand (Salter) in standard </a:t>
            </a:r>
            <a:r>
              <a:rPr lang="en-US" sz="1400" i="1" err="1"/>
              <a:t>luer</a:t>
            </a:r>
            <a:r>
              <a:rPr lang="en-US" sz="1400" i="1"/>
              <a:t> connectors</a:t>
            </a:r>
          </a:p>
          <a:p>
            <a:endParaRPr lang="en-US"/>
          </a:p>
        </p:txBody>
      </p:sp>
      <p:sp>
        <p:nvSpPr>
          <p:cNvPr id="3" name="Slide Number Placeholder 2">
            <a:extLst>
              <a:ext uri="{FF2B5EF4-FFF2-40B4-BE49-F238E27FC236}">
                <a16:creationId xmlns:a16="http://schemas.microsoft.com/office/drawing/2014/main" id="{66F9DACB-8B0C-E816-29AD-DDD4AD874C0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37</a:t>
            </a:fld>
            <a:endParaRPr lang="en-US"/>
          </a:p>
        </p:txBody>
      </p:sp>
      <p:sp>
        <p:nvSpPr>
          <p:cNvPr id="4" name="Title 3">
            <a:extLst>
              <a:ext uri="{FF2B5EF4-FFF2-40B4-BE49-F238E27FC236}">
                <a16:creationId xmlns:a16="http://schemas.microsoft.com/office/drawing/2014/main" id="{54A3E743-B8E0-CAC7-6F44-2385903AEDDC}"/>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2F2B17F5-94E7-8DA8-BC02-D994BFF659CB}"/>
              </a:ext>
            </a:extLst>
          </p:cNvPr>
          <p:cNvCxnSpPr>
            <a:cxnSpLocks/>
          </p:cNvCxnSpPr>
          <p:nvPr/>
        </p:nvCxnSpPr>
        <p:spPr>
          <a:xfrm>
            <a:off x="6105099" y="1364776"/>
            <a:ext cx="0" cy="480742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C4DC2CC-8443-451F-E7C4-551842080DD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AC7258FE-A21A-CEA2-7498-BB93D57EC16C}"/>
              </a:ext>
            </a:extLst>
          </p:cNvPr>
          <p:cNvSpPr txBox="1">
            <a:spLocks/>
          </p:cNvSpPr>
          <p:nvPr/>
        </p:nvSpPr>
        <p:spPr>
          <a:xfrm>
            <a:off x="714374" y="1211170"/>
            <a:ext cx="5212080" cy="2468880"/>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cs typeface="Arial"/>
              </a:rPr>
              <a:t>Total Market Size*:</a:t>
            </a:r>
          </a:p>
          <a:p>
            <a:pPr marL="342900" indent="-342900">
              <a:buFont typeface="Arial" panose="020B0604020202020204" pitchFamily="34" charset="0"/>
              <a:buChar char="•"/>
            </a:pPr>
            <a:r>
              <a:rPr lang="en-US" sz="1400" i="1">
                <a:latin typeface="+mn-lt"/>
                <a:cs typeface="Arial"/>
              </a:rPr>
              <a:t>Total Addressable Market	                 - $400M</a:t>
            </a:r>
          </a:p>
          <a:p>
            <a:pPr marL="1028700" lvl="1" indent="-342900"/>
            <a:r>
              <a:rPr lang="en-US" sz="1400" i="1">
                <a:latin typeface="+mn-lt"/>
                <a:cs typeface="Arial"/>
              </a:rPr>
              <a:t>Domestic		                 - $200M</a:t>
            </a:r>
          </a:p>
          <a:p>
            <a:pPr marL="1028700" lvl="1" indent="-342900"/>
            <a:r>
              <a:rPr lang="en-US" sz="1400" i="1">
                <a:latin typeface="+mn-lt"/>
                <a:cs typeface="Arial"/>
              </a:rPr>
              <a:t>International                                - $200M</a:t>
            </a:r>
          </a:p>
          <a:p>
            <a:pPr marL="342900" indent="-342900">
              <a:buFont typeface="Arial" panose="020B0604020202020204" pitchFamily="34" charset="0"/>
              <a:buChar char="•"/>
            </a:pPr>
            <a:r>
              <a:rPr lang="en-US" sz="1400" i="1">
                <a:latin typeface="+mn-lt"/>
                <a:cs typeface="Arial"/>
              </a:rPr>
              <a:t>Market Leaders (US only)</a:t>
            </a:r>
          </a:p>
          <a:p>
            <a:pPr marL="1028700" lvl="1" indent="-342900">
              <a:buFont typeface="+mj-lt"/>
              <a:buAutoNum type="arabicPeriod"/>
            </a:pPr>
            <a:r>
              <a:rPr lang="en-US" sz="1400" i="1">
                <a:latin typeface="+mn-lt"/>
                <a:cs typeface="Arial"/>
              </a:rPr>
              <a:t>Medtronic                                  - $90M and 45%</a:t>
            </a:r>
          </a:p>
          <a:p>
            <a:pPr marL="1028700" lvl="1" indent="-342900">
              <a:buFont typeface="+mj-lt"/>
              <a:buAutoNum type="arabicPeriod"/>
            </a:pPr>
            <a:r>
              <a:rPr lang="en-US" sz="1400" i="1">
                <a:latin typeface="+mn-lt"/>
                <a:cs typeface="Arial"/>
              </a:rPr>
              <a:t>AirLife		                - $64M and 32%</a:t>
            </a:r>
          </a:p>
          <a:p>
            <a:pPr marL="1028700" lvl="1" indent="-342900">
              <a:buAutoNum type="arabicPeriod"/>
            </a:pPr>
            <a:r>
              <a:rPr lang="en-US" sz="1400" i="1">
                <a:latin typeface="+mn-lt"/>
                <a:cs typeface="Arial"/>
              </a:rPr>
              <a:t>Philips             - $20M and 10%</a:t>
            </a:r>
          </a:p>
          <a:p>
            <a:pPr marL="1028700" lvl="1" indent="-342900">
              <a:buAutoNum type="arabicPeriod"/>
            </a:pPr>
            <a:r>
              <a:rPr lang="en-US" sz="1400" i="1">
                <a:latin typeface="+mn-lt"/>
                <a:cs typeface="Arial"/>
              </a:rPr>
              <a:t>Masimo           -$7M and 3.5%</a:t>
            </a:r>
          </a:p>
        </p:txBody>
      </p:sp>
      <p:sp>
        <p:nvSpPr>
          <p:cNvPr id="10" name="Content Placeholder 1">
            <a:extLst>
              <a:ext uri="{FF2B5EF4-FFF2-40B4-BE49-F238E27FC236}">
                <a16:creationId xmlns:a16="http://schemas.microsoft.com/office/drawing/2014/main" id="{C7AF6484-8FDA-310B-65FA-068113EB3F0A}"/>
              </a:ext>
            </a:extLst>
          </p:cNvPr>
          <p:cNvSpPr txBox="1">
            <a:spLocks/>
          </p:cNvSpPr>
          <p:nvPr/>
        </p:nvSpPr>
        <p:spPr>
          <a:xfrm>
            <a:off x="714374" y="3867423"/>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cs typeface="Arial"/>
              </a:rPr>
              <a:t>Head Winds:</a:t>
            </a:r>
          </a:p>
          <a:p>
            <a:pPr marL="342900" indent="-342900">
              <a:buFont typeface="Arial" panose="020B0604020202020204" pitchFamily="34" charset="0"/>
              <a:buChar char="•"/>
            </a:pPr>
            <a:r>
              <a:rPr lang="en-US" sz="1400" i="1">
                <a:latin typeface="+mn-lt"/>
                <a:cs typeface="Arial"/>
              </a:rPr>
              <a:t>O</a:t>
            </a:r>
            <a:r>
              <a:rPr lang="en-US" sz="1400" i="1" baseline="-25000">
                <a:latin typeface="+mn-lt"/>
                <a:cs typeface="Arial"/>
              </a:rPr>
              <a:t>2</a:t>
            </a:r>
            <a:r>
              <a:rPr lang="en-US" sz="1400" i="1">
                <a:latin typeface="+mn-lt"/>
                <a:cs typeface="Arial"/>
              </a:rPr>
              <a:t> Design Consolidation</a:t>
            </a:r>
          </a:p>
          <a:p>
            <a:pPr marL="342900" indent="-342900">
              <a:buFont typeface="Arial" panose="020B0604020202020204" pitchFamily="34" charset="0"/>
              <a:buChar char="•"/>
            </a:pPr>
            <a:r>
              <a:rPr lang="en-US" sz="1400" i="1">
                <a:latin typeface="+mn-lt"/>
                <a:cs typeface="Arial"/>
              </a:rPr>
              <a:t>Manufacturing site moves</a:t>
            </a:r>
          </a:p>
          <a:p>
            <a:pPr marL="342900" indent="-342900">
              <a:buFont typeface="Arial" panose="020B0604020202020204" pitchFamily="34" charset="0"/>
              <a:buChar char="•"/>
            </a:pPr>
            <a:r>
              <a:rPr lang="en-US" sz="1400" i="1">
                <a:solidFill>
                  <a:srgbClr val="000000"/>
                </a:solidFill>
                <a:latin typeface="+mn-lt"/>
                <a:cs typeface="Arial"/>
              </a:rPr>
              <a:t>Medtronic free use agreements</a:t>
            </a:r>
            <a:endParaRPr lang="en-US" sz="1400" i="1">
              <a:solidFill>
                <a:srgbClr val="000000"/>
              </a:solidFill>
              <a:latin typeface="+mn-lt"/>
            </a:endParaRPr>
          </a:p>
          <a:p>
            <a:pPr marL="342900" indent="-342900">
              <a:buFont typeface="Arial" panose="020B0604020202020204" pitchFamily="34" charset="0"/>
              <a:buChar char="•"/>
            </a:pPr>
            <a:r>
              <a:rPr lang="en-US" sz="1400" i="1">
                <a:solidFill>
                  <a:srgbClr val="000000"/>
                </a:solidFill>
                <a:latin typeface="+mn-lt"/>
                <a:cs typeface="Arial"/>
              </a:rPr>
              <a:t>Masimo proprietary Nomo line – heavily discounting and rebating</a:t>
            </a:r>
            <a:endParaRPr lang="en-US" sz="1400" i="1">
              <a:solidFill>
                <a:srgbClr val="000000"/>
              </a:solidFill>
              <a:latin typeface="+mn-lt"/>
            </a:endParaRPr>
          </a:p>
          <a:p>
            <a:pPr marL="342900" indent="-342900">
              <a:buFont typeface="Arial" panose="020B0604020202020204" pitchFamily="34" charset="0"/>
              <a:buChar char="•"/>
            </a:pPr>
            <a:endParaRPr lang="en-US" sz="2000" b="1" i="1">
              <a:solidFill>
                <a:srgbClr val="1D51A4"/>
              </a:solidFill>
              <a:latin typeface="+mn-lt"/>
            </a:endParaRPr>
          </a:p>
        </p:txBody>
      </p:sp>
      <p:sp>
        <p:nvSpPr>
          <p:cNvPr id="11" name="Content Placeholder 1">
            <a:extLst>
              <a:ext uri="{FF2B5EF4-FFF2-40B4-BE49-F238E27FC236}">
                <a16:creationId xmlns:a16="http://schemas.microsoft.com/office/drawing/2014/main" id="{DA840DA5-D67F-8C41-1B24-751F5B4B1C33}"/>
              </a:ext>
            </a:extLst>
          </p:cNvPr>
          <p:cNvSpPr txBox="1">
            <a:spLocks/>
          </p:cNvSpPr>
          <p:nvPr/>
        </p:nvSpPr>
        <p:spPr>
          <a:xfrm>
            <a:off x="6289345" y="1222292"/>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i="1">
                <a:solidFill>
                  <a:srgbClr val="1D51A4"/>
                </a:solidFill>
                <a:latin typeface="+mn-lt"/>
                <a:cs typeface="Arial"/>
              </a:rPr>
              <a:t>AirLife Market Share:</a:t>
            </a:r>
          </a:p>
          <a:p>
            <a:pPr marL="342900" indent="-342900">
              <a:buFont typeface="Arial,Sans-Serif" panose="020B0604020202020204" pitchFamily="34" charset="0"/>
              <a:buChar char="•"/>
            </a:pPr>
            <a:r>
              <a:rPr lang="en-US" sz="1400" i="1">
                <a:latin typeface="+mn-lt"/>
                <a:cs typeface="Arial"/>
              </a:rPr>
              <a:t>AirLife Market Share - $71M and 17%</a:t>
            </a:r>
            <a:endParaRPr lang="en-US" sz="1400">
              <a:latin typeface="+mn-lt"/>
              <a:cs typeface="Arial"/>
            </a:endParaRPr>
          </a:p>
          <a:p>
            <a:pPr marL="1028700" lvl="1" indent="-342900">
              <a:buFont typeface="Arial,Sans-Serif" panose="020B0604020202020204" pitchFamily="34" charset="0"/>
              <a:buChar char="•"/>
            </a:pPr>
            <a:r>
              <a:rPr lang="en-US" sz="1400" i="1">
                <a:latin typeface="+mn-lt"/>
                <a:cs typeface="Arial"/>
              </a:rPr>
              <a:t>Domestic - $64.2M and 32%</a:t>
            </a:r>
            <a:endParaRPr lang="en-US" sz="1400">
              <a:latin typeface="+mn-lt"/>
              <a:cs typeface="Arial"/>
            </a:endParaRPr>
          </a:p>
          <a:p>
            <a:pPr marL="1028700" lvl="1" indent="-342900">
              <a:buFont typeface="Arial,Sans-Serif" panose="020B0604020202020204" pitchFamily="34" charset="0"/>
              <a:buChar char="•"/>
            </a:pPr>
            <a:r>
              <a:rPr lang="en-US" sz="1400" i="1">
                <a:latin typeface="+mn-lt"/>
                <a:cs typeface="Arial"/>
              </a:rPr>
              <a:t>International - $6.8M and 3.4%</a:t>
            </a:r>
            <a:endParaRPr lang="en-US">
              <a:cs typeface="Arial"/>
            </a:endParaRPr>
          </a:p>
          <a:p>
            <a:pPr lvl="1" indent="0">
              <a:buNone/>
            </a:pPr>
            <a:endParaRPr lang="en-US" sz="1400" b="1" i="1">
              <a:latin typeface="+mn-lt"/>
            </a:endParaRPr>
          </a:p>
          <a:p>
            <a:pPr marL="342900" indent="-342900">
              <a:buFont typeface="Arial" panose="020B0604020202020204" pitchFamily="34" charset="0"/>
              <a:buChar char="•"/>
            </a:pPr>
            <a:endParaRPr lang="en-US" sz="1400" b="1" i="1">
              <a:latin typeface="+mn-lt"/>
            </a:endParaRPr>
          </a:p>
        </p:txBody>
      </p:sp>
      <p:sp>
        <p:nvSpPr>
          <p:cNvPr id="5" name="TextBox 4">
            <a:extLst>
              <a:ext uri="{FF2B5EF4-FFF2-40B4-BE49-F238E27FC236}">
                <a16:creationId xmlns:a16="http://schemas.microsoft.com/office/drawing/2014/main" id="{D58F7322-3B56-8EA6-7B2D-AE5BFC632A2E}"/>
              </a:ext>
            </a:extLst>
          </p:cNvPr>
          <p:cNvSpPr txBox="1"/>
          <p:nvPr/>
        </p:nvSpPr>
        <p:spPr>
          <a:xfrm>
            <a:off x="137888" y="6052931"/>
            <a:ext cx="3260986" cy="530915"/>
          </a:xfrm>
          <a:prstGeom prst="rect">
            <a:avLst/>
          </a:prstGeom>
          <a:noFill/>
        </p:spPr>
        <p:txBody>
          <a:bodyPr wrap="square" lIns="91440" tIns="45720" rIns="91440" bIns="45720" rtlCol="0" anchor="t">
            <a:spAutoFit/>
          </a:bodyPr>
          <a:lstStyle/>
          <a:p>
            <a:r>
              <a:rPr lang="en-US" sz="1050" i="1"/>
              <a:t>*Disposables only. Capital equipment not included</a:t>
            </a:r>
          </a:p>
          <a:p>
            <a:endParaRPr lang="en-US"/>
          </a:p>
        </p:txBody>
      </p:sp>
      <p:sp>
        <p:nvSpPr>
          <p:cNvPr id="7" name="TextBox 6">
            <a:extLst>
              <a:ext uri="{FF2B5EF4-FFF2-40B4-BE49-F238E27FC236}">
                <a16:creationId xmlns:a16="http://schemas.microsoft.com/office/drawing/2014/main" id="{D16183BD-2B46-8715-142D-8A8677D0CFEE}"/>
              </a:ext>
            </a:extLst>
          </p:cNvPr>
          <p:cNvSpPr txBox="1"/>
          <p:nvPr/>
        </p:nvSpPr>
        <p:spPr>
          <a:xfrm>
            <a:off x="137887" y="3523091"/>
            <a:ext cx="3748666" cy="530915"/>
          </a:xfrm>
          <a:prstGeom prst="rect">
            <a:avLst/>
          </a:prstGeom>
          <a:noFill/>
        </p:spPr>
        <p:txBody>
          <a:bodyPr wrap="square" lIns="91440" tIns="45720" rIns="91440" bIns="45720" rtlCol="0" anchor="t">
            <a:spAutoFit/>
          </a:bodyPr>
          <a:lstStyle/>
          <a:p>
            <a:r>
              <a:rPr lang="en-US" sz="1050" i="1"/>
              <a:t>SOURCE: GHX, Clarivate, Medtronic inventor relations</a:t>
            </a:r>
          </a:p>
          <a:p>
            <a:endParaRPr lang="en-US"/>
          </a:p>
        </p:txBody>
      </p:sp>
    </p:spTree>
    <p:extLst>
      <p:ext uri="{BB962C8B-B14F-4D97-AF65-F5344CB8AC3E}">
        <p14:creationId xmlns:p14="http://schemas.microsoft.com/office/powerpoint/2010/main" val="38019124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0403C-C967-4320-70FA-CE869AA8CD11}"/>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6A2DEB6-66CE-4DFA-4695-403646C9750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38</a:t>
            </a:fld>
            <a:endParaRPr lang="en-US"/>
          </a:p>
        </p:txBody>
      </p:sp>
      <p:sp>
        <p:nvSpPr>
          <p:cNvPr id="4" name="Title 3">
            <a:extLst>
              <a:ext uri="{FF2B5EF4-FFF2-40B4-BE49-F238E27FC236}">
                <a16:creationId xmlns:a16="http://schemas.microsoft.com/office/drawing/2014/main" id="{D135CDB7-E1D8-5D85-8A81-8BB9200C8A3A}"/>
              </a:ext>
            </a:extLst>
          </p:cNvPr>
          <p:cNvSpPr>
            <a:spLocks noGrp="1"/>
          </p:cNvSpPr>
          <p:nvPr>
            <p:ph type="title"/>
          </p:nvPr>
        </p:nvSpPr>
        <p:spPr>
          <a:xfrm>
            <a:off x="522219" y="419100"/>
            <a:ext cx="10515600" cy="668820"/>
          </a:xfrm>
        </p:spPr>
        <p:txBody>
          <a:bodyPr/>
          <a:lstStyle/>
          <a:p>
            <a:r>
              <a:rPr lang="en-US"/>
              <a:t>EtCO</a:t>
            </a:r>
            <a:r>
              <a:rPr lang="en-US" baseline="-25000"/>
              <a:t>2</a:t>
            </a:r>
            <a:r>
              <a:rPr lang="en-US"/>
              <a:t> Product Portfolio</a:t>
            </a:r>
          </a:p>
        </p:txBody>
      </p:sp>
      <p:graphicFrame>
        <p:nvGraphicFramePr>
          <p:cNvPr id="5" name="Table 4">
            <a:extLst>
              <a:ext uri="{FF2B5EF4-FFF2-40B4-BE49-F238E27FC236}">
                <a16:creationId xmlns:a16="http://schemas.microsoft.com/office/drawing/2014/main" id="{18775056-BE2A-3A24-9302-7BA5BAEBA434}"/>
              </a:ext>
            </a:extLst>
          </p:cNvPr>
          <p:cNvGraphicFramePr>
            <a:graphicFrameLocks noGrp="1"/>
          </p:cNvGraphicFramePr>
          <p:nvPr>
            <p:extLst>
              <p:ext uri="{D42A27DB-BD31-4B8C-83A1-F6EECF244321}">
                <p14:modId xmlns:p14="http://schemas.microsoft.com/office/powerpoint/2010/main" val="1199914061"/>
              </p:ext>
            </p:extLst>
          </p:nvPr>
        </p:nvGraphicFramePr>
        <p:xfrm>
          <a:off x="545909" y="1492620"/>
          <a:ext cx="11001049" cy="4419082"/>
        </p:xfrm>
        <a:graphic>
          <a:graphicData uri="http://schemas.openxmlformats.org/drawingml/2006/table">
            <a:tbl>
              <a:tblPr firstRow="1" bandRow="1">
                <a:tableStyleId>{5C22544A-7EE6-4342-B048-85BDC9FD1C3A}</a:tableStyleId>
              </a:tblPr>
              <a:tblGrid>
                <a:gridCol w="992140">
                  <a:extLst>
                    <a:ext uri="{9D8B030D-6E8A-4147-A177-3AD203B41FA5}">
                      <a16:colId xmlns:a16="http://schemas.microsoft.com/office/drawing/2014/main" val="3421468689"/>
                    </a:ext>
                  </a:extLst>
                </a:gridCol>
                <a:gridCol w="2101383">
                  <a:extLst>
                    <a:ext uri="{9D8B030D-6E8A-4147-A177-3AD203B41FA5}">
                      <a16:colId xmlns:a16="http://schemas.microsoft.com/office/drawing/2014/main" val="1433352190"/>
                    </a:ext>
                  </a:extLst>
                </a:gridCol>
                <a:gridCol w="2010767">
                  <a:extLst>
                    <a:ext uri="{9D8B030D-6E8A-4147-A177-3AD203B41FA5}">
                      <a16:colId xmlns:a16="http://schemas.microsoft.com/office/drawing/2014/main" val="518146607"/>
                    </a:ext>
                  </a:extLst>
                </a:gridCol>
                <a:gridCol w="1930815">
                  <a:extLst>
                    <a:ext uri="{9D8B030D-6E8A-4147-A177-3AD203B41FA5}">
                      <a16:colId xmlns:a16="http://schemas.microsoft.com/office/drawing/2014/main" val="3355498409"/>
                    </a:ext>
                  </a:extLst>
                </a:gridCol>
                <a:gridCol w="2041451">
                  <a:extLst>
                    <a:ext uri="{9D8B030D-6E8A-4147-A177-3AD203B41FA5}">
                      <a16:colId xmlns:a16="http://schemas.microsoft.com/office/drawing/2014/main" val="1680264184"/>
                    </a:ext>
                  </a:extLst>
                </a:gridCol>
                <a:gridCol w="1924493">
                  <a:extLst>
                    <a:ext uri="{9D8B030D-6E8A-4147-A177-3AD203B41FA5}">
                      <a16:colId xmlns:a16="http://schemas.microsoft.com/office/drawing/2014/main" val="619361195"/>
                    </a:ext>
                  </a:extLst>
                </a:gridCol>
              </a:tblGrid>
              <a:tr h="507330">
                <a:tc>
                  <a:txBody>
                    <a:bodyPr/>
                    <a:lstStyle/>
                    <a:p>
                      <a:r>
                        <a:rPr lang="en-US" sz="1800">
                          <a:latin typeface="Arial"/>
                          <a:cs typeface="Arial"/>
                        </a:rPr>
                        <a:t>Sin</a:t>
                      </a:r>
                    </a:p>
                  </a:txBody>
                  <a:tcPr>
                    <a:solidFill>
                      <a:schemeClr val="bg1"/>
                    </a:solidFill>
                  </a:tcPr>
                </a:tc>
                <a:tc>
                  <a:txBody>
                    <a:bodyPr/>
                    <a:lstStyle/>
                    <a:p>
                      <a:pPr algn="ctr"/>
                      <a:r>
                        <a:rPr lang="en-US" sz="1200" b="0">
                          <a:latin typeface="Arial"/>
                          <a:cs typeface="Arial"/>
                        </a:rPr>
                        <a:t>Standard </a:t>
                      </a:r>
                      <a:r>
                        <a:rPr lang="en-US" sz="1200" b="0" err="1">
                          <a:latin typeface="Arial"/>
                          <a:cs typeface="Arial"/>
                        </a:rPr>
                        <a:t>Luer</a:t>
                      </a:r>
                      <a:r>
                        <a:rPr lang="en-US" sz="1200" b="0">
                          <a:latin typeface="Arial"/>
                          <a:cs typeface="Arial"/>
                        </a:rPr>
                        <a:t> Connectors</a:t>
                      </a:r>
                    </a:p>
                  </a:txBody>
                  <a:tcPr anchor="ctr">
                    <a:lnB w="12700" cap="flat" cmpd="sng" algn="ctr">
                      <a:solidFill>
                        <a:schemeClr val="bg1"/>
                      </a:solidFill>
                      <a:prstDash val="solid"/>
                      <a:round/>
                      <a:headEnd type="none" w="med" len="med"/>
                      <a:tailEnd type="none" w="med" len="med"/>
                    </a:lnB>
                    <a:solidFill>
                      <a:schemeClr val="accent1"/>
                    </a:solidFill>
                  </a:tcPr>
                </a:tc>
                <a:tc>
                  <a:txBody>
                    <a:bodyPr/>
                    <a:lstStyle/>
                    <a:p>
                      <a:pPr marL="0" marR="0" lvl="0" indent="0" algn="ctr">
                        <a:lnSpc>
                          <a:spcPct val="100000"/>
                        </a:lnSpc>
                        <a:spcBef>
                          <a:spcPts val="0"/>
                        </a:spcBef>
                        <a:spcAft>
                          <a:spcPts val="0"/>
                        </a:spcAft>
                        <a:buNone/>
                      </a:pPr>
                      <a:r>
                        <a:rPr lang="en-US" sz="1200" b="0" kern="1200">
                          <a:solidFill>
                            <a:schemeClr val="lt1"/>
                          </a:solidFill>
                          <a:latin typeface="Arial"/>
                          <a:ea typeface="+mn-ea"/>
                          <a:cs typeface="Arial"/>
                        </a:rPr>
                        <a:t>Reflective Connectors</a:t>
                      </a:r>
                      <a:endParaRPr lang="en-US" sz="1200" b="0" kern="1200">
                        <a:solidFill>
                          <a:schemeClr val="lt1"/>
                        </a:solidFill>
                        <a:latin typeface="Arial" panose="020B0604020202020204" pitchFamily="34" charset="0"/>
                        <a:ea typeface="+mn-ea"/>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chemeClr val="accent1"/>
                    </a:solidFill>
                  </a:tcPr>
                </a:tc>
                <a:tc>
                  <a:txBody>
                    <a:bodyPr/>
                    <a:lstStyle/>
                    <a:p>
                      <a:pPr marL="0" marR="0" lvl="0" indent="0" algn="ctr">
                        <a:lnSpc>
                          <a:spcPct val="100000"/>
                        </a:lnSpc>
                        <a:spcBef>
                          <a:spcPts val="0"/>
                        </a:spcBef>
                        <a:spcAft>
                          <a:spcPts val="0"/>
                        </a:spcAft>
                        <a:buNone/>
                      </a:pPr>
                      <a:r>
                        <a:rPr lang="en-US" sz="1200" b="0" kern="1200" err="1">
                          <a:solidFill>
                            <a:schemeClr val="lt1"/>
                          </a:solidFill>
                          <a:latin typeface="Arial" panose="020B0604020202020204" pitchFamily="34" charset="0"/>
                          <a:ea typeface="+mn-ea"/>
                          <a:cs typeface="Arial" panose="020B0604020202020204" pitchFamily="34" charset="0"/>
                        </a:rPr>
                        <a:t>Capnoflex</a:t>
                      </a:r>
                      <a:endParaRPr lang="en-US" sz="1200" b="0" kern="1200">
                        <a:solidFill>
                          <a:schemeClr val="lt1"/>
                        </a:solidFill>
                        <a:latin typeface="Arial" panose="020B0604020202020204" pitchFamily="34" charset="0"/>
                        <a:ea typeface="+mn-ea"/>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chemeClr val="accent1"/>
                    </a:solidFill>
                  </a:tcPr>
                </a:tc>
                <a:tc>
                  <a:txBody>
                    <a:bodyPr/>
                    <a:lstStyle/>
                    <a:p>
                      <a:pPr marL="0" marR="0" lvl="0" indent="0" algn="ctr">
                        <a:lnSpc>
                          <a:spcPct val="100000"/>
                        </a:lnSpc>
                        <a:spcBef>
                          <a:spcPts val="0"/>
                        </a:spcBef>
                        <a:spcAft>
                          <a:spcPts val="0"/>
                        </a:spcAft>
                        <a:buNone/>
                      </a:pPr>
                      <a:r>
                        <a:rPr lang="en-US" sz="1200" b="0" kern="1200">
                          <a:solidFill>
                            <a:schemeClr val="lt1"/>
                          </a:solidFill>
                          <a:latin typeface="Arial"/>
                          <a:ea typeface="+mn-ea"/>
                          <a:cs typeface="Arial"/>
                        </a:rPr>
                        <a:t>Anesthesia </a:t>
                      </a:r>
                      <a:br>
                        <a:rPr lang="en-US" sz="1200" b="0" kern="1200">
                          <a:solidFill>
                            <a:schemeClr val="lt1"/>
                          </a:solidFill>
                          <a:latin typeface="Arial"/>
                          <a:ea typeface="+mn-ea"/>
                          <a:cs typeface="Arial"/>
                        </a:rPr>
                      </a:br>
                      <a:r>
                        <a:rPr lang="en-US" sz="1200" b="0" kern="1200">
                          <a:solidFill>
                            <a:schemeClr val="lt1"/>
                          </a:solidFill>
                          <a:latin typeface="Arial"/>
                          <a:ea typeface="+mn-ea"/>
                          <a:cs typeface="Arial"/>
                        </a:rPr>
                        <a:t>Sample Lines</a:t>
                      </a:r>
                    </a:p>
                  </a:txBody>
                  <a:tcPr anchor="ctr">
                    <a:lnB w="12700" cap="flat" cmpd="sng" algn="ctr">
                      <a:solidFill>
                        <a:schemeClr val="bg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Tx/>
                        <a:buSzTx/>
                        <a:buFontTx/>
                        <a:buNone/>
                      </a:pPr>
                      <a:r>
                        <a:rPr lang="en-US" sz="1200" b="0" kern="1200">
                          <a:solidFill>
                            <a:schemeClr val="lt1"/>
                          </a:solidFill>
                          <a:latin typeface="+mn-lt"/>
                          <a:ea typeface="+mn-ea"/>
                          <a:cs typeface="Arial"/>
                        </a:rPr>
                        <a:t>Masks</a:t>
                      </a:r>
                      <a:endParaRPr lang="en-US" sz="1200" b="0" kern="1200">
                        <a:solidFill>
                          <a:schemeClr val="lt1"/>
                        </a:solidFill>
                        <a:latin typeface="Arial"/>
                        <a:ea typeface="+mn-ea"/>
                        <a:cs typeface="Arial"/>
                      </a:endParaRPr>
                    </a:p>
                  </a:txBody>
                  <a:tcPr anchor="ctr">
                    <a:lnB w="12700" cap="flat" cmpd="sng" algn="ctr">
                      <a:solidFill>
                        <a:schemeClr val="bg1"/>
                      </a:solidFill>
                      <a:prstDash val="solid"/>
                      <a:round/>
                      <a:headEnd type="none" w="med" len="med"/>
                      <a:tailEnd type="none" w="med" len="med"/>
                    </a:lnB>
                    <a:solidFill>
                      <a:schemeClr val="accent1"/>
                    </a:solidFill>
                  </a:tcPr>
                </a:tc>
                <a:extLst>
                  <a:ext uri="{0D108BD9-81ED-4DB2-BD59-A6C34878D82A}">
                    <a16:rowId xmlns:a16="http://schemas.microsoft.com/office/drawing/2014/main" val="1920091827"/>
                  </a:ext>
                </a:extLst>
              </a:tr>
              <a:tr h="445666">
                <a:tc>
                  <a:txBody>
                    <a:bodyPr/>
                    <a:lstStyle/>
                    <a:p>
                      <a:pPr marL="0" algn="l" defTabSz="457200" rtl="0" eaLnBrk="1" latinLnBrk="0" hangingPunct="1"/>
                      <a:r>
                        <a:rPr lang="en-US" sz="1100" b="0" kern="1200">
                          <a:solidFill>
                            <a:schemeClr val="lt1"/>
                          </a:solidFill>
                          <a:latin typeface="Arial"/>
                          <a:ea typeface="+mn-ea"/>
                          <a:cs typeface="Arial"/>
                        </a:rPr>
                        <a:t>Product</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algn="ctr"/>
                      <a:r>
                        <a:rPr lang="en-US" sz="1200" b="1" i="1" err="1">
                          <a:latin typeface="Arial"/>
                          <a:cs typeface="Arial"/>
                        </a:rPr>
                        <a:t>SalterSTAT</a:t>
                      </a:r>
                      <a:r>
                        <a:rPr lang="en-US" sz="1200" b="1" i="1">
                          <a:latin typeface="Arial"/>
                          <a:cs typeface="Arial"/>
                        </a:rPr>
                        <a:t> Standard </a:t>
                      </a:r>
                    </a:p>
                  </a:txBody>
                  <a:tcPr anchor="ctr">
                    <a:lnL w="12700" cap="flat" cmpd="sng" algn="ctr">
                      <a:solidFill>
                        <a:schemeClr val="bg1"/>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pPr algn="ctr"/>
                      <a:r>
                        <a:rPr lang="en-US" sz="1200" b="1" i="1" err="1">
                          <a:solidFill>
                            <a:schemeClr val="tx1"/>
                          </a:solidFill>
                          <a:latin typeface="Arial"/>
                          <a:cs typeface="Arial"/>
                        </a:rPr>
                        <a:t>SalterSTAT</a:t>
                      </a:r>
                      <a:r>
                        <a:rPr lang="en-US" sz="1200" b="1" i="1">
                          <a:solidFill>
                            <a:schemeClr val="tx1"/>
                          </a:solidFill>
                          <a:latin typeface="Arial"/>
                          <a:cs typeface="Arial"/>
                        </a:rPr>
                        <a:t> Reflective</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pPr lvl="0" algn="ctr">
                        <a:buNone/>
                      </a:pPr>
                      <a:r>
                        <a:rPr lang="en-US" sz="1200" b="1" i="1">
                          <a:solidFill>
                            <a:schemeClr val="tx1"/>
                          </a:solidFill>
                          <a:latin typeface="Arial"/>
                          <a:cs typeface="Arial"/>
                        </a:rPr>
                        <a:t>GE/Philips</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pPr lvl="0" algn="ctr">
                        <a:buNone/>
                      </a:pPr>
                      <a:r>
                        <a:rPr lang="en-US" sz="1200" b="1" i="1">
                          <a:solidFill>
                            <a:schemeClr val="tx1"/>
                          </a:solidFill>
                          <a:latin typeface="Arial"/>
                          <a:cs typeface="Arial"/>
                        </a:rPr>
                        <a:t>Vital Signs</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pPr lvl="0" algn="ctr">
                        <a:buNone/>
                      </a:pPr>
                      <a:r>
                        <a:rPr lang="en-US" sz="1200" b="1" i="1" err="1">
                          <a:solidFill>
                            <a:schemeClr val="tx1"/>
                          </a:solidFill>
                          <a:latin typeface="Arial"/>
                          <a:cs typeface="Arial"/>
                        </a:rPr>
                        <a:t>CapnoVue</a:t>
                      </a:r>
                      <a:r>
                        <a:rPr lang="en-US" sz="1200" b="1" i="1">
                          <a:solidFill>
                            <a:schemeClr val="tx1"/>
                          </a:solidFill>
                          <a:latin typeface="Arial"/>
                          <a:cs typeface="Arial"/>
                        </a:rPr>
                        <a:t>/Westmed</a:t>
                      </a:r>
                      <a:endParaRPr lang="en-US"/>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96665163"/>
                  </a:ext>
                </a:extLst>
              </a:tr>
              <a:tr h="1454622">
                <a:tc>
                  <a:txBody>
                    <a:bodyPr/>
                    <a:lstStyle/>
                    <a:p>
                      <a:pPr marL="0" algn="l" defTabSz="457200" rtl="0" eaLnBrk="1" latinLnBrk="0" hangingPunct="1"/>
                      <a:r>
                        <a:rPr lang="en-US" sz="1100" b="0" kern="1200">
                          <a:solidFill>
                            <a:schemeClr val="lt1"/>
                          </a:solidFill>
                          <a:latin typeface="Arial"/>
                          <a:ea typeface="+mn-ea"/>
                          <a:cs typeface="Arial"/>
                        </a:rPr>
                        <a:t>Picture</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endParaRPr lang="en-US" sz="3600"/>
                    </a:p>
                  </a:txBody>
                  <a:tcPr>
                    <a:lnL w="12700" cap="flat" cmpd="sng" algn="ctr">
                      <a:solidFill>
                        <a:schemeClr val="bg1"/>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lvl="0">
                        <a:buNone/>
                      </a:pPr>
                      <a:endParaRPr lang="en-US" sz="36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28326524"/>
                  </a:ext>
                </a:extLst>
              </a:tr>
              <a:tr h="473508">
                <a:tc>
                  <a:txBody>
                    <a:bodyPr/>
                    <a:lstStyle/>
                    <a:p>
                      <a:pPr marL="0" algn="l" rtl="0" eaLnBrk="1" latinLnBrk="0" hangingPunct="1"/>
                      <a:r>
                        <a:rPr lang="en-US" sz="1100" b="0" kern="1200">
                          <a:solidFill>
                            <a:schemeClr val="lt1"/>
                          </a:solidFill>
                          <a:latin typeface="Arial"/>
                          <a:ea typeface="+mn-ea"/>
                          <a:cs typeface="Arial"/>
                        </a:rPr>
                        <a:t>TTM Global Revenue </a:t>
                      </a:r>
                      <a:endParaRPr lang="en-US" sz="1100" b="0" kern="1200">
                        <a:solidFill>
                          <a:schemeClr val="lt1"/>
                        </a:solidFill>
                        <a:latin typeface="Arial" panose="020B0604020202020204" pitchFamily="34" charset="0"/>
                        <a:ea typeface="+mn-ea"/>
                        <a:cs typeface="Arial" panose="020B0604020202020204" pitchFamily="34" charset="0"/>
                      </a:endParaRP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$38.6M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$12.5M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200" b="1" kern="1200">
                          <a:solidFill>
                            <a:schemeClr val="tx1"/>
                          </a:solidFill>
                          <a:latin typeface="Arial"/>
                          <a:ea typeface="+mn-ea"/>
                          <a:cs typeface="Arial"/>
                        </a:rPr>
                        <a:t>$12.5M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200" b="1" kern="1200">
                          <a:solidFill>
                            <a:schemeClr val="tx1"/>
                          </a:solidFill>
                          <a:latin typeface="Arial"/>
                          <a:ea typeface="+mn-ea"/>
                          <a:cs typeface="Arial"/>
                        </a:rPr>
                        <a:t>$5.0M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marR="0" lvl="0" indent="0" algn="ctr" defTabSz="457200" rtl="0">
                        <a:lnSpc>
                          <a:spcPct val="100000"/>
                        </a:lnSpc>
                        <a:spcBef>
                          <a:spcPts val="0"/>
                        </a:spcBef>
                        <a:spcAft>
                          <a:spcPts val="0"/>
                        </a:spcAft>
                        <a:buSzTx/>
                        <a:buFont typeface="Arial" panose="020B0604020202020204" pitchFamily="34" charset="0"/>
                        <a:buNone/>
                        <a:tabLst/>
                        <a:defRPr/>
                      </a:pPr>
                      <a:r>
                        <a:rPr lang="en-US" sz="1200" b="1" kern="1200">
                          <a:solidFill>
                            <a:schemeClr val="tx1"/>
                          </a:solidFill>
                          <a:latin typeface="Arial"/>
                          <a:ea typeface="+mn-ea"/>
                          <a:cs typeface="Arial"/>
                        </a:rPr>
                        <a:t>$2.3M</a:t>
                      </a:r>
                      <a:endParaRPr lang="en-US"/>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202504062"/>
                  </a:ext>
                </a:extLst>
              </a:tr>
              <a:tr h="590940">
                <a:tc>
                  <a:txBody>
                    <a:bodyPr/>
                    <a:lstStyle/>
                    <a:p>
                      <a:pPr marL="0" algn="l" defTabSz="457200" rtl="0" eaLnBrk="1" latinLnBrk="0" hangingPunct="1"/>
                      <a:r>
                        <a:rPr lang="en-US" sz="1100" b="0" kern="1200">
                          <a:solidFill>
                            <a:schemeClr val="lt1"/>
                          </a:solidFill>
                          <a:latin typeface="Arial"/>
                          <a:ea typeface="+mn-ea"/>
                          <a:cs typeface="Arial"/>
                        </a:rPr>
                        <a:t>Standard Margin</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$19.9M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$9.3M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$5.3M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$3.1M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lvl="0" indent="0" algn="ctr" defTabSz="457200" rtl="0">
                        <a:buFont typeface="Arial" panose="020B0604020202020204" pitchFamily="34" charset="0"/>
                        <a:buNone/>
                      </a:pPr>
                      <a:r>
                        <a:rPr lang="en-US" sz="1200" b="1" kern="1200">
                          <a:solidFill>
                            <a:schemeClr val="tx1"/>
                          </a:solidFill>
                          <a:latin typeface="Arial"/>
                          <a:ea typeface="+mn-ea"/>
                          <a:cs typeface="Arial"/>
                        </a:rPr>
                        <a:t>$1.3M</a:t>
                      </a:r>
                      <a:endParaRPr lang="en-US"/>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230562422"/>
                  </a:ext>
                </a:extLst>
              </a:tr>
              <a:tr h="473508">
                <a:tc>
                  <a:txBody>
                    <a:bodyPr/>
                    <a:lstStyle/>
                    <a:p>
                      <a:pPr marL="0" algn="l" defTabSz="457200" rtl="0" eaLnBrk="1" latinLnBrk="0" hangingPunct="1"/>
                      <a:r>
                        <a:rPr lang="en-US" sz="1100" b="0" kern="1200">
                          <a:solidFill>
                            <a:schemeClr val="lt1"/>
                          </a:solidFill>
                          <a:latin typeface="Arial"/>
                          <a:ea typeface="+mn-ea"/>
                          <a:cs typeface="Arial"/>
                        </a:rPr>
                        <a:t>25% Lower SM%</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200" b="1" kern="1200">
                          <a:solidFill>
                            <a:schemeClr val="tx1"/>
                          </a:solidFill>
                          <a:latin typeface="Arial"/>
                          <a:ea typeface="+mn-ea"/>
                          <a:cs typeface="Arial"/>
                        </a:rPr>
                        <a:t>$7.6M*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lvl="0" indent="0" algn="ctr" defTabSz="457200" rtl="0">
                        <a:buFont typeface="Arial" panose="020B0604020202020204" pitchFamily="34" charset="0"/>
                        <a:buNone/>
                      </a:pPr>
                      <a:r>
                        <a:rPr lang="en-US" sz="1200" b="1" kern="1200">
                          <a:solidFill>
                            <a:schemeClr val="tx1"/>
                          </a:solidFill>
                          <a:latin typeface="Arial"/>
                          <a:ea typeface="+mn-ea"/>
                          <a:cs typeface="Arial"/>
                        </a:rPr>
                        <a:t>$0.5M*</a:t>
                      </a:r>
                      <a:endParaRPr lang="en-US"/>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75543072"/>
                  </a:ext>
                </a:extLst>
              </a:tr>
              <a:tr h="473508">
                <a:tc>
                  <a:txBody>
                    <a:bodyPr/>
                    <a:lstStyle/>
                    <a:p>
                      <a:pPr marL="0" algn="l" defTabSz="457200" rtl="0" eaLnBrk="1" latinLnBrk="0" hangingPunct="1"/>
                      <a:r>
                        <a:rPr lang="en-US" sz="1100" b="0" kern="1200">
                          <a:solidFill>
                            <a:schemeClr val="lt1"/>
                          </a:solidFill>
                          <a:latin typeface="Arial"/>
                          <a:ea typeface="+mn-ea"/>
                          <a:cs typeface="Arial"/>
                        </a:rPr>
                        <a:t>TTM Int’l Revenue</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200" b="1" kern="1200">
                          <a:solidFill>
                            <a:schemeClr val="tx1"/>
                          </a:solidFill>
                          <a:latin typeface="Arial"/>
                          <a:ea typeface="+mn-ea"/>
                          <a:cs typeface="Arial"/>
                        </a:rPr>
                        <a:t>$3.0M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$0.2M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$1.2M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Arial"/>
                          <a:ea typeface="+mn-ea"/>
                          <a:cs typeface="Arial"/>
                        </a:rPr>
                        <a:t>$2.1M</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lvl="0" indent="0" algn="ctr" rtl="0">
                        <a:buFont typeface="Arial" panose="020B0604020202020204" pitchFamily="34" charset="0"/>
                        <a:buNone/>
                      </a:pPr>
                      <a:r>
                        <a:rPr lang="en-US" sz="1200" b="1" kern="1200">
                          <a:solidFill>
                            <a:schemeClr val="tx1"/>
                          </a:solidFill>
                          <a:latin typeface="Arial"/>
                          <a:ea typeface="+mn-ea"/>
                          <a:cs typeface="Arial"/>
                        </a:rPr>
                        <a:t>$0.3 (WM only)</a:t>
                      </a:r>
                      <a:endParaRPr lang="en-US"/>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388010145"/>
                  </a:ext>
                </a:extLst>
              </a:tr>
            </a:tbl>
          </a:graphicData>
        </a:graphic>
      </p:graphicFrame>
      <p:grpSp>
        <p:nvGrpSpPr>
          <p:cNvPr id="7" name="Group 6">
            <a:extLst>
              <a:ext uri="{FF2B5EF4-FFF2-40B4-BE49-F238E27FC236}">
                <a16:creationId xmlns:a16="http://schemas.microsoft.com/office/drawing/2014/main" id="{F5F216BF-4A51-8D14-394A-61411196CA8F}"/>
              </a:ext>
            </a:extLst>
          </p:cNvPr>
          <p:cNvGrpSpPr/>
          <p:nvPr/>
        </p:nvGrpSpPr>
        <p:grpSpPr>
          <a:xfrm>
            <a:off x="6800535" y="1070149"/>
            <a:ext cx="4746423" cy="425190"/>
            <a:chOff x="7066047" y="306415"/>
            <a:chExt cx="4746423" cy="425190"/>
          </a:xfrm>
        </p:grpSpPr>
        <p:sp>
          <p:nvSpPr>
            <p:cNvPr id="15" name="Rectangle 14">
              <a:extLst>
                <a:ext uri="{FF2B5EF4-FFF2-40B4-BE49-F238E27FC236}">
                  <a16:creationId xmlns:a16="http://schemas.microsoft.com/office/drawing/2014/main" id="{A05C553B-DB3E-D330-C157-63B623222FB7}"/>
                </a:ext>
              </a:extLst>
            </p:cNvPr>
            <p:cNvSpPr/>
            <p:nvPr/>
          </p:nvSpPr>
          <p:spPr>
            <a:xfrm>
              <a:off x="7066047" y="306415"/>
              <a:ext cx="4746423" cy="425190"/>
            </a:xfrm>
            <a:prstGeom prst="rect">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3240467-12B6-DFAF-56E3-B64EEA8D8DA1}"/>
                </a:ext>
              </a:extLst>
            </p:cNvPr>
            <p:cNvSpPr txBox="1"/>
            <p:nvPr/>
          </p:nvSpPr>
          <p:spPr>
            <a:xfrm>
              <a:off x="7254117" y="338721"/>
              <a:ext cx="4517409" cy="369332"/>
            </a:xfrm>
            <a:prstGeom prst="rect">
              <a:avLst/>
            </a:prstGeom>
            <a:noFill/>
          </p:spPr>
          <p:txBody>
            <a:bodyPr wrap="square" lIns="91440" tIns="45720" rIns="91440" bIns="45720" rtlCol="0" anchor="t">
              <a:spAutoFit/>
            </a:bodyPr>
            <a:lstStyle/>
            <a:p>
              <a:pPr algn="ctr"/>
              <a:r>
                <a:rPr lang="en-US" b="1" i="1">
                  <a:solidFill>
                    <a:schemeClr val="bg1"/>
                  </a:solidFill>
                </a:rPr>
                <a:t>$71.0M Revenue, $39.2M GP, 55.3%GM</a:t>
              </a:r>
            </a:p>
          </p:txBody>
        </p:sp>
      </p:grpSp>
      <p:grpSp>
        <p:nvGrpSpPr>
          <p:cNvPr id="79" name="Group 78">
            <a:extLst>
              <a:ext uri="{FF2B5EF4-FFF2-40B4-BE49-F238E27FC236}">
                <a16:creationId xmlns:a16="http://schemas.microsoft.com/office/drawing/2014/main" id="{7DE9E161-D230-1BFB-F210-8899EFA2B6F6}"/>
              </a:ext>
            </a:extLst>
          </p:cNvPr>
          <p:cNvGrpSpPr/>
          <p:nvPr/>
        </p:nvGrpSpPr>
        <p:grpSpPr>
          <a:xfrm>
            <a:off x="1803203" y="2607332"/>
            <a:ext cx="1660817" cy="1208404"/>
            <a:chOff x="1846982" y="2405367"/>
            <a:chExt cx="1660817" cy="1208404"/>
          </a:xfrm>
        </p:grpSpPr>
        <p:pic>
          <p:nvPicPr>
            <p:cNvPr id="60" name="Picture 59">
              <a:extLst>
                <a:ext uri="{FF2B5EF4-FFF2-40B4-BE49-F238E27FC236}">
                  <a16:creationId xmlns:a16="http://schemas.microsoft.com/office/drawing/2014/main" id="{F3719768-01B2-DDB7-8C6F-9FFF8BAE5CA4}"/>
                </a:ext>
              </a:extLst>
            </p:cNvPr>
            <p:cNvPicPr>
              <a:picLocks noChangeAspect="1"/>
            </p:cNvPicPr>
            <p:nvPr/>
          </p:nvPicPr>
          <p:blipFill>
            <a:blip r:embed="rId3"/>
            <a:stretch>
              <a:fillRect/>
            </a:stretch>
          </p:blipFill>
          <p:spPr>
            <a:xfrm>
              <a:off x="1846982" y="2405367"/>
              <a:ext cx="606073" cy="538561"/>
            </a:xfrm>
            <a:prstGeom prst="rect">
              <a:avLst/>
            </a:prstGeom>
          </p:spPr>
        </p:pic>
        <p:pic>
          <p:nvPicPr>
            <p:cNvPr id="63" name="Picture 62">
              <a:extLst>
                <a:ext uri="{FF2B5EF4-FFF2-40B4-BE49-F238E27FC236}">
                  <a16:creationId xmlns:a16="http://schemas.microsoft.com/office/drawing/2014/main" id="{7738E396-DFFC-C0AC-9AFE-B1A81803B991}"/>
                </a:ext>
              </a:extLst>
            </p:cNvPr>
            <p:cNvPicPr>
              <a:picLocks noChangeAspect="1"/>
            </p:cNvPicPr>
            <p:nvPr/>
          </p:nvPicPr>
          <p:blipFill>
            <a:blip r:embed="rId4"/>
            <a:stretch>
              <a:fillRect/>
            </a:stretch>
          </p:blipFill>
          <p:spPr>
            <a:xfrm>
              <a:off x="2645178" y="2471596"/>
              <a:ext cx="862621" cy="406104"/>
            </a:xfrm>
            <a:prstGeom prst="rect">
              <a:avLst/>
            </a:prstGeom>
          </p:spPr>
        </p:pic>
        <p:pic>
          <p:nvPicPr>
            <p:cNvPr id="65" name="Picture 64">
              <a:extLst>
                <a:ext uri="{FF2B5EF4-FFF2-40B4-BE49-F238E27FC236}">
                  <a16:creationId xmlns:a16="http://schemas.microsoft.com/office/drawing/2014/main" id="{F8047573-CC3A-55F7-EB97-924446383FB4}"/>
                </a:ext>
              </a:extLst>
            </p:cNvPr>
            <p:cNvPicPr>
              <a:picLocks noChangeAspect="1"/>
            </p:cNvPicPr>
            <p:nvPr/>
          </p:nvPicPr>
          <p:blipFill>
            <a:blip r:embed="rId5"/>
            <a:stretch>
              <a:fillRect/>
            </a:stretch>
          </p:blipFill>
          <p:spPr>
            <a:xfrm>
              <a:off x="2048715" y="2943928"/>
              <a:ext cx="993036" cy="669843"/>
            </a:xfrm>
            <a:prstGeom prst="rect">
              <a:avLst/>
            </a:prstGeom>
          </p:spPr>
        </p:pic>
      </p:grpSp>
      <p:grpSp>
        <p:nvGrpSpPr>
          <p:cNvPr id="80" name="Group 79">
            <a:extLst>
              <a:ext uri="{FF2B5EF4-FFF2-40B4-BE49-F238E27FC236}">
                <a16:creationId xmlns:a16="http://schemas.microsoft.com/office/drawing/2014/main" id="{13967F4B-2A3E-6E6C-6FDB-3F9265851DE3}"/>
              </a:ext>
            </a:extLst>
          </p:cNvPr>
          <p:cNvGrpSpPr/>
          <p:nvPr/>
        </p:nvGrpSpPr>
        <p:grpSpPr>
          <a:xfrm>
            <a:off x="3694022" y="2563157"/>
            <a:ext cx="1878293" cy="1184220"/>
            <a:chOff x="3732010" y="2627597"/>
            <a:chExt cx="1878293" cy="1184220"/>
          </a:xfrm>
        </p:grpSpPr>
        <p:pic>
          <p:nvPicPr>
            <p:cNvPr id="66" name="Picture 65">
              <a:extLst>
                <a:ext uri="{FF2B5EF4-FFF2-40B4-BE49-F238E27FC236}">
                  <a16:creationId xmlns:a16="http://schemas.microsoft.com/office/drawing/2014/main" id="{230B98EE-B6B2-9726-CCE0-E4B64964F4DC}"/>
                </a:ext>
              </a:extLst>
            </p:cNvPr>
            <p:cNvPicPr>
              <a:picLocks noChangeAspect="1"/>
            </p:cNvPicPr>
            <p:nvPr/>
          </p:nvPicPr>
          <p:blipFill>
            <a:blip r:embed="rId6"/>
            <a:stretch>
              <a:fillRect/>
            </a:stretch>
          </p:blipFill>
          <p:spPr>
            <a:xfrm>
              <a:off x="3967651" y="3159719"/>
              <a:ext cx="858670" cy="538561"/>
            </a:xfrm>
            <a:prstGeom prst="rect">
              <a:avLst/>
            </a:prstGeom>
          </p:spPr>
        </p:pic>
        <p:pic>
          <p:nvPicPr>
            <p:cNvPr id="67" name="Picture 66">
              <a:extLst>
                <a:ext uri="{FF2B5EF4-FFF2-40B4-BE49-F238E27FC236}">
                  <a16:creationId xmlns:a16="http://schemas.microsoft.com/office/drawing/2014/main" id="{B4A41168-CBD0-037B-E4A2-C74FF5B468EC}"/>
                </a:ext>
              </a:extLst>
            </p:cNvPr>
            <p:cNvPicPr>
              <a:picLocks noChangeAspect="1"/>
            </p:cNvPicPr>
            <p:nvPr/>
          </p:nvPicPr>
          <p:blipFill>
            <a:blip r:embed="rId7"/>
            <a:stretch>
              <a:fillRect/>
            </a:stretch>
          </p:blipFill>
          <p:spPr>
            <a:xfrm>
              <a:off x="3732010" y="2627597"/>
              <a:ext cx="873648" cy="406104"/>
            </a:xfrm>
            <a:prstGeom prst="rect">
              <a:avLst/>
            </a:prstGeom>
          </p:spPr>
        </p:pic>
        <p:pic>
          <p:nvPicPr>
            <p:cNvPr id="69" name="Picture 68">
              <a:extLst>
                <a:ext uri="{FF2B5EF4-FFF2-40B4-BE49-F238E27FC236}">
                  <a16:creationId xmlns:a16="http://schemas.microsoft.com/office/drawing/2014/main" id="{762814E9-5DDE-FEB8-15BA-AEF30BC37ED9}"/>
                </a:ext>
              </a:extLst>
            </p:cNvPr>
            <p:cNvPicPr>
              <a:picLocks noChangeAspect="1"/>
            </p:cNvPicPr>
            <p:nvPr/>
          </p:nvPicPr>
          <p:blipFill>
            <a:blip r:embed="rId8"/>
            <a:stretch>
              <a:fillRect/>
            </a:stretch>
          </p:blipFill>
          <p:spPr>
            <a:xfrm>
              <a:off x="4669037" y="2779473"/>
              <a:ext cx="941266" cy="380246"/>
            </a:xfrm>
            <a:prstGeom prst="rect">
              <a:avLst/>
            </a:prstGeom>
          </p:spPr>
        </p:pic>
        <p:pic>
          <p:nvPicPr>
            <p:cNvPr id="70" name="Picture 69">
              <a:extLst>
                <a:ext uri="{FF2B5EF4-FFF2-40B4-BE49-F238E27FC236}">
                  <a16:creationId xmlns:a16="http://schemas.microsoft.com/office/drawing/2014/main" id="{9DA75BFA-CA32-71F1-913F-A49D6D8D484D}"/>
                </a:ext>
              </a:extLst>
            </p:cNvPr>
            <p:cNvPicPr>
              <a:picLocks noChangeAspect="1"/>
            </p:cNvPicPr>
            <p:nvPr/>
          </p:nvPicPr>
          <p:blipFill>
            <a:blip r:embed="rId9"/>
            <a:stretch>
              <a:fillRect/>
            </a:stretch>
          </p:blipFill>
          <p:spPr>
            <a:xfrm>
              <a:off x="4857094" y="3448022"/>
              <a:ext cx="722436" cy="363795"/>
            </a:xfrm>
            <a:prstGeom prst="rect">
              <a:avLst/>
            </a:prstGeom>
          </p:spPr>
        </p:pic>
      </p:grpSp>
      <p:grpSp>
        <p:nvGrpSpPr>
          <p:cNvPr id="81" name="Group 80">
            <a:extLst>
              <a:ext uri="{FF2B5EF4-FFF2-40B4-BE49-F238E27FC236}">
                <a16:creationId xmlns:a16="http://schemas.microsoft.com/office/drawing/2014/main" id="{1D5D6441-0C07-E7CC-E3CF-E59D79DDD790}"/>
              </a:ext>
            </a:extLst>
          </p:cNvPr>
          <p:cNvGrpSpPr/>
          <p:nvPr/>
        </p:nvGrpSpPr>
        <p:grpSpPr>
          <a:xfrm>
            <a:off x="5947041" y="2598123"/>
            <a:ext cx="1337654" cy="1149254"/>
            <a:chOff x="5691943" y="2662563"/>
            <a:chExt cx="1337654" cy="1149254"/>
          </a:xfrm>
        </p:grpSpPr>
        <p:pic>
          <p:nvPicPr>
            <p:cNvPr id="72" name="Picture 71">
              <a:extLst>
                <a:ext uri="{FF2B5EF4-FFF2-40B4-BE49-F238E27FC236}">
                  <a16:creationId xmlns:a16="http://schemas.microsoft.com/office/drawing/2014/main" id="{A47C2D50-C1B8-4E1A-E03B-16F5A3766C7B}"/>
                </a:ext>
              </a:extLst>
            </p:cNvPr>
            <p:cNvPicPr>
              <a:picLocks noChangeAspect="1"/>
            </p:cNvPicPr>
            <p:nvPr/>
          </p:nvPicPr>
          <p:blipFill>
            <a:blip r:embed="rId10"/>
            <a:stretch>
              <a:fillRect/>
            </a:stretch>
          </p:blipFill>
          <p:spPr>
            <a:xfrm>
              <a:off x="5691943" y="2662563"/>
              <a:ext cx="655500" cy="634756"/>
            </a:xfrm>
            <a:prstGeom prst="rect">
              <a:avLst/>
            </a:prstGeom>
          </p:spPr>
        </p:pic>
        <p:pic>
          <p:nvPicPr>
            <p:cNvPr id="74" name="Picture 73">
              <a:extLst>
                <a:ext uri="{FF2B5EF4-FFF2-40B4-BE49-F238E27FC236}">
                  <a16:creationId xmlns:a16="http://schemas.microsoft.com/office/drawing/2014/main" id="{F1C863B1-9A2D-39AA-E777-83E5610BAD73}"/>
                </a:ext>
              </a:extLst>
            </p:cNvPr>
            <p:cNvPicPr>
              <a:picLocks noChangeAspect="1"/>
            </p:cNvPicPr>
            <p:nvPr/>
          </p:nvPicPr>
          <p:blipFill>
            <a:blip r:embed="rId11"/>
            <a:stretch>
              <a:fillRect/>
            </a:stretch>
          </p:blipFill>
          <p:spPr>
            <a:xfrm>
              <a:off x="6096000" y="3251659"/>
              <a:ext cx="933597" cy="560158"/>
            </a:xfrm>
            <a:prstGeom prst="rect">
              <a:avLst/>
            </a:prstGeom>
          </p:spPr>
        </p:pic>
      </p:grpSp>
      <p:grpSp>
        <p:nvGrpSpPr>
          <p:cNvPr id="82" name="Group 81">
            <a:extLst>
              <a:ext uri="{FF2B5EF4-FFF2-40B4-BE49-F238E27FC236}">
                <a16:creationId xmlns:a16="http://schemas.microsoft.com/office/drawing/2014/main" id="{8E3340BE-4052-5C0F-5DC9-6ACA81C75DCE}"/>
              </a:ext>
            </a:extLst>
          </p:cNvPr>
          <p:cNvGrpSpPr/>
          <p:nvPr/>
        </p:nvGrpSpPr>
        <p:grpSpPr>
          <a:xfrm>
            <a:off x="10048980" y="2674361"/>
            <a:ext cx="1075248" cy="1073016"/>
            <a:chOff x="7345226" y="2388682"/>
            <a:chExt cx="1075248" cy="1073016"/>
          </a:xfrm>
        </p:grpSpPr>
        <p:pic>
          <p:nvPicPr>
            <p:cNvPr id="76" name="Picture 75">
              <a:extLst>
                <a:ext uri="{FF2B5EF4-FFF2-40B4-BE49-F238E27FC236}">
                  <a16:creationId xmlns:a16="http://schemas.microsoft.com/office/drawing/2014/main" id="{8753F8E3-1E56-56DA-E951-6597F82B257B}"/>
                </a:ext>
              </a:extLst>
            </p:cNvPr>
            <p:cNvPicPr>
              <a:picLocks noChangeAspect="1"/>
            </p:cNvPicPr>
            <p:nvPr/>
          </p:nvPicPr>
          <p:blipFill>
            <a:blip r:embed="rId12"/>
            <a:stretch>
              <a:fillRect/>
            </a:stretch>
          </p:blipFill>
          <p:spPr>
            <a:xfrm>
              <a:off x="7345226" y="2388682"/>
              <a:ext cx="491242" cy="875567"/>
            </a:xfrm>
            <a:prstGeom prst="rect">
              <a:avLst/>
            </a:prstGeom>
          </p:spPr>
        </p:pic>
        <p:pic>
          <p:nvPicPr>
            <p:cNvPr id="78" name="Picture 77">
              <a:extLst>
                <a:ext uri="{FF2B5EF4-FFF2-40B4-BE49-F238E27FC236}">
                  <a16:creationId xmlns:a16="http://schemas.microsoft.com/office/drawing/2014/main" id="{0FEF2455-F0BC-B7C3-225C-D1B42A26AC15}"/>
                </a:ext>
              </a:extLst>
            </p:cNvPr>
            <p:cNvPicPr>
              <a:picLocks noChangeAspect="1"/>
            </p:cNvPicPr>
            <p:nvPr/>
          </p:nvPicPr>
          <p:blipFill>
            <a:blip r:embed="rId13"/>
            <a:stretch>
              <a:fillRect/>
            </a:stretch>
          </p:blipFill>
          <p:spPr>
            <a:xfrm>
              <a:off x="7969879" y="2390013"/>
              <a:ext cx="450595" cy="1071685"/>
            </a:xfrm>
            <a:prstGeom prst="rect">
              <a:avLst/>
            </a:prstGeom>
          </p:spPr>
        </p:pic>
      </p:grpSp>
      <p:pic>
        <p:nvPicPr>
          <p:cNvPr id="84" name="Picture 83">
            <a:extLst>
              <a:ext uri="{FF2B5EF4-FFF2-40B4-BE49-F238E27FC236}">
                <a16:creationId xmlns:a16="http://schemas.microsoft.com/office/drawing/2014/main" id="{2F5BF02D-A6E9-1F74-ABB6-9A3B319E1C34}"/>
              </a:ext>
            </a:extLst>
          </p:cNvPr>
          <p:cNvPicPr>
            <a:picLocks noChangeAspect="1"/>
          </p:cNvPicPr>
          <p:nvPr/>
        </p:nvPicPr>
        <p:blipFill>
          <a:blip r:embed="rId14"/>
          <a:stretch>
            <a:fillRect/>
          </a:stretch>
        </p:blipFill>
        <p:spPr>
          <a:xfrm>
            <a:off x="7902523" y="2675558"/>
            <a:ext cx="1390650" cy="938213"/>
          </a:xfrm>
          <a:prstGeom prst="rect">
            <a:avLst/>
          </a:prstGeom>
        </p:spPr>
      </p:pic>
      <p:sp>
        <p:nvSpPr>
          <p:cNvPr id="6" name="TextBox 5">
            <a:extLst>
              <a:ext uri="{FF2B5EF4-FFF2-40B4-BE49-F238E27FC236}">
                <a16:creationId xmlns:a16="http://schemas.microsoft.com/office/drawing/2014/main" id="{4961EE95-40A7-F305-F689-4D7371D7A178}"/>
              </a:ext>
            </a:extLst>
          </p:cNvPr>
          <p:cNvSpPr txBox="1"/>
          <p:nvPr/>
        </p:nvSpPr>
        <p:spPr>
          <a:xfrm>
            <a:off x="1430555" y="5977930"/>
            <a:ext cx="3204308" cy="530915"/>
          </a:xfrm>
          <a:prstGeom prst="rect">
            <a:avLst/>
          </a:prstGeom>
          <a:noFill/>
        </p:spPr>
        <p:txBody>
          <a:bodyPr wrap="square" rtlCol="0">
            <a:spAutoFit/>
          </a:bodyPr>
          <a:lstStyle/>
          <a:p>
            <a:r>
              <a:rPr lang="en-US" sz="1050" i="1"/>
              <a:t>*Mostly private label</a:t>
            </a:r>
          </a:p>
          <a:p>
            <a:endParaRPr lang="en-US"/>
          </a:p>
        </p:txBody>
      </p:sp>
    </p:spTree>
    <p:extLst>
      <p:ext uri="{BB962C8B-B14F-4D97-AF65-F5344CB8AC3E}">
        <p14:creationId xmlns:p14="http://schemas.microsoft.com/office/powerpoint/2010/main" val="1618691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11F75-E3CC-F6E8-3B8E-BC84079FCC60}"/>
            </a:ext>
          </a:extLst>
        </p:cNvPr>
        <p:cNvGrpSpPr/>
        <p:nvPr/>
      </p:nvGrpSpPr>
      <p:grpSpPr>
        <a:xfrm>
          <a:off x="0" y="0"/>
          <a:ext cx="0" cy="0"/>
          <a:chOff x="0" y="0"/>
          <a:chExt cx="0" cy="0"/>
        </a:xfrm>
      </p:grpSpPr>
      <p:sp>
        <p:nvSpPr>
          <p:cNvPr id="12" name="Rectangle: Rounded Corners 6">
            <a:extLst>
              <a:ext uri="{FF2B5EF4-FFF2-40B4-BE49-F238E27FC236}">
                <a16:creationId xmlns:a16="http://schemas.microsoft.com/office/drawing/2014/main" id="{AABF89A8-7C18-4A07-8D00-6C4B4A074487}"/>
              </a:ext>
            </a:extLst>
          </p:cNvPr>
          <p:cNvSpPr/>
          <p:nvPr/>
        </p:nvSpPr>
        <p:spPr>
          <a:xfrm>
            <a:off x="596284" y="1304066"/>
            <a:ext cx="3503193" cy="482191"/>
          </a:xfrm>
          <a:prstGeom prst="roundRect">
            <a:avLst>
              <a:gd name="adj" fmla="val 0"/>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6">
            <a:extLst>
              <a:ext uri="{FF2B5EF4-FFF2-40B4-BE49-F238E27FC236}">
                <a16:creationId xmlns:a16="http://schemas.microsoft.com/office/drawing/2014/main" id="{C49F0DA4-9CB1-8B6C-5844-9911AB3B8BFE}"/>
              </a:ext>
            </a:extLst>
          </p:cNvPr>
          <p:cNvSpPr/>
          <p:nvPr/>
        </p:nvSpPr>
        <p:spPr>
          <a:xfrm>
            <a:off x="4722541" y="1304066"/>
            <a:ext cx="3211739" cy="482191"/>
          </a:xfrm>
          <a:prstGeom prst="roundRect">
            <a:avLst>
              <a:gd name="adj" fmla="val 0"/>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Rounded Corners 6">
            <a:extLst>
              <a:ext uri="{FF2B5EF4-FFF2-40B4-BE49-F238E27FC236}">
                <a16:creationId xmlns:a16="http://schemas.microsoft.com/office/drawing/2014/main" id="{FCF68BEB-C850-BC46-FDBE-1AE016DFCDAD}"/>
              </a:ext>
            </a:extLst>
          </p:cNvPr>
          <p:cNvSpPr/>
          <p:nvPr/>
        </p:nvSpPr>
        <p:spPr>
          <a:xfrm>
            <a:off x="8509681" y="1304066"/>
            <a:ext cx="3211739" cy="482191"/>
          </a:xfrm>
          <a:prstGeom prst="roundRect">
            <a:avLst>
              <a:gd name="adj" fmla="val 0"/>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1668314-F44F-58D6-DB30-82EC8B67861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39</a:t>
            </a:fld>
            <a:endParaRPr lang="en-US"/>
          </a:p>
        </p:txBody>
      </p:sp>
      <p:sp>
        <p:nvSpPr>
          <p:cNvPr id="2" name="Title 1">
            <a:extLst>
              <a:ext uri="{FF2B5EF4-FFF2-40B4-BE49-F238E27FC236}">
                <a16:creationId xmlns:a16="http://schemas.microsoft.com/office/drawing/2014/main" id="{C17E2EB9-67EE-91A9-1504-50915F3B1040}"/>
              </a:ext>
            </a:extLst>
          </p:cNvPr>
          <p:cNvSpPr>
            <a:spLocks noGrp="1"/>
          </p:cNvSpPr>
          <p:nvPr>
            <p:ph type="title"/>
          </p:nvPr>
        </p:nvSpPr>
        <p:spPr>
          <a:xfrm>
            <a:off x="522219" y="419100"/>
            <a:ext cx="10515600" cy="668820"/>
          </a:xfrm>
        </p:spPr>
        <p:txBody>
          <a:bodyPr>
            <a:normAutofit/>
          </a:bodyPr>
          <a:lstStyle/>
          <a:p>
            <a:r>
              <a:rPr lang="en-US"/>
              <a:t>Patient Interfaces</a:t>
            </a:r>
          </a:p>
        </p:txBody>
      </p:sp>
      <p:sp>
        <p:nvSpPr>
          <p:cNvPr id="6" name="Slide Number Placeholder 3">
            <a:extLst>
              <a:ext uri="{FF2B5EF4-FFF2-40B4-BE49-F238E27FC236}">
                <a16:creationId xmlns:a16="http://schemas.microsoft.com/office/drawing/2014/main" id="{D77AD618-1E37-E314-9B59-27BF17975E17}"/>
              </a:ext>
            </a:extLst>
          </p:cNvPr>
          <p:cNvSpPr txBox="1">
            <a:spLocks/>
          </p:cNvSpPr>
          <p:nvPr/>
        </p:nvSpPr>
        <p:spPr>
          <a:xfrm>
            <a:off x="11100619" y="6438188"/>
            <a:ext cx="778722" cy="228086"/>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4E0494F-D9D9-4FE9-B19B-AC7F2920D1CD}" type="slidenum">
              <a:rPr lang="en-US" smtClean="0">
                <a:solidFill>
                  <a:schemeClr val="tx1"/>
                </a:solidFill>
              </a:rPr>
              <a:pPr/>
              <a:t>39</a:t>
            </a:fld>
            <a:endParaRPr lang="en-US">
              <a:solidFill>
                <a:schemeClr val="tx1"/>
              </a:solidFill>
            </a:endParaRPr>
          </a:p>
        </p:txBody>
      </p:sp>
      <p:sp>
        <p:nvSpPr>
          <p:cNvPr id="7" name="TextBox 6">
            <a:extLst>
              <a:ext uri="{FF2B5EF4-FFF2-40B4-BE49-F238E27FC236}">
                <a16:creationId xmlns:a16="http://schemas.microsoft.com/office/drawing/2014/main" id="{D164FF30-8D2F-4899-6A8A-C7606AFC73BC}"/>
              </a:ext>
            </a:extLst>
          </p:cNvPr>
          <p:cNvSpPr txBox="1"/>
          <p:nvPr/>
        </p:nvSpPr>
        <p:spPr>
          <a:xfrm>
            <a:off x="537746" y="1809613"/>
            <a:ext cx="3454401" cy="784830"/>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EtCO</a:t>
            </a:r>
            <a:r>
              <a:rPr lang="en-US" sz="1400" b="1" baseline="-25000">
                <a:latin typeface="Arial" panose="020B0604020202020204" pitchFamily="34" charset="0"/>
                <a:cs typeface="Arial" panose="020B0604020202020204" pitchFamily="34" charset="0"/>
              </a:rPr>
              <a:t>2</a:t>
            </a:r>
            <a:r>
              <a:rPr lang="en-US" sz="1400" b="1">
                <a:latin typeface="Arial" panose="020B0604020202020204" pitchFamily="34" charset="0"/>
                <a:cs typeface="Arial" panose="020B0604020202020204" pitchFamily="34" charset="0"/>
              </a:rPr>
              <a:t>/O</a:t>
            </a:r>
            <a:r>
              <a:rPr lang="en-US" sz="1400" b="1" baseline="-25000">
                <a:latin typeface="Arial" panose="020B0604020202020204" pitchFamily="34" charset="0"/>
                <a:cs typeface="Arial" panose="020B0604020202020204" pitchFamily="34" charset="0"/>
              </a:rPr>
              <a:t>2</a:t>
            </a:r>
            <a:r>
              <a:rPr lang="en-US" sz="1400">
                <a:latin typeface="Arial" panose="020B0604020202020204" pitchFamily="34" charset="0"/>
                <a:cs typeface="Arial" panose="020B0604020202020204" pitchFamily="34" charset="0"/>
              </a:rPr>
              <a:t> – Provides oxygen and draws CO</a:t>
            </a:r>
            <a:r>
              <a:rPr lang="en-US" sz="1400" baseline="-25000">
                <a:latin typeface="Arial" panose="020B0604020202020204" pitchFamily="34" charset="0"/>
                <a:cs typeface="Arial" panose="020B0604020202020204" pitchFamily="34" charset="0"/>
              </a:rPr>
              <a:t>2</a:t>
            </a:r>
            <a:r>
              <a:rPr lang="en-US" sz="1400">
                <a:latin typeface="Arial" panose="020B0604020202020204" pitchFamily="34" charset="0"/>
                <a:cs typeface="Arial" panose="020B0604020202020204" pitchFamily="34" charset="0"/>
              </a:rPr>
              <a:t> sample</a:t>
            </a:r>
          </a:p>
          <a:p>
            <a:endParaRPr lang="en-US" sz="300">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EtCO</a:t>
            </a:r>
            <a:r>
              <a:rPr lang="en-US" sz="1400" b="1" baseline="-25000">
                <a:latin typeface="Arial" panose="020B0604020202020204" pitchFamily="34" charset="0"/>
                <a:cs typeface="Arial" panose="020B0604020202020204" pitchFamily="34" charset="0"/>
              </a:rPr>
              <a:t>2</a:t>
            </a:r>
            <a:r>
              <a:rPr lang="en-US" sz="1400">
                <a:latin typeface="Arial" panose="020B0604020202020204" pitchFamily="34" charset="0"/>
                <a:cs typeface="Arial" panose="020B0604020202020204" pitchFamily="34" charset="0"/>
              </a:rPr>
              <a:t> – draws CO</a:t>
            </a:r>
            <a:r>
              <a:rPr lang="en-US" sz="1400" baseline="-25000">
                <a:latin typeface="Arial" panose="020B0604020202020204" pitchFamily="34" charset="0"/>
                <a:cs typeface="Arial" panose="020B0604020202020204" pitchFamily="34" charset="0"/>
              </a:rPr>
              <a:t>2</a:t>
            </a:r>
            <a:r>
              <a:rPr lang="en-US" sz="1400">
                <a:latin typeface="Arial" panose="020B0604020202020204" pitchFamily="34" charset="0"/>
                <a:cs typeface="Arial" panose="020B0604020202020204" pitchFamily="34" charset="0"/>
              </a:rPr>
              <a:t> sample only</a:t>
            </a:r>
          </a:p>
        </p:txBody>
      </p:sp>
      <p:pic>
        <p:nvPicPr>
          <p:cNvPr id="8" name="Picture 7">
            <a:extLst>
              <a:ext uri="{FF2B5EF4-FFF2-40B4-BE49-F238E27FC236}">
                <a16:creationId xmlns:a16="http://schemas.microsoft.com/office/drawing/2014/main" id="{B4A49ECD-E602-4F70-27EA-A51B83442096}"/>
              </a:ext>
            </a:extLst>
          </p:cNvPr>
          <p:cNvPicPr>
            <a:picLocks noChangeAspect="1"/>
          </p:cNvPicPr>
          <p:nvPr/>
        </p:nvPicPr>
        <p:blipFill>
          <a:blip r:embed="rId3"/>
          <a:stretch>
            <a:fillRect/>
          </a:stretch>
        </p:blipFill>
        <p:spPr>
          <a:xfrm>
            <a:off x="627990" y="2920477"/>
            <a:ext cx="1343013" cy="1143967"/>
          </a:xfrm>
          <a:prstGeom prst="rect">
            <a:avLst/>
          </a:prstGeom>
          <a:ln>
            <a:noFill/>
          </a:ln>
          <a:effectLst/>
        </p:spPr>
      </p:pic>
      <p:pic>
        <p:nvPicPr>
          <p:cNvPr id="9" name="Picture 8">
            <a:extLst>
              <a:ext uri="{FF2B5EF4-FFF2-40B4-BE49-F238E27FC236}">
                <a16:creationId xmlns:a16="http://schemas.microsoft.com/office/drawing/2014/main" id="{3694093A-B786-651C-95DC-0D7C5786520B}"/>
              </a:ext>
            </a:extLst>
          </p:cNvPr>
          <p:cNvPicPr>
            <a:picLocks noChangeAspect="1"/>
          </p:cNvPicPr>
          <p:nvPr/>
        </p:nvPicPr>
        <p:blipFill>
          <a:blip r:embed="rId4"/>
          <a:stretch>
            <a:fillRect/>
          </a:stretch>
        </p:blipFill>
        <p:spPr>
          <a:xfrm>
            <a:off x="2381256" y="2953392"/>
            <a:ext cx="1718222" cy="1143968"/>
          </a:xfrm>
          <a:prstGeom prst="rect">
            <a:avLst/>
          </a:prstGeom>
          <a:ln>
            <a:noFill/>
          </a:ln>
          <a:effectLst/>
        </p:spPr>
      </p:pic>
      <p:sp>
        <p:nvSpPr>
          <p:cNvPr id="10" name="TextBox 9">
            <a:extLst>
              <a:ext uri="{FF2B5EF4-FFF2-40B4-BE49-F238E27FC236}">
                <a16:creationId xmlns:a16="http://schemas.microsoft.com/office/drawing/2014/main" id="{14666BE2-CF4A-D204-7240-6C5CB40D7C0F}"/>
              </a:ext>
            </a:extLst>
          </p:cNvPr>
          <p:cNvSpPr txBox="1"/>
          <p:nvPr/>
        </p:nvSpPr>
        <p:spPr>
          <a:xfrm>
            <a:off x="987179" y="2658867"/>
            <a:ext cx="624634" cy="261610"/>
          </a:xfrm>
          <a:prstGeom prst="rect">
            <a:avLst/>
          </a:prstGeom>
          <a:noFill/>
        </p:spPr>
        <p:txBody>
          <a:bodyPr wrap="square" rtlCol="0">
            <a:spAutoFit/>
          </a:bodyPr>
          <a:lstStyle/>
          <a:p>
            <a:pPr algn="ctr"/>
            <a:r>
              <a:rPr lang="en-US" sz="1100">
                <a:latin typeface="Arial" panose="020B0604020202020204" pitchFamily="34" charset="0"/>
                <a:cs typeface="Arial" panose="020B0604020202020204" pitchFamily="34" charset="0"/>
              </a:rPr>
              <a:t>Nasal</a:t>
            </a:r>
          </a:p>
        </p:txBody>
      </p:sp>
      <p:sp>
        <p:nvSpPr>
          <p:cNvPr id="11" name="TextBox 10">
            <a:extLst>
              <a:ext uri="{FF2B5EF4-FFF2-40B4-BE49-F238E27FC236}">
                <a16:creationId xmlns:a16="http://schemas.microsoft.com/office/drawing/2014/main" id="{FF6244A2-70C7-1DF1-5A98-C485B510F2D1}"/>
              </a:ext>
            </a:extLst>
          </p:cNvPr>
          <p:cNvSpPr txBox="1"/>
          <p:nvPr/>
        </p:nvSpPr>
        <p:spPr>
          <a:xfrm>
            <a:off x="2580275" y="2661984"/>
            <a:ext cx="1320185" cy="261610"/>
          </a:xfrm>
          <a:prstGeom prst="rect">
            <a:avLst/>
          </a:prstGeom>
          <a:noFill/>
        </p:spPr>
        <p:txBody>
          <a:bodyPr wrap="square" rtlCol="0">
            <a:spAutoFit/>
          </a:bodyPr>
          <a:lstStyle/>
          <a:p>
            <a:pPr algn="ctr"/>
            <a:r>
              <a:rPr lang="en-US" sz="1100">
                <a:latin typeface="Arial" panose="020B0604020202020204" pitchFamily="34" charset="0"/>
                <a:cs typeface="Arial" panose="020B0604020202020204" pitchFamily="34" charset="0"/>
              </a:rPr>
              <a:t>Oral-Nasal</a:t>
            </a:r>
          </a:p>
        </p:txBody>
      </p:sp>
      <p:pic>
        <p:nvPicPr>
          <p:cNvPr id="14" name="Picture 13">
            <a:extLst>
              <a:ext uri="{FF2B5EF4-FFF2-40B4-BE49-F238E27FC236}">
                <a16:creationId xmlns:a16="http://schemas.microsoft.com/office/drawing/2014/main" id="{CF687B5E-FED3-3150-3239-6E1C7BC7D6CC}"/>
              </a:ext>
            </a:extLst>
          </p:cNvPr>
          <p:cNvPicPr>
            <a:picLocks noChangeAspect="1"/>
          </p:cNvPicPr>
          <p:nvPr/>
        </p:nvPicPr>
        <p:blipFill>
          <a:blip r:embed="rId5"/>
          <a:stretch>
            <a:fillRect/>
          </a:stretch>
        </p:blipFill>
        <p:spPr>
          <a:xfrm>
            <a:off x="9985447" y="4649824"/>
            <a:ext cx="1368693" cy="596466"/>
          </a:xfrm>
          <a:prstGeom prst="rect">
            <a:avLst/>
          </a:prstGeom>
          <a:ln w="3175" cap="sq">
            <a:solidFill>
              <a:schemeClr val="bg1">
                <a:lumMod val="65000"/>
              </a:schemeClr>
            </a:solidFill>
            <a:prstDash val="solid"/>
            <a:miter lim="800000"/>
          </a:ln>
          <a:effectLst/>
        </p:spPr>
      </p:pic>
      <p:pic>
        <p:nvPicPr>
          <p:cNvPr id="15" name="Picture 14">
            <a:extLst>
              <a:ext uri="{FF2B5EF4-FFF2-40B4-BE49-F238E27FC236}">
                <a16:creationId xmlns:a16="http://schemas.microsoft.com/office/drawing/2014/main" id="{70383E68-434E-0078-3D53-8674A3EED170}"/>
              </a:ext>
            </a:extLst>
          </p:cNvPr>
          <p:cNvPicPr>
            <a:picLocks noChangeAspect="1"/>
          </p:cNvPicPr>
          <p:nvPr/>
        </p:nvPicPr>
        <p:blipFill>
          <a:blip r:embed="rId6"/>
          <a:stretch>
            <a:fillRect/>
          </a:stretch>
        </p:blipFill>
        <p:spPr>
          <a:xfrm>
            <a:off x="8598016" y="4649824"/>
            <a:ext cx="1184482" cy="596466"/>
          </a:xfrm>
          <a:prstGeom prst="rect">
            <a:avLst/>
          </a:prstGeom>
          <a:ln w="3175" cap="sq">
            <a:solidFill>
              <a:schemeClr val="bg1">
                <a:lumMod val="65000"/>
              </a:schemeClr>
            </a:solidFill>
            <a:prstDash val="solid"/>
            <a:miter lim="800000"/>
          </a:ln>
          <a:effectLst/>
        </p:spPr>
      </p:pic>
      <p:sp>
        <p:nvSpPr>
          <p:cNvPr id="16" name="TextBox 15">
            <a:extLst>
              <a:ext uri="{FF2B5EF4-FFF2-40B4-BE49-F238E27FC236}">
                <a16:creationId xmlns:a16="http://schemas.microsoft.com/office/drawing/2014/main" id="{5FA7ADFD-4BFF-8ABA-29D3-292D2E624B6C}"/>
              </a:ext>
            </a:extLst>
          </p:cNvPr>
          <p:cNvSpPr txBox="1"/>
          <p:nvPr/>
        </p:nvSpPr>
        <p:spPr>
          <a:xfrm>
            <a:off x="1431405" y="1327203"/>
            <a:ext cx="1589244" cy="400110"/>
          </a:xfrm>
          <a:prstGeom prst="rect">
            <a:avLst/>
          </a:prstGeom>
          <a:noFill/>
        </p:spPr>
        <p:txBody>
          <a:bodyPr wrap="square" rtlCol="0">
            <a:spAutoFit/>
          </a:bodyPr>
          <a:lstStyle/>
          <a:p>
            <a:pPr algn="ctr"/>
            <a:r>
              <a:rPr lang="en-US" sz="2000" b="1">
                <a:solidFill>
                  <a:schemeClr val="bg1"/>
                </a:solidFill>
                <a:latin typeface="Arial" panose="020B0604020202020204" pitchFamily="34" charset="0"/>
                <a:cs typeface="Arial" panose="020B0604020202020204" pitchFamily="34" charset="0"/>
              </a:rPr>
              <a:t>Cannulas</a:t>
            </a:r>
            <a:endParaRPr lang="en-US" sz="2000">
              <a:solidFill>
                <a:schemeClr val="bg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739BA6B-2885-DA81-64E4-DCA2492A26A0}"/>
              </a:ext>
            </a:extLst>
          </p:cNvPr>
          <p:cNvSpPr txBox="1"/>
          <p:nvPr/>
        </p:nvSpPr>
        <p:spPr>
          <a:xfrm>
            <a:off x="5752365" y="1327203"/>
            <a:ext cx="1162523" cy="400110"/>
          </a:xfrm>
          <a:prstGeom prst="rect">
            <a:avLst/>
          </a:prstGeom>
          <a:noFill/>
        </p:spPr>
        <p:txBody>
          <a:bodyPr wrap="square" rtlCol="0">
            <a:spAutoFit/>
          </a:bodyPr>
          <a:lstStyle/>
          <a:p>
            <a:pPr algn="ctr"/>
            <a:r>
              <a:rPr lang="en-US" sz="2000" b="1">
                <a:solidFill>
                  <a:schemeClr val="bg1"/>
                </a:solidFill>
                <a:latin typeface="Arial" panose="020B0604020202020204" pitchFamily="34" charset="0"/>
                <a:cs typeface="Arial" panose="020B0604020202020204" pitchFamily="34" charset="0"/>
              </a:rPr>
              <a:t>Masks</a:t>
            </a:r>
            <a:endParaRPr lang="en-US" sz="200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976B1A8-8431-95BA-43B6-CDE6160CA40F}"/>
              </a:ext>
            </a:extLst>
          </p:cNvPr>
          <p:cNvSpPr txBox="1"/>
          <p:nvPr/>
        </p:nvSpPr>
        <p:spPr>
          <a:xfrm>
            <a:off x="4682217" y="1809613"/>
            <a:ext cx="3153117" cy="769441"/>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Used when higher O</a:t>
            </a:r>
            <a:r>
              <a:rPr lang="en-US" sz="1400" baseline="-25000">
                <a:latin typeface="Arial" panose="020B0604020202020204" pitchFamily="34" charset="0"/>
                <a:cs typeface="Arial" panose="020B0604020202020204" pitchFamily="34" charset="0"/>
              </a:rPr>
              <a:t>2</a:t>
            </a:r>
            <a:r>
              <a:rPr lang="en-US" sz="1400">
                <a:latin typeface="Arial" panose="020B0604020202020204" pitchFamily="34" charset="0"/>
                <a:cs typeface="Arial" panose="020B0604020202020204" pitchFamily="34" charset="0"/>
              </a:rPr>
              <a:t> is needed than a cannula can provide</a:t>
            </a:r>
          </a:p>
          <a:p>
            <a:endParaRPr lang="en-US" sz="160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F55F1C30-49EF-DF55-EC4A-4A056AFB2BF6}"/>
              </a:ext>
            </a:extLst>
          </p:cNvPr>
          <p:cNvSpPr txBox="1"/>
          <p:nvPr/>
        </p:nvSpPr>
        <p:spPr>
          <a:xfrm>
            <a:off x="4725178" y="4277428"/>
            <a:ext cx="2571570" cy="261610"/>
          </a:xfrm>
          <a:prstGeom prst="rect">
            <a:avLst/>
          </a:prstGeom>
          <a:noFill/>
        </p:spPr>
        <p:txBody>
          <a:bodyPr wrap="square" rtlCol="0">
            <a:spAutoFit/>
          </a:bodyPr>
          <a:lstStyle/>
          <a:p>
            <a:pPr algn="ctr"/>
            <a:r>
              <a:rPr lang="en-US" sz="1100">
                <a:latin typeface="Arial" panose="020B0604020202020204" pitchFamily="34" charset="0"/>
                <a:cs typeface="Arial" panose="020B0604020202020204" pitchFamily="34" charset="0"/>
              </a:rPr>
              <a:t>With scope and without scope</a:t>
            </a:r>
          </a:p>
        </p:txBody>
      </p:sp>
      <p:sp>
        <p:nvSpPr>
          <p:cNvPr id="20" name="TextBox 19">
            <a:extLst>
              <a:ext uri="{FF2B5EF4-FFF2-40B4-BE49-F238E27FC236}">
                <a16:creationId xmlns:a16="http://schemas.microsoft.com/office/drawing/2014/main" id="{5993C37A-21DE-FCB6-59FA-626765FEB81A}"/>
              </a:ext>
            </a:extLst>
          </p:cNvPr>
          <p:cNvSpPr txBox="1"/>
          <p:nvPr/>
        </p:nvSpPr>
        <p:spPr>
          <a:xfrm>
            <a:off x="8797382" y="1327203"/>
            <a:ext cx="2891351" cy="400110"/>
          </a:xfrm>
          <a:prstGeom prst="rect">
            <a:avLst/>
          </a:prstGeom>
          <a:noFill/>
        </p:spPr>
        <p:txBody>
          <a:bodyPr wrap="square" rtlCol="0">
            <a:spAutoFit/>
          </a:bodyPr>
          <a:lstStyle/>
          <a:p>
            <a:pPr algn="ctr"/>
            <a:r>
              <a:rPr lang="en-US" sz="2000" b="1">
                <a:solidFill>
                  <a:schemeClr val="bg1"/>
                </a:solidFill>
                <a:latin typeface="Arial" panose="020B0604020202020204" pitchFamily="34" charset="0"/>
                <a:cs typeface="Arial" panose="020B0604020202020204" pitchFamily="34" charset="0"/>
              </a:rPr>
              <a:t>Gas Sample Lines</a:t>
            </a:r>
            <a:endParaRPr lang="en-US" sz="200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D7D91253-C40C-93D9-7049-28C9DBFC80FC}"/>
              </a:ext>
            </a:extLst>
          </p:cNvPr>
          <p:cNvSpPr txBox="1"/>
          <p:nvPr/>
        </p:nvSpPr>
        <p:spPr>
          <a:xfrm>
            <a:off x="9928204" y="5246290"/>
            <a:ext cx="1514157" cy="261610"/>
          </a:xfrm>
          <a:prstGeom prst="rect">
            <a:avLst/>
          </a:prstGeom>
          <a:noFill/>
        </p:spPr>
        <p:txBody>
          <a:bodyPr wrap="square" rtlCol="0">
            <a:spAutoFit/>
          </a:bodyPr>
          <a:lstStyle/>
          <a:p>
            <a:r>
              <a:rPr lang="en-US" sz="1100">
                <a:latin typeface="Arial" panose="020B0604020202020204" pitchFamily="34" charset="0"/>
                <a:cs typeface="Arial" panose="020B0604020202020204" pitchFamily="34" charset="0"/>
              </a:rPr>
              <a:t>With ET adapter</a:t>
            </a:r>
          </a:p>
        </p:txBody>
      </p:sp>
      <p:sp>
        <p:nvSpPr>
          <p:cNvPr id="22" name="TextBox 21">
            <a:extLst>
              <a:ext uri="{FF2B5EF4-FFF2-40B4-BE49-F238E27FC236}">
                <a16:creationId xmlns:a16="http://schemas.microsoft.com/office/drawing/2014/main" id="{5B52FEA5-1D7D-CBFC-9C98-B31C8686E48E}"/>
              </a:ext>
            </a:extLst>
          </p:cNvPr>
          <p:cNvSpPr txBox="1"/>
          <p:nvPr/>
        </p:nvSpPr>
        <p:spPr>
          <a:xfrm>
            <a:off x="8492186" y="1809613"/>
            <a:ext cx="3396309" cy="1446550"/>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Used with intubated patients on anesthesia machine or ventilator</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Or when resuscitation bags are in use</a:t>
            </a:r>
          </a:p>
          <a:p>
            <a:endParaRPr lang="en-US" sz="1400">
              <a:latin typeface="Arial" panose="020B0604020202020204" pitchFamily="34" charset="0"/>
              <a:cs typeface="Arial" panose="020B0604020202020204" pitchFamily="34" charset="0"/>
            </a:endParaRPr>
          </a:p>
          <a:p>
            <a:endParaRPr lang="en-US" sz="1600">
              <a:latin typeface="Arial" panose="020B0604020202020204" pitchFamily="34" charset="0"/>
              <a:cs typeface="Arial" panose="020B0604020202020204" pitchFamily="34" charset="0"/>
            </a:endParaRPr>
          </a:p>
        </p:txBody>
      </p:sp>
      <p:cxnSp>
        <p:nvCxnSpPr>
          <p:cNvPr id="23" name="Straight Connector 22">
            <a:extLst>
              <a:ext uri="{FF2B5EF4-FFF2-40B4-BE49-F238E27FC236}">
                <a16:creationId xmlns:a16="http://schemas.microsoft.com/office/drawing/2014/main" id="{72F0EB63-C7A7-B604-3992-3FC9E03ACCCA}"/>
              </a:ext>
            </a:extLst>
          </p:cNvPr>
          <p:cNvCxnSpPr/>
          <p:nvPr/>
        </p:nvCxnSpPr>
        <p:spPr>
          <a:xfrm>
            <a:off x="4434840" y="1427268"/>
            <a:ext cx="0" cy="406675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DEEB8F4-2475-FF55-4A67-3A7AE3D6FA82}"/>
              </a:ext>
            </a:extLst>
          </p:cNvPr>
          <p:cNvCxnSpPr/>
          <p:nvPr/>
        </p:nvCxnSpPr>
        <p:spPr>
          <a:xfrm>
            <a:off x="8221980" y="1350872"/>
            <a:ext cx="0" cy="4066752"/>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1F5455C6-0838-1501-5D92-2DA5D86448FB}"/>
              </a:ext>
            </a:extLst>
          </p:cNvPr>
          <p:cNvPicPr>
            <a:picLocks noChangeAspect="1"/>
          </p:cNvPicPr>
          <p:nvPr/>
        </p:nvPicPr>
        <p:blipFill>
          <a:blip r:embed="rId7"/>
          <a:stretch>
            <a:fillRect/>
          </a:stretch>
        </p:blipFill>
        <p:spPr>
          <a:xfrm>
            <a:off x="627998" y="4318246"/>
            <a:ext cx="1342996" cy="642668"/>
          </a:xfrm>
          <a:prstGeom prst="rect">
            <a:avLst/>
          </a:prstGeom>
          <a:ln w="3175" cap="sq">
            <a:solidFill>
              <a:schemeClr val="bg1">
                <a:lumMod val="65000"/>
              </a:schemeClr>
            </a:solidFill>
            <a:prstDash val="solid"/>
            <a:miter lim="800000"/>
          </a:ln>
          <a:effectLst/>
        </p:spPr>
      </p:pic>
      <p:pic>
        <p:nvPicPr>
          <p:cNvPr id="26" name="Picture 25">
            <a:extLst>
              <a:ext uri="{FF2B5EF4-FFF2-40B4-BE49-F238E27FC236}">
                <a16:creationId xmlns:a16="http://schemas.microsoft.com/office/drawing/2014/main" id="{CB5BB43D-9FB8-0532-1E04-9B9C913BD139}"/>
              </a:ext>
            </a:extLst>
          </p:cNvPr>
          <p:cNvPicPr>
            <a:picLocks noChangeAspect="1"/>
          </p:cNvPicPr>
          <p:nvPr/>
        </p:nvPicPr>
        <p:blipFill rotWithShape="1">
          <a:blip r:embed="rId8"/>
          <a:srcRect l="7690" t="6244" r="4654" b="8480"/>
          <a:stretch/>
        </p:blipFill>
        <p:spPr>
          <a:xfrm>
            <a:off x="2807507" y="4302426"/>
            <a:ext cx="865721" cy="600397"/>
          </a:xfrm>
          <a:prstGeom prst="rect">
            <a:avLst/>
          </a:prstGeom>
          <a:ln w="3175" cap="sq">
            <a:solidFill>
              <a:schemeClr val="bg1">
                <a:lumMod val="65000"/>
              </a:schemeClr>
            </a:solidFill>
            <a:prstDash val="solid"/>
            <a:miter lim="800000"/>
          </a:ln>
          <a:effectLst/>
        </p:spPr>
      </p:pic>
      <p:pic>
        <p:nvPicPr>
          <p:cNvPr id="27" name="Picture 26">
            <a:extLst>
              <a:ext uri="{FF2B5EF4-FFF2-40B4-BE49-F238E27FC236}">
                <a16:creationId xmlns:a16="http://schemas.microsoft.com/office/drawing/2014/main" id="{CBD1DC57-D161-7B1C-4C6C-CDFED798814A}"/>
              </a:ext>
            </a:extLst>
          </p:cNvPr>
          <p:cNvPicPr>
            <a:picLocks noChangeAspect="1"/>
          </p:cNvPicPr>
          <p:nvPr/>
        </p:nvPicPr>
        <p:blipFill>
          <a:blip r:embed="rId9"/>
          <a:stretch>
            <a:fillRect/>
          </a:stretch>
        </p:blipFill>
        <p:spPr>
          <a:xfrm>
            <a:off x="2848994" y="5288650"/>
            <a:ext cx="782746" cy="830997"/>
          </a:xfrm>
          <a:prstGeom prst="rect">
            <a:avLst/>
          </a:prstGeom>
          <a:ln w="3175" cap="sq">
            <a:solidFill>
              <a:schemeClr val="bg1">
                <a:lumMod val="65000"/>
              </a:schemeClr>
            </a:solidFill>
            <a:prstDash val="solid"/>
            <a:miter lim="800000"/>
          </a:ln>
          <a:effectLst/>
        </p:spPr>
      </p:pic>
      <p:sp>
        <p:nvSpPr>
          <p:cNvPr id="28" name="TextBox 27">
            <a:extLst>
              <a:ext uri="{FF2B5EF4-FFF2-40B4-BE49-F238E27FC236}">
                <a16:creationId xmlns:a16="http://schemas.microsoft.com/office/drawing/2014/main" id="{8A15F42D-36B3-007E-FF35-C769CBFAD6DB}"/>
              </a:ext>
            </a:extLst>
          </p:cNvPr>
          <p:cNvSpPr txBox="1"/>
          <p:nvPr/>
        </p:nvSpPr>
        <p:spPr>
          <a:xfrm>
            <a:off x="901781" y="4128868"/>
            <a:ext cx="795431" cy="215444"/>
          </a:xfrm>
          <a:prstGeom prst="rect">
            <a:avLst/>
          </a:prstGeom>
          <a:noFill/>
        </p:spPr>
        <p:txBody>
          <a:bodyPr wrap="square" rtlCol="0">
            <a:spAutoFit/>
          </a:bodyPr>
          <a:lstStyle/>
          <a:p>
            <a:pPr algn="ctr"/>
            <a:r>
              <a:rPr lang="en-US" sz="800">
                <a:latin typeface="Arial" panose="020B0604020202020204" pitchFamily="34" charset="0"/>
                <a:cs typeface="Arial" panose="020B0604020202020204" pitchFamily="34" charset="0"/>
              </a:rPr>
              <a:t>Divided</a:t>
            </a:r>
          </a:p>
        </p:txBody>
      </p:sp>
      <p:sp>
        <p:nvSpPr>
          <p:cNvPr id="29" name="TextBox 28">
            <a:extLst>
              <a:ext uri="{FF2B5EF4-FFF2-40B4-BE49-F238E27FC236}">
                <a16:creationId xmlns:a16="http://schemas.microsoft.com/office/drawing/2014/main" id="{0B9916C3-DCB9-1351-2F33-A42076D487B9}"/>
              </a:ext>
            </a:extLst>
          </p:cNvPr>
          <p:cNvSpPr txBox="1"/>
          <p:nvPr/>
        </p:nvSpPr>
        <p:spPr>
          <a:xfrm>
            <a:off x="240313" y="5057454"/>
            <a:ext cx="2118367" cy="215444"/>
          </a:xfrm>
          <a:prstGeom prst="rect">
            <a:avLst/>
          </a:prstGeom>
          <a:noFill/>
        </p:spPr>
        <p:txBody>
          <a:bodyPr wrap="square" rtlCol="0">
            <a:spAutoFit/>
          </a:bodyPr>
          <a:lstStyle/>
          <a:p>
            <a:pPr algn="ctr"/>
            <a:r>
              <a:rPr lang="en-US" sz="800">
                <a:latin typeface="Arial" panose="020B0604020202020204" pitchFamily="34" charset="0"/>
                <a:cs typeface="Arial" panose="020B0604020202020204" pitchFamily="34" charset="0"/>
              </a:rPr>
              <a:t>Piggyback / Dual / Blow by/ Bifurcated</a:t>
            </a:r>
          </a:p>
        </p:txBody>
      </p:sp>
      <p:sp>
        <p:nvSpPr>
          <p:cNvPr id="30" name="TextBox 29">
            <a:extLst>
              <a:ext uri="{FF2B5EF4-FFF2-40B4-BE49-F238E27FC236}">
                <a16:creationId xmlns:a16="http://schemas.microsoft.com/office/drawing/2014/main" id="{784741B1-FAEC-F855-5A25-A93DEE961FC7}"/>
              </a:ext>
            </a:extLst>
          </p:cNvPr>
          <p:cNvSpPr txBox="1"/>
          <p:nvPr/>
        </p:nvSpPr>
        <p:spPr>
          <a:xfrm>
            <a:off x="2842652" y="4086982"/>
            <a:ext cx="795431" cy="215444"/>
          </a:xfrm>
          <a:prstGeom prst="rect">
            <a:avLst/>
          </a:prstGeom>
          <a:noFill/>
        </p:spPr>
        <p:txBody>
          <a:bodyPr wrap="square" rtlCol="0">
            <a:spAutoFit/>
          </a:bodyPr>
          <a:lstStyle/>
          <a:p>
            <a:pPr algn="ctr"/>
            <a:r>
              <a:rPr lang="en-US" sz="800">
                <a:latin typeface="Arial" panose="020B0604020202020204" pitchFamily="34" charset="0"/>
                <a:cs typeface="Arial" panose="020B0604020202020204" pitchFamily="34" charset="0"/>
              </a:rPr>
              <a:t>Scoop</a:t>
            </a:r>
          </a:p>
        </p:txBody>
      </p:sp>
      <p:sp>
        <p:nvSpPr>
          <p:cNvPr id="31" name="TextBox 30">
            <a:extLst>
              <a:ext uri="{FF2B5EF4-FFF2-40B4-BE49-F238E27FC236}">
                <a16:creationId xmlns:a16="http://schemas.microsoft.com/office/drawing/2014/main" id="{47AA5303-D49D-7837-2A00-BA0E8DCDEA27}"/>
              </a:ext>
            </a:extLst>
          </p:cNvPr>
          <p:cNvSpPr txBox="1"/>
          <p:nvPr/>
        </p:nvSpPr>
        <p:spPr>
          <a:xfrm>
            <a:off x="2842652" y="5057454"/>
            <a:ext cx="795431" cy="215444"/>
          </a:xfrm>
          <a:prstGeom prst="rect">
            <a:avLst/>
          </a:prstGeom>
          <a:noFill/>
        </p:spPr>
        <p:txBody>
          <a:bodyPr wrap="square" rtlCol="0">
            <a:spAutoFit/>
          </a:bodyPr>
          <a:lstStyle/>
          <a:p>
            <a:pPr algn="ctr"/>
            <a:r>
              <a:rPr lang="en-US" sz="800">
                <a:latin typeface="Arial" panose="020B0604020202020204" pitchFamily="34" charset="0"/>
                <a:cs typeface="Arial" panose="020B0604020202020204" pitchFamily="34" charset="0"/>
              </a:rPr>
              <a:t>Trunk</a:t>
            </a:r>
          </a:p>
        </p:txBody>
      </p:sp>
      <p:pic>
        <p:nvPicPr>
          <p:cNvPr id="32" name="Picture 31">
            <a:extLst>
              <a:ext uri="{FF2B5EF4-FFF2-40B4-BE49-F238E27FC236}">
                <a16:creationId xmlns:a16="http://schemas.microsoft.com/office/drawing/2014/main" id="{4015C020-60FD-C365-91B9-874373B1A663}"/>
              </a:ext>
            </a:extLst>
          </p:cNvPr>
          <p:cNvPicPr>
            <a:picLocks noChangeAspect="1"/>
          </p:cNvPicPr>
          <p:nvPr/>
        </p:nvPicPr>
        <p:blipFill rotWithShape="1">
          <a:blip r:embed="rId10"/>
          <a:srcRect l="11318" r="15258" b="651"/>
          <a:stretch/>
        </p:blipFill>
        <p:spPr>
          <a:xfrm rot="5400000">
            <a:off x="878857" y="5051646"/>
            <a:ext cx="841278" cy="1334215"/>
          </a:xfrm>
          <a:prstGeom prst="rect">
            <a:avLst/>
          </a:prstGeom>
          <a:ln w="3175" cap="sq">
            <a:solidFill>
              <a:schemeClr val="bg1">
                <a:lumMod val="65000"/>
              </a:schemeClr>
            </a:solidFill>
            <a:prstDash val="solid"/>
            <a:miter lim="800000"/>
          </a:ln>
          <a:effectLst/>
        </p:spPr>
      </p:pic>
      <p:pic>
        <p:nvPicPr>
          <p:cNvPr id="33" name="Picture 32" descr="A screenshot of a computer&#10;&#10;Description automatically generated">
            <a:extLst>
              <a:ext uri="{FF2B5EF4-FFF2-40B4-BE49-F238E27FC236}">
                <a16:creationId xmlns:a16="http://schemas.microsoft.com/office/drawing/2014/main" id="{97FAE381-AF95-EA77-6824-9496CB63BE33}"/>
              </a:ext>
            </a:extLst>
          </p:cNvPr>
          <p:cNvPicPr>
            <a:picLocks noChangeAspect="1"/>
          </p:cNvPicPr>
          <p:nvPr/>
        </p:nvPicPr>
        <p:blipFill rotWithShape="1">
          <a:blip r:embed="rId11"/>
          <a:srcRect l="32444" t="54232" r="45477" b="18652"/>
          <a:stretch/>
        </p:blipFill>
        <p:spPr>
          <a:xfrm>
            <a:off x="4649800" y="2389931"/>
            <a:ext cx="2738571" cy="1846659"/>
          </a:xfrm>
          <a:prstGeom prst="rect">
            <a:avLst/>
          </a:prstGeom>
          <a:ln>
            <a:noFill/>
          </a:ln>
          <a:effectLst/>
        </p:spPr>
      </p:pic>
      <p:pic>
        <p:nvPicPr>
          <p:cNvPr id="34" name="Picture 33">
            <a:extLst>
              <a:ext uri="{FF2B5EF4-FFF2-40B4-BE49-F238E27FC236}">
                <a16:creationId xmlns:a16="http://schemas.microsoft.com/office/drawing/2014/main" id="{C0622955-109E-AB49-EAD1-A249E010D686}"/>
              </a:ext>
            </a:extLst>
          </p:cNvPr>
          <p:cNvPicPr>
            <a:picLocks noChangeAspect="1"/>
          </p:cNvPicPr>
          <p:nvPr/>
        </p:nvPicPr>
        <p:blipFill>
          <a:blip r:embed="rId12"/>
          <a:stretch>
            <a:fillRect/>
          </a:stretch>
        </p:blipFill>
        <p:spPr>
          <a:xfrm>
            <a:off x="8608627" y="5514632"/>
            <a:ext cx="1190625" cy="583907"/>
          </a:xfrm>
          <a:prstGeom prst="rect">
            <a:avLst/>
          </a:prstGeom>
          <a:ln w="3175" cap="sq">
            <a:solidFill>
              <a:schemeClr val="bg1">
                <a:lumMod val="65000"/>
              </a:schemeClr>
            </a:solidFill>
            <a:prstDash val="solid"/>
            <a:miter lim="800000"/>
          </a:ln>
          <a:effectLst/>
        </p:spPr>
      </p:pic>
      <p:pic>
        <p:nvPicPr>
          <p:cNvPr id="35" name="Chart Placeholder 16">
            <a:extLst>
              <a:ext uri="{FF2B5EF4-FFF2-40B4-BE49-F238E27FC236}">
                <a16:creationId xmlns:a16="http://schemas.microsoft.com/office/drawing/2014/main" id="{7AD24215-966C-F579-F178-22B61C44DCF4}"/>
              </a:ext>
            </a:extLst>
          </p:cNvPr>
          <p:cNvPicPr>
            <a:picLocks noChangeAspect="1"/>
          </p:cNvPicPr>
          <p:nvPr/>
        </p:nvPicPr>
        <p:blipFill rotWithShape="1">
          <a:blip r:embed="rId13"/>
          <a:srcRect r="8935"/>
          <a:stretch/>
        </p:blipFill>
        <p:spPr>
          <a:xfrm>
            <a:off x="8572312" y="2831525"/>
            <a:ext cx="2237898" cy="1595372"/>
          </a:xfrm>
          <a:prstGeom prst="rect">
            <a:avLst/>
          </a:prstGeom>
          <a:ln>
            <a:noFill/>
          </a:ln>
          <a:effectLst/>
        </p:spPr>
      </p:pic>
      <p:pic>
        <p:nvPicPr>
          <p:cNvPr id="36" name="Picture 35">
            <a:extLst>
              <a:ext uri="{FF2B5EF4-FFF2-40B4-BE49-F238E27FC236}">
                <a16:creationId xmlns:a16="http://schemas.microsoft.com/office/drawing/2014/main" id="{84D3F1B8-387C-9EDE-2A13-A0745D867354}"/>
              </a:ext>
            </a:extLst>
          </p:cNvPr>
          <p:cNvPicPr>
            <a:picLocks noChangeAspect="1"/>
          </p:cNvPicPr>
          <p:nvPr/>
        </p:nvPicPr>
        <p:blipFill rotWithShape="1">
          <a:blip r:embed="rId14"/>
          <a:srcRect l="55018" t="17354" b="7288"/>
          <a:stretch/>
        </p:blipFill>
        <p:spPr>
          <a:xfrm>
            <a:off x="6169659" y="4602624"/>
            <a:ext cx="1157783" cy="1207233"/>
          </a:xfrm>
          <a:prstGeom prst="rect">
            <a:avLst/>
          </a:prstGeom>
          <a:ln w="3175" cap="sq">
            <a:solidFill>
              <a:schemeClr val="bg1">
                <a:lumMod val="65000"/>
              </a:schemeClr>
            </a:solidFill>
            <a:prstDash val="solid"/>
            <a:miter lim="800000"/>
          </a:ln>
          <a:effectLst/>
        </p:spPr>
      </p:pic>
      <p:pic>
        <p:nvPicPr>
          <p:cNvPr id="40" name="Picture 39">
            <a:extLst>
              <a:ext uri="{FF2B5EF4-FFF2-40B4-BE49-F238E27FC236}">
                <a16:creationId xmlns:a16="http://schemas.microsoft.com/office/drawing/2014/main" id="{F541C05B-0B3B-932C-9B7E-9A610D0DEDEE}"/>
              </a:ext>
            </a:extLst>
          </p:cNvPr>
          <p:cNvPicPr>
            <a:picLocks noChangeAspect="1"/>
          </p:cNvPicPr>
          <p:nvPr/>
        </p:nvPicPr>
        <p:blipFill>
          <a:blip r:embed="rId15"/>
          <a:stretch>
            <a:fillRect/>
          </a:stretch>
        </p:blipFill>
        <p:spPr>
          <a:xfrm>
            <a:off x="4794021" y="4602624"/>
            <a:ext cx="1049397" cy="1207233"/>
          </a:xfrm>
          <a:prstGeom prst="rect">
            <a:avLst/>
          </a:prstGeom>
          <a:ln w="3175" cap="sq">
            <a:solidFill>
              <a:schemeClr val="bg1">
                <a:lumMod val="65000"/>
              </a:schemeClr>
            </a:solidFill>
            <a:prstDash val="solid"/>
            <a:miter lim="800000"/>
          </a:ln>
          <a:effectLst/>
        </p:spPr>
      </p:pic>
    </p:spTree>
    <p:extLst>
      <p:ext uri="{BB962C8B-B14F-4D97-AF65-F5344CB8AC3E}">
        <p14:creationId xmlns:p14="http://schemas.microsoft.com/office/powerpoint/2010/main" val="3624392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3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9A481-F968-09A5-5347-F5C3BD506F58}"/>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1A2222A6-27ED-A445-1B89-E0C8BDAD525E}"/>
              </a:ext>
            </a:extLst>
          </p:cNvPr>
          <p:cNvSpPr>
            <a:spLocks noGrp="1"/>
          </p:cNvSpPr>
          <p:nvPr>
            <p:ph type="title"/>
          </p:nvPr>
        </p:nvSpPr>
        <p:spPr>
          <a:xfrm>
            <a:off x="522219" y="419100"/>
            <a:ext cx="10515600" cy="668820"/>
          </a:xfrm>
        </p:spPr>
        <p:txBody>
          <a:bodyPr vert="horz" lIns="91440" tIns="45720" rIns="91440" bIns="45720" rtlCol="0" anchor="ctr">
            <a:normAutofit/>
          </a:bodyPr>
          <a:lstStyle/>
          <a:p>
            <a:r>
              <a:rPr lang="en-US"/>
              <a:t>POM (Procedure Oxygen Mask)</a:t>
            </a:r>
          </a:p>
        </p:txBody>
      </p:sp>
      <p:sp>
        <p:nvSpPr>
          <p:cNvPr id="2" name="Slide Number Placeholder 1" hidden="1">
            <a:extLst>
              <a:ext uri="{FF2B5EF4-FFF2-40B4-BE49-F238E27FC236}">
                <a16:creationId xmlns:a16="http://schemas.microsoft.com/office/drawing/2014/main" id="{2A94FEB9-C14D-EF86-7657-4787A520843E}"/>
              </a:ext>
            </a:extLst>
          </p:cNvPr>
          <p:cNvSpPr>
            <a:spLocks noGrp="1"/>
          </p:cNvSpPr>
          <p:nvPr>
            <p:ph type="sldNum" sz="quarter" idx="4294967295"/>
          </p:nvPr>
        </p:nvSpPr>
        <p:spPr>
          <a:xfrm>
            <a:off x="11361738" y="6443663"/>
            <a:ext cx="830262" cy="282575"/>
          </a:xfrm>
        </p:spPr>
        <p:txBody>
          <a:bodyPr/>
          <a:lstStyle/>
          <a:p>
            <a:pPr>
              <a:spcAft>
                <a:spcPts val="600"/>
              </a:spcAft>
            </a:pPr>
            <a:fld id="{94E0494F-D9D9-4FE9-B19B-AC7F2920D1CD}" type="slidenum">
              <a:rPr lang="en-US" smtClean="0"/>
              <a:pPr>
                <a:spcAft>
                  <a:spcPts val="600"/>
                </a:spcAft>
              </a:pPr>
              <a:t>40</a:t>
            </a:fld>
            <a:endParaRPr lang="en-US"/>
          </a:p>
        </p:txBody>
      </p:sp>
      <p:sp>
        <p:nvSpPr>
          <p:cNvPr id="11" name="TextBox 10">
            <a:extLst>
              <a:ext uri="{FF2B5EF4-FFF2-40B4-BE49-F238E27FC236}">
                <a16:creationId xmlns:a16="http://schemas.microsoft.com/office/drawing/2014/main" id="{DE4AAECF-3D6D-E2BE-82E7-E9822BC33806}"/>
              </a:ext>
            </a:extLst>
          </p:cNvPr>
          <p:cNvSpPr txBox="1"/>
          <p:nvPr/>
        </p:nvSpPr>
        <p:spPr>
          <a:xfrm>
            <a:off x="640080" y="1328660"/>
            <a:ext cx="4498222" cy="3785652"/>
          </a:xfrm>
          <a:prstGeom prst="rect">
            <a:avLst/>
          </a:prstGeom>
          <a:noFill/>
        </p:spPr>
        <p:txBody>
          <a:bodyPr wrap="square">
            <a:spAutoFit/>
          </a:bodyPr>
          <a:lstStyle/>
          <a:p>
            <a:r>
              <a:rPr lang="en-US" sz="2000" err="1"/>
              <a:t>CapnoVue</a:t>
            </a:r>
            <a:r>
              <a:rPr lang="en-US" sz="2000"/>
              <a:t> can compete with POM (1/2 the cost)</a:t>
            </a:r>
          </a:p>
          <a:p>
            <a:endParaRPr lang="en-US" sz="2000"/>
          </a:p>
          <a:p>
            <a:r>
              <a:rPr lang="en-US" sz="2000"/>
              <a:t>POM goes up to 85% or greater FiO</a:t>
            </a:r>
            <a:r>
              <a:rPr lang="en-US" sz="2000" baseline="-25000"/>
              <a:t>2</a:t>
            </a:r>
          </a:p>
          <a:p>
            <a:endParaRPr lang="en-US" sz="2000"/>
          </a:p>
          <a:p>
            <a:r>
              <a:rPr lang="en-US" sz="2000"/>
              <a:t>POM aperture has flaps that close around the scope</a:t>
            </a:r>
          </a:p>
          <a:p>
            <a:endParaRPr lang="en-US" sz="2000"/>
          </a:p>
          <a:p>
            <a:r>
              <a:rPr lang="en-US" sz="2000"/>
              <a:t>POM has 2 entry points, oral or nasal, depending </a:t>
            </a:r>
            <a:r>
              <a:rPr lang="en-US" sz="2000" err="1"/>
              <a:t>zon</a:t>
            </a:r>
            <a:r>
              <a:rPr lang="en-US" sz="2000"/>
              <a:t> the procedure </a:t>
            </a:r>
          </a:p>
          <a:p>
            <a:endParaRPr lang="en-US" sz="2000"/>
          </a:p>
          <a:p>
            <a:r>
              <a:rPr lang="en-US" sz="2000"/>
              <a:t>POM goes up to 85% or greater FiO</a:t>
            </a:r>
            <a:r>
              <a:rPr lang="en-US" sz="2000" baseline="-25000"/>
              <a:t>2</a:t>
            </a:r>
          </a:p>
        </p:txBody>
      </p:sp>
      <p:pic>
        <p:nvPicPr>
          <p:cNvPr id="3" name="Picture 2">
            <a:extLst>
              <a:ext uri="{FF2B5EF4-FFF2-40B4-BE49-F238E27FC236}">
                <a16:creationId xmlns:a16="http://schemas.microsoft.com/office/drawing/2014/main" id="{2010482C-ABC9-0B4D-8998-4FC036DDA7B5}"/>
              </a:ext>
            </a:extLst>
          </p:cNvPr>
          <p:cNvPicPr>
            <a:picLocks noChangeAspect="1"/>
          </p:cNvPicPr>
          <p:nvPr/>
        </p:nvPicPr>
        <p:blipFill rotWithShape="1">
          <a:blip r:embed="rId3"/>
          <a:srcRect l="25091" t="5163" r="25612" b="4547"/>
          <a:stretch/>
        </p:blipFill>
        <p:spPr>
          <a:xfrm>
            <a:off x="6361763" y="2846716"/>
            <a:ext cx="3127248" cy="3371204"/>
          </a:xfrm>
          <a:prstGeom prst="rect">
            <a:avLst/>
          </a:prstGeom>
        </p:spPr>
      </p:pic>
      <p:sp>
        <p:nvSpPr>
          <p:cNvPr id="5" name="TextBox 4">
            <a:extLst>
              <a:ext uri="{FF2B5EF4-FFF2-40B4-BE49-F238E27FC236}">
                <a16:creationId xmlns:a16="http://schemas.microsoft.com/office/drawing/2014/main" id="{98760AA9-094F-038A-9405-80CE697285EA}"/>
              </a:ext>
            </a:extLst>
          </p:cNvPr>
          <p:cNvSpPr txBox="1"/>
          <p:nvPr/>
        </p:nvSpPr>
        <p:spPr>
          <a:xfrm>
            <a:off x="6361763" y="1228654"/>
            <a:ext cx="4676056" cy="1477328"/>
          </a:xfrm>
          <a:prstGeom prst="rect">
            <a:avLst/>
          </a:prstGeom>
          <a:noFill/>
        </p:spPr>
        <p:txBody>
          <a:bodyPr wrap="square">
            <a:spAutoFit/>
          </a:bodyPr>
          <a:lstStyle/>
          <a:p>
            <a:r>
              <a:rPr lang="en-US" sz="1800"/>
              <a:t>POM aperture has flaps that close around the scope</a:t>
            </a:r>
          </a:p>
          <a:p>
            <a:endParaRPr lang="en-US" sz="1800"/>
          </a:p>
          <a:p>
            <a:r>
              <a:rPr lang="en-US" sz="1800"/>
              <a:t>POM has 2 entry points, oral or nasal, depending on the procedure </a:t>
            </a:r>
          </a:p>
        </p:txBody>
      </p:sp>
    </p:spTree>
    <p:extLst>
      <p:ext uri="{BB962C8B-B14F-4D97-AF65-F5344CB8AC3E}">
        <p14:creationId xmlns:p14="http://schemas.microsoft.com/office/powerpoint/2010/main" val="7551088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02FCC-7734-A834-DE4E-92761167A5B3}"/>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6944049-D464-481A-F0E8-696952DAB37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41</a:t>
            </a:fld>
            <a:endParaRPr lang="en-US"/>
          </a:p>
        </p:txBody>
      </p:sp>
      <p:sp>
        <p:nvSpPr>
          <p:cNvPr id="4" name="Title 3">
            <a:extLst>
              <a:ext uri="{FF2B5EF4-FFF2-40B4-BE49-F238E27FC236}">
                <a16:creationId xmlns:a16="http://schemas.microsoft.com/office/drawing/2014/main" id="{D42DF45A-1771-3BC3-95FB-2CB91C39E06B}"/>
              </a:ext>
            </a:extLst>
          </p:cNvPr>
          <p:cNvSpPr>
            <a:spLocks noGrp="1"/>
          </p:cNvSpPr>
          <p:nvPr>
            <p:ph type="title"/>
          </p:nvPr>
        </p:nvSpPr>
        <p:spPr>
          <a:xfrm>
            <a:off x="522219" y="419100"/>
            <a:ext cx="10515600" cy="668820"/>
          </a:xfrm>
        </p:spPr>
        <p:txBody>
          <a:bodyPr>
            <a:normAutofit/>
          </a:bodyPr>
          <a:lstStyle/>
          <a:p>
            <a:r>
              <a:rPr lang="en-US"/>
              <a:t>Monitoring Interfaces</a:t>
            </a:r>
          </a:p>
        </p:txBody>
      </p:sp>
      <p:sp>
        <p:nvSpPr>
          <p:cNvPr id="5" name="Rectangle: Rounded Corners 4">
            <a:extLst>
              <a:ext uri="{FF2B5EF4-FFF2-40B4-BE49-F238E27FC236}">
                <a16:creationId xmlns:a16="http://schemas.microsoft.com/office/drawing/2014/main" id="{445BC627-A6A6-0A6D-376A-8474138E0D2E}"/>
              </a:ext>
            </a:extLst>
          </p:cNvPr>
          <p:cNvSpPr/>
          <p:nvPr/>
        </p:nvSpPr>
        <p:spPr>
          <a:xfrm>
            <a:off x="8689997" y="1413451"/>
            <a:ext cx="3211739" cy="482191"/>
          </a:xfrm>
          <a:prstGeom prst="roundRect">
            <a:avLst>
              <a:gd name="adj" fmla="val 0"/>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6AC89297-A904-7EA4-F702-CFD5F4D46E1F}"/>
              </a:ext>
            </a:extLst>
          </p:cNvPr>
          <p:cNvSpPr/>
          <p:nvPr/>
        </p:nvSpPr>
        <p:spPr>
          <a:xfrm>
            <a:off x="4798418" y="1386862"/>
            <a:ext cx="3211739" cy="512990"/>
          </a:xfrm>
          <a:prstGeom prst="roundRect">
            <a:avLst>
              <a:gd name="adj" fmla="val 0"/>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62771D8C-3284-82EF-DA78-B0824AB10C9C}"/>
              </a:ext>
            </a:extLst>
          </p:cNvPr>
          <p:cNvSpPr/>
          <p:nvPr/>
        </p:nvSpPr>
        <p:spPr>
          <a:xfrm>
            <a:off x="505809" y="1424087"/>
            <a:ext cx="3211739" cy="482191"/>
          </a:xfrm>
          <a:prstGeom prst="roundRect">
            <a:avLst>
              <a:gd name="adj" fmla="val 0"/>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
            <a:extLst>
              <a:ext uri="{FF2B5EF4-FFF2-40B4-BE49-F238E27FC236}">
                <a16:creationId xmlns:a16="http://schemas.microsoft.com/office/drawing/2014/main" id="{D619CBBB-3BA5-5955-53B6-EC656D541C88}"/>
              </a:ext>
            </a:extLst>
          </p:cNvPr>
          <p:cNvSpPr txBox="1">
            <a:spLocks/>
          </p:cNvSpPr>
          <p:nvPr/>
        </p:nvSpPr>
        <p:spPr>
          <a:xfrm>
            <a:off x="596735" y="1457819"/>
            <a:ext cx="3035499" cy="458268"/>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b="1">
                <a:solidFill>
                  <a:schemeClr val="bg1"/>
                </a:solidFill>
                <a:latin typeface="Arial" panose="020B0604020202020204" pitchFamily="34" charset="0"/>
                <a:cs typeface="Arial" panose="020B0604020202020204" pitchFamily="34" charset="0"/>
              </a:rPr>
              <a:t>Standard Connectors</a:t>
            </a:r>
          </a:p>
        </p:txBody>
      </p:sp>
      <p:sp>
        <p:nvSpPr>
          <p:cNvPr id="11" name="Content Placeholder 2">
            <a:extLst>
              <a:ext uri="{FF2B5EF4-FFF2-40B4-BE49-F238E27FC236}">
                <a16:creationId xmlns:a16="http://schemas.microsoft.com/office/drawing/2014/main" id="{C46E0786-8AA4-CEF2-ADDB-E5C6AB36ACD1}"/>
              </a:ext>
            </a:extLst>
          </p:cNvPr>
          <p:cNvSpPr txBox="1">
            <a:spLocks/>
          </p:cNvSpPr>
          <p:nvPr/>
        </p:nvSpPr>
        <p:spPr>
          <a:xfrm>
            <a:off x="499911" y="2120893"/>
            <a:ext cx="3594461" cy="16433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solidFill>
                  <a:schemeClr val="tx1"/>
                </a:solidFill>
                <a:latin typeface="Arial" panose="020B0604020202020204" pitchFamily="34" charset="0"/>
                <a:cs typeface="Arial" panose="020B0604020202020204" pitchFamily="34" charset="0"/>
              </a:rPr>
              <a:t>Work with any non-proprietary monitor</a:t>
            </a:r>
          </a:p>
          <a:p>
            <a:r>
              <a:rPr lang="en-US" sz="1600">
                <a:solidFill>
                  <a:schemeClr val="tx1"/>
                </a:solidFill>
                <a:latin typeface="Arial" panose="020B0604020202020204" pitchFamily="34" charset="0"/>
                <a:cs typeface="Arial" panose="020B0604020202020204" pitchFamily="34" charset="0"/>
              </a:rPr>
              <a:t>Generic male or female luer lock</a:t>
            </a:r>
          </a:p>
          <a:p>
            <a:pPr marL="0" indent="0">
              <a:buNone/>
            </a:pPr>
            <a:endParaRPr lang="en-US" sz="2000">
              <a:solidFill>
                <a:schemeClr val="tx1"/>
              </a:solidFill>
              <a:latin typeface="Arial" panose="020B0604020202020204" pitchFamily="34" charset="0"/>
              <a:cs typeface="Arial" panose="020B0604020202020204" pitchFamily="34" charset="0"/>
            </a:endParaRPr>
          </a:p>
        </p:txBody>
      </p:sp>
      <p:sp>
        <p:nvSpPr>
          <p:cNvPr id="12" name="Text Placeholder 3">
            <a:extLst>
              <a:ext uri="{FF2B5EF4-FFF2-40B4-BE49-F238E27FC236}">
                <a16:creationId xmlns:a16="http://schemas.microsoft.com/office/drawing/2014/main" id="{526F3D6F-24A1-0E8B-BF36-979266221653}"/>
              </a:ext>
            </a:extLst>
          </p:cNvPr>
          <p:cNvSpPr txBox="1">
            <a:spLocks/>
          </p:cNvSpPr>
          <p:nvPr/>
        </p:nvSpPr>
        <p:spPr>
          <a:xfrm>
            <a:off x="4738663" y="1440729"/>
            <a:ext cx="3343692" cy="458268"/>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b="1">
                <a:solidFill>
                  <a:schemeClr val="bg1"/>
                </a:solidFill>
                <a:latin typeface="Arial" panose="020B0604020202020204" pitchFamily="34" charset="0"/>
                <a:cs typeface="Arial" panose="020B0604020202020204" pitchFamily="34" charset="0"/>
              </a:rPr>
              <a:t>Reflective Connectors</a:t>
            </a:r>
          </a:p>
        </p:txBody>
      </p:sp>
      <p:sp>
        <p:nvSpPr>
          <p:cNvPr id="13" name="TextBox 12">
            <a:extLst>
              <a:ext uri="{FF2B5EF4-FFF2-40B4-BE49-F238E27FC236}">
                <a16:creationId xmlns:a16="http://schemas.microsoft.com/office/drawing/2014/main" id="{229AE100-9EE4-2266-DA95-ECBA7AA57BBB}"/>
              </a:ext>
            </a:extLst>
          </p:cNvPr>
          <p:cNvSpPr txBox="1"/>
          <p:nvPr/>
        </p:nvSpPr>
        <p:spPr>
          <a:xfrm>
            <a:off x="1144451" y="3808036"/>
            <a:ext cx="2041537" cy="261610"/>
          </a:xfrm>
          <a:prstGeom prst="rect">
            <a:avLst/>
          </a:prstGeom>
          <a:noFill/>
        </p:spPr>
        <p:txBody>
          <a:bodyPr wrap="square" rtlCol="0">
            <a:spAutoFit/>
          </a:bodyPr>
          <a:lstStyle/>
          <a:p>
            <a:r>
              <a:rPr lang="en-US" sz="1050"/>
              <a:t>Female              Male</a:t>
            </a:r>
          </a:p>
        </p:txBody>
      </p:sp>
      <p:sp>
        <p:nvSpPr>
          <p:cNvPr id="14" name="Text Placeholder 1">
            <a:extLst>
              <a:ext uri="{FF2B5EF4-FFF2-40B4-BE49-F238E27FC236}">
                <a16:creationId xmlns:a16="http://schemas.microsoft.com/office/drawing/2014/main" id="{1011F94D-6CA9-CCF2-1656-7C03884DD298}"/>
              </a:ext>
            </a:extLst>
          </p:cNvPr>
          <p:cNvSpPr txBox="1">
            <a:spLocks/>
          </p:cNvSpPr>
          <p:nvPr/>
        </p:nvSpPr>
        <p:spPr>
          <a:xfrm>
            <a:off x="8786176" y="2119423"/>
            <a:ext cx="3199909" cy="397138"/>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lumMod val="65000"/>
                    <a:lumOff val="35000"/>
                  </a:schemeClr>
                </a:solidFill>
                <a:latin typeface="Gill Sans Nova" panose="020B0604020202020204"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65000"/>
                    <a:lumOff val="35000"/>
                  </a:schemeClr>
                </a:solidFill>
                <a:latin typeface="Gill Sans Nova" panose="020B060402020202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65000"/>
                    <a:lumOff val="35000"/>
                  </a:schemeClr>
                </a:solidFill>
                <a:latin typeface="Gill Sans Nova" panose="020B0604020202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65000"/>
                    <a:lumOff val="35000"/>
                  </a:schemeClr>
                </a:solidFill>
                <a:latin typeface="Gill Sans Nova" panose="020B0604020202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65000"/>
                    <a:lumOff val="35000"/>
                  </a:schemeClr>
                </a:solidFill>
                <a:latin typeface="Gill Sans Nova" panose="020B0604020202020204" pitchFamily="34" charset="0"/>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r>
              <a:rPr lang="en-US" sz="1600" b="0">
                <a:solidFill>
                  <a:schemeClr val="tx1"/>
                </a:solidFill>
                <a:latin typeface="Arial" panose="020B0604020202020204" pitchFamily="34" charset="0"/>
                <a:cs typeface="Arial" panose="020B0604020202020204" pitchFamily="34" charset="0"/>
              </a:rPr>
              <a:t>Capnoflex Connectors</a:t>
            </a:r>
          </a:p>
        </p:txBody>
      </p:sp>
      <p:pic>
        <p:nvPicPr>
          <p:cNvPr id="15" name="Picture 14">
            <a:extLst>
              <a:ext uri="{FF2B5EF4-FFF2-40B4-BE49-F238E27FC236}">
                <a16:creationId xmlns:a16="http://schemas.microsoft.com/office/drawing/2014/main" id="{02074EEB-9F4E-D08E-F757-F914B91CC848}"/>
              </a:ext>
            </a:extLst>
          </p:cNvPr>
          <p:cNvPicPr>
            <a:picLocks noChangeAspect="1"/>
          </p:cNvPicPr>
          <p:nvPr/>
        </p:nvPicPr>
        <p:blipFill>
          <a:blip r:embed="rId3"/>
          <a:stretch>
            <a:fillRect/>
          </a:stretch>
        </p:blipFill>
        <p:spPr>
          <a:xfrm>
            <a:off x="8850079" y="2923564"/>
            <a:ext cx="1500354" cy="1385524"/>
          </a:xfrm>
          <a:prstGeom prst="rect">
            <a:avLst/>
          </a:prstGeom>
        </p:spPr>
      </p:pic>
      <p:sp>
        <p:nvSpPr>
          <p:cNvPr id="16" name="Content Placeholder 2">
            <a:extLst>
              <a:ext uri="{FF2B5EF4-FFF2-40B4-BE49-F238E27FC236}">
                <a16:creationId xmlns:a16="http://schemas.microsoft.com/office/drawing/2014/main" id="{8434C2A6-F3FC-2E7D-799E-C25B366B231B}"/>
              </a:ext>
            </a:extLst>
          </p:cNvPr>
          <p:cNvSpPr txBox="1">
            <a:spLocks/>
          </p:cNvSpPr>
          <p:nvPr/>
        </p:nvSpPr>
        <p:spPr>
          <a:xfrm>
            <a:off x="9129822" y="2420489"/>
            <a:ext cx="2925293" cy="4582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a:solidFill>
                  <a:schemeClr val="tx1"/>
                </a:solidFill>
                <a:latin typeface="Arial" panose="020B0604020202020204" pitchFamily="34" charset="0"/>
                <a:cs typeface="Arial" panose="020B0604020202020204" pitchFamily="34" charset="0"/>
              </a:rPr>
              <a:t>GE DASH &amp; Carescape, </a:t>
            </a:r>
            <a:br>
              <a:rPr lang="en-US" sz="1200">
                <a:solidFill>
                  <a:schemeClr val="tx1"/>
                </a:solidFill>
                <a:latin typeface="Arial" panose="020B0604020202020204" pitchFamily="34" charset="0"/>
                <a:cs typeface="Arial" panose="020B0604020202020204" pitchFamily="34" charset="0"/>
              </a:rPr>
            </a:br>
            <a:r>
              <a:rPr lang="en-US" sz="1200">
                <a:solidFill>
                  <a:schemeClr val="tx1"/>
                </a:solidFill>
                <a:latin typeface="Arial" panose="020B0604020202020204" pitchFamily="34" charset="0"/>
                <a:cs typeface="Arial" panose="020B0604020202020204" pitchFamily="34" charset="0"/>
              </a:rPr>
              <a:t>Philips, Spacelabs</a:t>
            </a:r>
            <a:endParaRPr lang="en-US" sz="1800">
              <a:solidFill>
                <a:schemeClr val="tx1"/>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AB4F91E6-C1B4-8E9E-5CA8-A99C67A99665}"/>
              </a:ext>
            </a:extLst>
          </p:cNvPr>
          <p:cNvCxnSpPr/>
          <p:nvPr/>
        </p:nvCxnSpPr>
        <p:spPr>
          <a:xfrm>
            <a:off x="4302343" y="1386862"/>
            <a:ext cx="0" cy="5150339"/>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DBFA96-DA6B-FC2A-DA6B-4ADC3B2B316B}"/>
              </a:ext>
            </a:extLst>
          </p:cNvPr>
          <p:cNvCxnSpPr/>
          <p:nvPr/>
        </p:nvCxnSpPr>
        <p:spPr>
          <a:xfrm>
            <a:off x="8491825" y="1336507"/>
            <a:ext cx="0" cy="5150339"/>
          </a:xfrm>
          <a:prstGeom prst="line">
            <a:avLst/>
          </a:prstGeom>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5104121E-9BF3-65CA-55B5-360E97265C41}"/>
              </a:ext>
            </a:extLst>
          </p:cNvPr>
          <p:cNvSpPr txBox="1">
            <a:spLocks/>
          </p:cNvSpPr>
          <p:nvPr/>
        </p:nvSpPr>
        <p:spPr>
          <a:xfrm>
            <a:off x="4817637" y="2115736"/>
            <a:ext cx="3466219" cy="51299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solidFill>
                  <a:schemeClr val="tx1"/>
                </a:solidFill>
                <a:latin typeface="Arial" panose="020B0604020202020204" pitchFamily="34" charset="0"/>
                <a:cs typeface="Arial" panose="020B0604020202020204" pitchFamily="34" charset="0"/>
              </a:rPr>
              <a:t>Microstream monitors</a:t>
            </a:r>
          </a:p>
        </p:txBody>
      </p:sp>
      <p:sp>
        <p:nvSpPr>
          <p:cNvPr id="20" name="Content Placeholder 2">
            <a:extLst>
              <a:ext uri="{FF2B5EF4-FFF2-40B4-BE49-F238E27FC236}">
                <a16:creationId xmlns:a16="http://schemas.microsoft.com/office/drawing/2014/main" id="{B836367B-D911-4570-A02C-7437DC0E6C8A}"/>
              </a:ext>
            </a:extLst>
          </p:cNvPr>
          <p:cNvSpPr txBox="1">
            <a:spLocks/>
          </p:cNvSpPr>
          <p:nvPr/>
        </p:nvSpPr>
        <p:spPr>
          <a:xfrm>
            <a:off x="8867474" y="4466598"/>
            <a:ext cx="3466219" cy="45826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solidFill>
                  <a:schemeClr val="tx1"/>
                </a:solidFill>
                <a:latin typeface="Arial" panose="020B0604020202020204" pitchFamily="34" charset="0"/>
                <a:cs typeface="Arial" panose="020B0604020202020204" pitchFamily="34" charset="0"/>
              </a:rPr>
              <a:t>Masimo NomoLine</a:t>
            </a:r>
          </a:p>
        </p:txBody>
      </p:sp>
      <p:sp>
        <p:nvSpPr>
          <p:cNvPr id="21" name="TextBox 20">
            <a:extLst>
              <a:ext uri="{FF2B5EF4-FFF2-40B4-BE49-F238E27FC236}">
                <a16:creationId xmlns:a16="http://schemas.microsoft.com/office/drawing/2014/main" id="{CB712C51-3EF0-605C-0000-ACE99C362973}"/>
              </a:ext>
            </a:extLst>
          </p:cNvPr>
          <p:cNvSpPr txBox="1"/>
          <p:nvPr/>
        </p:nvSpPr>
        <p:spPr>
          <a:xfrm>
            <a:off x="10519444" y="3276222"/>
            <a:ext cx="1533654" cy="553998"/>
          </a:xfrm>
          <a:prstGeom prst="rect">
            <a:avLst/>
          </a:prstGeom>
          <a:noFill/>
        </p:spPr>
        <p:txBody>
          <a:bodyPr wrap="square" rtlCol="0">
            <a:spAutoFit/>
          </a:bodyPr>
          <a:lstStyle/>
          <a:p>
            <a:pPr algn="ctr"/>
            <a:r>
              <a:rPr lang="en-US" sz="1000">
                <a:latin typeface="Arial" panose="020B0604020202020204" pitchFamily="34" charset="0"/>
                <a:cs typeface="Arial" panose="020B0604020202020204" pitchFamily="34" charset="0"/>
              </a:rPr>
              <a:t>AirLife now has access do these through the legacy Vyaire portfolio!</a:t>
            </a:r>
          </a:p>
        </p:txBody>
      </p:sp>
      <p:sp>
        <p:nvSpPr>
          <p:cNvPr id="22" name="Text Placeholder 3">
            <a:extLst>
              <a:ext uri="{FF2B5EF4-FFF2-40B4-BE49-F238E27FC236}">
                <a16:creationId xmlns:a16="http://schemas.microsoft.com/office/drawing/2014/main" id="{527218DC-BB06-5BE0-C84D-F72A8B2D4240}"/>
              </a:ext>
            </a:extLst>
          </p:cNvPr>
          <p:cNvSpPr txBox="1">
            <a:spLocks/>
          </p:cNvSpPr>
          <p:nvPr/>
        </p:nvSpPr>
        <p:spPr>
          <a:xfrm>
            <a:off x="8698086" y="1454073"/>
            <a:ext cx="3211740" cy="458268"/>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b="1">
                <a:solidFill>
                  <a:schemeClr val="bg1"/>
                </a:solidFill>
                <a:latin typeface="Arial" panose="020B0604020202020204" pitchFamily="34" charset="0"/>
                <a:cs typeface="Arial" panose="020B0604020202020204" pitchFamily="34" charset="0"/>
              </a:rPr>
              <a:t>Proprietary Connectors</a:t>
            </a:r>
          </a:p>
        </p:txBody>
      </p:sp>
      <p:pic>
        <p:nvPicPr>
          <p:cNvPr id="23" name="Picture 22" descr="A close-up of a tube&#10;&#10;Description automatically generated with low confidence">
            <a:extLst>
              <a:ext uri="{FF2B5EF4-FFF2-40B4-BE49-F238E27FC236}">
                <a16:creationId xmlns:a16="http://schemas.microsoft.com/office/drawing/2014/main" id="{84888A84-41E0-1384-9A62-5FAC032046A2}"/>
              </a:ext>
            </a:extLst>
          </p:cNvPr>
          <p:cNvPicPr>
            <a:picLocks noChangeAspect="1"/>
          </p:cNvPicPr>
          <p:nvPr/>
        </p:nvPicPr>
        <p:blipFill rotWithShape="1">
          <a:blip r:embed="rId4"/>
          <a:srcRect t="21566" b="18545"/>
          <a:stretch/>
        </p:blipFill>
        <p:spPr>
          <a:xfrm>
            <a:off x="8798752" y="5015676"/>
            <a:ext cx="3187333" cy="1272559"/>
          </a:xfrm>
          <a:prstGeom prst="rect">
            <a:avLst/>
          </a:prstGeom>
          <a:effectLst/>
        </p:spPr>
      </p:pic>
      <p:pic>
        <p:nvPicPr>
          <p:cNvPr id="24" name="Picture 23">
            <a:extLst>
              <a:ext uri="{FF2B5EF4-FFF2-40B4-BE49-F238E27FC236}">
                <a16:creationId xmlns:a16="http://schemas.microsoft.com/office/drawing/2014/main" id="{11F109E7-46E0-3032-675A-C7E7D77AD336}"/>
              </a:ext>
            </a:extLst>
          </p:cNvPr>
          <p:cNvPicPr>
            <a:picLocks noChangeAspect="1"/>
          </p:cNvPicPr>
          <p:nvPr/>
        </p:nvPicPr>
        <p:blipFill>
          <a:blip r:embed="rId5"/>
          <a:stretch>
            <a:fillRect/>
          </a:stretch>
        </p:blipFill>
        <p:spPr>
          <a:xfrm rot="5400000">
            <a:off x="1200420" y="2904573"/>
            <a:ext cx="647700" cy="1047750"/>
          </a:xfrm>
          <a:prstGeom prst="rect">
            <a:avLst/>
          </a:prstGeom>
        </p:spPr>
      </p:pic>
      <p:pic>
        <p:nvPicPr>
          <p:cNvPr id="25" name="Picture 24" descr="A picture containing plastic&#10;&#10;Description automatically generated">
            <a:extLst>
              <a:ext uri="{FF2B5EF4-FFF2-40B4-BE49-F238E27FC236}">
                <a16:creationId xmlns:a16="http://schemas.microsoft.com/office/drawing/2014/main" id="{AB373EC0-156A-1F7F-F6FC-961D14D51F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2301222" y="2892452"/>
            <a:ext cx="955238" cy="1197920"/>
          </a:xfrm>
          <a:prstGeom prst="rect">
            <a:avLst/>
          </a:prstGeom>
        </p:spPr>
      </p:pic>
      <p:sp>
        <p:nvSpPr>
          <p:cNvPr id="26" name="Multiplication Sign 25">
            <a:extLst>
              <a:ext uri="{FF2B5EF4-FFF2-40B4-BE49-F238E27FC236}">
                <a16:creationId xmlns:a16="http://schemas.microsoft.com/office/drawing/2014/main" id="{95CD57C8-F78F-0A01-ED90-399B906069E6}"/>
              </a:ext>
            </a:extLst>
          </p:cNvPr>
          <p:cNvSpPr/>
          <p:nvPr/>
        </p:nvSpPr>
        <p:spPr>
          <a:xfrm>
            <a:off x="8798752" y="4732503"/>
            <a:ext cx="395958" cy="330539"/>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95C550B7-A6B8-0374-19AF-4D81A371F414}"/>
              </a:ext>
            </a:extLst>
          </p:cNvPr>
          <p:cNvSpPr txBox="1"/>
          <p:nvPr/>
        </p:nvSpPr>
        <p:spPr>
          <a:xfrm>
            <a:off x="9126200" y="4770814"/>
            <a:ext cx="2037472" cy="253916"/>
          </a:xfrm>
          <a:prstGeom prst="rect">
            <a:avLst/>
          </a:prstGeom>
          <a:noFill/>
        </p:spPr>
        <p:txBody>
          <a:bodyPr wrap="square" rtlCol="0">
            <a:spAutoFit/>
          </a:bodyPr>
          <a:lstStyle/>
          <a:p>
            <a:r>
              <a:rPr lang="en-US" sz="1050">
                <a:latin typeface="Arial" panose="020B0604020202020204" pitchFamily="34" charset="0"/>
                <a:cs typeface="Arial" panose="020B0604020202020204" pitchFamily="34" charset="0"/>
              </a:rPr>
              <a:t>Not in our portfolio</a:t>
            </a:r>
          </a:p>
        </p:txBody>
      </p:sp>
      <p:pic>
        <p:nvPicPr>
          <p:cNvPr id="28" name="Picture 27">
            <a:extLst>
              <a:ext uri="{FF2B5EF4-FFF2-40B4-BE49-F238E27FC236}">
                <a16:creationId xmlns:a16="http://schemas.microsoft.com/office/drawing/2014/main" id="{A0A80975-6071-910B-5B55-84A6E24F0B23}"/>
              </a:ext>
            </a:extLst>
          </p:cNvPr>
          <p:cNvPicPr>
            <a:picLocks noChangeAspect="1"/>
          </p:cNvPicPr>
          <p:nvPr/>
        </p:nvPicPr>
        <p:blipFill>
          <a:blip r:embed="rId7"/>
          <a:stretch>
            <a:fillRect/>
          </a:stretch>
        </p:blipFill>
        <p:spPr>
          <a:xfrm rot="952152">
            <a:off x="5066030" y="3342612"/>
            <a:ext cx="1552659" cy="900835"/>
          </a:xfrm>
          <a:prstGeom prst="rect">
            <a:avLst/>
          </a:prstGeom>
        </p:spPr>
      </p:pic>
      <p:pic>
        <p:nvPicPr>
          <p:cNvPr id="29" name="Picture 28">
            <a:extLst>
              <a:ext uri="{FF2B5EF4-FFF2-40B4-BE49-F238E27FC236}">
                <a16:creationId xmlns:a16="http://schemas.microsoft.com/office/drawing/2014/main" id="{AE6A7662-ADFC-26AF-87A3-1144F57DE275}"/>
              </a:ext>
            </a:extLst>
          </p:cNvPr>
          <p:cNvPicPr>
            <a:picLocks noChangeAspect="1"/>
          </p:cNvPicPr>
          <p:nvPr/>
        </p:nvPicPr>
        <p:blipFill>
          <a:blip r:embed="rId8"/>
          <a:stretch>
            <a:fillRect/>
          </a:stretch>
        </p:blipFill>
        <p:spPr>
          <a:xfrm>
            <a:off x="6644022" y="3392529"/>
            <a:ext cx="1466850" cy="895350"/>
          </a:xfrm>
          <a:prstGeom prst="rect">
            <a:avLst/>
          </a:prstGeom>
        </p:spPr>
      </p:pic>
      <p:sp>
        <p:nvSpPr>
          <p:cNvPr id="30" name="TextBox 29">
            <a:extLst>
              <a:ext uri="{FF2B5EF4-FFF2-40B4-BE49-F238E27FC236}">
                <a16:creationId xmlns:a16="http://schemas.microsoft.com/office/drawing/2014/main" id="{BCEFB005-2A81-B688-0677-C29664897A4A}"/>
              </a:ext>
            </a:extLst>
          </p:cNvPr>
          <p:cNvSpPr txBox="1"/>
          <p:nvPr/>
        </p:nvSpPr>
        <p:spPr>
          <a:xfrm>
            <a:off x="5304344" y="4290641"/>
            <a:ext cx="1072681" cy="600164"/>
          </a:xfrm>
          <a:prstGeom prst="rect">
            <a:avLst/>
          </a:prstGeom>
          <a:noFill/>
        </p:spPr>
        <p:txBody>
          <a:bodyPr wrap="square" rtlCol="0">
            <a:spAutoFit/>
          </a:bodyPr>
          <a:lstStyle/>
          <a:p>
            <a:pPr algn="ctr"/>
            <a:r>
              <a:rPr lang="en-US" sz="1100"/>
              <a:t>Orange</a:t>
            </a:r>
          </a:p>
          <a:p>
            <a:pPr algn="ctr"/>
            <a:r>
              <a:rPr lang="en-US" sz="1100"/>
              <a:t>Short Term Use</a:t>
            </a:r>
          </a:p>
        </p:txBody>
      </p:sp>
      <p:sp>
        <p:nvSpPr>
          <p:cNvPr id="31" name="TextBox 30">
            <a:extLst>
              <a:ext uri="{FF2B5EF4-FFF2-40B4-BE49-F238E27FC236}">
                <a16:creationId xmlns:a16="http://schemas.microsoft.com/office/drawing/2014/main" id="{295E8C57-8698-47FE-7552-BA5F6AE1E9BA}"/>
              </a:ext>
            </a:extLst>
          </p:cNvPr>
          <p:cNvSpPr txBox="1"/>
          <p:nvPr/>
        </p:nvSpPr>
        <p:spPr>
          <a:xfrm>
            <a:off x="6962832" y="4277008"/>
            <a:ext cx="987740" cy="600164"/>
          </a:xfrm>
          <a:prstGeom prst="rect">
            <a:avLst/>
          </a:prstGeom>
          <a:noFill/>
        </p:spPr>
        <p:txBody>
          <a:bodyPr wrap="square" rtlCol="0">
            <a:spAutoFit/>
          </a:bodyPr>
          <a:lstStyle/>
          <a:p>
            <a:pPr algn="ctr"/>
            <a:r>
              <a:rPr lang="en-US" sz="1100"/>
              <a:t>Yellow</a:t>
            </a:r>
          </a:p>
          <a:p>
            <a:pPr algn="ctr"/>
            <a:r>
              <a:rPr lang="en-US" sz="1100"/>
              <a:t>Long-Term Use</a:t>
            </a:r>
          </a:p>
        </p:txBody>
      </p:sp>
      <p:sp>
        <p:nvSpPr>
          <p:cNvPr id="32" name="Content Placeholder 2">
            <a:extLst>
              <a:ext uri="{FF2B5EF4-FFF2-40B4-BE49-F238E27FC236}">
                <a16:creationId xmlns:a16="http://schemas.microsoft.com/office/drawing/2014/main" id="{FA8E045A-97E7-D40D-C5FA-0D85C63AE822}"/>
              </a:ext>
            </a:extLst>
          </p:cNvPr>
          <p:cNvSpPr txBox="1">
            <a:spLocks/>
          </p:cNvSpPr>
          <p:nvPr/>
        </p:nvSpPr>
        <p:spPr>
          <a:xfrm>
            <a:off x="5042005" y="2437450"/>
            <a:ext cx="2968152" cy="74103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Gill Sans Nova"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Gill Sans Nova"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Gill Sans Nova"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Gill Sans Nova"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a:solidFill>
                  <a:schemeClr val="tx1"/>
                </a:solidFill>
                <a:latin typeface="Arial" panose="020B0604020202020204" pitchFamily="34" charset="0"/>
                <a:cs typeface="Arial" panose="020B0604020202020204" pitchFamily="34" charset="0"/>
              </a:rPr>
              <a:t>Medtronic, Philips, Stryker/Physio Lifepak, Criticare, Masimo, BD Alaris pain pumps, Mindray</a:t>
            </a:r>
          </a:p>
        </p:txBody>
      </p:sp>
      <p:pic>
        <p:nvPicPr>
          <p:cNvPr id="38" name="Picture 37">
            <a:extLst>
              <a:ext uri="{FF2B5EF4-FFF2-40B4-BE49-F238E27FC236}">
                <a16:creationId xmlns:a16="http://schemas.microsoft.com/office/drawing/2014/main" id="{2574DEAD-0DC0-80BE-0019-D7E99168325F}"/>
              </a:ext>
            </a:extLst>
          </p:cNvPr>
          <p:cNvPicPr>
            <a:picLocks noChangeAspect="1"/>
          </p:cNvPicPr>
          <p:nvPr/>
        </p:nvPicPr>
        <p:blipFill rotWithShape="1">
          <a:blip r:embed="rId9"/>
          <a:srcRect l="24649"/>
          <a:stretch/>
        </p:blipFill>
        <p:spPr>
          <a:xfrm rot="16200000">
            <a:off x="919769" y="4974657"/>
            <a:ext cx="766256" cy="975947"/>
          </a:xfrm>
          <a:prstGeom prst="rect">
            <a:avLst/>
          </a:prstGeom>
        </p:spPr>
      </p:pic>
      <p:sp>
        <p:nvSpPr>
          <p:cNvPr id="40" name="TextBox 39">
            <a:extLst>
              <a:ext uri="{FF2B5EF4-FFF2-40B4-BE49-F238E27FC236}">
                <a16:creationId xmlns:a16="http://schemas.microsoft.com/office/drawing/2014/main" id="{A01871D5-2338-994C-1145-9E8367DE8AAE}"/>
              </a:ext>
            </a:extLst>
          </p:cNvPr>
          <p:cNvSpPr txBox="1"/>
          <p:nvPr/>
        </p:nvSpPr>
        <p:spPr>
          <a:xfrm>
            <a:off x="2087719" y="5845759"/>
            <a:ext cx="1670261" cy="430887"/>
          </a:xfrm>
          <a:prstGeom prst="rect">
            <a:avLst/>
          </a:prstGeom>
          <a:noFill/>
        </p:spPr>
        <p:txBody>
          <a:bodyPr wrap="square" rtlCol="0">
            <a:spAutoFit/>
          </a:bodyPr>
          <a:lstStyle/>
          <a:p>
            <a:pPr algn="ctr"/>
            <a:r>
              <a:rPr lang="en-US" sz="1100"/>
              <a:t>Blue luer connector (Medtronic only)</a:t>
            </a:r>
          </a:p>
        </p:txBody>
      </p:sp>
      <p:sp>
        <p:nvSpPr>
          <p:cNvPr id="41" name="TextBox 40">
            <a:extLst>
              <a:ext uri="{FF2B5EF4-FFF2-40B4-BE49-F238E27FC236}">
                <a16:creationId xmlns:a16="http://schemas.microsoft.com/office/drawing/2014/main" id="{6ECC78E5-0612-BC1C-B578-7D27946AD28F}"/>
              </a:ext>
            </a:extLst>
          </p:cNvPr>
          <p:cNvSpPr txBox="1"/>
          <p:nvPr/>
        </p:nvSpPr>
        <p:spPr>
          <a:xfrm>
            <a:off x="500247" y="4213133"/>
            <a:ext cx="3698112" cy="584775"/>
          </a:xfrm>
          <a:prstGeom prst="rect">
            <a:avLst/>
          </a:prstGeom>
          <a:noFill/>
        </p:spPr>
        <p:txBody>
          <a:bodyPr wrap="square" rtlCol="0">
            <a:spAutoFit/>
          </a:bodyPr>
          <a:lstStyle/>
          <a:p>
            <a:pPr marL="285750" indent="-285750">
              <a:buFont typeface="Arial" panose="020B0604020202020204" pitchFamily="34" charset="0"/>
              <a:buChar char="•"/>
            </a:pPr>
            <a:r>
              <a:rPr lang="en-US" sz="1600"/>
              <a:t>Used on anesthesia machines </a:t>
            </a:r>
            <a:br>
              <a:rPr lang="en-US" sz="1600"/>
            </a:br>
            <a:r>
              <a:rPr lang="en-US" sz="1600"/>
              <a:t>in OR or GI suite</a:t>
            </a:r>
          </a:p>
        </p:txBody>
      </p:sp>
      <p:sp>
        <p:nvSpPr>
          <p:cNvPr id="42" name="TextBox 41">
            <a:extLst>
              <a:ext uri="{FF2B5EF4-FFF2-40B4-BE49-F238E27FC236}">
                <a16:creationId xmlns:a16="http://schemas.microsoft.com/office/drawing/2014/main" id="{48A62D0D-1149-25CE-9A71-024ED7412A44}"/>
              </a:ext>
            </a:extLst>
          </p:cNvPr>
          <p:cNvSpPr txBox="1"/>
          <p:nvPr/>
        </p:nvSpPr>
        <p:spPr>
          <a:xfrm>
            <a:off x="4810183" y="5115282"/>
            <a:ext cx="3698112" cy="830997"/>
          </a:xfrm>
          <a:prstGeom prst="rect">
            <a:avLst/>
          </a:prstGeom>
          <a:noFill/>
        </p:spPr>
        <p:txBody>
          <a:bodyPr wrap="square" rtlCol="0">
            <a:spAutoFit/>
          </a:bodyPr>
          <a:lstStyle/>
          <a:p>
            <a:pPr marL="285750" indent="-285750">
              <a:buFont typeface="Arial" panose="020B0604020202020204" pitchFamily="34" charset="0"/>
              <a:buChar char="•"/>
            </a:pPr>
            <a:r>
              <a:rPr lang="en-US" sz="1600"/>
              <a:t>Used on pain pumps, multi-parameter monitors, transport monitors</a:t>
            </a:r>
          </a:p>
        </p:txBody>
      </p:sp>
    </p:spTree>
    <p:extLst>
      <p:ext uri="{BB962C8B-B14F-4D97-AF65-F5344CB8AC3E}">
        <p14:creationId xmlns:p14="http://schemas.microsoft.com/office/powerpoint/2010/main" val="300937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8"/>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2"/>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23"/>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26"/>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p:bldP spid="11" grpId="0"/>
      <p:bldP spid="12" grpId="0"/>
      <p:bldP spid="13" grpId="0"/>
      <p:bldP spid="14" grpId="0"/>
      <p:bldP spid="16" grpId="0"/>
      <p:bldP spid="19" grpId="0"/>
      <p:bldP spid="20" grpId="0"/>
      <p:bldP spid="21" grpId="0"/>
      <p:bldP spid="22" grpId="0"/>
      <p:bldP spid="26" grpId="0" animBg="1"/>
      <p:bldP spid="27" grpId="0"/>
      <p:bldP spid="30" grpId="0"/>
      <p:bldP spid="31" grpId="0"/>
      <p:bldP spid="32" grpId="0"/>
      <p:bldP spid="40" grpId="0"/>
      <p:bldP spid="41" grpId="0"/>
      <p:bldP spid="4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B6A11-7011-C181-A579-D9B4E430F7CE}"/>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F147365-DE42-8903-C716-60928B6A844B}"/>
              </a:ext>
            </a:extLst>
          </p:cNvPr>
          <p:cNvSpPr>
            <a:spLocks noGrp="1"/>
          </p:cNvSpPr>
          <p:nvPr>
            <p:ph idx="1"/>
          </p:nvPr>
        </p:nvSpPr>
        <p:spPr>
          <a:xfrm>
            <a:off x="561975" y="1400175"/>
            <a:ext cx="10891271" cy="4737153"/>
          </a:xfrm>
        </p:spPr>
        <p:txBody>
          <a:bodyPr>
            <a:normAutofit/>
          </a:bodyPr>
          <a:lstStyle/>
          <a:p>
            <a:r>
              <a:rPr lang="en-US" err="1"/>
              <a:t>Microstream</a:t>
            </a:r>
            <a:r>
              <a:rPr lang="en-US"/>
              <a:t> monitors are extremely sensitive to moisture</a:t>
            </a:r>
          </a:p>
        </p:txBody>
      </p:sp>
      <p:sp>
        <p:nvSpPr>
          <p:cNvPr id="3" name="Slide Number Placeholder 2">
            <a:extLst>
              <a:ext uri="{FF2B5EF4-FFF2-40B4-BE49-F238E27FC236}">
                <a16:creationId xmlns:a16="http://schemas.microsoft.com/office/drawing/2014/main" id="{4791BB25-83A3-B661-AFFB-9498A522CCEF}"/>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42</a:t>
            </a:fld>
            <a:endParaRPr lang="en-US"/>
          </a:p>
        </p:txBody>
      </p:sp>
      <p:sp>
        <p:nvSpPr>
          <p:cNvPr id="4" name="Title 3">
            <a:extLst>
              <a:ext uri="{FF2B5EF4-FFF2-40B4-BE49-F238E27FC236}">
                <a16:creationId xmlns:a16="http://schemas.microsoft.com/office/drawing/2014/main" id="{4C24724F-FACE-3633-1580-C4CBE6B80E50}"/>
              </a:ext>
            </a:extLst>
          </p:cNvPr>
          <p:cNvSpPr>
            <a:spLocks noGrp="1"/>
          </p:cNvSpPr>
          <p:nvPr>
            <p:ph type="title"/>
          </p:nvPr>
        </p:nvSpPr>
        <p:spPr>
          <a:xfrm>
            <a:off x="522219" y="419100"/>
            <a:ext cx="10515600" cy="668820"/>
          </a:xfrm>
        </p:spPr>
        <p:txBody>
          <a:bodyPr/>
          <a:lstStyle/>
          <a:p>
            <a:r>
              <a:rPr lang="en-US"/>
              <a:t>Salter Reflective Connector Cannulas</a:t>
            </a:r>
          </a:p>
        </p:txBody>
      </p:sp>
      <p:pic>
        <p:nvPicPr>
          <p:cNvPr id="5" name="Picture 4">
            <a:extLst>
              <a:ext uri="{FF2B5EF4-FFF2-40B4-BE49-F238E27FC236}">
                <a16:creationId xmlns:a16="http://schemas.microsoft.com/office/drawing/2014/main" id="{C73ABE6C-B47C-0FB5-9AE6-BE4D53E3C02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r="35339"/>
          <a:stretch/>
        </p:blipFill>
        <p:spPr>
          <a:xfrm>
            <a:off x="3672156" y="2466266"/>
            <a:ext cx="882564" cy="13649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9B9814EA-B219-5D4B-CAC1-0A580BFD3A37}"/>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5400000" flipV="1">
            <a:off x="9235797" y="1859934"/>
            <a:ext cx="1519174" cy="24603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6509C136-67B5-4578-A8A6-EB03333E517F}"/>
              </a:ext>
            </a:extLst>
          </p:cNvPr>
          <p:cNvPicPr>
            <a:picLocks noChangeAspect="1"/>
          </p:cNvPicPr>
          <p:nvPr/>
        </p:nvPicPr>
        <p:blipFill>
          <a:blip r:embed="rId5"/>
          <a:stretch>
            <a:fillRect/>
          </a:stretch>
        </p:blipFill>
        <p:spPr>
          <a:xfrm>
            <a:off x="665755" y="2345191"/>
            <a:ext cx="2663666" cy="1670662"/>
          </a:xfrm>
          <a:prstGeom prst="rect">
            <a:avLst/>
          </a:prstGeom>
        </p:spPr>
      </p:pic>
      <p:pic>
        <p:nvPicPr>
          <p:cNvPr id="11" name="Picture 10">
            <a:extLst>
              <a:ext uri="{FF2B5EF4-FFF2-40B4-BE49-F238E27FC236}">
                <a16:creationId xmlns:a16="http://schemas.microsoft.com/office/drawing/2014/main" id="{D56A0FC2-8131-FBF9-06D8-76EA56E314F5}"/>
              </a:ext>
            </a:extLst>
          </p:cNvPr>
          <p:cNvPicPr>
            <a:picLocks noChangeAspect="1"/>
          </p:cNvPicPr>
          <p:nvPr/>
        </p:nvPicPr>
        <p:blipFill>
          <a:blip r:embed="rId6"/>
          <a:stretch>
            <a:fillRect/>
          </a:stretch>
        </p:blipFill>
        <p:spPr>
          <a:xfrm>
            <a:off x="5617017" y="2299728"/>
            <a:ext cx="2943225" cy="1743075"/>
          </a:xfrm>
          <a:prstGeom prst="rect">
            <a:avLst/>
          </a:prstGeom>
        </p:spPr>
      </p:pic>
      <p:sp>
        <p:nvSpPr>
          <p:cNvPr id="13" name="TextBox 12">
            <a:extLst>
              <a:ext uri="{FF2B5EF4-FFF2-40B4-BE49-F238E27FC236}">
                <a16:creationId xmlns:a16="http://schemas.microsoft.com/office/drawing/2014/main" id="{5FE168E0-8E5C-9F52-4B49-F9D03895A0EE}"/>
              </a:ext>
            </a:extLst>
          </p:cNvPr>
          <p:cNvSpPr txBox="1"/>
          <p:nvPr/>
        </p:nvSpPr>
        <p:spPr>
          <a:xfrm>
            <a:off x="561975" y="4392330"/>
            <a:ext cx="5055042" cy="1323439"/>
          </a:xfrm>
          <a:prstGeom prst="rect">
            <a:avLst/>
          </a:prstGeom>
          <a:noFill/>
        </p:spPr>
        <p:txBody>
          <a:bodyPr wrap="square">
            <a:spAutoFit/>
          </a:bodyPr>
          <a:lstStyle/>
          <a:p>
            <a:pPr marL="285750" indent="-285750">
              <a:buFont typeface="Arial" panose="020B0604020202020204" pitchFamily="34" charset="0"/>
              <a:buChar char="•"/>
            </a:pPr>
            <a:r>
              <a:rPr lang="en-US" sz="1600">
                <a:effectLst/>
                <a:latin typeface="Arial" panose="020B0604020202020204" pitchFamily="34" charset="0"/>
                <a:ea typeface="Times New Roman" panose="02020603050405020304" pitchFamily="18" charset="0"/>
                <a:cs typeface="Times New Roman" panose="02020603050405020304" pitchFamily="18" charset="0"/>
              </a:rPr>
              <a:t>Our cannulas use </a:t>
            </a:r>
            <a:r>
              <a:rPr lang="en-US" sz="1600">
                <a:effectLst/>
                <a:latin typeface="Arial" panose="020B0604020202020204" pitchFamily="34" charset="0"/>
                <a:ea typeface="Times New Roman" panose="02020603050405020304" pitchFamily="18" charset="0"/>
              </a:rPr>
              <a:t>a 0.2-micron barrier, hydrophobic disc filter that physically impedes line when moisture reaches certain level. </a:t>
            </a:r>
          </a:p>
          <a:p>
            <a:pPr marL="285750" indent="-285750">
              <a:buFont typeface="Arial" panose="020B0604020202020204" pitchFamily="34" charset="0"/>
              <a:buChar char="•"/>
            </a:pPr>
            <a:r>
              <a:rPr lang="en-US" sz="1600">
                <a:latin typeface="Arial" panose="020B0604020202020204" pitchFamily="34" charset="0"/>
              </a:rPr>
              <a:t>Fibers go horizontally so as to not impede the signal</a:t>
            </a:r>
            <a:endParaRPr lang="en-US" sz="1600"/>
          </a:p>
        </p:txBody>
      </p:sp>
      <p:sp>
        <p:nvSpPr>
          <p:cNvPr id="15" name="TextBox 14">
            <a:extLst>
              <a:ext uri="{FF2B5EF4-FFF2-40B4-BE49-F238E27FC236}">
                <a16:creationId xmlns:a16="http://schemas.microsoft.com/office/drawing/2014/main" id="{3D8669C8-6DC6-56B3-4068-9EA05EC6290F}"/>
              </a:ext>
            </a:extLst>
          </p:cNvPr>
          <p:cNvSpPr txBox="1"/>
          <p:nvPr/>
        </p:nvSpPr>
        <p:spPr>
          <a:xfrm>
            <a:off x="5891917" y="4392330"/>
            <a:ext cx="5225686" cy="830997"/>
          </a:xfrm>
          <a:prstGeom prst="rect">
            <a:avLst/>
          </a:prstGeom>
          <a:noFill/>
        </p:spPr>
        <p:txBody>
          <a:bodyPr wrap="square" rtlCol="0">
            <a:spAutoFit/>
          </a:bodyPr>
          <a:lstStyle/>
          <a:p>
            <a:pPr marL="285750" indent="-285750">
              <a:buFont typeface="Arial" panose="020B0604020202020204" pitchFamily="34" charset="0"/>
              <a:buChar char="•"/>
            </a:pPr>
            <a:r>
              <a:rPr lang="en-US" sz="1600"/>
              <a:t>Long term (yellow) cannulas in addition to disc filter have </a:t>
            </a:r>
            <a:r>
              <a:rPr lang="en-US" sz="1600" err="1"/>
              <a:t>nafion</a:t>
            </a:r>
            <a:r>
              <a:rPr lang="en-US" sz="1600"/>
              <a:t> tubing (moisture wicking material) in between connector and filter </a:t>
            </a:r>
          </a:p>
        </p:txBody>
      </p:sp>
      <p:cxnSp>
        <p:nvCxnSpPr>
          <p:cNvPr id="18" name="Straight Arrow Connector 17">
            <a:extLst>
              <a:ext uri="{FF2B5EF4-FFF2-40B4-BE49-F238E27FC236}">
                <a16:creationId xmlns:a16="http://schemas.microsoft.com/office/drawing/2014/main" id="{E0D6455F-3B70-1E70-B8B5-3980ED422988}"/>
              </a:ext>
            </a:extLst>
          </p:cNvPr>
          <p:cNvCxnSpPr>
            <a:cxnSpLocks/>
          </p:cNvCxnSpPr>
          <p:nvPr/>
        </p:nvCxnSpPr>
        <p:spPr>
          <a:xfrm flipV="1">
            <a:off x="5795248" y="3068269"/>
            <a:ext cx="3270637" cy="23650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740405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46959-2DB7-B150-A04F-93B150421677}"/>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94254D2-5B47-0463-FA1B-C70FBC69339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43</a:t>
            </a:fld>
            <a:endParaRPr lang="en-US"/>
          </a:p>
        </p:txBody>
      </p:sp>
      <p:sp>
        <p:nvSpPr>
          <p:cNvPr id="4" name="Title 3">
            <a:extLst>
              <a:ext uri="{FF2B5EF4-FFF2-40B4-BE49-F238E27FC236}">
                <a16:creationId xmlns:a16="http://schemas.microsoft.com/office/drawing/2014/main" id="{57B8DD64-5B6B-5383-8176-7A81C669F214}"/>
              </a:ext>
            </a:extLst>
          </p:cNvPr>
          <p:cNvSpPr>
            <a:spLocks noGrp="1"/>
          </p:cNvSpPr>
          <p:nvPr>
            <p:ph type="title"/>
          </p:nvPr>
        </p:nvSpPr>
        <p:spPr>
          <a:xfrm>
            <a:off x="522219" y="419100"/>
            <a:ext cx="10515600" cy="668820"/>
          </a:xfrm>
        </p:spPr>
        <p:txBody>
          <a:bodyPr>
            <a:normAutofit/>
          </a:bodyPr>
          <a:lstStyle/>
          <a:p>
            <a:r>
              <a:rPr lang="en-US"/>
              <a:t>Common Objections – Medtronic</a:t>
            </a:r>
          </a:p>
        </p:txBody>
      </p:sp>
      <p:sp>
        <p:nvSpPr>
          <p:cNvPr id="5" name="Text Placeholder 1">
            <a:extLst>
              <a:ext uri="{FF2B5EF4-FFF2-40B4-BE49-F238E27FC236}">
                <a16:creationId xmlns:a16="http://schemas.microsoft.com/office/drawing/2014/main" id="{AC0E1B57-0E08-444F-A2DA-CDBDDACB8C37}"/>
              </a:ext>
            </a:extLst>
          </p:cNvPr>
          <p:cNvSpPr txBox="1">
            <a:spLocks/>
          </p:cNvSpPr>
          <p:nvPr/>
        </p:nvSpPr>
        <p:spPr>
          <a:xfrm>
            <a:off x="594360" y="3592421"/>
            <a:ext cx="7802994" cy="12904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dirty="0">
                <a:ea typeface="Times New Roman" panose="02020603050405020304" pitchFamily="18" charset="0"/>
              </a:rPr>
              <a:t>“Our reflective connectors offer equivalent performance to Medtronic in wave output and O</a:t>
            </a:r>
            <a:r>
              <a:rPr lang="en-US" sz="1600" baseline="-25000" dirty="0">
                <a:ea typeface="Times New Roman" panose="02020603050405020304" pitchFamily="18" charset="0"/>
              </a:rPr>
              <a:t>2</a:t>
            </a:r>
            <a:r>
              <a:rPr lang="en-US" sz="1600" dirty="0">
                <a:ea typeface="Times New Roman" panose="02020603050405020304" pitchFamily="18" charset="0"/>
              </a:rPr>
              <a:t> delivery at a lower cost of up to 25%. They have a special hydrophobic filter to protect the monitor and are backed by a AirLife limited warranty.”</a:t>
            </a:r>
            <a:endParaRPr lang="en-US" sz="1800" dirty="0"/>
          </a:p>
        </p:txBody>
      </p:sp>
      <p:sp>
        <p:nvSpPr>
          <p:cNvPr id="6" name="TextBox 5">
            <a:extLst>
              <a:ext uri="{FF2B5EF4-FFF2-40B4-BE49-F238E27FC236}">
                <a16:creationId xmlns:a16="http://schemas.microsoft.com/office/drawing/2014/main" id="{A3B96AE7-FF63-6F4C-F5AC-3241840E050D}"/>
              </a:ext>
            </a:extLst>
          </p:cNvPr>
          <p:cNvSpPr txBox="1"/>
          <p:nvPr/>
        </p:nvSpPr>
        <p:spPr>
          <a:xfrm>
            <a:off x="661203" y="4882896"/>
            <a:ext cx="7496754" cy="646331"/>
          </a:xfrm>
          <a:prstGeom prst="rect">
            <a:avLst/>
          </a:prstGeom>
          <a:solidFill>
            <a:srgbClr val="008557"/>
          </a:solidFill>
        </p:spPr>
        <p:txBody>
          <a:bodyPr wrap="square" anchor="ctr">
            <a:spAutoFit/>
          </a:bodyPr>
          <a:lstStyle/>
          <a:p>
            <a:r>
              <a:rPr lang="en-US" b="1">
                <a:solidFill>
                  <a:schemeClr val="bg1"/>
                </a:solidFill>
                <a:effectLst/>
                <a:latin typeface="Arial" panose="020B0604020202020204" pitchFamily="34" charset="0"/>
                <a:ea typeface="Times New Roman" panose="02020603050405020304" pitchFamily="18" charset="0"/>
              </a:rPr>
              <a:t>GOAL: “If you can share your usage, I can create a cross-reference and bid that you can take to value analysis.”</a:t>
            </a:r>
            <a:endParaRPr lang="en-US">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4EC32CAC-7D6F-FACD-A073-6AE39D338F5D}"/>
              </a:ext>
            </a:extLst>
          </p:cNvPr>
          <p:cNvSpPr txBox="1"/>
          <p:nvPr/>
        </p:nvSpPr>
        <p:spPr>
          <a:xfrm>
            <a:off x="594360" y="1442906"/>
            <a:ext cx="10101603" cy="1631216"/>
          </a:xfrm>
          <a:prstGeom prst="rect">
            <a:avLst/>
          </a:prstGeom>
          <a:noFill/>
        </p:spPr>
        <p:txBody>
          <a:bodyPr wrap="square" rtlCol="0">
            <a:spAutoFit/>
          </a:bodyPr>
          <a:lstStyle/>
          <a:p>
            <a:pPr marR="0" lvl="0">
              <a:spcBef>
                <a:spcPts val="0"/>
              </a:spcBef>
              <a:spcAft>
                <a:spcPts val="0"/>
              </a:spcAft>
            </a:pPr>
            <a:r>
              <a:rPr lang="en-US" sz="2800">
                <a:latin typeface="Arial" panose="020B0604020202020204" pitchFamily="34" charset="0"/>
              </a:rPr>
              <a:t>Medtronic Strategy</a:t>
            </a:r>
          </a:p>
          <a:p>
            <a:pPr marL="342900" marR="0" lvl="0" indent="-342900">
              <a:spcBef>
                <a:spcPts val="0"/>
              </a:spcBef>
              <a:spcAft>
                <a:spcPts val="0"/>
              </a:spcAft>
              <a:buFont typeface="Symbol" panose="05050102010706020507" pitchFamily="18" charset="2"/>
              <a:buChar char=""/>
            </a:pPr>
            <a:r>
              <a:rPr lang="en-US">
                <a:latin typeface="Arial" panose="020B0604020202020204" pitchFamily="34" charset="0"/>
              </a:rPr>
              <a:t>OEM manufacturer</a:t>
            </a:r>
          </a:p>
          <a:p>
            <a:pPr marL="342900" marR="0" lvl="0" indent="-342900">
              <a:spcBef>
                <a:spcPts val="0"/>
              </a:spcBef>
              <a:spcAft>
                <a:spcPts val="0"/>
              </a:spcAft>
              <a:buFont typeface="Symbol" panose="05050102010706020507" pitchFamily="18" charset="2"/>
              <a:buChar char=""/>
            </a:pPr>
            <a:r>
              <a:rPr lang="en-US">
                <a:latin typeface="Arial" panose="020B0604020202020204" pitchFamily="34" charset="0"/>
              </a:rPr>
              <a:t>Connectors developed and tested specifically for </a:t>
            </a:r>
            <a:r>
              <a:rPr lang="en-US" err="1">
                <a:latin typeface="Arial" panose="020B0604020202020204" pitchFamily="34" charset="0"/>
              </a:rPr>
              <a:t>Microstream</a:t>
            </a:r>
            <a:r>
              <a:rPr lang="en-US">
                <a:latin typeface="Arial" panose="020B0604020202020204" pitchFamily="34" charset="0"/>
              </a:rPr>
              <a:t> monitors</a:t>
            </a:r>
          </a:p>
          <a:p>
            <a:pPr marL="342900" indent="-342900">
              <a:buFont typeface="Symbol" panose="05050102010706020507" pitchFamily="18" charset="2"/>
              <a:buChar char=""/>
            </a:pPr>
            <a:r>
              <a:rPr lang="en-US">
                <a:latin typeface="Arial" panose="020B0604020202020204" pitchFamily="34" charset="0"/>
              </a:rPr>
              <a:t>Claims non-OEM product will damage monitors and void warranty </a:t>
            </a:r>
          </a:p>
          <a:p>
            <a:pPr marL="342900" marR="0" lvl="0" indent="-342900">
              <a:spcBef>
                <a:spcPts val="0"/>
              </a:spcBef>
              <a:spcAft>
                <a:spcPts val="0"/>
              </a:spcAft>
              <a:buFont typeface="Symbol" panose="05050102010706020507" pitchFamily="18" charset="2"/>
              <a:buChar char=""/>
            </a:pPr>
            <a:r>
              <a:rPr lang="en-US">
                <a:latin typeface="Arial" panose="020B0604020202020204" pitchFamily="34" charset="0"/>
              </a:rPr>
              <a:t>Ties consumables sales to capital purchases through contracts </a:t>
            </a:r>
          </a:p>
        </p:txBody>
      </p:sp>
      <p:sp>
        <p:nvSpPr>
          <p:cNvPr id="2" name="TextBox 1">
            <a:extLst>
              <a:ext uri="{FF2B5EF4-FFF2-40B4-BE49-F238E27FC236}">
                <a16:creationId xmlns:a16="http://schemas.microsoft.com/office/drawing/2014/main" id="{BF6AB3D8-2966-AB7D-80B8-6F2055C355AC}"/>
              </a:ext>
            </a:extLst>
          </p:cNvPr>
          <p:cNvSpPr txBox="1"/>
          <p:nvPr/>
        </p:nvSpPr>
        <p:spPr>
          <a:xfrm>
            <a:off x="7934933" y="2704790"/>
            <a:ext cx="1851789" cy="369332"/>
          </a:xfrm>
          <a:prstGeom prst="rect">
            <a:avLst/>
          </a:prstGeom>
          <a:noFill/>
        </p:spPr>
        <p:txBody>
          <a:bodyPr wrap="none" rtlCol="0">
            <a:spAutoFit/>
          </a:bodyPr>
          <a:lstStyle/>
          <a:p>
            <a:r>
              <a:rPr lang="en-US">
                <a:hlinkClick r:id="rId3"/>
              </a:rPr>
              <a:t>Medtronic Letter</a:t>
            </a:r>
            <a:endParaRPr lang="en-US"/>
          </a:p>
        </p:txBody>
      </p:sp>
    </p:spTree>
    <p:extLst>
      <p:ext uri="{BB962C8B-B14F-4D97-AF65-F5344CB8AC3E}">
        <p14:creationId xmlns:p14="http://schemas.microsoft.com/office/powerpoint/2010/main" val="42409156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85859-7F03-91EF-5E6C-FBD3C2A2B9D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79412C5-1AA0-F3EF-AE75-2D86CA702BC3}"/>
              </a:ext>
            </a:extLst>
          </p:cNvPr>
          <p:cNvSpPr>
            <a:spLocks noGrp="1"/>
          </p:cNvSpPr>
          <p:nvPr>
            <p:ph type="title"/>
          </p:nvPr>
        </p:nvSpPr>
        <p:spPr>
          <a:xfrm>
            <a:off x="522219" y="419100"/>
            <a:ext cx="10515600" cy="668820"/>
          </a:xfrm>
        </p:spPr>
        <p:txBody>
          <a:bodyPr>
            <a:normAutofit/>
          </a:bodyPr>
          <a:lstStyle/>
          <a:p>
            <a:r>
              <a:rPr lang="en-US"/>
              <a:t>Messaging against Medtronic</a:t>
            </a:r>
          </a:p>
        </p:txBody>
      </p:sp>
      <p:sp>
        <p:nvSpPr>
          <p:cNvPr id="5" name="Slide Number Placeholder 3">
            <a:extLst>
              <a:ext uri="{FF2B5EF4-FFF2-40B4-BE49-F238E27FC236}">
                <a16:creationId xmlns:a16="http://schemas.microsoft.com/office/drawing/2014/main" id="{F721C402-5770-52BF-10A5-0EAA6C8DB175}"/>
              </a:ext>
            </a:extLst>
          </p:cNvPr>
          <p:cNvSpPr txBox="1">
            <a:spLocks/>
          </p:cNvSpPr>
          <p:nvPr/>
        </p:nvSpPr>
        <p:spPr>
          <a:xfrm>
            <a:off x="11100619" y="6438188"/>
            <a:ext cx="778722" cy="228086"/>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4E0494F-D9D9-4FE9-B19B-AC7F2920D1CD}" type="slidenum">
              <a:rPr lang="en-US" smtClean="0"/>
              <a:pPr/>
              <a:t>44</a:t>
            </a:fld>
            <a:endParaRPr lang="en-US"/>
          </a:p>
        </p:txBody>
      </p:sp>
      <p:sp>
        <p:nvSpPr>
          <p:cNvPr id="2" name="TextBox 1">
            <a:extLst>
              <a:ext uri="{FF2B5EF4-FFF2-40B4-BE49-F238E27FC236}">
                <a16:creationId xmlns:a16="http://schemas.microsoft.com/office/drawing/2014/main" id="{083845D7-7DD7-97D9-F765-C518A262A36A}"/>
              </a:ext>
            </a:extLst>
          </p:cNvPr>
          <p:cNvSpPr txBox="1"/>
          <p:nvPr/>
        </p:nvSpPr>
        <p:spPr>
          <a:xfrm>
            <a:off x="4234908" y="5898789"/>
            <a:ext cx="6678162" cy="276999"/>
          </a:xfrm>
          <a:prstGeom prst="rect">
            <a:avLst/>
          </a:prstGeom>
          <a:noFill/>
        </p:spPr>
        <p:txBody>
          <a:bodyPr wrap="square" rtlCol="0">
            <a:spAutoFit/>
          </a:bodyPr>
          <a:lstStyle/>
          <a:p>
            <a:r>
              <a:rPr lang="en-US" sz="1200" i="1"/>
              <a:t>* AirLife has never had to pay out a claim or a damaged monitor</a:t>
            </a:r>
          </a:p>
        </p:txBody>
      </p:sp>
      <p:graphicFrame>
        <p:nvGraphicFramePr>
          <p:cNvPr id="3" name="Table 2">
            <a:extLst>
              <a:ext uri="{FF2B5EF4-FFF2-40B4-BE49-F238E27FC236}">
                <a16:creationId xmlns:a16="http://schemas.microsoft.com/office/drawing/2014/main" id="{0BBCDA6E-207F-70FA-D9C2-F142A58F5CE9}"/>
              </a:ext>
            </a:extLst>
          </p:cNvPr>
          <p:cNvGraphicFramePr>
            <a:graphicFrameLocks noGrp="1"/>
          </p:cNvGraphicFramePr>
          <p:nvPr>
            <p:extLst>
              <p:ext uri="{D42A27DB-BD31-4B8C-83A1-F6EECF244321}">
                <p14:modId xmlns:p14="http://schemas.microsoft.com/office/powerpoint/2010/main" val="1351046666"/>
              </p:ext>
            </p:extLst>
          </p:nvPr>
        </p:nvGraphicFramePr>
        <p:xfrm>
          <a:off x="561975" y="1400175"/>
          <a:ext cx="10989656" cy="4483270"/>
        </p:xfrm>
        <a:graphic>
          <a:graphicData uri="http://schemas.openxmlformats.org/drawingml/2006/table">
            <a:tbl>
              <a:tblPr firstRow="1" bandRow="1">
                <a:tableStyleId>{69012ECD-51FC-41F1-AA8D-1B2483CD663E}</a:tableStyleId>
              </a:tblPr>
              <a:tblGrid>
                <a:gridCol w="3673857">
                  <a:extLst>
                    <a:ext uri="{9D8B030D-6E8A-4147-A177-3AD203B41FA5}">
                      <a16:colId xmlns:a16="http://schemas.microsoft.com/office/drawing/2014/main" val="2231373326"/>
                    </a:ext>
                  </a:extLst>
                </a:gridCol>
                <a:gridCol w="7315799">
                  <a:extLst>
                    <a:ext uri="{9D8B030D-6E8A-4147-A177-3AD203B41FA5}">
                      <a16:colId xmlns:a16="http://schemas.microsoft.com/office/drawing/2014/main" val="794848662"/>
                    </a:ext>
                  </a:extLst>
                </a:gridCol>
              </a:tblGrid>
              <a:tr h="465546">
                <a:tc>
                  <a:txBody>
                    <a:bodyPr/>
                    <a:lstStyle/>
                    <a:p>
                      <a:r>
                        <a:rPr kumimoji="0" lang="en-US" sz="18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Objection</a:t>
                      </a:r>
                      <a:endParaRPr lang="en-US"/>
                    </a:p>
                  </a:txBody>
                  <a:tcPr anchor="ctr">
                    <a:solidFill>
                      <a:schemeClr val="bg2">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AirLife Response</a:t>
                      </a:r>
                    </a:p>
                  </a:txBody>
                  <a:tcPr anchor="ctr"/>
                </a:tc>
                <a:extLst>
                  <a:ext uri="{0D108BD9-81ED-4DB2-BD59-A6C34878D82A}">
                    <a16:rowId xmlns:a16="http://schemas.microsoft.com/office/drawing/2014/main" val="1031897567"/>
                  </a:ext>
                </a:extLst>
              </a:tr>
              <a:tr h="2181050">
                <a:tc>
                  <a:txBody>
                    <a:bodyPr/>
                    <a:lstStyle/>
                    <a:p>
                      <a:pPr marL="0" indent="0">
                        <a:buFont typeface="Arial" panose="020B0604020202020204" pitchFamily="34" charset="0"/>
                        <a:buNone/>
                      </a:pPr>
                      <a:r>
                        <a:rPr lang="en-US" sz="1600" err="1">
                          <a:effectLst/>
                          <a:latin typeface="Arial" panose="020B0604020202020204" pitchFamily="34" charset="0"/>
                          <a:ea typeface="Times New Roman" panose="02020603050405020304" pitchFamily="18" charset="0"/>
                          <a:cs typeface="Arial" panose="020B0604020202020204" pitchFamily="34" charset="0"/>
                        </a:rPr>
                        <a:t>SalterSTAT</a:t>
                      </a:r>
                      <a:r>
                        <a:rPr lang="en-US" sz="1600">
                          <a:effectLst/>
                          <a:latin typeface="Arial" panose="020B0604020202020204" pitchFamily="34" charset="0"/>
                          <a:ea typeface="Times New Roman" panose="02020603050405020304" pitchFamily="18" charset="0"/>
                          <a:cs typeface="Arial" panose="020B0604020202020204" pitchFamily="34" charset="0"/>
                        </a:rPr>
                        <a:t> </a:t>
                      </a:r>
                      <a:r>
                        <a:rPr lang="en-US" sz="1600">
                          <a:latin typeface="Arial" panose="020B0604020202020204" pitchFamily="34" charset="0"/>
                          <a:ea typeface="Times New Roman" panose="02020603050405020304" pitchFamily="18" charset="0"/>
                          <a:cs typeface="Arial" panose="020B0604020202020204" pitchFamily="34" charset="0"/>
                        </a:rPr>
                        <a:t>Reflective </a:t>
                      </a:r>
                      <a:r>
                        <a:rPr lang="en-US" sz="1600"/>
                        <a:t>quality isn’t as good as OEM Medtronic</a:t>
                      </a:r>
                    </a:p>
                  </a:txBody>
                  <a:tcPr anchor="ctr"/>
                </a:tc>
                <a:tc>
                  <a:txBody>
                    <a:bodyPr/>
                    <a:lstStyle/>
                    <a:p>
                      <a:pPr marL="0" indent="0">
                        <a:buFont typeface="Arial" panose="020B0604020202020204" pitchFamily="34" charset="0"/>
                        <a:buNone/>
                      </a:pP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a:t>
                      </a:r>
                      <a:r>
                        <a:rPr lang="en-US" sz="1600" err="1">
                          <a:solidFill>
                            <a:srgbClr val="008557"/>
                          </a:solidFill>
                          <a:effectLst/>
                          <a:latin typeface="Arial" panose="020B0604020202020204" pitchFamily="34" charset="0"/>
                          <a:ea typeface="Times New Roman" panose="02020603050405020304" pitchFamily="18" charset="0"/>
                          <a:cs typeface="Arial" panose="020B0604020202020204" pitchFamily="34" charset="0"/>
                        </a:rPr>
                        <a:t>SalterSTAT</a:t>
                      </a: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 </a:t>
                      </a:r>
                      <a:r>
                        <a:rPr lang="en-US" sz="1600">
                          <a:solidFill>
                            <a:srgbClr val="008557"/>
                          </a:solidFill>
                          <a:latin typeface="Arial" panose="020B0604020202020204" pitchFamily="34" charset="0"/>
                          <a:ea typeface="Times New Roman" panose="02020603050405020304" pitchFamily="18" charset="0"/>
                          <a:cs typeface="Arial" panose="020B0604020202020204" pitchFamily="34" charset="0"/>
                        </a:rPr>
                        <a:t>Reflective </a:t>
                      </a: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connectors have over 200 evaluations in the Hospital and EMS environments with a variety of </a:t>
                      </a:r>
                      <a:r>
                        <a:rPr lang="en-US" sz="1600" err="1">
                          <a:solidFill>
                            <a:srgbClr val="008557"/>
                          </a:solidFill>
                          <a:effectLst/>
                          <a:latin typeface="Arial" panose="020B0604020202020204" pitchFamily="34" charset="0"/>
                          <a:ea typeface="Times New Roman" panose="02020603050405020304" pitchFamily="18" charset="0"/>
                          <a:cs typeface="Arial" panose="020B0604020202020204" pitchFamily="34" charset="0"/>
                        </a:rPr>
                        <a:t>Microstream</a:t>
                      </a: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 monitors. We also can provide you with a 3</a:t>
                      </a:r>
                      <a:r>
                        <a:rPr lang="en-US" sz="1600" baseline="30000">
                          <a:solidFill>
                            <a:srgbClr val="008557"/>
                          </a:solidFill>
                          <a:effectLst/>
                          <a:latin typeface="Arial" panose="020B0604020202020204" pitchFamily="34" charset="0"/>
                          <a:ea typeface="Times New Roman" panose="02020603050405020304" pitchFamily="18" charset="0"/>
                          <a:cs typeface="Arial" panose="020B0604020202020204" pitchFamily="34" charset="0"/>
                        </a:rPr>
                        <a:t>rd</a:t>
                      </a: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 party study*, demonstrating </a:t>
                      </a:r>
                      <a:r>
                        <a:rPr lang="en-US" sz="1600" err="1">
                          <a:solidFill>
                            <a:srgbClr val="008557"/>
                          </a:solidFill>
                          <a:effectLst/>
                          <a:latin typeface="Arial" panose="020B0604020202020204" pitchFamily="34" charset="0"/>
                          <a:ea typeface="Times New Roman" panose="02020603050405020304" pitchFamily="18" charset="0"/>
                          <a:cs typeface="Arial" panose="020B0604020202020204" pitchFamily="34" charset="0"/>
                        </a:rPr>
                        <a:t>SalterSTAT</a:t>
                      </a: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 </a:t>
                      </a:r>
                      <a:r>
                        <a:rPr lang="en-US" sz="1600">
                          <a:solidFill>
                            <a:srgbClr val="008557"/>
                          </a:solidFill>
                          <a:latin typeface="Arial" panose="020B0604020202020204" pitchFamily="34" charset="0"/>
                          <a:ea typeface="Times New Roman" panose="02020603050405020304" pitchFamily="18" charset="0"/>
                          <a:cs typeface="Arial" panose="020B0604020202020204" pitchFamily="34" charset="0"/>
                        </a:rPr>
                        <a:t>Reflective </a:t>
                      </a:r>
                      <a:r>
                        <a:rPr lang="en-US" sz="1600">
                          <a:solidFill>
                            <a:srgbClr val="008557"/>
                          </a:solidFill>
                          <a:effectLst/>
                          <a:latin typeface="Arial" panose="020B0604020202020204" pitchFamily="34" charset="0"/>
                          <a:ea typeface="Times New Roman" panose="02020603050405020304" pitchFamily="18" charset="0"/>
                          <a:cs typeface="Arial" panose="020B0604020202020204" pitchFamily="34" charset="0"/>
                        </a:rPr>
                        <a:t>superior quality against Medtronic’s.” </a:t>
                      </a:r>
                      <a:r>
                        <a:rPr lang="en-US" sz="1200" b="1">
                          <a:solidFill>
                            <a:srgbClr val="008557"/>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White paper</a:t>
                      </a:r>
                      <a:endParaRPr lang="en-US" sz="1600" b="1">
                        <a:solidFill>
                          <a:srgbClr val="008557"/>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Font typeface="Arial" panose="020B0604020202020204" pitchFamily="34" charset="0"/>
                        <a:buNone/>
                      </a:pPr>
                      <a:endParaRPr lang="en-US" sz="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01159124"/>
                  </a:ext>
                </a:extLst>
              </a:tr>
              <a:tr h="1836674">
                <a:tc>
                  <a:txBody>
                    <a:bodyPr/>
                    <a:lstStyle/>
                    <a:p>
                      <a:pPr marL="0" indent="0">
                        <a:buFont typeface="Arial" panose="020B0604020202020204" pitchFamily="34" charset="0"/>
                        <a:buNone/>
                      </a:pPr>
                      <a:r>
                        <a:rPr lang="en-US" sz="1600"/>
                        <a:t>Medtronic claims using non-OEM cannulas will void the monitor warranty</a:t>
                      </a:r>
                    </a:p>
                  </a:txBody>
                  <a:tcPr anchor="ctr"/>
                </a:tc>
                <a:tc>
                  <a:txBody>
                    <a:bodyPr/>
                    <a:lstStyle/>
                    <a:p>
                      <a:pPr marL="0" indent="0">
                        <a:buNone/>
                      </a:pPr>
                      <a:r>
                        <a:rPr lang="en-US" sz="1600">
                          <a:solidFill>
                            <a:srgbClr val="008557"/>
                          </a:solidFill>
                          <a:latin typeface="Arial" panose="020B0604020202020204" pitchFamily="34" charset="0"/>
                          <a:cs typeface="Arial" panose="020B0604020202020204" pitchFamily="34" charset="0"/>
                        </a:rPr>
                        <a:t>“Our cannulas use a 0.2-micron barrier, hydrophobic filter that physically impedes line when moisture reaches certain level. AirLife stands behind their cannulas and offers their own limited product warranty for monitors still under </a:t>
                      </a:r>
                      <a:r>
                        <a:rPr lang="en-US" sz="1600" err="1">
                          <a:solidFill>
                            <a:srgbClr val="008557"/>
                          </a:solidFill>
                          <a:latin typeface="Arial" panose="020B0604020202020204" pitchFamily="34" charset="0"/>
                          <a:cs typeface="Arial" panose="020B0604020202020204" pitchFamily="34" charset="0"/>
                        </a:rPr>
                        <a:t>Oridion</a:t>
                      </a:r>
                      <a:r>
                        <a:rPr lang="en-US" sz="1600">
                          <a:solidFill>
                            <a:srgbClr val="008557"/>
                          </a:solidFill>
                          <a:latin typeface="Arial" panose="020B0604020202020204" pitchFamily="34" charset="0"/>
                          <a:cs typeface="Arial" panose="020B0604020202020204" pitchFamily="34" charset="0"/>
                        </a:rPr>
                        <a:t> Medical or Medtronic warranty.” </a:t>
                      </a:r>
                      <a:br>
                        <a:rPr lang="en-US" sz="1600">
                          <a:latin typeface="Arial" panose="020B0604020202020204" pitchFamily="34" charset="0"/>
                          <a:cs typeface="Arial" panose="020B0604020202020204" pitchFamily="34" charset="0"/>
                        </a:rPr>
                      </a:br>
                      <a:r>
                        <a:rPr lang="en-US" sz="1200" b="1" i="0" u="none" strike="noStrike">
                          <a:solidFill>
                            <a:srgbClr val="008557"/>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SalterSTAT Reflective Limited Warranty</a:t>
                      </a:r>
                      <a:endParaRPr lang="en-US" sz="1200" b="0" i="0">
                        <a:solidFill>
                          <a:srgbClr val="008557"/>
                        </a:solidFill>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88859502"/>
                  </a:ext>
                </a:extLst>
              </a:tr>
            </a:tbl>
          </a:graphicData>
        </a:graphic>
      </p:graphicFrame>
    </p:spTree>
    <p:extLst>
      <p:ext uri="{BB962C8B-B14F-4D97-AF65-F5344CB8AC3E}">
        <p14:creationId xmlns:p14="http://schemas.microsoft.com/office/powerpoint/2010/main" val="17630071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4B723-9DA4-0988-6BB4-4D4D7A9C220F}"/>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A242349-2E1E-0EE1-6805-2CCFBCF1B93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45</a:t>
            </a:fld>
            <a:endParaRPr lang="en-US"/>
          </a:p>
        </p:txBody>
      </p:sp>
      <p:sp>
        <p:nvSpPr>
          <p:cNvPr id="4" name="Title 3">
            <a:extLst>
              <a:ext uri="{FF2B5EF4-FFF2-40B4-BE49-F238E27FC236}">
                <a16:creationId xmlns:a16="http://schemas.microsoft.com/office/drawing/2014/main" id="{3132C4A9-A98B-28AB-2826-BC9D395E9D73}"/>
              </a:ext>
            </a:extLst>
          </p:cNvPr>
          <p:cNvSpPr>
            <a:spLocks noGrp="1"/>
          </p:cNvSpPr>
          <p:nvPr>
            <p:ph type="title"/>
          </p:nvPr>
        </p:nvSpPr>
        <p:spPr>
          <a:xfrm>
            <a:off x="522219" y="419100"/>
            <a:ext cx="10515600" cy="668820"/>
          </a:xfrm>
        </p:spPr>
        <p:txBody>
          <a:bodyPr>
            <a:normAutofit/>
          </a:bodyPr>
          <a:lstStyle/>
          <a:p>
            <a:r>
              <a:rPr lang="en-US"/>
              <a:t>Messaging against Medtronic</a:t>
            </a:r>
          </a:p>
        </p:txBody>
      </p:sp>
      <p:sp>
        <p:nvSpPr>
          <p:cNvPr id="5" name="Slide Number Placeholder 3">
            <a:extLst>
              <a:ext uri="{FF2B5EF4-FFF2-40B4-BE49-F238E27FC236}">
                <a16:creationId xmlns:a16="http://schemas.microsoft.com/office/drawing/2014/main" id="{B796F994-1DA4-F255-5358-5AAB36A96684}"/>
              </a:ext>
            </a:extLst>
          </p:cNvPr>
          <p:cNvSpPr txBox="1">
            <a:spLocks/>
          </p:cNvSpPr>
          <p:nvPr/>
        </p:nvSpPr>
        <p:spPr>
          <a:xfrm>
            <a:off x="11100619" y="6438188"/>
            <a:ext cx="778722" cy="228086"/>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4E0494F-D9D9-4FE9-B19B-AC7F2920D1CD}" type="slidenum">
              <a:rPr lang="en-US" smtClean="0"/>
              <a:pPr/>
              <a:t>45</a:t>
            </a:fld>
            <a:endParaRPr lang="en-US"/>
          </a:p>
        </p:txBody>
      </p:sp>
      <p:graphicFrame>
        <p:nvGraphicFramePr>
          <p:cNvPr id="12" name="Table 11">
            <a:extLst>
              <a:ext uri="{FF2B5EF4-FFF2-40B4-BE49-F238E27FC236}">
                <a16:creationId xmlns:a16="http://schemas.microsoft.com/office/drawing/2014/main" id="{6D728717-4D07-4B82-FC51-6292109A79C1}"/>
              </a:ext>
            </a:extLst>
          </p:cNvPr>
          <p:cNvGraphicFramePr>
            <a:graphicFrameLocks noGrp="1"/>
          </p:cNvGraphicFramePr>
          <p:nvPr>
            <p:extLst>
              <p:ext uri="{D42A27DB-BD31-4B8C-83A1-F6EECF244321}">
                <p14:modId xmlns:p14="http://schemas.microsoft.com/office/powerpoint/2010/main" val="1867624631"/>
              </p:ext>
            </p:extLst>
          </p:nvPr>
        </p:nvGraphicFramePr>
        <p:xfrm>
          <a:off x="561975" y="1400175"/>
          <a:ext cx="10989656" cy="4483270"/>
        </p:xfrm>
        <a:graphic>
          <a:graphicData uri="http://schemas.openxmlformats.org/drawingml/2006/table">
            <a:tbl>
              <a:tblPr firstRow="1" bandRow="1">
                <a:tableStyleId>{69012ECD-51FC-41F1-AA8D-1B2483CD663E}</a:tableStyleId>
              </a:tblPr>
              <a:tblGrid>
                <a:gridCol w="3673857">
                  <a:extLst>
                    <a:ext uri="{9D8B030D-6E8A-4147-A177-3AD203B41FA5}">
                      <a16:colId xmlns:a16="http://schemas.microsoft.com/office/drawing/2014/main" val="2231373326"/>
                    </a:ext>
                  </a:extLst>
                </a:gridCol>
                <a:gridCol w="7315799">
                  <a:extLst>
                    <a:ext uri="{9D8B030D-6E8A-4147-A177-3AD203B41FA5}">
                      <a16:colId xmlns:a16="http://schemas.microsoft.com/office/drawing/2014/main" val="794848662"/>
                    </a:ext>
                  </a:extLst>
                </a:gridCol>
              </a:tblGrid>
              <a:tr h="465546">
                <a:tc>
                  <a:txBody>
                    <a:bodyPr/>
                    <a:lstStyle/>
                    <a:p>
                      <a:r>
                        <a:rPr kumimoji="0" lang="en-US" sz="18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Objection</a:t>
                      </a:r>
                      <a:endParaRPr lang="en-US"/>
                    </a:p>
                  </a:txBody>
                  <a:tcPr anchor="ctr">
                    <a:solidFill>
                      <a:schemeClr val="bg2">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AirLife Response</a:t>
                      </a:r>
                    </a:p>
                  </a:txBody>
                  <a:tcPr anchor="ctr"/>
                </a:tc>
                <a:extLst>
                  <a:ext uri="{0D108BD9-81ED-4DB2-BD59-A6C34878D82A}">
                    <a16:rowId xmlns:a16="http://schemas.microsoft.com/office/drawing/2014/main" val="1031897567"/>
                  </a:ext>
                </a:extLst>
              </a:tr>
              <a:tr h="21810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t>Medtronic blow-by technology sampling CO</a:t>
                      </a:r>
                      <a:r>
                        <a:rPr lang="en-US" sz="1600" baseline="-25000"/>
                        <a:t>2</a:t>
                      </a:r>
                      <a:r>
                        <a:rPr lang="en-US" sz="1600"/>
                        <a:t> from both nares is the most effective design</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8557"/>
                          </a:solidFill>
                          <a:latin typeface="Arial" panose="020B0604020202020204" pitchFamily="34" charset="0"/>
                          <a:cs typeface="Arial" panose="020B0604020202020204" pitchFamily="34" charset="0"/>
                        </a:rPr>
                        <a:t>“</a:t>
                      </a:r>
                      <a:r>
                        <a:rPr lang="en-US" sz="1600" err="1">
                          <a:solidFill>
                            <a:srgbClr val="008557"/>
                          </a:solidFill>
                          <a:latin typeface="Arial" panose="020B0604020202020204" pitchFamily="34" charset="0"/>
                          <a:cs typeface="Arial" panose="020B0604020202020204" pitchFamily="34" charset="0"/>
                        </a:rPr>
                        <a:t>Approx</a:t>
                      </a:r>
                      <a:r>
                        <a:rPr lang="en-US" sz="1600">
                          <a:solidFill>
                            <a:srgbClr val="008557"/>
                          </a:solidFill>
                          <a:latin typeface="Arial" panose="020B0604020202020204" pitchFamily="34" charset="0"/>
                          <a:cs typeface="Arial" panose="020B0604020202020204" pitchFamily="34" charset="0"/>
                        </a:rPr>
                        <a:t> 70-80% of population are born with septal deviation, but only a few require corrective treatment. A divided cannula can accommodate for this. There is no mixture of gases with a divided cannula. The result is a EtCO</a:t>
                      </a:r>
                      <a:r>
                        <a:rPr lang="en-US" sz="1600" baseline="-25000">
                          <a:solidFill>
                            <a:srgbClr val="008557"/>
                          </a:solidFill>
                          <a:latin typeface="Arial" panose="020B0604020202020204" pitchFamily="34" charset="0"/>
                          <a:cs typeface="Arial" panose="020B0604020202020204" pitchFamily="34" charset="0"/>
                        </a:rPr>
                        <a:t>2</a:t>
                      </a:r>
                      <a:r>
                        <a:rPr lang="en-US" sz="1600">
                          <a:solidFill>
                            <a:srgbClr val="008557"/>
                          </a:solidFill>
                          <a:latin typeface="Arial" panose="020B0604020202020204" pitchFamily="34" charset="0"/>
                          <a:cs typeface="Arial" panose="020B0604020202020204" pitchFamily="34" charset="0"/>
                        </a:rPr>
                        <a:t> waveform with an unaffected signal superior to Medtronic’s blow by design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8557"/>
                          </a:solidFill>
                          <a:latin typeface="Arial" panose="020B0604020202020204" pitchFamily="34" charset="0"/>
                          <a:cs typeface="Arial" panose="020B0604020202020204" pitchFamily="34" charset="0"/>
                        </a:rPr>
                        <a:t>(see </a:t>
                      </a:r>
                      <a:r>
                        <a:rPr lang="en-US" sz="1600">
                          <a:solidFill>
                            <a:srgbClr val="008557"/>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Ebert study</a:t>
                      </a:r>
                      <a:r>
                        <a:rPr lang="en-US" sz="1600">
                          <a:solidFill>
                            <a:srgbClr val="008557"/>
                          </a:solidFill>
                          <a:latin typeface="Arial" panose="020B0604020202020204" pitchFamily="34" charset="0"/>
                          <a:cs typeface="Arial" panose="020B0604020202020204" pitchFamily="34" charset="0"/>
                        </a:rPr>
                        <a:t>) and it delivers significantly higher O</a:t>
                      </a:r>
                      <a:r>
                        <a:rPr lang="en-US" sz="1600" baseline="-25000">
                          <a:solidFill>
                            <a:srgbClr val="008557"/>
                          </a:solidFill>
                          <a:latin typeface="Arial" panose="020B0604020202020204" pitchFamily="34" charset="0"/>
                          <a:cs typeface="Arial" panose="020B0604020202020204" pitchFamily="34" charset="0"/>
                        </a:rPr>
                        <a:t>2</a:t>
                      </a:r>
                      <a:r>
                        <a:rPr lang="en-US" sz="1600">
                          <a:solidFill>
                            <a:srgbClr val="008557"/>
                          </a:solidFill>
                          <a:latin typeface="Arial" panose="020B0604020202020204" pitchFamily="34" charset="0"/>
                          <a:cs typeface="Arial" panose="020B0604020202020204" pitchFamily="34" charset="0"/>
                        </a:rPr>
                        <a:t> at 4 LMP compared to Medtronic.”</a:t>
                      </a:r>
                    </a:p>
                  </a:txBody>
                  <a:tcPr anchor="ctr"/>
                </a:tc>
                <a:extLst>
                  <a:ext uri="{0D108BD9-81ED-4DB2-BD59-A6C34878D82A}">
                    <a16:rowId xmlns:a16="http://schemas.microsoft.com/office/drawing/2014/main" val="4201159124"/>
                  </a:ext>
                </a:extLst>
              </a:tr>
              <a:tr h="18366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t>We have a free use agreement </a:t>
                      </a:r>
                      <a:br>
                        <a:rPr lang="en-US" sz="1600"/>
                      </a:br>
                      <a:r>
                        <a:rPr lang="en-US" sz="1600"/>
                        <a:t>with Medtronic</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8557"/>
                          </a:solidFill>
                          <a:latin typeface="Arial" panose="020B0604020202020204" pitchFamily="34" charset="0"/>
                          <a:cs typeface="Arial" panose="020B0604020202020204" pitchFamily="34" charset="0"/>
                        </a:rPr>
                        <a:t>Confirm how much consumable spend is needed in total. Sometimes oximeters are tied to the deal. If so, they might be able to just increase their oximeter spend to maintain their compliance, while still allowing them to switch to </a:t>
                      </a:r>
                      <a:r>
                        <a:rPr lang="en-US" sz="1600" err="1">
                          <a:solidFill>
                            <a:srgbClr val="008557"/>
                          </a:solidFill>
                          <a:latin typeface="Arial" panose="020B0604020202020204" pitchFamily="34" charset="0"/>
                          <a:cs typeface="Arial" panose="020B0604020202020204" pitchFamily="34" charset="0"/>
                        </a:rPr>
                        <a:t>SalterSTAT</a:t>
                      </a:r>
                      <a:r>
                        <a:rPr lang="en-US" sz="1600">
                          <a:solidFill>
                            <a:srgbClr val="008557"/>
                          </a:solidFill>
                          <a:latin typeface="Arial" panose="020B0604020202020204" pitchFamily="34" charset="0"/>
                          <a:cs typeface="Arial" panose="020B0604020202020204" pitchFamily="34" charset="0"/>
                        </a:rPr>
                        <a:t> Reflective. </a:t>
                      </a:r>
                      <a:endParaRPr lang="en-US" sz="1600" b="0" i="0">
                        <a:solidFill>
                          <a:srgbClr val="FF0000"/>
                        </a:solidFill>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88859502"/>
                  </a:ext>
                </a:extLst>
              </a:tr>
            </a:tbl>
          </a:graphicData>
        </a:graphic>
      </p:graphicFrame>
    </p:spTree>
    <p:extLst>
      <p:ext uri="{BB962C8B-B14F-4D97-AF65-F5344CB8AC3E}">
        <p14:creationId xmlns:p14="http://schemas.microsoft.com/office/powerpoint/2010/main" val="30516561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4EFF8-9FF1-5DF4-9B85-4B62FE305395}"/>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878FF8E9-580F-68C4-5441-BDC5DE980179}"/>
              </a:ext>
            </a:extLst>
          </p:cNvPr>
          <p:cNvGraphicFramePr>
            <a:graphicFrameLocks noGrp="1"/>
          </p:cNvGraphicFramePr>
          <p:nvPr>
            <p:ph sz="half" idx="1"/>
            <p:extLst>
              <p:ext uri="{D42A27DB-BD31-4B8C-83A1-F6EECF244321}">
                <p14:modId xmlns:p14="http://schemas.microsoft.com/office/powerpoint/2010/main" val="2012236986"/>
              </p:ext>
            </p:extLst>
          </p:nvPr>
        </p:nvGraphicFramePr>
        <p:xfrm>
          <a:off x="584200" y="1300163"/>
          <a:ext cx="11056710" cy="4478848"/>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926092">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888189">
                <a:tc>
                  <a:txBody>
                    <a:bodyPr/>
                    <a:lstStyle/>
                    <a:p>
                      <a:pPr algn="ctr"/>
                      <a:r>
                        <a:rPr lang="en-US"/>
                        <a:t>AirLife</a:t>
                      </a:r>
                    </a:p>
                  </a:txBody>
                  <a:tcPr anchor="ctr"/>
                </a:tc>
                <a:tc>
                  <a:txBody>
                    <a:bodyPr/>
                    <a:lstStyle/>
                    <a:p>
                      <a:pPr algn="ctr"/>
                      <a:r>
                        <a:rPr lang="en-US"/>
                        <a:t>Mexico/China</a:t>
                      </a:r>
                    </a:p>
                  </a:txBody>
                  <a:tcPr anchor="ctr"/>
                </a:tc>
                <a:tc>
                  <a:txBody>
                    <a:bodyPr/>
                    <a:lstStyle/>
                    <a:p>
                      <a:pPr algn="ctr"/>
                      <a:r>
                        <a:rPr lang="en-US"/>
                        <a:t>High</a:t>
                      </a:r>
                    </a:p>
                  </a:txBody>
                  <a:tcPr anchor="ctr"/>
                </a:tc>
                <a:tc>
                  <a:txBody>
                    <a:bodyPr/>
                    <a:lstStyle/>
                    <a:p>
                      <a:pPr algn="ctr"/>
                      <a:r>
                        <a:rPr lang="en-US"/>
                        <a:t>Premier, HPG</a:t>
                      </a:r>
                    </a:p>
                  </a:txBody>
                  <a:tcPr anchor="ctr"/>
                </a:tc>
                <a:tc>
                  <a:txBody>
                    <a:bodyPr/>
                    <a:lstStyle/>
                    <a:p>
                      <a:pPr algn="ctr"/>
                      <a:r>
                        <a:rPr lang="en-US"/>
                        <a:t>Mild Increase</a:t>
                      </a:r>
                    </a:p>
                  </a:txBody>
                  <a:tcPr anchor="ctr"/>
                </a:tc>
                <a:extLst>
                  <a:ext uri="{0D108BD9-81ED-4DB2-BD59-A6C34878D82A}">
                    <a16:rowId xmlns:a16="http://schemas.microsoft.com/office/drawing/2014/main" val="1464136050"/>
                  </a:ext>
                </a:extLst>
              </a:tr>
              <a:tr h="888189">
                <a:tc>
                  <a:txBody>
                    <a:bodyPr/>
                    <a:lstStyle/>
                    <a:p>
                      <a:pPr algn="ctr"/>
                      <a:r>
                        <a:rPr lang="en-US"/>
                        <a:t>Medtronic</a:t>
                      </a:r>
                    </a:p>
                  </a:txBody>
                  <a:tcPr anchor="ctr"/>
                </a:tc>
                <a:tc>
                  <a:txBody>
                    <a:bodyPr/>
                    <a:lstStyle/>
                    <a:p>
                      <a:pPr algn="ctr"/>
                      <a:r>
                        <a:rPr lang="en-US"/>
                        <a:t>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algn="ctr"/>
                      <a:r>
                        <a:rPr lang="en-US"/>
                        <a:t>Premier, HPG, Vizient</a:t>
                      </a:r>
                    </a:p>
                  </a:txBody>
                  <a:tcPr anchor="ctr"/>
                </a:tc>
                <a:tc>
                  <a:txBody>
                    <a:bodyPr/>
                    <a:lstStyle/>
                    <a:p>
                      <a:pPr algn="ctr"/>
                      <a:r>
                        <a:rPr lang="en-US"/>
                        <a:t>2025 15% decrease</a:t>
                      </a:r>
                    </a:p>
                  </a:txBody>
                  <a:tcPr anchor="ctr"/>
                </a:tc>
                <a:extLst>
                  <a:ext uri="{0D108BD9-81ED-4DB2-BD59-A6C34878D82A}">
                    <a16:rowId xmlns:a16="http://schemas.microsoft.com/office/drawing/2014/main" val="553816961"/>
                  </a:ext>
                </a:extLst>
              </a:tr>
              <a:tr h="888189">
                <a:tc>
                  <a:txBody>
                    <a:bodyPr/>
                    <a:lstStyle/>
                    <a:p>
                      <a:pPr algn="ctr"/>
                      <a:r>
                        <a:rPr lang="en-US">
                          <a:solidFill>
                            <a:schemeClr val="tx1"/>
                          </a:solidFill>
                        </a:rPr>
                        <a:t>Teleflex</a:t>
                      </a:r>
                    </a:p>
                  </a:txBody>
                  <a:tcPr anchor="ctr"/>
                </a:tc>
                <a:tc>
                  <a:txBody>
                    <a:bodyPr/>
                    <a:lstStyle/>
                    <a:p>
                      <a:pPr algn="ctr"/>
                      <a:r>
                        <a:rPr lang="en-US">
                          <a:solidFill>
                            <a:schemeClr val="tx1"/>
                          </a:solidFill>
                        </a:rPr>
                        <a:t>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solidFill>
                            <a:schemeClr val="tx1"/>
                          </a:solidFill>
                        </a:rPr>
                        <a:t>High</a:t>
                      </a:r>
                    </a:p>
                  </a:txBody>
                  <a:tcPr anchor="ctr"/>
                </a:tc>
                <a:tc>
                  <a:txBody>
                    <a:bodyPr/>
                    <a:lstStyle/>
                    <a:p>
                      <a:pPr algn="ctr"/>
                      <a:r>
                        <a:rPr lang="en-US">
                          <a:solidFill>
                            <a:schemeClr val="tx1"/>
                          </a:solidFill>
                        </a:rPr>
                        <a:t>Premier</a:t>
                      </a:r>
                    </a:p>
                  </a:txBody>
                  <a:tcPr anchor="ctr"/>
                </a:tc>
                <a:tc>
                  <a:txBody>
                    <a:bodyPr/>
                    <a:lstStyle/>
                    <a:p>
                      <a:pPr algn="ctr"/>
                      <a:r>
                        <a:rPr lang="en-US">
                          <a:solidFill>
                            <a:schemeClr val="tx1"/>
                          </a:solidFill>
                        </a:rPr>
                        <a:t>Static</a:t>
                      </a:r>
                    </a:p>
                  </a:txBody>
                  <a:tcPr anchor="ctr"/>
                </a:tc>
                <a:extLst>
                  <a:ext uri="{0D108BD9-81ED-4DB2-BD59-A6C34878D82A}">
                    <a16:rowId xmlns:a16="http://schemas.microsoft.com/office/drawing/2014/main" val="1568618598"/>
                  </a:ext>
                </a:extLst>
              </a:tr>
              <a:tr h="888189">
                <a:tc>
                  <a:txBody>
                    <a:bodyPr/>
                    <a:lstStyle/>
                    <a:p>
                      <a:pPr algn="ctr"/>
                      <a:r>
                        <a:rPr lang="en-US"/>
                        <a:t>Medline</a:t>
                      </a:r>
                    </a:p>
                  </a:txBody>
                  <a:tcPr anchor="ctr"/>
                </a:tc>
                <a:tc>
                  <a:txBody>
                    <a:bodyPr/>
                    <a:lstStyle/>
                    <a:p>
                      <a:pPr algn="ctr"/>
                      <a:r>
                        <a:rPr lang="en-US"/>
                        <a:t>China/Mexico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solidFill>
                            <a:schemeClr val="tx1"/>
                          </a:solidFill>
                        </a:rPr>
                        <a:t>Premier, Vizient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Static</a:t>
                      </a:r>
                    </a:p>
                  </a:txBody>
                  <a:tcPr anchor="ctr"/>
                </a:tc>
                <a:extLst>
                  <a:ext uri="{0D108BD9-81ED-4DB2-BD59-A6C34878D82A}">
                    <a16:rowId xmlns:a16="http://schemas.microsoft.com/office/drawing/2014/main" val="1582127093"/>
                  </a:ext>
                </a:extLst>
              </a:tr>
            </a:tbl>
          </a:graphicData>
        </a:graphic>
      </p:graphicFrame>
      <p:sp>
        <p:nvSpPr>
          <p:cNvPr id="4" name="Slide Number Placeholder 3">
            <a:extLst>
              <a:ext uri="{FF2B5EF4-FFF2-40B4-BE49-F238E27FC236}">
                <a16:creationId xmlns:a16="http://schemas.microsoft.com/office/drawing/2014/main" id="{47DF1C8A-E508-6DFA-9E64-10254377479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46</a:t>
            </a:fld>
            <a:endParaRPr lang="en-US"/>
          </a:p>
        </p:txBody>
      </p:sp>
      <p:sp>
        <p:nvSpPr>
          <p:cNvPr id="5" name="Title 4">
            <a:extLst>
              <a:ext uri="{FF2B5EF4-FFF2-40B4-BE49-F238E27FC236}">
                <a16:creationId xmlns:a16="http://schemas.microsoft.com/office/drawing/2014/main" id="{4553D19B-1EF2-87BB-9E16-B30880EF7937}"/>
              </a:ext>
            </a:extLst>
          </p:cNvPr>
          <p:cNvSpPr>
            <a:spLocks noGrp="1"/>
          </p:cNvSpPr>
          <p:nvPr>
            <p:ph type="title"/>
          </p:nvPr>
        </p:nvSpPr>
        <p:spPr>
          <a:xfrm>
            <a:off x="522219" y="419100"/>
            <a:ext cx="10515600" cy="668820"/>
          </a:xfrm>
        </p:spPr>
        <p:txBody>
          <a:bodyPr/>
          <a:lstStyle/>
          <a:p>
            <a:r>
              <a:rPr lang="en-US"/>
              <a:t>EtCO</a:t>
            </a:r>
            <a:r>
              <a:rPr lang="en-US" baseline="-25000"/>
              <a:t>2</a:t>
            </a:r>
          </a:p>
        </p:txBody>
      </p:sp>
    </p:spTree>
    <p:extLst>
      <p:ext uri="{BB962C8B-B14F-4D97-AF65-F5344CB8AC3E}">
        <p14:creationId xmlns:p14="http://schemas.microsoft.com/office/powerpoint/2010/main" val="34857081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A344B-220B-7C06-0C93-1D685E3A822E}"/>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C28642F-69DB-1EA9-8ADE-AECA42A37610}"/>
              </a:ext>
            </a:extLst>
          </p:cNvPr>
          <p:cNvGraphicFramePr>
            <a:graphicFrameLocks noGrp="1"/>
          </p:cNvGraphicFramePr>
          <p:nvPr>
            <p:extLst>
              <p:ext uri="{D42A27DB-BD31-4B8C-83A1-F6EECF244321}">
                <p14:modId xmlns:p14="http://schemas.microsoft.com/office/powerpoint/2010/main" val="3548233689"/>
              </p:ext>
            </p:extLst>
          </p:nvPr>
        </p:nvGraphicFramePr>
        <p:xfrm>
          <a:off x="561975" y="1400175"/>
          <a:ext cx="10636165" cy="4883846"/>
        </p:xfrm>
        <a:graphic>
          <a:graphicData uri="http://schemas.openxmlformats.org/drawingml/2006/table">
            <a:tbl>
              <a:tblPr>
                <a:tableStyleId>{5C22544A-7EE6-4342-B048-85BDC9FD1C3A}</a:tableStyleId>
              </a:tblPr>
              <a:tblGrid>
                <a:gridCol w="1245277">
                  <a:extLst>
                    <a:ext uri="{9D8B030D-6E8A-4147-A177-3AD203B41FA5}">
                      <a16:colId xmlns:a16="http://schemas.microsoft.com/office/drawing/2014/main" val="1046091087"/>
                    </a:ext>
                  </a:extLst>
                </a:gridCol>
                <a:gridCol w="1152144">
                  <a:extLst>
                    <a:ext uri="{9D8B030D-6E8A-4147-A177-3AD203B41FA5}">
                      <a16:colId xmlns:a16="http://schemas.microsoft.com/office/drawing/2014/main" val="2406958345"/>
                    </a:ext>
                  </a:extLst>
                </a:gridCol>
                <a:gridCol w="1124712">
                  <a:extLst>
                    <a:ext uri="{9D8B030D-6E8A-4147-A177-3AD203B41FA5}">
                      <a16:colId xmlns:a16="http://schemas.microsoft.com/office/drawing/2014/main" val="3091937205"/>
                    </a:ext>
                  </a:extLst>
                </a:gridCol>
                <a:gridCol w="1847088">
                  <a:extLst>
                    <a:ext uri="{9D8B030D-6E8A-4147-A177-3AD203B41FA5}">
                      <a16:colId xmlns:a16="http://schemas.microsoft.com/office/drawing/2014/main" val="88078766"/>
                    </a:ext>
                  </a:extLst>
                </a:gridCol>
                <a:gridCol w="731520">
                  <a:extLst>
                    <a:ext uri="{9D8B030D-6E8A-4147-A177-3AD203B41FA5}">
                      <a16:colId xmlns:a16="http://schemas.microsoft.com/office/drawing/2014/main" val="1624230764"/>
                    </a:ext>
                  </a:extLst>
                </a:gridCol>
                <a:gridCol w="868680">
                  <a:extLst>
                    <a:ext uri="{9D8B030D-6E8A-4147-A177-3AD203B41FA5}">
                      <a16:colId xmlns:a16="http://schemas.microsoft.com/office/drawing/2014/main" val="883761918"/>
                    </a:ext>
                  </a:extLst>
                </a:gridCol>
                <a:gridCol w="3666744">
                  <a:extLst>
                    <a:ext uri="{9D8B030D-6E8A-4147-A177-3AD203B41FA5}">
                      <a16:colId xmlns:a16="http://schemas.microsoft.com/office/drawing/2014/main" val="1997207260"/>
                    </a:ext>
                  </a:extLst>
                </a:gridCol>
              </a:tblGrid>
              <a:tr h="443986">
                <a:tc>
                  <a:txBody>
                    <a:bodyPr/>
                    <a:lstStyle/>
                    <a:p>
                      <a:pPr marL="91440" lvl="0" algn="l" fontAlgn="ctr">
                        <a:buNone/>
                      </a:pPr>
                      <a:r>
                        <a:rPr lang="en-US" sz="800" u="none" strike="noStrike" dirty="0">
                          <a:effectLst/>
                        </a:rPr>
                        <a:t>Neal Harpstrite</a:t>
                      </a:r>
                      <a:endParaRPr lang="en-US" sz="800" b="0" i="0" u="none" strike="noStrike" dirty="0">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5311</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National</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Capnography, Nasal Cannulas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2/28/2026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Sole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Green, Blue, and </a:t>
                      </a:r>
                      <a:r>
                        <a:rPr lang="en-US" sz="800" u="none" strike="noStrike" err="1">
                          <a:effectLst/>
                        </a:rPr>
                        <a:t>SalterSTAT</a:t>
                      </a:r>
                      <a:r>
                        <a:rPr lang="en-US" sz="800" u="none" strike="noStrike">
                          <a:effectLst/>
                        </a:rPr>
                        <a:t> Reflective Range (Multi)</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759525626"/>
                  </a:ext>
                </a:extLst>
              </a:tr>
              <a:tr h="443986">
                <a:tc>
                  <a:txBody>
                    <a:bodyPr/>
                    <a:lstStyle/>
                    <a:p>
                      <a:pPr marL="91440" lvl="0" algn="l" fontAlgn="ctr">
                        <a:buNone/>
                      </a:pPr>
                      <a:r>
                        <a:rPr lang="en-US" sz="800" u="none" strike="noStrike">
                          <a:effectLst/>
                        </a:rPr>
                        <a:t>Derrick Tsou</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MS1089</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National</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3/31/2027</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dirty="0">
                          <a:effectLst/>
                        </a:rPr>
                        <a:t>AirLife Open, Inhalation / Sterile Water, O₂ Mask, O₂ Tubing, HME, HFNC, GE-validated ECG Cables and Leadwires, </a:t>
                      </a:r>
                      <a:r>
                        <a:rPr lang="en-US" sz="800" u="none" strike="noStrike" dirty="0" err="1">
                          <a:effectLst/>
                        </a:rPr>
                        <a:t>EtCO</a:t>
                      </a:r>
                      <a:r>
                        <a:rPr lang="en-US" sz="800" u="none" strike="noStrike" dirty="0">
                          <a:effectLst/>
                        </a:rPr>
                        <a:t>₂ Cannulas | Airway </a:t>
                      </a:r>
                      <a:r>
                        <a:rPr lang="en-US" sz="800" u="none" strike="noStrike" dirty="0" err="1">
                          <a:effectLst/>
                        </a:rPr>
                        <a:t>Mgmt</a:t>
                      </a:r>
                      <a:r>
                        <a:rPr lang="en-US" sz="800" u="none" strike="noStrike" dirty="0">
                          <a:effectLst/>
                        </a:rPr>
                        <a:t> Impact standardization 2%  </a:t>
                      </a:r>
                      <a:endParaRPr lang="en-US" sz="8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054519841"/>
                  </a:ext>
                </a:extLst>
              </a:tr>
              <a:tr h="443986">
                <a:tc>
                  <a:txBody>
                    <a:bodyPr/>
                    <a:lstStyle/>
                    <a:p>
                      <a:pPr marL="91440" lvl="0" algn="l" fontAlgn="ctr">
                        <a:buNone/>
                      </a:pPr>
                      <a:r>
                        <a:rPr lang="en-US" sz="800" u="none" strike="noStrike">
                          <a:effectLst/>
                        </a:rPr>
                        <a:t>Derrick Tsou</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10005907</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CAPTIS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6/30/2025</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AirLife Open, Inhalation / Sterile Water, O₂ mask, O₂ Tubing, HME, HFNC | Growth Rebate 2% on 10% Growth</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241814311"/>
                  </a:ext>
                </a:extLst>
              </a:tr>
              <a:tr h="443986">
                <a:tc>
                  <a:txBody>
                    <a:bodyPr/>
                    <a:lstStyle/>
                    <a:p>
                      <a:pPr marL="91440" lvl="0" algn="l" fontAlgn="ctr">
                        <a:buNone/>
                      </a:pPr>
                      <a:r>
                        <a:rPr lang="en-US" sz="800" u="none" strike="noStrike">
                          <a:effectLst/>
                        </a:rPr>
                        <a:t>Derrick Tsou</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MS1089AB</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Med/Surg Commit</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6/30/2025</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AirLife Open, Inhalation Sterile Water, O₂ mask, O₂ Tubing, HME, HFNC | Growth Rebate 2% on 10% Growth</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857154796"/>
                  </a:ext>
                </a:extLst>
              </a:tr>
              <a:tr h="443986">
                <a:tc>
                  <a:txBody>
                    <a:bodyPr/>
                    <a:lstStyle/>
                    <a:p>
                      <a:pPr marL="91440" lvl="0" algn="l" fontAlgn="ctr">
                        <a:buNone/>
                      </a:pPr>
                      <a:r>
                        <a:rPr lang="en-US" sz="800" u="none" strike="noStrike">
                          <a:effectLst/>
                        </a:rPr>
                        <a:t>Kellie Vande Woude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GNYHA-NS-031</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Acurity</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Salter Labs Corporate Contract</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8/31/2026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All Salter Labs Products</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124204108"/>
                  </a:ext>
                </a:extLst>
              </a:tr>
              <a:tr h="443986">
                <a:tc>
                  <a:txBody>
                    <a:bodyPr/>
                    <a:lstStyle/>
                    <a:p>
                      <a:pPr marL="91440" lvl="0" algn="l" fontAlgn="ctr">
                        <a:buNone/>
                      </a:pPr>
                      <a:r>
                        <a:rPr lang="en-US" sz="800" u="none" strike="noStrike">
                          <a:effectLst/>
                        </a:rPr>
                        <a:t>Kellie Vande Woude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PP-NS-1740</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Capstone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8/31/2026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O</a:t>
                      </a:r>
                      <a:r>
                        <a:rPr lang="en-US" sz="800" u="none" strike="noStrike" baseline="-25000">
                          <a:effectLst/>
                        </a:rPr>
                        <a:t>2</a:t>
                      </a:r>
                      <a:r>
                        <a:rPr lang="en-US" sz="800" u="none" strike="noStrike">
                          <a:effectLst/>
                        </a:rPr>
                        <a:t> Cannulas, Masks, and ALL Capnography</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767502704"/>
                  </a:ext>
                </a:extLst>
              </a:tr>
              <a:tr h="443986">
                <a:tc>
                  <a:txBody>
                    <a:bodyPr/>
                    <a:lstStyle/>
                    <a:p>
                      <a:pPr marL="91440" lvl="0" algn="l" fontAlgn="ctr">
                        <a:buNone/>
                      </a:pPr>
                      <a:r>
                        <a:rPr lang="en-US" sz="800" u="none" strike="noStrike">
                          <a:effectLst/>
                        </a:rPr>
                        <a:t>Kellie Vande Woude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PP-NS-1744</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Capstone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8/31/2026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 </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SNET, ALO, HFNC, EtCO</a:t>
                      </a:r>
                      <a:r>
                        <a:rPr lang="en-US" sz="800" u="none" strike="noStrike" baseline="-25000">
                          <a:effectLst/>
                        </a:rPr>
                        <a:t>2</a:t>
                      </a:r>
                      <a:r>
                        <a:rPr lang="en-US" sz="800" u="none" strike="noStrike">
                          <a:effectLst/>
                        </a:rPr>
                        <a:t>, O</a:t>
                      </a:r>
                      <a:r>
                        <a:rPr lang="en-US" sz="800" u="none" strike="noStrike" baseline="-25000">
                          <a:effectLst/>
                        </a:rPr>
                        <a:t>2</a:t>
                      </a:r>
                      <a:r>
                        <a:rPr lang="en-US" sz="800" u="none" strike="noStrike">
                          <a:effectLst/>
                        </a:rPr>
                        <a:t> Tubing</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125417325"/>
                  </a:ext>
                </a:extLst>
              </a:tr>
              <a:tr h="443986">
                <a:tc>
                  <a:txBody>
                    <a:bodyPr/>
                    <a:lstStyle/>
                    <a:p>
                      <a:pPr marL="91440" lvl="0" algn="l" fontAlgn="ctr">
                        <a:buNone/>
                      </a:pPr>
                      <a:r>
                        <a:rPr lang="en-US" sz="800" u="none" strike="noStrike">
                          <a:effectLst/>
                        </a:rPr>
                        <a:t>John Bowen</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KP-11242</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Kaiser Permanente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6/30/2026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Dual</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 Westmed and Salter Labs Cannulas</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198318152"/>
                  </a:ext>
                </a:extLst>
              </a:tr>
              <a:tr h="443986">
                <a:tc>
                  <a:txBody>
                    <a:bodyPr/>
                    <a:lstStyle/>
                    <a:p>
                      <a:pPr marL="91440" lvl="0" algn="l" fontAlgn="ctr">
                        <a:buNone/>
                      </a:pPr>
                      <a:r>
                        <a:rPr lang="en-US" sz="800" u="none" strike="noStrike">
                          <a:effectLst/>
                        </a:rPr>
                        <a:t>Kellie Vande Woude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PP-NS-1740</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Yankee Alliance</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8/31/2026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 - Green</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O</a:t>
                      </a:r>
                      <a:r>
                        <a:rPr lang="en-US" sz="800" u="none" strike="noStrike" baseline="-25000">
                          <a:effectLst/>
                        </a:rPr>
                        <a:t>2</a:t>
                      </a:r>
                      <a:r>
                        <a:rPr lang="en-US" sz="800" u="none" strike="noStrike">
                          <a:effectLst/>
                        </a:rPr>
                        <a:t> Cannulas, Masks, and ALL Capnography</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649143106"/>
                  </a:ext>
                </a:extLst>
              </a:tr>
              <a:tr h="443986">
                <a:tc>
                  <a:txBody>
                    <a:bodyPr/>
                    <a:lstStyle/>
                    <a:p>
                      <a:pPr marL="91440" lvl="0" algn="l" fontAlgn="ctr">
                        <a:buNone/>
                      </a:pPr>
                      <a:r>
                        <a:rPr lang="en-US" sz="800" u="none" strike="noStrike">
                          <a:effectLst/>
                        </a:rPr>
                        <a:t>Kevin Veenstra</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36F79718D0536</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FSS/VA</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7/31/2028</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Salter Branded. O</a:t>
                      </a:r>
                      <a:r>
                        <a:rPr lang="en-US" sz="800" u="none" strike="noStrike" baseline="-25000">
                          <a:effectLst/>
                        </a:rPr>
                        <a:t>2</a:t>
                      </a:r>
                      <a:r>
                        <a:rPr lang="en-US" sz="800" u="none" strike="noStrike">
                          <a:effectLst/>
                        </a:rPr>
                        <a:t>, CO</a:t>
                      </a:r>
                      <a:r>
                        <a:rPr lang="en-US" sz="800" u="none" strike="noStrike" baseline="-25000">
                          <a:effectLst/>
                        </a:rPr>
                        <a:t>2</a:t>
                      </a:r>
                      <a:r>
                        <a:rPr lang="en-US" sz="800" u="none" strike="noStrike">
                          <a:effectLst/>
                        </a:rPr>
                        <a:t>, Med Delivery, tubing </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617569332"/>
                  </a:ext>
                </a:extLst>
              </a:tr>
              <a:tr h="443986">
                <a:tc>
                  <a:txBody>
                    <a:bodyPr/>
                    <a:lstStyle/>
                    <a:p>
                      <a:pPr marL="91440" lvl="0" algn="l" fontAlgn="ctr">
                        <a:buNone/>
                      </a:pPr>
                      <a:r>
                        <a:rPr lang="en-US" sz="800" u="none" strike="noStrike">
                          <a:effectLst/>
                        </a:rPr>
                        <a:t>Kevin Veenstra</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SP0200-17-H-0040 </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DAPA</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Respiratory Disposables</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1/1/2030</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a:effectLst/>
                        </a:rPr>
                        <a:t>Multi</a:t>
                      </a:r>
                      <a:endParaRPr lang="en-US" sz="800" b="0" i="0" u="none" strike="noStrike">
                        <a:solidFill>
                          <a:srgbClr val="000000"/>
                        </a:solidFill>
                        <a:effectLst/>
                        <a:latin typeface="Arial" panose="020B0604020202020204" pitchFamily="34" charset="0"/>
                      </a:endParaRPr>
                    </a:p>
                  </a:txBody>
                  <a:tcPr marL="2934" marR="2934" marT="2934" marB="0" anchor="ctr"/>
                </a:tc>
                <a:tc>
                  <a:txBody>
                    <a:bodyPr/>
                    <a:lstStyle/>
                    <a:p>
                      <a:pPr marL="91440" lvl="0" algn="l" fontAlgn="ctr">
                        <a:buNone/>
                      </a:pPr>
                      <a:r>
                        <a:rPr lang="en-US" sz="800" u="none" strike="noStrike" err="1">
                          <a:effectLst/>
                        </a:rPr>
                        <a:t>Vyaire</a:t>
                      </a:r>
                      <a:r>
                        <a:rPr lang="en-US" sz="800" u="none" strike="noStrike">
                          <a:effectLst/>
                        </a:rPr>
                        <a:t> Branded</a:t>
                      </a:r>
                      <a:endParaRPr lang="en-US" sz="8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358543054"/>
                  </a:ext>
                </a:extLst>
              </a:tr>
            </a:tbl>
          </a:graphicData>
        </a:graphic>
      </p:graphicFrame>
      <p:sp>
        <p:nvSpPr>
          <p:cNvPr id="3" name="Title 2">
            <a:extLst>
              <a:ext uri="{FF2B5EF4-FFF2-40B4-BE49-F238E27FC236}">
                <a16:creationId xmlns:a16="http://schemas.microsoft.com/office/drawing/2014/main" id="{2CAC58F9-0DAA-89FB-99B0-F61E780B7C84}"/>
              </a:ext>
            </a:extLst>
          </p:cNvPr>
          <p:cNvSpPr>
            <a:spLocks noGrp="1"/>
          </p:cNvSpPr>
          <p:nvPr>
            <p:ph type="title"/>
          </p:nvPr>
        </p:nvSpPr>
        <p:spPr>
          <a:xfrm>
            <a:off x="522219" y="419100"/>
            <a:ext cx="10515600" cy="668820"/>
          </a:xfrm>
        </p:spPr>
        <p:txBody>
          <a:bodyPr>
            <a:normAutofit/>
          </a:bodyPr>
          <a:lstStyle/>
          <a:p>
            <a:r>
              <a:rPr lang="en-US"/>
              <a:t>Capnography: Contracts</a:t>
            </a:r>
          </a:p>
        </p:txBody>
      </p:sp>
    </p:spTree>
    <p:extLst>
      <p:ext uri="{BB962C8B-B14F-4D97-AF65-F5344CB8AC3E}">
        <p14:creationId xmlns:p14="http://schemas.microsoft.com/office/powerpoint/2010/main" val="22755751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67649-8E61-09EC-1BF7-AE200FAF72A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E037142-DF8D-165E-CD7B-B9D94FA48952}"/>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cs typeface="Arial"/>
              </a:rPr>
              <a:t>EtCO2 Highest Volume SKUs</a:t>
            </a:r>
            <a:endParaRPr lang="en-US" sz="3000" b="1">
              <a:ln w="0"/>
              <a:solidFill>
                <a:schemeClr val="accent1"/>
              </a:solidFill>
              <a:latin typeface="+mn-lt"/>
              <a:cs typeface="Arial"/>
            </a:endParaRPr>
          </a:p>
        </p:txBody>
      </p:sp>
      <p:sp>
        <p:nvSpPr>
          <p:cNvPr id="6" name="TextBox 5">
            <a:extLst>
              <a:ext uri="{FF2B5EF4-FFF2-40B4-BE49-F238E27FC236}">
                <a16:creationId xmlns:a16="http://schemas.microsoft.com/office/drawing/2014/main" id="{07B04F0C-FB45-9FCF-4745-284036FDE4F1}"/>
              </a:ext>
            </a:extLst>
          </p:cNvPr>
          <p:cNvSpPr txBox="1"/>
          <p:nvPr/>
        </p:nvSpPr>
        <p:spPr>
          <a:xfrm>
            <a:off x="242438" y="1246023"/>
            <a:ext cx="11810388" cy="4585871"/>
          </a:xfrm>
          <a:prstGeom prst="rect">
            <a:avLst/>
          </a:prstGeom>
          <a:noFill/>
        </p:spPr>
        <p:txBody>
          <a:bodyPr wrap="square" lIns="91440" tIns="45720" rIns="91440" bIns="45720" numCol="1" rtlCol="0" anchor="t">
            <a:spAutoFit/>
          </a:bodyPr>
          <a:lstStyle/>
          <a:p>
            <a:pPr marL="0" indent="0">
              <a:buNone/>
            </a:pPr>
            <a:endParaRPr lang="en-US" b="1" dirty="0">
              <a:solidFill>
                <a:schemeClr val="tx1">
                  <a:lumMod val="75000"/>
                  <a:lumOff val="25000"/>
                </a:schemeClr>
              </a:solidFill>
              <a:cs typeface="Arial"/>
            </a:endParaRPr>
          </a:p>
          <a:p>
            <a:pPr marL="0" indent="0">
              <a:buNone/>
            </a:pPr>
            <a:endParaRPr lang="en-US" b="1" dirty="0">
              <a:solidFill>
                <a:schemeClr val="tx1">
                  <a:lumMod val="75000"/>
                  <a:lumOff val="25000"/>
                </a:schemeClr>
              </a:solidFill>
            </a:endParaRPr>
          </a:p>
          <a:p>
            <a:r>
              <a:rPr lang="en-US" b="1" dirty="0">
                <a:solidFill>
                  <a:schemeClr val="tx1">
                    <a:lumMod val="75000"/>
                    <a:lumOff val="25000"/>
                  </a:schemeClr>
                </a:solidFill>
              </a:rPr>
              <a:t>High Volume:</a:t>
            </a:r>
          </a:p>
          <a:p>
            <a:r>
              <a:rPr lang="en-US" dirty="0">
                <a:solidFill>
                  <a:schemeClr val="tx1">
                    <a:lumMod val="75000"/>
                    <a:lumOff val="25000"/>
                  </a:schemeClr>
                </a:solidFill>
              </a:rPr>
              <a:t>4707-7-7-25 | DIVIDED ADULT CAPNOGRAPY CANNULA, MALE LUER STYLE. 7' O2 &amp; 7' CO2</a:t>
            </a:r>
          </a:p>
          <a:p>
            <a:r>
              <a:rPr lang="en-US" dirty="0">
                <a:solidFill>
                  <a:schemeClr val="tx1">
                    <a:lumMod val="75000"/>
                    <a:lumOff val="25000"/>
                  </a:schemeClr>
                </a:solidFill>
              </a:rPr>
              <a:t>2013067-003VY | CANNULA ORL/NSL CO2/O2 ADULT CAPNOFLEX D</a:t>
            </a:r>
          </a:p>
          <a:p>
            <a:r>
              <a:rPr lang="en-US" dirty="0">
                <a:solidFill>
                  <a:schemeClr val="tx1">
                    <a:lumMod val="75000"/>
                    <a:lumOff val="25000"/>
                  </a:schemeClr>
                </a:solidFill>
              </a:rPr>
              <a:t>2013066-004VY | CANNULA NASAL CO2/O2 ADULT CAPNOFLEX</a:t>
            </a:r>
          </a:p>
          <a:p>
            <a:r>
              <a:rPr lang="en-US" dirty="0">
                <a:solidFill>
                  <a:schemeClr val="tx1">
                    <a:lumMod val="75000"/>
                    <a:lumOff val="25000"/>
                  </a:schemeClr>
                </a:solidFill>
              </a:rPr>
              <a:t>4707F-7-7-25 | DIVIDED ADULT CAPNOGRAPY CANNULA, FEMALE LUER STYLE. 7' O2 &amp; 7' CO2</a:t>
            </a:r>
          </a:p>
          <a:p>
            <a:r>
              <a:rPr lang="en-US" dirty="0">
                <a:solidFill>
                  <a:schemeClr val="tx1">
                    <a:lumMod val="75000"/>
                    <a:lumOff val="25000"/>
                  </a:schemeClr>
                </a:solidFill>
              </a:rPr>
              <a:t>73319-HEL | GAS SAMPLING LINE, 10FT, M/M</a:t>
            </a:r>
          </a:p>
          <a:p>
            <a:r>
              <a:rPr lang="en-US" dirty="0">
                <a:solidFill>
                  <a:schemeClr val="tx1">
                    <a:lumMod val="75000"/>
                    <a:lumOff val="25000"/>
                  </a:schemeClr>
                </a:solidFill>
              </a:rPr>
              <a:t>4707TG-7-7-25 | DIVIDED ADULT CAPNOGRAPY CANNULA, MALE LUER STYLE. 7' O2 &amp; 7' CO2</a:t>
            </a:r>
          </a:p>
          <a:p>
            <a:r>
              <a:rPr lang="en-US" dirty="0">
                <a:solidFill>
                  <a:schemeClr val="tx1">
                    <a:lumMod val="75000"/>
                    <a:lumOff val="25000"/>
                  </a:schemeClr>
                </a:solidFill>
              </a:rPr>
              <a:t>4MSF1-7-6-25 | ADULT. O2/ETCO2 FILTERED ORAL/NASAL DIVIDED CANNULA, 7' O2 LINE, 6' ETCO2 LINE</a:t>
            </a:r>
          </a:p>
          <a:p>
            <a:r>
              <a:rPr lang="en-US" dirty="0">
                <a:solidFill>
                  <a:schemeClr val="tx1">
                    <a:lumMod val="75000"/>
                    <a:lumOff val="25000"/>
                  </a:schemeClr>
                </a:solidFill>
              </a:rPr>
              <a:t>4707-13-13-25 | DIVIDED ADULT CAPNOGRAPY CANNULA, MALE LUER STYLE. 13' O2 &amp; 13' CO2</a:t>
            </a:r>
          </a:p>
          <a:p>
            <a:r>
              <a:rPr lang="en-US" dirty="0">
                <a:solidFill>
                  <a:schemeClr val="tx1">
                    <a:lumMod val="75000"/>
                    <a:lumOff val="25000"/>
                  </a:schemeClr>
                </a:solidFill>
              </a:rPr>
              <a:t>4707-10-10-25 | DIVIDED ADULT CAPNOGRAPY CANNULA, MALE LUER STYLE. 10' O2 &amp; 10' CO2</a:t>
            </a:r>
          </a:p>
          <a:p>
            <a:r>
              <a:rPr lang="en-US" dirty="0">
                <a:solidFill>
                  <a:schemeClr val="tx1">
                    <a:lumMod val="75000"/>
                    <a:lumOff val="25000"/>
                  </a:schemeClr>
                </a:solidFill>
              </a:rPr>
              <a:t>4706F-7-0-25 | DIVIDED ADULT CAPNOGRAPY CANNULA, FEMALE LUER STYLE. 7' O2 &amp; 2" PIGTAIL CO2</a:t>
            </a:r>
          </a:p>
          <a:p>
            <a:pPr marL="0" indent="0">
              <a:buNone/>
            </a:pPr>
            <a:endParaRPr lang="en-US" sz="2000" b="1" dirty="0"/>
          </a:p>
          <a:p>
            <a:pPr marL="0" indent="0">
              <a:buNone/>
            </a:pPr>
            <a:endParaRPr lang="en-US" sz="2000" b="1" dirty="0"/>
          </a:p>
          <a:p>
            <a:r>
              <a:rPr lang="en-US" dirty="0"/>
              <a:t>.</a:t>
            </a:r>
            <a:endParaRPr lang="en-US" dirty="0">
              <a:cs typeface="Arial"/>
            </a:endParaRPr>
          </a:p>
        </p:txBody>
      </p:sp>
    </p:spTree>
    <p:extLst>
      <p:ext uri="{BB962C8B-B14F-4D97-AF65-F5344CB8AC3E}">
        <p14:creationId xmlns:p14="http://schemas.microsoft.com/office/powerpoint/2010/main" val="2272574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67649-8E61-09EC-1BF7-AE200FAF72A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46C504-E3BD-3172-692F-36AE77BB2725}"/>
              </a:ext>
            </a:extLst>
          </p:cNvPr>
          <p:cNvSpPr>
            <a:spLocks noGrp="1"/>
          </p:cNvSpPr>
          <p:nvPr>
            <p:ph idx="1"/>
          </p:nvPr>
        </p:nvSpPr>
        <p:spPr>
          <a:xfrm>
            <a:off x="561975" y="1400175"/>
            <a:ext cx="10891271" cy="4737153"/>
          </a:xfrm>
        </p:spPr>
        <p:txBody>
          <a:bodyPr>
            <a:normAutofit/>
          </a:bodyPr>
          <a:lstStyle/>
          <a:p>
            <a:pPr marL="342900" indent="-342900">
              <a:buFont typeface="Arial" panose="020B0604020202020204" pitchFamily="34" charset="0"/>
              <a:buChar char="•"/>
            </a:pPr>
            <a:r>
              <a:rPr lang="en-US" sz="2000" dirty="0">
                <a:solidFill>
                  <a:schemeClr val="tx1">
                    <a:lumMod val="75000"/>
                    <a:lumOff val="25000"/>
                  </a:schemeClr>
                </a:solidFill>
              </a:rPr>
              <a:t>Where do you currently monitor EtCO2?</a:t>
            </a:r>
          </a:p>
          <a:p>
            <a:pPr marL="342900" indent="-342900">
              <a:buFont typeface="Arial" panose="020B0604020202020204" pitchFamily="34" charset="0"/>
              <a:buChar char="•"/>
            </a:pPr>
            <a:r>
              <a:rPr lang="en-US" sz="2000" dirty="0">
                <a:solidFill>
                  <a:schemeClr val="tx1">
                    <a:lumMod val="75000"/>
                    <a:lumOff val="25000"/>
                  </a:schemeClr>
                </a:solidFill>
              </a:rPr>
              <a:t>What type of mask/cannula do you prefer?</a:t>
            </a:r>
          </a:p>
          <a:p>
            <a:pPr marL="342900" indent="-342900">
              <a:buFont typeface="Arial" panose="020B0604020202020204" pitchFamily="34" charset="0"/>
              <a:buChar char="•"/>
            </a:pPr>
            <a:r>
              <a:rPr lang="en-US" sz="2000" dirty="0">
                <a:solidFill>
                  <a:schemeClr val="tx1">
                    <a:lumMod val="75000"/>
                    <a:lumOff val="25000"/>
                  </a:schemeClr>
                </a:solidFill>
              </a:rPr>
              <a:t>What type of sampling lines, monitor, and connectors (</a:t>
            </a:r>
            <a:r>
              <a:rPr lang="en-US" sz="2000" dirty="0" err="1">
                <a:solidFill>
                  <a:schemeClr val="tx1">
                    <a:lumMod val="75000"/>
                    <a:lumOff val="25000"/>
                  </a:schemeClr>
                </a:solidFill>
              </a:rPr>
              <a:t>luer</a:t>
            </a:r>
            <a:r>
              <a:rPr lang="en-US" sz="2000" dirty="0">
                <a:solidFill>
                  <a:schemeClr val="tx1">
                    <a:lumMod val="75000"/>
                    <a:lumOff val="25000"/>
                  </a:schemeClr>
                </a:solidFill>
              </a:rPr>
              <a:t> lock, reflective/yellow or orange, </a:t>
            </a:r>
            <a:r>
              <a:rPr lang="en-US" sz="2000" dirty="0" err="1">
                <a:solidFill>
                  <a:schemeClr val="tx1">
                    <a:lumMod val="75000"/>
                    <a:lumOff val="25000"/>
                  </a:schemeClr>
                </a:solidFill>
              </a:rPr>
              <a:t>capnoflex</a:t>
            </a:r>
            <a:r>
              <a:rPr lang="en-US" sz="2000" dirty="0">
                <a:solidFill>
                  <a:schemeClr val="tx1">
                    <a:lumMod val="75000"/>
                    <a:lumOff val="25000"/>
                  </a:schemeClr>
                </a:solidFill>
              </a:rPr>
              <a:t>) do you use?</a:t>
            </a:r>
            <a:br>
              <a:rPr lang="en-US" sz="2000" dirty="0">
                <a:solidFill>
                  <a:schemeClr val="tx1">
                    <a:lumMod val="75000"/>
                    <a:lumOff val="25000"/>
                  </a:schemeClr>
                </a:solidFill>
              </a:rPr>
            </a:br>
            <a:r>
              <a:rPr lang="en-US" sz="2000" dirty="0">
                <a:solidFill>
                  <a:schemeClr val="tx1">
                    <a:lumMod val="75000"/>
                    <a:lumOff val="25000"/>
                  </a:schemeClr>
                </a:solidFill>
              </a:rPr>
              <a:t>(most hospitals use standard &amp; reflective)</a:t>
            </a:r>
          </a:p>
          <a:p>
            <a:pPr marL="342900" indent="-342900">
              <a:buFont typeface="Arial" panose="020B0604020202020204" pitchFamily="34" charset="0"/>
              <a:buChar char="•"/>
            </a:pPr>
            <a:r>
              <a:rPr lang="en-US" sz="2000" dirty="0">
                <a:solidFill>
                  <a:schemeClr val="tx1">
                    <a:lumMod val="75000"/>
                    <a:lumOff val="25000"/>
                  </a:schemeClr>
                </a:solidFill>
              </a:rPr>
              <a:t>What have you found to be the pros and cons of the current product? Likes/dislikes?</a:t>
            </a:r>
          </a:p>
          <a:p>
            <a:pPr marL="342900" indent="-342900">
              <a:buFont typeface="Arial" panose="020B0604020202020204" pitchFamily="34" charset="0"/>
              <a:buChar char="•"/>
            </a:pPr>
            <a:r>
              <a:rPr lang="en-US" sz="2000" dirty="0">
                <a:solidFill>
                  <a:schemeClr val="tx1">
                    <a:lumMod val="75000"/>
                    <a:lumOff val="25000"/>
                  </a:schemeClr>
                </a:solidFill>
              </a:rPr>
              <a:t>What quality improvement projects are you working on currently?</a:t>
            </a:r>
          </a:p>
          <a:p>
            <a:pPr marL="342900" indent="-342900">
              <a:buFont typeface="Arial" panose="020B0604020202020204" pitchFamily="34" charset="0"/>
              <a:buChar char="•"/>
            </a:pPr>
            <a:r>
              <a:rPr lang="en-US" sz="2000" dirty="0">
                <a:solidFill>
                  <a:schemeClr val="tx1">
                    <a:lumMod val="75000"/>
                    <a:lumOff val="25000"/>
                  </a:schemeClr>
                </a:solidFill>
              </a:rPr>
              <a:t>When do your current contracts expire?</a:t>
            </a:r>
          </a:p>
          <a:p>
            <a:pPr marL="342900" indent="-342900">
              <a:buFont typeface="Arial" panose="020B0604020202020204" pitchFamily="34" charset="0"/>
              <a:buChar char="•"/>
            </a:pPr>
            <a:r>
              <a:rPr lang="en-US" sz="2000" dirty="0">
                <a:solidFill>
                  <a:schemeClr val="tx1">
                    <a:lumMod val="75000"/>
                    <a:lumOff val="25000"/>
                  </a:schemeClr>
                </a:solidFill>
              </a:rPr>
              <a:t>Who makes the purchasing decisions for EtCO2?</a:t>
            </a:r>
          </a:p>
          <a:p>
            <a:endParaRPr lang="en-US" dirty="0">
              <a:solidFill>
                <a:schemeClr val="tx1">
                  <a:lumMod val="75000"/>
                  <a:lumOff val="25000"/>
                </a:schemeClr>
              </a:solidFill>
            </a:endParaRPr>
          </a:p>
        </p:txBody>
      </p:sp>
      <p:sp>
        <p:nvSpPr>
          <p:cNvPr id="2" name="Title 1">
            <a:extLst>
              <a:ext uri="{FF2B5EF4-FFF2-40B4-BE49-F238E27FC236}">
                <a16:creationId xmlns:a16="http://schemas.microsoft.com/office/drawing/2014/main" id="{9E5649B5-ABA4-9B17-F8E8-5965A68B8DAD}"/>
              </a:ext>
            </a:extLst>
          </p:cNvPr>
          <p:cNvSpPr>
            <a:spLocks noGrp="1"/>
          </p:cNvSpPr>
          <p:nvPr>
            <p:ph type="title"/>
          </p:nvPr>
        </p:nvSpPr>
        <p:spPr>
          <a:xfrm>
            <a:off x="522219" y="419100"/>
            <a:ext cx="10515600" cy="668820"/>
          </a:xfrm>
        </p:spPr>
        <p:txBody>
          <a:bodyPr>
            <a:normAutofit/>
          </a:bodyPr>
          <a:lstStyle/>
          <a:p>
            <a:r>
              <a:rPr lang="en-US" err="1"/>
              <a:t>SalterSTAT</a:t>
            </a:r>
            <a:r>
              <a:rPr lang="en-US"/>
              <a:t>: Questions to Ask</a:t>
            </a:r>
          </a:p>
        </p:txBody>
      </p:sp>
    </p:spTree>
    <p:extLst>
      <p:ext uri="{BB962C8B-B14F-4D97-AF65-F5344CB8AC3E}">
        <p14:creationId xmlns:p14="http://schemas.microsoft.com/office/powerpoint/2010/main" val="30056053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5FB1E-1C86-3E4B-F575-21912AD4F91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E7EF50E-8947-2E52-AB35-1D5DC60AF24D}"/>
              </a:ext>
            </a:extLst>
          </p:cNvPr>
          <p:cNvSpPr txBox="1"/>
          <p:nvPr/>
        </p:nvSpPr>
        <p:spPr>
          <a:xfrm>
            <a:off x="8769599" y="753510"/>
            <a:ext cx="4536440" cy="5663089"/>
          </a:xfrm>
          <a:prstGeom prst="rect">
            <a:avLst/>
          </a:prstGeom>
          <a:noFill/>
        </p:spPr>
        <p:txBody>
          <a:bodyPr wrap="square" lIns="91440" tIns="45720" rIns="91440" bIns="45720" anchor="t">
            <a:spAutoFit/>
          </a:bodyPr>
          <a:lstStyle/>
          <a:p>
            <a:r>
              <a:rPr lang="en-US" sz="1200" b="1" dirty="0">
                <a:solidFill>
                  <a:srgbClr val="008557"/>
                </a:solidFill>
              </a:rPr>
              <a:t>Resources: </a:t>
            </a:r>
          </a:p>
          <a:p>
            <a:endParaRPr lang="en-US" sz="1200" dirty="0"/>
          </a:p>
          <a:p>
            <a:pPr marL="285750" indent="-285750">
              <a:buFont typeface="Wingdings" panose="020B0604020202020204" pitchFamily="34" charset="0"/>
              <a:buChar char="Ø"/>
            </a:pPr>
            <a:r>
              <a:rPr lang="en-US" sz="1200" dirty="0">
                <a:ea typeface="+mn-lt"/>
                <a:cs typeface="+mn-lt"/>
                <a:hlinkClick r:id="rId3"/>
              </a:rPr>
              <a:t>White Paper</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4"/>
              </a:rPr>
              <a:t>Ebert Study</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5"/>
              </a:rPr>
              <a:t>47 Soft Divided Lit Sheet</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err="1">
                <a:ea typeface="+mn-lt"/>
                <a:cs typeface="+mn-lt"/>
                <a:hlinkClick r:id="rId6"/>
              </a:rPr>
              <a:t>Ventlab</a:t>
            </a:r>
            <a:r>
              <a:rPr lang="en-US" sz="1200" dirty="0">
                <a:ea typeface="+mn-lt"/>
                <a:cs typeface="+mn-lt"/>
                <a:hlinkClick r:id="rId6"/>
              </a:rPr>
              <a:t> Lit Sheet</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err="1">
                <a:ea typeface="+mn-lt"/>
                <a:cs typeface="+mn-lt"/>
                <a:hlinkClick r:id="rId7"/>
              </a:rPr>
              <a:t>VentFLO</a:t>
            </a:r>
            <a:r>
              <a:rPr lang="en-US" sz="1200" dirty="0">
                <a:ea typeface="+mn-lt"/>
                <a:cs typeface="+mn-lt"/>
                <a:hlinkClick r:id="rId7"/>
              </a:rPr>
              <a:t> Lit Sheet</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err="1">
                <a:ea typeface="+mn-lt"/>
                <a:cs typeface="+mn-lt"/>
                <a:hlinkClick r:id="rId8"/>
              </a:rPr>
              <a:t>VentFLO</a:t>
            </a:r>
            <a:r>
              <a:rPr lang="en-US" sz="1200" dirty="0">
                <a:ea typeface="+mn-lt"/>
                <a:cs typeface="+mn-lt"/>
                <a:hlinkClick r:id="rId8"/>
              </a:rPr>
              <a:t> Brochure</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9"/>
              </a:rPr>
              <a:t>SunMed Lit Sheet</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err="1">
                <a:ea typeface="+mn-lt"/>
                <a:cs typeface="+mn-lt"/>
                <a:hlinkClick r:id="rId10"/>
              </a:rPr>
              <a:t>SalterSTAT</a:t>
            </a:r>
            <a:r>
              <a:rPr lang="en-US" sz="1200" dirty="0">
                <a:ea typeface="+mn-lt"/>
                <a:cs typeface="+mn-lt"/>
                <a:hlinkClick r:id="rId10"/>
              </a:rPr>
              <a:t> Promo Sheet</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err="1">
                <a:ea typeface="+mn-lt"/>
                <a:cs typeface="+mn-lt"/>
                <a:hlinkClick r:id="rId11"/>
              </a:rPr>
              <a:t>SalterSTAT</a:t>
            </a:r>
            <a:r>
              <a:rPr lang="en-US" sz="1200" dirty="0">
                <a:ea typeface="+mn-lt"/>
                <a:cs typeface="+mn-lt"/>
                <a:hlinkClick r:id="rId11"/>
              </a:rPr>
              <a:t> Brochure</a:t>
            </a:r>
            <a:endParaRPr lang="en-US" sz="1200" dirty="0">
              <a:cs typeface="Arial" panose="020B0604020202020204"/>
            </a:endParaRPr>
          </a:p>
          <a:p>
            <a:pPr marL="285750" indent="-285750">
              <a:buFont typeface="Wingdings"/>
              <a:buChar char="Ø"/>
            </a:pPr>
            <a:endParaRPr lang="en-US" sz="1200" dirty="0">
              <a:ea typeface="+mn-lt"/>
              <a:cs typeface="+mn-lt"/>
            </a:endParaRPr>
          </a:p>
          <a:p>
            <a:pPr marL="285750" indent="-285750">
              <a:buFont typeface="Wingdings" panose="020B0604020202020204" pitchFamily="34" charset="0"/>
              <a:buChar char="Ø"/>
            </a:pPr>
            <a:r>
              <a:rPr lang="en-US" sz="1200" dirty="0">
                <a:ea typeface="+mn-lt"/>
                <a:cs typeface="+mn-lt"/>
                <a:hlinkClick r:id="rId12"/>
              </a:rPr>
              <a:t>Cannulas &amp; Masks Lit Sheet</a:t>
            </a:r>
            <a:endParaRPr lang="en-US" sz="1200" dirty="0">
              <a:cs typeface="Arial" panose="020B0604020202020204"/>
            </a:endParaRPr>
          </a:p>
          <a:p>
            <a:pPr marL="285750" indent="-285750">
              <a:buFont typeface="Wingdings" panose="020B0604020202020204" pitchFamily="34" charset="0"/>
              <a:buChar char="Ø"/>
            </a:pPr>
            <a:endParaRPr lang="en-US" sz="1200" dirty="0">
              <a:cs typeface="Arial" panose="020B0604020202020204"/>
            </a:endParaRPr>
          </a:p>
          <a:p>
            <a:pPr marL="285750" indent="-285750">
              <a:buFont typeface="Wingdings" panose="020B0604020202020204" pitchFamily="34" charset="0"/>
              <a:buChar char="Ø"/>
            </a:pPr>
            <a:r>
              <a:rPr lang="en-US" sz="1200" dirty="0">
                <a:ea typeface="+mn-lt"/>
                <a:cs typeface="+mn-lt"/>
                <a:hlinkClick r:id="rId13"/>
              </a:rPr>
              <a:t>STAT Reflective Limited Warranty </a:t>
            </a:r>
            <a:endParaRPr lang="en-US" sz="1200" dirty="0">
              <a:ea typeface="+mn-lt"/>
              <a:cs typeface="+mn-lt"/>
            </a:endParaRPr>
          </a:p>
          <a:p>
            <a:endParaRPr lang="en-US" sz="1200" dirty="0">
              <a:ea typeface="+mn-lt"/>
              <a:cs typeface="+mn-lt"/>
            </a:endParaRPr>
          </a:p>
          <a:p>
            <a:pPr marL="285750" indent="-285750">
              <a:buFont typeface="Wingdings" panose="020B0604020202020204" pitchFamily="34" charset="0"/>
              <a:buChar char="Ø"/>
            </a:pPr>
            <a:r>
              <a:rPr lang="en-US" sz="1200" dirty="0"/>
              <a:t>EtCO</a:t>
            </a:r>
            <a:r>
              <a:rPr lang="en-US" sz="1200" baseline="-25000" dirty="0"/>
              <a:t>2</a:t>
            </a:r>
            <a:r>
              <a:rPr lang="en-US" sz="1200" dirty="0"/>
              <a:t> Targeting Tool (Salesforce)</a:t>
            </a:r>
          </a:p>
          <a:p>
            <a:pPr marL="285750" indent="-285750">
              <a:buFont typeface="Wingdings" panose="020B0604020202020204" pitchFamily="34" charset="0"/>
              <a:buChar char="Ø"/>
            </a:pPr>
            <a:endParaRPr lang="en-US" sz="1200" dirty="0">
              <a:cs typeface="Arial" panose="020B0604020202020204"/>
            </a:endParaRPr>
          </a:p>
          <a:p>
            <a:pPr marL="285750" indent="-285750">
              <a:buFont typeface="Wingdings" panose="020B0604020202020204" pitchFamily="34" charset="0"/>
              <a:buChar char="Ø"/>
            </a:pPr>
            <a:r>
              <a:rPr lang="en-US" sz="1200" dirty="0">
                <a:ea typeface="+mn-lt"/>
                <a:cs typeface="+mn-lt"/>
                <a:hlinkClick r:id="rId14"/>
              </a:rPr>
              <a:t>EtCO2 Podcast Internal</a:t>
            </a:r>
          </a:p>
          <a:p>
            <a:pPr marL="285750" indent="-285750">
              <a:buFont typeface="Wingdings" panose="020B0604020202020204" pitchFamily="34" charset="0"/>
              <a:buChar char="Ø"/>
            </a:pPr>
            <a:endParaRPr lang="en-US" sz="1200" dirty="0">
              <a:ea typeface="+mn-lt"/>
              <a:cs typeface="+mn-lt"/>
              <a:hlinkClick r:id="rId14"/>
            </a:endParaRPr>
          </a:p>
          <a:p>
            <a:pPr marL="285750" indent="-285750">
              <a:buFont typeface="Wingdings" panose="020B0604020202020204" pitchFamily="34" charset="0"/>
              <a:buChar char="Ø"/>
            </a:pPr>
            <a:r>
              <a:rPr lang="en-US" sz="1200" dirty="0">
                <a:hlinkClick r:id="rId15"/>
              </a:rPr>
              <a:t>EtCO2 Toolkit </a:t>
            </a:r>
            <a:endParaRPr lang="en-US" sz="1200" dirty="0">
              <a:ea typeface="+mn-lt"/>
              <a:cs typeface="+mn-lt"/>
              <a:hlinkClick r:id="rId14"/>
            </a:endParaRPr>
          </a:p>
          <a:p>
            <a:pPr marL="285750" indent="-285750">
              <a:buFont typeface="Wingdings" panose="020B0604020202020204" pitchFamily="34" charset="0"/>
              <a:buChar char="Ø"/>
            </a:pPr>
            <a:endParaRPr lang="en-US" sz="1400" dirty="0">
              <a:ea typeface="+mn-lt"/>
              <a:cs typeface="+mn-lt"/>
            </a:endParaRPr>
          </a:p>
        </p:txBody>
      </p:sp>
      <p:sp>
        <p:nvSpPr>
          <p:cNvPr id="3" name="Content Placeholder 2">
            <a:extLst>
              <a:ext uri="{FF2B5EF4-FFF2-40B4-BE49-F238E27FC236}">
                <a16:creationId xmlns:a16="http://schemas.microsoft.com/office/drawing/2014/main" id="{2FFCC389-8882-11F0-3ACE-299404C0B742}"/>
              </a:ext>
            </a:extLst>
          </p:cNvPr>
          <p:cNvSpPr>
            <a:spLocks noGrp="1"/>
          </p:cNvSpPr>
          <p:nvPr>
            <p:ph idx="1"/>
          </p:nvPr>
        </p:nvSpPr>
        <p:spPr>
          <a:xfrm>
            <a:off x="561975" y="1400175"/>
            <a:ext cx="7210425" cy="4737153"/>
          </a:xfrm>
        </p:spPr>
        <p:txBody>
          <a:bodyPr>
            <a:normAutofit fontScale="62500" lnSpcReduction="20000"/>
          </a:bodyPr>
          <a:lstStyle/>
          <a:p>
            <a:pPr>
              <a:lnSpc>
                <a:spcPct val="170000"/>
              </a:lnSpc>
            </a:pPr>
            <a:r>
              <a:rPr lang="en-US" dirty="0"/>
              <a:t>Many well-respected organizations recommend EtCO</a:t>
            </a:r>
            <a:r>
              <a:rPr lang="en-US" baseline="-25000" dirty="0"/>
              <a:t>2</a:t>
            </a:r>
            <a:r>
              <a:rPr lang="en-US" dirty="0"/>
              <a:t> monitoring including the AARC, ASA, and AHA</a:t>
            </a:r>
          </a:p>
          <a:p>
            <a:endParaRPr lang="en-US" dirty="0"/>
          </a:p>
          <a:p>
            <a:r>
              <a:rPr lang="en-US" dirty="0"/>
              <a:t>Significant (25%) savings by switching to Salter </a:t>
            </a:r>
            <a:r>
              <a:rPr lang="en-US" dirty="0" err="1"/>
              <a:t>SalterSTAT</a:t>
            </a:r>
            <a:r>
              <a:rPr lang="en-US" dirty="0"/>
              <a:t> Reflective</a:t>
            </a:r>
          </a:p>
          <a:p>
            <a:endParaRPr lang="en-US" dirty="0"/>
          </a:p>
          <a:p>
            <a:r>
              <a:rPr lang="en-US" dirty="0"/>
              <a:t>Study results show equivalent and in some cases better performance than Medtronic</a:t>
            </a:r>
          </a:p>
          <a:p>
            <a:endParaRPr lang="en-US" dirty="0"/>
          </a:p>
          <a:p>
            <a:r>
              <a:rPr lang="en-US" dirty="0" err="1"/>
              <a:t>CapnoVue</a:t>
            </a:r>
            <a:r>
              <a:rPr lang="en-US" dirty="0"/>
              <a:t> provides significant savings (.5) over POM mask</a:t>
            </a:r>
          </a:p>
          <a:p>
            <a:endParaRPr lang="en-US" dirty="0"/>
          </a:p>
          <a:p>
            <a:r>
              <a:rPr lang="en-US" dirty="0"/>
              <a:t>*Prime Targets: </a:t>
            </a:r>
          </a:p>
          <a:p>
            <a:pPr marL="342900" indent="-342900">
              <a:buFont typeface="Arial" panose="020B0604020202020204" pitchFamily="34" charset="0"/>
              <a:buChar char="•"/>
            </a:pPr>
            <a:r>
              <a:rPr lang="en-US" dirty="0"/>
              <a:t>On contract with HealthTrust (standard/</a:t>
            </a:r>
            <a:r>
              <a:rPr lang="en-US" dirty="0" err="1"/>
              <a:t>luer</a:t>
            </a:r>
            <a:r>
              <a:rPr lang="en-US" dirty="0"/>
              <a:t>/green: sole, reflective: dual) Vizient (dual with Medtronic) Ascension, &amp; Premier. </a:t>
            </a:r>
          </a:p>
          <a:p>
            <a:pPr marL="342900" indent="-342900">
              <a:buFont typeface="Arial" panose="020B0604020202020204" pitchFamily="34" charset="0"/>
              <a:buChar char="•"/>
            </a:pPr>
            <a:r>
              <a:rPr lang="en-US" dirty="0"/>
              <a:t>Accounts looking for cost savings </a:t>
            </a:r>
          </a:p>
          <a:p>
            <a:pPr marL="342900" indent="-342900">
              <a:buFont typeface="Arial" panose="020B0604020202020204" pitchFamily="34" charset="0"/>
              <a:buChar char="•"/>
            </a:pPr>
            <a:r>
              <a:rPr lang="en-US" dirty="0"/>
              <a:t>Multi-source on Premier, Sole on Premier </a:t>
            </a:r>
            <a:r>
              <a:rPr lang="en-US" dirty="0" err="1"/>
              <a:t>AscenDrive</a:t>
            </a:r>
            <a:r>
              <a:rPr lang="en-US" dirty="0"/>
              <a:t>, on VA FSS Contract (under Salter)</a:t>
            </a:r>
          </a:p>
          <a:p>
            <a:pPr marL="342900" indent="-342900">
              <a:buFont typeface="Arial" panose="020B0604020202020204" pitchFamily="34" charset="0"/>
              <a:buChar char="•"/>
            </a:pPr>
            <a:r>
              <a:rPr lang="en-US" dirty="0"/>
              <a:t>On </a:t>
            </a:r>
            <a:r>
              <a:rPr lang="en-US" dirty="0" err="1"/>
              <a:t>Captis</a:t>
            </a:r>
            <a:r>
              <a:rPr lang="en-US" dirty="0"/>
              <a:t> and MS Commit (Vizient) dual with Medtronic</a:t>
            </a:r>
          </a:p>
        </p:txBody>
      </p:sp>
      <p:sp>
        <p:nvSpPr>
          <p:cNvPr id="2" name="Title 1">
            <a:extLst>
              <a:ext uri="{FF2B5EF4-FFF2-40B4-BE49-F238E27FC236}">
                <a16:creationId xmlns:a16="http://schemas.microsoft.com/office/drawing/2014/main" id="{02F28D96-0383-2B57-9C23-F6BBCEF3F018}"/>
              </a:ext>
            </a:extLst>
          </p:cNvPr>
          <p:cNvSpPr>
            <a:spLocks noGrp="1"/>
          </p:cNvSpPr>
          <p:nvPr>
            <p:ph type="title"/>
          </p:nvPr>
        </p:nvSpPr>
        <p:spPr>
          <a:xfrm>
            <a:off x="522219" y="419100"/>
            <a:ext cx="10515600" cy="668820"/>
          </a:xfrm>
        </p:spPr>
        <p:txBody>
          <a:bodyPr>
            <a:normAutofit/>
          </a:bodyPr>
          <a:lstStyle/>
          <a:p>
            <a:r>
              <a:rPr lang="en-US" dirty="0" err="1"/>
              <a:t>SalterSTAT</a:t>
            </a:r>
            <a:r>
              <a:rPr lang="en-US" dirty="0"/>
              <a:t>: Key Selling Points</a:t>
            </a:r>
          </a:p>
        </p:txBody>
      </p:sp>
    </p:spTree>
    <p:extLst>
      <p:ext uri="{BB962C8B-B14F-4D97-AF65-F5344CB8AC3E}">
        <p14:creationId xmlns:p14="http://schemas.microsoft.com/office/powerpoint/2010/main" val="38056296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61ACE-045E-2B0D-037C-12CB4305338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0C2C177-24E0-6C00-D452-B294D346043D}"/>
              </a:ext>
            </a:extLst>
          </p:cNvPr>
          <p:cNvSpPr>
            <a:spLocks noGrp="1"/>
          </p:cNvSpPr>
          <p:nvPr>
            <p:ph type="title"/>
          </p:nvPr>
        </p:nvSpPr>
        <p:spPr>
          <a:xfrm>
            <a:off x="522219" y="419100"/>
            <a:ext cx="10515600" cy="668820"/>
          </a:xfrm>
        </p:spPr>
        <p:txBody>
          <a:bodyPr>
            <a:normAutofit/>
          </a:bodyPr>
          <a:lstStyle/>
          <a:p>
            <a:r>
              <a:rPr lang="en-US" err="1"/>
              <a:t>SalterSTAT</a:t>
            </a:r>
            <a:r>
              <a:rPr lang="en-US"/>
              <a:t>: Objection Handling</a:t>
            </a:r>
          </a:p>
        </p:txBody>
      </p:sp>
      <p:pic>
        <p:nvPicPr>
          <p:cNvPr id="5" name="Picture 4">
            <a:extLst>
              <a:ext uri="{FF2B5EF4-FFF2-40B4-BE49-F238E27FC236}">
                <a16:creationId xmlns:a16="http://schemas.microsoft.com/office/drawing/2014/main" id="{B261B9FA-9EE2-2ADA-5861-21DE05A815E5}"/>
              </a:ext>
            </a:extLst>
          </p:cNvPr>
          <p:cNvPicPr>
            <a:picLocks noChangeAspect="1"/>
          </p:cNvPicPr>
          <p:nvPr/>
        </p:nvPicPr>
        <p:blipFill>
          <a:blip r:embed="rId3"/>
          <a:stretch>
            <a:fillRect/>
          </a:stretch>
        </p:blipFill>
        <p:spPr>
          <a:xfrm>
            <a:off x="522219" y="1625616"/>
            <a:ext cx="10515600" cy="3987874"/>
          </a:xfrm>
          <a:prstGeom prst="rect">
            <a:avLst/>
          </a:prstGeom>
        </p:spPr>
      </p:pic>
    </p:spTree>
    <p:extLst>
      <p:ext uri="{BB962C8B-B14F-4D97-AF65-F5344CB8AC3E}">
        <p14:creationId xmlns:p14="http://schemas.microsoft.com/office/powerpoint/2010/main" val="33658005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77D15-17F8-F74F-7099-923ABF5C2C8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778EA00-DC0A-27D7-2D42-2DCB92FD0FE3}"/>
              </a:ext>
            </a:extLst>
          </p:cNvPr>
          <p:cNvSpPr>
            <a:spLocks noGrp="1"/>
          </p:cNvSpPr>
          <p:nvPr>
            <p:ph type="title"/>
          </p:nvPr>
        </p:nvSpPr>
        <p:spPr>
          <a:xfrm>
            <a:off x="522219" y="419100"/>
            <a:ext cx="10515600" cy="668820"/>
          </a:xfrm>
        </p:spPr>
        <p:txBody>
          <a:bodyPr>
            <a:normAutofit/>
          </a:bodyPr>
          <a:lstStyle/>
          <a:p>
            <a:r>
              <a:rPr lang="en-US" err="1"/>
              <a:t>SalterSTAT</a:t>
            </a:r>
            <a:r>
              <a:rPr lang="en-US"/>
              <a:t>: Objection Handling</a:t>
            </a:r>
          </a:p>
        </p:txBody>
      </p:sp>
      <p:pic>
        <p:nvPicPr>
          <p:cNvPr id="4" name="Picture 3">
            <a:extLst>
              <a:ext uri="{FF2B5EF4-FFF2-40B4-BE49-F238E27FC236}">
                <a16:creationId xmlns:a16="http://schemas.microsoft.com/office/drawing/2014/main" id="{EEAA930E-55AE-466B-1F43-146F2C6D12C4}"/>
              </a:ext>
            </a:extLst>
          </p:cNvPr>
          <p:cNvPicPr>
            <a:picLocks noChangeAspect="1"/>
          </p:cNvPicPr>
          <p:nvPr/>
        </p:nvPicPr>
        <p:blipFill>
          <a:blip r:embed="rId3"/>
          <a:stretch>
            <a:fillRect/>
          </a:stretch>
        </p:blipFill>
        <p:spPr>
          <a:xfrm>
            <a:off x="475919" y="1347932"/>
            <a:ext cx="10172789" cy="4681415"/>
          </a:xfrm>
          <a:prstGeom prst="rect">
            <a:avLst/>
          </a:prstGeom>
        </p:spPr>
      </p:pic>
    </p:spTree>
    <p:extLst>
      <p:ext uri="{BB962C8B-B14F-4D97-AF65-F5344CB8AC3E}">
        <p14:creationId xmlns:p14="http://schemas.microsoft.com/office/powerpoint/2010/main" val="4685195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BC2748-599B-F28A-E8A9-82379797F57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CC93E0A-D2E3-4354-26CF-139C13510962}"/>
              </a:ext>
            </a:extLst>
          </p:cNvPr>
          <p:cNvSpPr>
            <a:spLocks noGrp="1"/>
          </p:cNvSpPr>
          <p:nvPr>
            <p:ph type="sldNum" sz="quarter" idx="4"/>
          </p:nvPr>
        </p:nvSpPr>
        <p:spPr/>
        <p:txBody>
          <a:bodyPr/>
          <a:lstStyle/>
          <a:p>
            <a:fld id="{065D75E3-62B6-C44A-8295-14DF27978E1A}" type="slidenum">
              <a:rPr lang="en-US" smtClean="0"/>
              <a:pPr/>
              <a:t>53</a:t>
            </a:fld>
            <a:endParaRPr lang="en-US"/>
          </a:p>
        </p:txBody>
      </p:sp>
      <p:sp>
        <p:nvSpPr>
          <p:cNvPr id="3" name="Title 2">
            <a:extLst>
              <a:ext uri="{FF2B5EF4-FFF2-40B4-BE49-F238E27FC236}">
                <a16:creationId xmlns:a16="http://schemas.microsoft.com/office/drawing/2014/main" id="{82AE0F9C-CBAB-657B-5EDA-F0F71F7FF3DF}"/>
              </a:ext>
            </a:extLst>
          </p:cNvPr>
          <p:cNvSpPr>
            <a:spLocks noGrp="1"/>
          </p:cNvSpPr>
          <p:nvPr>
            <p:ph type="title"/>
          </p:nvPr>
        </p:nvSpPr>
        <p:spPr>
          <a:xfrm>
            <a:off x="3329609" y="3949452"/>
            <a:ext cx="8311302" cy="2635399"/>
          </a:xfrm>
        </p:spPr>
        <p:txBody>
          <a:bodyPr>
            <a:normAutofit/>
          </a:bodyPr>
          <a:lstStyle/>
          <a:p>
            <a:r>
              <a:rPr lang="en-US" sz="4000">
                <a:latin typeface="Arial"/>
                <a:cs typeface="Arial"/>
              </a:rPr>
              <a:t>Anesthesia Circuits and Masks</a:t>
            </a:r>
          </a:p>
        </p:txBody>
      </p:sp>
      <p:pic>
        <p:nvPicPr>
          <p:cNvPr id="4" name="Graphic 3" descr="Bullseye with solid fill">
            <a:extLst>
              <a:ext uri="{FF2B5EF4-FFF2-40B4-BE49-F238E27FC236}">
                <a16:creationId xmlns:a16="http://schemas.microsoft.com/office/drawing/2014/main" id="{5ECB1F75-9CF0-69AA-061F-2615BF2156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6510" y="2581000"/>
            <a:ext cx="914400" cy="914400"/>
          </a:xfrm>
          <a:prstGeom prst="rect">
            <a:avLst/>
          </a:prstGeom>
        </p:spPr>
      </p:pic>
    </p:spTree>
    <p:extLst>
      <p:ext uri="{BB962C8B-B14F-4D97-AF65-F5344CB8AC3E}">
        <p14:creationId xmlns:p14="http://schemas.microsoft.com/office/powerpoint/2010/main" val="30687817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E2C66-86D1-41A2-5526-294F8DEE2151}"/>
            </a:ext>
          </a:extLst>
        </p:cNvPr>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42A13DDC-EC6F-2716-3F59-F4F8DEED2DD7}"/>
              </a:ext>
            </a:extLst>
          </p:cNvPr>
          <p:cNvSpPr>
            <a:spLocks noGrp="1"/>
          </p:cNvSpPr>
          <p:nvPr>
            <p:ph idx="1"/>
          </p:nvPr>
        </p:nvSpPr>
        <p:spPr/>
        <p:txBody>
          <a:bodyPr/>
          <a:lstStyle/>
          <a:p>
            <a:endParaRPr lang="en-US"/>
          </a:p>
        </p:txBody>
      </p:sp>
      <p:sp>
        <p:nvSpPr>
          <p:cNvPr id="3" name="Slide Number Placeholder 2">
            <a:extLst>
              <a:ext uri="{FF2B5EF4-FFF2-40B4-BE49-F238E27FC236}">
                <a16:creationId xmlns:a16="http://schemas.microsoft.com/office/drawing/2014/main" id="{22A0F889-0529-FD08-A889-3EA4AECE232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54</a:t>
            </a:fld>
            <a:endParaRPr lang="en-US"/>
          </a:p>
        </p:txBody>
      </p:sp>
      <p:sp>
        <p:nvSpPr>
          <p:cNvPr id="4" name="Title 3">
            <a:extLst>
              <a:ext uri="{FF2B5EF4-FFF2-40B4-BE49-F238E27FC236}">
                <a16:creationId xmlns:a16="http://schemas.microsoft.com/office/drawing/2014/main" id="{017B7494-5C27-8F3E-7856-D23AD9EE253B}"/>
              </a:ext>
            </a:extLst>
          </p:cNvPr>
          <p:cNvSpPr>
            <a:spLocks noGrp="1"/>
          </p:cNvSpPr>
          <p:nvPr>
            <p:ph type="title"/>
          </p:nvPr>
        </p:nvSpPr>
        <p:spPr>
          <a:xfrm>
            <a:off x="522219" y="419100"/>
            <a:ext cx="10515600" cy="668820"/>
          </a:xfrm>
        </p:spPr>
        <p:txBody>
          <a:bodyPr/>
          <a:lstStyle/>
          <a:p>
            <a:r>
              <a:rPr lang="en-US"/>
              <a:t>Anesthesia Circuit Product Portfolio</a:t>
            </a:r>
          </a:p>
        </p:txBody>
      </p:sp>
      <p:graphicFrame>
        <p:nvGraphicFramePr>
          <p:cNvPr id="5" name="Table 4">
            <a:extLst>
              <a:ext uri="{FF2B5EF4-FFF2-40B4-BE49-F238E27FC236}">
                <a16:creationId xmlns:a16="http://schemas.microsoft.com/office/drawing/2014/main" id="{A5EFABD2-F896-EC00-10B8-BBB5FFC2AF8F}"/>
              </a:ext>
            </a:extLst>
          </p:cNvPr>
          <p:cNvGraphicFramePr>
            <a:graphicFrameLocks noGrp="1"/>
          </p:cNvGraphicFramePr>
          <p:nvPr>
            <p:extLst>
              <p:ext uri="{D42A27DB-BD31-4B8C-83A1-F6EECF244321}">
                <p14:modId xmlns:p14="http://schemas.microsoft.com/office/powerpoint/2010/main" val="1601982973"/>
              </p:ext>
            </p:extLst>
          </p:nvPr>
        </p:nvGraphicFramePr>
        <p:xfrm>
          <a:off x="452760" y="1143140"/>
          <a:ext cx="11318762" cy="5079602"/>
        </p:xfrm>
        <a:graphic>
          <a:graphicData uri="http://schemas.openxmlformats.org/drawingml/2006/table">
            <a:tbl>
              <a:tblPr firstRow="1" bandRow="1">
                <a:tableStyleId>{5C22544A-7EE6-4342-B048-85BDC9FD1C3A}</a:tableStyleId>
              </a:tblPr>
              <a:tblGrid>
                <a:gridCol w="1044427">
                  <a:extLst>
                    <a:ext uri="{9D8B030D-6E8A-4147-A177-3AD203B41FA5}">
                      <a16:colId xmlns:a16="http://schemas.microsoft.com/office/drawing/2014/main" val="3421468689"/>
                    </a:ext>
                  </a:extLst>
                </a:gridCol>
                <a:gridCol w="1453496">
                  <a:extLst>
                    <a:ext uri="{9D8B030D-6E8A-4147-A177-3AD203B41FA5}">
                      <a16:colId xmlns:a16="http://schemas.microsoft.com/office/drawing/2014/main" val="1433352190"/>
                    </a:ext>
                  </a:extLst>
                </a:gridCol>
                <a:gridCol w="1453496">
                  <a:extLst>
                    <a:ext uri="{9D8B030D-6E8A-4147-A177-3AD203B41FA5}">
                      <a16:colId xmlns:a16="http://schemas.microsoft.com/office/drawing/2014/main" val="853493916"/>
                    </a:ext>
                  </a:extLst>
                </a:gridCol>
                <a:gridCol w="1453496">
                  <a:extLst>
                    <a:ext uri="{9D8B030D-6E8A-4147-A177-3AD203B41FA5}">
                      <a16:colId xmlns:a16="http://schemas.microsoft.com/office/drawing/2014/main" val="120846903"/>
                    </a:ext>
                  </a:extLst>
                </a:gridCol>
                <a:gridCol w="1453496">
                  <a:extLst>
                    <a:ext uri="{9D8B030D-6E8A-4147-A177-3AD203B41FA5}">
                      <a16:colId xmlns:a16="http://schemas.microsoft.com/office/drawing/2014/main" val="518146607"/>
                    </a:ext>
                  </a:extLst>
                </a:gridCol>
                <a:gridCol w="1353627">
                  <a:extLst>
                    <a:ext uri="{9D8B030D-6E8A-4147-A177-3AD203B41FA5}">
                      <a16:colId xmlns:a16="http://schemas.microsoft.com/office/drawing/2014/main" val="2285209099"/>
                    </a:ext>
                  </a:extLst>
                </a:gridCol>
                <a:gridCol w="1553362">
                  <a:extLst>
                    <a:ext uri="{9D8B030D-6E8A-4147-A177-3AD203B41FA5}">
                      <a16:colId xmlns:a16="http://schemas.microsoft.com/office/drawing/2014/main" val="3355498409"/>
                    </a:ext>
                  </a:extLst>
                </a:gridCol>
                <a:gridCol w="1553362">
                  <a:extLst>
                    <a:ext uri="{9D8B030D-6E8A-4147-A177-3AD203B41FA5}">
                      <a16:colId xmlns:a16="http://schemas.microsoft.com/office/drawing/2014/main" val="145114904"/>
                    </a:ext>
                  </a:extLst>
                </a:gridCol>
              </a:tblGrid>
              <a:tr h="522044">
                <a:tc>
                  <a:txBody>
                    <a:bodyPr/>
                    <a:lstStyle/>
                    <a:p>
                      <a:r>
                        <a:rPr lang="en-US" sz="1800">
                          <a:latin typeface="Arial"/>
                          <a:cs typeface="Arial"/>
                        </a:rPr>
                        <a:t>Sin</a:t>
                      </a:r>
                    </a:p>
                  </a:txBody>
                  <a:tcPr>
                    <a:solidFill>
                      <a:schemeClr val="bg1"/>
                    </a:solidFill>
                  </a:tcPr>
                </a:tc>
                <a:tc gridSpan="3">
                  <a:txBody>
                    <a:bodyPr/>
                    <a:lstStyle/>
                    <a:p>
                      <a:pPr algn="ctr"/>
                      <a:r>
                        <a:rPr lang="en-US" sz="1200" b="0">
                          <a:latin typeface="Arial"/>
                          <a:cs typeface="Arial"/>
                        </a:rPr>
                        <a:t>Anesthesia Circuit Kits</a:t>
                      </a:r>
                    </a:p>
                  </a:txBody>
                  <a:tcPr anchor="ctr">
                    <a:lnB w="12700" cap="flat" cmpd="sng" algn="ctr">
                      <a:solidFill>
                        <a:schemeClr val="bg1"/>
                      </a:solidFill>
                      <a:prstDash val="solid"/>
                      <a:round/>
                      <a:headEnd type="none" w="med" len="med"/>
                      <a:tailEnd type="none" w="med" len="med"/>
                    </a:lnB>
                    <a:solidFill>
                      <a:schemeClr val="accent1"/>
                    </a:solidFill>
                  </a:tcPr>
                </a:tc>
                <a:tc hMerge="1">
                  <a:txBody>
                    <a:bodyPr/>
                    <a:lstStyle/>
                    <a:p>
                      <a:endParaRPr lang="en-US"/>
                    </a:p>
                  </a:txBody>
                  <a:tcPr/>
                </a:tc>
                <a:tc hMerge="1">
                  <a:txBody>
                    <a:bodyPr/>
                    <a:lstStyle/>
                    <a:p>
                      <a:endParaRPr lang="en-US"/>
                    </a:p>
                  </a:txBody>
                  <a:tcPr/>
                </a:tc>
                <a:tc gridSpan="2">
                  <a:txBody>
                    <a:bodyPr/>
                    <a:lstStyle/>
                    <a:p>
                      <a:pPr marL="0" marR="0" lvl="0" indent="0" algn="ctr">
                        <a:lnSpc>
                          <a:spcPct val="100000"/>
                        </a:lnSpc>
                        <a:spcBef>
                          <a:spcPts val="0"/>
                        </a:spcBef>
                        <a:spcAft>
                          <a:spcPts val="0"/>
                        </a:spcAft>
                        <a:buNone/>
                      </a:pPr>
                      <a:r>
                        <a:rPr lang="en-US" sz="1200" b="0" kern="1200">
                          <a:solidFill>
                            <a:schemeClr val="lt1"/>
                          </a:solidFill>
                          <a:latin typeface="Arial"/>
                          <a:ea typeface="+mn-ea"/>
                          <a:cs typeface="Arial"/>
                        </a:rPr>
                        <a:t>CO</a:t>
                      </a:r>
                      <a:r>
                        <a:rPr lang="en-US" sz="1200" b="0" kern="1200" baseline="-25000">
                          <a:solidFill>
                            <a:schemeClr val="lt1"/>
                          </a:solidFill>
                          <a:latin typeface="Arial"/>
                          <a:ea typeface="+mn-ea"/>
                          <a:cs typeface="Arial"/>
                        </a:rPr>
                        <a:t>2</a:t>
                      </a:r>
                      <a:r>
                        <a:rPr lang="en-US" sz="1200" b="0" kern="1200">
                          <a:solidFill>
                            <a:schemeClr val="lt1"/>
                          </a:solidFill>
                          <a:latin typeface="Arial"/>
                          <a:ea typeface="+mn-ea"/>
                          <a:cs typeface="Arial"/>
                        </a:rPr>
                        <a:t> Absorber</a:t>
                      </a:r>
                      <a:endParaRPr lang="en-US" sz="1200" b="0" kern="1200">
                        <a:solidFill>
                          <a:schemeClr val="lt1"/>
                        </a:solidFill>
                        <a:latin typeface="Arial" panose="020B0604020202020204" pitchFamily="34" charset="0"/>
                        <a:ea typeface="+mn-ea"/>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chemeClr val="accent1"/>
                    </a:solidFill>
                  </a:tcPr>
                </a:tc>
                <a:tc hMerge="1">
                  <a:txBody>
                    <a:bodyPr/>
                    <a:lstStyle/>
                    <a:p>
                      <a:pPr marL="0" algn="ctr" defTabSz="457200" rtl="0" eaLnBrk="1" latinLnBrk="0" hangingPunct="1"/>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chemeClr val="tx2">
                        <a:lumMod val="60000"/>
                        <a:lumOff val="40000"/>
                      </a:schemeClr>
                    </a:solidFill>
                  </a:tcPr>
                </a:tc>
                <a:tc>
                  <a:txBody>
                    <a:bodyPr/>
                    <a:lstStyle/>
                    <a:p>
                      <a:pPr marL="0" marR="0" lvl="0" indent="0" algn="ctr">
                        <a:lnSpc>
                          <a:spcPct val="100000"/>
                        </a:lnSpc>
                        <a:spcBef>
                          <a:spcPts val="0"/>
                        </a:spcBef>
                        <a:spcAft>
                          <a:spcPts val="0"/>
                        </a:spcAft>
                        <a:buNone/>
                      </a:pPr>
                      <a:r>
                        <a:rPr lang="en-US" sz="1200" b="0" kern="1200">
                          <a:solidFill>
                            <a:schemeClr val="lt1"/>
                          </a:solidFill>
                          <a:latin typeface="Arial"/>
                          <a:ea typeface="+mn-ea"/>
                          <a:cs typeface="Arial"/>
                        </a:rPr>
                        <a:t>Anesthesia Masks</a:t>
                      </a:r>
                      <a:endParaRPr lang="en-US" sz="1200" b="0" kern="1200">
                        <a:solidFill>
                          <a:schemeClr val="lt1"/>
                        </a:solidFill>
                        <a:latin typeface="Arial" panose="020B0604020202020204" pitchFamily="34" charset="0"/>
                        <a:ea typeface="+mn-ea"/>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chemeClr val="accent1"/>
                    </a:solidFill>
                  </a:tcPr>
                </a:tc>
                <a:tc>
                  <a:txBody>
                    <a:bodyPr/>
                    <a:lstStyle/>
                    <a:p>
                      <a:pPr marL="0" marR="0" lvl="0" indent="0" algn="ctr">
                        <a:lnSpc>
                          <a:spcPct val="100000"/>
                        </a:lnSpc>
                        <a:spcBef>
                          <a:spcPts val="0"/>
                        </a:spcBef>
                        <a:spcAft>
                          <a:spcPts val="0"/>
                        </a:spcAft>
                        <a:buNone/>
                      </a:pPr>
                      <a:r>
                        <a:rPr lang="en-US" sz="1200" b="0" kern="1200">
                          <a:solidFill>
                            <a:schemeClr val="lt1"/>
                          </a:solidFill>
                          <a:latin typeface="Arial" panose="020B0604020202020204" pitchFamily="34" charset="0"/>
                          <a:ea typeface="+mn-ea"/>
                          <a:cs typeface="Arial" panose="020B0604020202020204" pitchFamily="34" charset="0"/>
                        </a:rPr>
                        <a:t>Accessories</a:t>
                      </a:r>
                    </a:p>
                  </a:txBody>
                  <a:tcPr anchor="ctr">
                    <a:lnB w="12700" cap="flat" cmpd="sng" algn="ctr">
                      <a:solidFill>
                        <a:schemeClr val="bg1"/>
                      </a:solidFill>
                      <a:prstDash val="solid"/>
                      <a:round/>
                      <a:headEnd type="none" w="med" len="med"/>
                      <a:tailEnd type="none" w="med" len="med"/>
                    </a:lnB>
                    <a:solidFill>
                      <a:schemeClr val="accent1"/>
                    </a:solidFill>
                  </a:tcPr>
                </a:tc>
                <a:extLst>
                  <a:ext uri="{0D108BD9-81ED-4DB2-BD59-A6C34878D82A}">
                    <a16:rowId xmlns:a16="http://schemas.microsoft.com/office/drawing/2014/main" val="1920091827"/>
                  </a:ext>
                </a:extLst>
              </a:tr>
              <a:tr h="730863">
                <a:tc>
                  <a:txBody>
                    <a:bodyPr/>
                    <a:lstStyle/>
                    <a:p>
                      <a:pPr marL="0" algn="l" defTabSz="457200" rtl="0" eaLnBrk="1" latinLnBrk="0" hangingPunct="1"/>
                      <a:r>
                        <a:rPr lang="en-US" sz="1100" b="0" kern="1200">
                          <a:solidFill>
                            <a:schemeClr val="lt1"/>
                          </a:solidFill>
                          <a:latin typeface="Arial"/>
                          <a:ea typeface="+mn-ea"/>
                          <a:cs typeface="Arial"/>
                        </a:rPr>
                        <a:t>Product</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algn="ctr"/>
                      <a:r>
                        <a:rPr lang="en-US" sz="1200" b="1" i="1">
                          <a:latin typeface="Arial"/>
                          <a:cs typeface="Arial"/>
                        </a:rPr>
                        <a:t>Expandable and Corrugated</a:t>
                      </a:r>
                    </a:p>
                  </a:txBody>
                  <a:tcPr anchor="ctr">
                    <a:lnL w="12700" cap="flat" cmpd="sng" algn="ctr">
                      <a:solidFill>
                        <a:schemeClr val="bg1"/>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lvl="0" algn="ctr">
                        <a:buNone/>
                      </a:pPr>
                      <a:r>
                        <a:rPr lang="en-US" sz="1200" b="1" i="1">
                          <a:latin typeface="Arial"/>
                          <a:cs typeface="Arial"/>
                        </a:rPr>
                        <a:t>Uni-Lim™ and </a:t>
                      </a:r>
                      <a:r>
                        <a:rPr lang="en-US" sz="1200" b="1" i="1">
                          <a:latin typeface="+mn-lt"/>
                          <a:cs typeface="Arial"/>
                        </a:rPr>
                        <a:t>Pedi-Lim™</a:t>
                      </a:r>
                      <a:endParaRPr lang="en-US" sz="1200" b="1" i="1">
                        <a:latin typeface="Arial"/>
                        <a:cs typeface="Arial"/>
                      </a:endParaRP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lvl="0" algn="ctr">
                        <a:buNone/>
                      </a:pPr>
                      <a:r>
                        <a:rPr lang="en-US" sz="1200" b="1" i="1">
                          <a:latin typeface="Arial"/>
                          <a:cs typeface="Arial"/>
                        </a:rPr>
                        <a:t>Limb-O</a:t>
                      </a:r>
                      <a:r>
                        <a:rPr lang="en-US" sz="1200" b="1" i="1" baseline="30000">
                          <a:latin typeface="Arial"/>
                          <a:cs typeface="Arial"/>
                        </a:rPr>
                        <a:t>®</a:t>
                      </a: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algn="ctr"/>
                      <a:r>
                        <a:rPr lang="en-US" sz="1200" b="1" i="1">
                          <a:solidFill>
                            <a:schemeClr val="tx1"/>
                          </a:solidFill>
                          <a:latin typeface="Arial"/>
                          <a:cs typeface="Arial"/>
                        </a:rPr>
                        <a:t>Prefilled</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lvl="0" algn="ctr">
                        <a:buNone/>
                      </a:pPr>
                      <a:r>
                        <a:rPr lang="en-US" sz="1200" b="1" i="1">
                          <a:solidFill>
                            <a:schemeClr val="tx1"/>
                          </a:solidFill>
                          <a:latin typeface="Arial"/>
                          <a:cs typeface="Arial"/>
                        </a:rPr>
                        <a:t>Loose Refill</a:t>
                      </a: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lvl="0" algn="ctr">
                        <a:buNone/>
                      </a:pPr>
                      <a:r>
                        <a:rPr lang="en-US" sz="1200" b="1" i="1">
                          <a:solidFill>
                            <a:schemeClr val="tx1"/>
                          </a:solidFill>
                          <a:latin typeface="Arial"/>
                          <a:cs typeface="Arial"/>
                        </a:rPr>
                        <a:t>Disposable Anesthesia Masks</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lvl="0" algn="ctr">
                        <a:buNone/>
                      </a:pPr>
                      <a:r>
                        <a:rPr lang="en-US" sz="1200" b="1" i="1">
                          <a:solidFill>
                            <a:schemeClr val="tx1"/>
                          </a:solidFill>
                          <a:latin typeface="Arial"/>
                          <a:cs typeface="Arial"/>
                        </a:rPr>
                        <a:t>Breathing Bag, Harness, </a:t>
                      </a:r>
                      <a:r>
                        <a:rPr lang="en-US" sz="1200" b="1" i="1" err="1">
                          <a:solidFill>
                            <a:schemeClr val="tx1"/>
                          </a:solidFill>
                          <a:latin typeface="Arial"/>
                          <a:cs typeface="Arial"/>
                        </a:rPr>
                        <a:t>Omniflex</a:t>
                      </a:r>
                      <a:endParaRPr lang="en-US" sz="1200" b="1" i="1">
                        <a:solidFill>
                          <a:schemeClr val="tx1"/>
                        </a:solidFill>
                        <a:latin typeface="Arial"/>
                        <a:cs typeface="Arial"/>
                      </a:endParaRP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96665163"/>
                  </a:ext>
                </a:extLst>
              </a:tr>
              <a:tr h="1357815">
                <a:tc>
                  <a:txBody>
                    <a:bodyPr/>
                    <a:lstStyle/>
                    <a:p>
                      <a:pPr marL="0" algn="l" defTabSz="457200" rtl="0" eaLnBrk="1" latinLnBrk="0" hangingPunct="1"/>
                      <a:r>
                        <a:rPr lang="en-US" sz="1100" b="0" kern="1200">
                          <a:solidFill>
                            <a:schemeClr val="lt1"/>
                          </a:solidFill>
                          <a:latin typeface="Arial"/>
                          <a:ea typeface="+mn-ea"/>
                          <a:cs typeface="Arial"/>
                        </a:rPr>
                        <a:t>Picture</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endParaRPr lang="en-US" sz="3600"/>
                    </a:p>
                  </a:txBody>
                  <a:tcPr>
                    <a:lnL w="12700" cap="flat" cmpd="sng" algn="ctr">
                      <a:solidFill>
                        <a:schemeClr val="bg1"/>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pPr lvl="0">
                        <a:buNone/>
                      </a:pPr>
                      <a:endParaRPr lang="en-US" sz="3600"/>
                    </a:p>
                  </a:txBody>
                  <a:tcP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9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9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tc>
                  <a:txBody>
                    <a:bodyPr/>
                    <a:lstStyle/>
                    <a:p>
                      <a:endParaRPr lang="en-US" sz="3600"/>
                    </a:p>
                  </a:txBody>
                  <a:tcPr>
                    <a:lnL w="12700" cap="flat" cmpd="sng" algn="ctr">
                      <a:solidFill>
                        <a:schemeClr val="bg1">
                          <a:lumMod val="9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28326524"/>
                  </a:ext>
                </a:extLst>
              </a:tr>
              <a:tr h="678657">
                <a:tc>
                  <a:txBody>
                    <a:bodyPr/>
                    <a:lstStyle/>
                    <a:p>
                      <a:pPr marL="0" algn="l" defTabSz="457200" rtl="0" eaLnBrk="1" latinLnBrk="0" hangingPunct="1"/>
                      <a:r>
                        <a:rPr lang="en-US" sz="1100" b="0" kern="1200">
                          <a:solidFill>
                            <a:schemeClr val="lt1"/>
                          </a:solidFill>
                          <a:latin typeface="Arial"/>
                          <a:ea typeface="+mn-ea"/>
                          <a:cs typeface="Arial"/>
                        </a:rPr>
                        <a:t>Sizes</a:t>
                      </a:r>
                    </a:p>
                  </a:txBody>
                  <a:tcPr anchor="ctr">
                    <a:lnR w="12700" cap="flat" cmpd="sng" algn="ctr">
                      <a:solidFill>
                        <a:schemeClr val="bg1"/>
                      </a:solidFill>
                      <a:prstDash val="solid"/>
                      <a:round/>
                      <a:headEnd type="none" w="med" len="med"/>
                      <a:tailEnd type="none" w="med" len="med"/>
                    </a:lnR>
                    <a:solidFill>
                      <a:schemeClr val="accent1"/>
                    </a:solidFill>
                  </a:tcPr>
                </a:tc>
                <a:tc>
                  <a:txBody>
                    <a:bodyPr/>
                    <a:lstStyle/>
                    <a:p>
                      <a:pPr marL="171450" lvl="0" indent="-171450" algn="l" defTabSz="457200">
                        <a:buFont typeface="Arial" panose="020B0604020202020204" pitchFamily="34" charset="0"/>
                        <a:buChar char="•"/>
                      </a:pPr>
                      <a:r>
                        <a:rPr lang="en-US" sz="1100" kern="1200">
                          <a:solidFill>
                            <a:schemeClr val="dk1"/>
                          </a:solidFill>
                          <a:latin typeface="Arial"/>
                          <a:ea typeface="+mn-ea"/>
                          <a:cs typeface="Arial"/>
                        </a:rPr>
                        <a:t>Adult</a:t>
                      </a:r>
                    </a:p>
                    <a:p>
                      <a:pPr marL="171450" lvl="0" indent="-171450" algn="l">
                        <a:buFont typeface="Arial" panose="020B0604020202020204" pitchFamily="34" charset="0"/>
                        <a:buChar char="•"/>
                      </a:pPr>
                      <a:r>
                        <a:rPr lang="en-US" sz="1100" kern="1200">
                          <a:solidFill>
                            <a:schemeClr val="dk1"/>
                          </a:solidFill>
                          <a:latin typeface="Arial"/>
                          <a:ea typeface="+mn-ea"/>
                          <a:cs typeface="Arial"/>
                        </a:rPr>
                        <a:t>Pediatric</a:t>
                      </a:r>
                    </a:p>
                    <a:p>
                      <a:pPr marL="171450" lvl="0" indent="-171450" algn="l">
                        <a:buFont typeface="Arial" panose="020B0604020202020204" pitchFamily="34" charset="0"/>
                        <a:buChar char="•"/>
                      </a:pPr>
                      <a:r>
                        <a:rPr lang="en-US" sz="1100" kern="1200">
                          <a:solidFill>
                            <a:schemeClr val="dk1"/>
                          </a:solidFill>
                          <a:latin typeface="Arial"/>
                          <a:ea typeface="+mn-ea"/>
                          <a:cs typeface="Arial"/>
                        </a:rPr>
                        <a:t>Neonatal</a:t>
                      </a:r>
                    </a:p>
                  </a:txBody>
                  <a:tcPr anchor="ctr">
                    <a:lnL w="12700" cap="flat" cmpd="sng" algn="ctr">
                      <a:solidFill>
                        <a:schemeClr val="bg1"/>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lvl="0" indent="-171450" algn="l" defTabSz="457200">
                        <a:buFont typeface="Arial" panose="020B0604020202020204" pitchFamily="34" charset="0"/>
                        <a:buChar char="•"/>
                      </a:pPr>
                      <a:r>
                        <a:rPr lang="en-US" sz="1100" kern="1200">
                          <a:solidFill>
                            <a:schemeClr val="dk1"/>
                          </a:solidFill>
                          <a:latin typeface="Arial"/>
                          <a:ea typeface="+mn-ea"/>
                          <a:cs typeface="Arial"/>
                        </a:rPr>
                        <a:t>Adult</a:t>
                      </a:r>
                    </a:p>
                    <a:p>
                      <a:pPr marL="171450" lvl="0" indent="-171450" algn="l">
                        <a:buFont typeface="Arial" panose="020B0604020202020204" pitchFamily="34" charset="0"/>
                        <a:buChar char="•"/>
                      </a:pPr>
                      <a:r>
                        <a:rPr lang="en-US" sz="1100" kern="1200">
                          <a:solidFill>
                            <a:schemeClr val="dk1"/>
                          </a:solidFill>
                          <a:latin typeface="Arial"/>
                          <a:ea typeface="+mn-ea"/>
                          <a:cs typeface="Arial"/>
                        </a:rPr>
                        <a:t>Pediatric</a:t>
                      </a: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lgn="l" defTabSz="457200" rtl="0" eaLnBrk="1" latinLnBrk="0" hangingPunct="1">
                        <a:buFont typeface="Arial" panose="020B0604020202020204" pitchFamily="34" charset="0"/>
                        <a:buChar char="•"/>
                      </a:pPr>
                      <a:r>
                        <a:rPr lang="en-US" sz="1100" kern="1200">
                          <a:solidFill>
                            <a:schemeClr val="dk1"/>
                          </a:solidFill>
                          <a:latin typeface="Arial"/>
                          <a:ea typeface="+mn-ea"/>
                          <a:cs typeface="Arial"/>
                        </a:rPr>
                        <a:t>Adult</a:t>
                      </a:r>
                    </a:p>
                    <a:p>
                      <a:pPr marL="171450" lvl="0" indent="-171450" algn="l">
                        <a:buFont typeface="Arial" panose="020B0604020202020204" pitchFamily="34" charset="0"/>
                        <a:buChar char="•"/>
                      </a:pPr>
                      <a:r>
                        <a:rPr lang="en-US" sz="1100" kern="1200">
                          <a:solidFill>
                            <a:schemeClr val="dk1"/>
                          </a:solidFill>
                          <a:latin typeface="Arial"/>
                          <a:ea typeface="+mn-ea"/>
                          <a:cs typeface="Arial"/>
                        </a:rPr>
                        <a:t>Pediatric</a:t>
                      </a: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57150" indent="-57150" algn="ctr" rtl="0" eaLnBrk="1" latinLnBrk="0" hangingPunct="1">
                        <a:buFont typeface="Arial" panose="020B0604020202020204" pitchFamily="34" charset="0"/>
                        <a:buChar char="•"/>
                      </a:pPr>
                      <a:r>
                        <a:rPr lang="en-US" sz="1100" kern="1200">
                          <a:solidFill>
                            <a:schemeClr val="dk1"/>
                          </a:solidFill>
                          <a:latin typeface="Arial"/>
                          <a:ea typeface="+mn-ea"/>
                          <a:cs typeface="Arial"/>
                        </a:rPr>
                        <a:t>GE compatible only</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57150" indent="-57150" algn="ctr" rtl="0" eaLnBrk="1" latinLnBrk="0" hangingPunct="1">
                        <a:buFont typeface="Arial" panose="020B0604020202020204" pitchFamily="34" charset="0"/>
                        <a:buChar char="•"/>
                      </a:pPr>
                      <a:r>
                        <a:rPr lang="en-US" sz="1100" kern="1200">
                          <a:solidFill>
                            <a:schemeClr val="dk1"/>
                          </a:solidFill>
                          <a:latin typeface="Arial"/>
                          <a:ea typeface="+mn-ea"/>
                          <a:cs typeface="Arial"/>
                        </a:rPr>
                        <a:t>One size</a:t>
                      </a:r>
                      <a:endParaRPr lang="en-US"/>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lgn="l" defTabSz="457200" rtl="0" eaLnBrk="1" latinLnBrk="0" hangingPunct="1">
                        <a:buFont typeface="Arial" panose="020B0604020202020204" pitchFamily="34" charset="0"/>
                        <a:buChar char="•"/>
                      </a:pPr>
                      <a:r>
                        <a:rPr lang="en-US" sz="1100" kern="1200">
                          <a:solidFill>
                            <a:schemeClr val="dk1"/>
                          </a:solidFill>
                          <a:latin typeface="Arial"/>
                          <a:ea typeface="+mn-ea"/>
                          <a:cs typeface="Arial"/>
                        </a:rPr>
                        <a:t>Adult</a:t>
                      </a:r>
                    </a:p>
                    <a:p>
                      <a:pPr marL="171450" lvl="0" indent="-171450" algn="l">
                        <a:buFont typeface="Arial" panose="020B0604020202020204" pitchFamily="34" charset="0"/>
                        <a:buChar char="•"/>
                      </a:pPr>
                      <a:r>
                        <a:rPr lang="en-US" sz="1100" kern="1200">
                          <a:solidFill>
                            <a:schemeClr val="dk1"/>
                          </a:solidFill>
                          <a:latin typeface="Arial"/>
                          <a:ea typeface="+mn-ea"/>
                          <a:cs typeface="Arial"/>
                        </a:rPr>
                        <a:t>Pediatric</a:t>
                      </a:r>
                    </a:p>
                    <a:p>
                      <a:pPr marL="171450" lvl="0" indent="-171450" algn="l">
                        <a:buFont typeface="Arial" panose="020B0604020202020204" pitchFamily="34" charset="0"/>
                        <a:buChar char="•"/>
                      </a:pPr>
                      <a:r>
                        <a:rPr lang="en-US" sz="1100" kern="1200">
                          <a:solidFill>
                            <a:schemeClr val="dk1"/>
                          </a:solidFill>
                          <a:latin typeface="Arial"/>
                          <a:ea typeface="+mn-ea"/>
                          <a:cs typeface="Arial"/>
                        </a:rPr>
                        <a:t>Neonatal</a:t>
                      </a: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95000"/>
                        </a:schemeClr>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lvl="0" indent="-171450" algn="l">
                        <a:buFont typeface="Arial" panose="020B0604020202020204" pitchFamily="34" charset="0"/>
                        <a:buChar char="•"/>
                      </a:pPr>
                      <a:r>
                        <a:rPr lang="en-US" sz="1100" kern="1200">
                          <a:solidFill>
                            <a:schemeClr val="dk1"/>
                          </a:solidFill>
                          <a:latin typeface="Arial"/>
                          <a:ea typeface="+mn-ea"/>
                          <a:cs typeface="Arial"/>
                        </a:rPr>
                        <a:t>0.5 L</a:t>
                      </a:r>
                    </a:p>
                    <a:p>
                      <a:pPr marL="171450" lvl="0" indent="-171450" algn="l">
                        <a:buFont typeface="Arial" panose="020B0604020202020204" pitchFamily="34" charset="0"/>
                        <a:buChar char="•"/>
                      </a:pPr>
                      <a:r>
                        <a:rPr lang="en-US" sz="1100" kern="1200">
                          <a:solidFill>
                            <a:schemeClr val="dk1"/>
                          </a:solidFill>
                          <a:latin typeface="Arial"/>
                          <a:ea typeface="+mn-ea"/>
                          <a:cs typeface="Arial"/>
                        </a:rPr>
                        <a:t> 1 L</a:t>
                      </a:r>
                    </a:p>
                    <a:p>
                      <a:pPr marL="171450" lvl="0" indent="-171450" algn="l">
                        <a:buFont typeface="Arial" panose="020B0604020202020204" pitchFamily="34" charset="0"/>
                        <a:buChar char="•"/>
                      </a:pPr>
                      <a:r>
                        <a:rPr lang="en-US" sz="1100" kern="1200">
                          <a:solidFill>
                            <a:schemeClr val="dk1"/>
                          </a:solidFill>
                          <a:latin typeface="Arial"/>
                          <a:ea typeface="+mn-ea"/>
                          <a:cs typeface="Arial"/>
                        </a:rPr>
                        <a:t> 2L</a:t>
                      </a:r>
                    </a:p>
                    <a:p>
                      <a:pPr marL="171450" lvl="0" indent="-171450" algn="l">
                        <a:buFont typeface="Arial" panose="020B0604020202020204" pitchFamily="34" charset="0"/>
                        <a:buChar char="•"/>
                      </a:pPr>
                      <a:r>
                        <a:rPr lang="en-US" sz="1100" kern="1200">
                          <a:solidFill>
                            <a:schemeClr val="dk1"/>
                          </a:solidFill>
                          <a:latin typeface="Arial"/>
                          <a:ea typeface="+mn-ea"/>
                          <a:cs typeface="Arial"/>
                        </a:rPr>
                        <a:t> 3 L</a:t>
                      </a:r>
                    </a:p>
                  </a:txBody>
                  <a:tcPr anchor="ctr">
                    <a:lnL w="12700" cap="flat" cmpd="sng" algn="ctr">
                      <a:solidFill>
                        <a:schemeClr val="bg1">
                          <a:lumMod val="9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410586319"/>
                  </a:ext>
                </a:extLst>
              </a:tr>
              <a:tr h="270000">
                <a:tc>
                  <a:txBody>
                    <a:bodyPr/>
                    <a:lstStyle/>
                    <a:p>
                      <a:pPr marL="0" algn="l" rtl="0" eaLnBrk="1" latinLnBrk="0" hangingPunct="1"/>
                      <a:r>
                        <a:rPr lang="en-US" sz="1100" b="0" kern="1200">
                          <a:solidFill>
                            <a:schemeClr val="lt1"/>
                          </a:solidFill>
                          <a:latin typeface="Arial"/>
                          <a:ea typeface="+mn-ea"/>
                          <a:cs typeface="Arial"/>
                        </a:rPr>
                        <a:t>US </a:t>
                      </a:r>
                      <a:r>
                        <a:rPr lang="en-US" sz="1100" b="0" kern="1200">
                          <a:solidFill>
                            <a:schemeClr val="lt1"/>
                          </a:solidFill>
                          <a:latin typeface="+mn-lt"/>
                          <a:ea typeface="+mn-ea"/>
                          <a:cs typeface="Arial"/>
                        </a:rPr>
                        <a:t>2023</a:t>
                      </a:r>
                      <a:r>
                        <a:rPr lang="en-US" sz="1100" b="0" kern="1200">
                          <a:solidFill>
                            <a:schemeClr val="lt1"/>
                          </a:solidFill>
                          <a:latin typeface="Arial"/>
                          <a:ea typeface="+mn-ea"/>
                          <a:cs typeface="Arial"/>
                        </a:rPr>
                        <a:t> Revenue </a:t>
                      </a:r>
                      <a:endParaRPr lang="en-US" sz="1100" b="0" kern="1200">
                        <a:solidFill>
                          <a:schemeClr val="lt1"/>
                        </a:solidFill>
                        <a:latin typeface="Arial" panose="020B0604020202020204" pitchFamily="34" charset="0"/>
                        <a:ea typeface="+mn-ea"/>
                        <a:cs typeface="Arial" panose="020B0604020202020204" pitchFamily="34" charset="0"/>
                      </a:endParaRPr>
                    </a:p>
                  </a:txBody>
                  <a:tcPr anchor="ctr">
                    <a:lnR w="12700" cap="flat" cmpd="sng" algn="ctr">
                      <a:solidFill>
                        <a:schemeClr val="bg1"/>
                      </a:solidFill>
                      <a:prstDash val="solid"/>
                      <a:round/>
                      <a:headEnd type="none" w="med" len="med"/>
                      <a:tailEnd type="none" w="med" len="med"/>
                    </a:lnR>
                    <a:solidFill>
                      <a:schemeClr val="accent1"/>
                    </a:solidFill>
                  </a:tcPr>
                </a:tc>
                <a:tc gridSpan="3">
                  <a:txBody>
                    <a:bodyPr/>
                    <a:lstStyle/>
                    <a:p>
                      <a:pPr marL="0" marR="0" lvl="0" indent="0" algn="ctr"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a:solidFill>
                            <a:schemeClr val="tx1"/>
                          </a:solidFill>
                          <a:latin typeface="+mn-lt"/>
                          <a:ea typeface="+mn-ea"/>
                          <a:cs typeface="Arial"/>
                        </a:rPr>
                        <a:t>$40,095,777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sz="1200">
                        <a:latin typeface="Arial" panose="020B0604020202020204" pitchFamily="34" charset="0"/>
                        <a:cs typeface="Arial" panose="020B0604020202020204" pitchFamily="34" charset="0"/>
                      </a:endParaRPr>
                    </a:p>
                  </a:txBody>
                  <a:tcPr>
                    <a:lnL w="9525" cap="flat" cmpd="sng" algn="ctr">
                      <a:solidFill>
                        <a:schemeClr val="bg1">
                          <a:lumMod val="85000"/>
                        </a:schemeClr>
                      </a:solidFill>
                      <a:prstDash val="sysDot"/>
                      <a:round/>
                      <a:headEnd type="none" w="med" len="med"/>
                      <a:tailEnd type="none" w="med" len="med"/>
                    </a:lnL>
                    <a:lnR w="9525" cap="flat" cmpd="sng" algn="ctr">
                      <a:solidFill>
                        <a:schemeClr val="bg1">
                          <a:lumMod val="85000"/>
                        </a:schemeClr>
                      </a:solidFill>
                      <a:prstDash val="sysDot"/>
                      <a:round/>
                      <a:headEnd type="none" w="med" len="med"/>
                      <a:tailEnd type="none" w="med" len="med"/>
                    </a:lnR>
                    <a:lnT w="9525" cap="flat" cmpd="sng" algn="ctr">
                      <a:solidFill>
                        <a:schemeClr val="bg1">
                          <a:lumMod val="85000"/>
                        </a:schemeClr>
                      </a:solidFill>
                      <a:prstDash val="sysDot"/>
                      <a:round/>
                      <a:headEnd type="none" w="med" len="med"/>
                      <a:tailEnd type="none" w="med" len="med"/>
                    </a:lnT>
                    <a:lnB w="9525" cap="flat" cmpd="sng" algn="ctr">
                      <a:solidFill>
                        <a:schemeClr val="bg1">
                          <a:lumMod val="85000"/>
                        </a:schemeClr>
                      </a:solidFill>
                      <a:prstDash val="sysDot"/>
                      <a:round/>
                      <a:headEnd type="none" w="med" len="med"/>
                      <a:tailEnd type="none" w="med" len="med"/>
                    </a:lnB>
                    <a:solidFill>
                      <a:schemeClr val="bg1"/>
                    </a:solidFill>
                  </a:tcPr>
                </a:tc>
                <a:tc gridSpan="2">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$9,062,086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sz="1200">
                        <a:latin typeface="Arial" panose="020B0604020202020204" pitchFamily="34" charset="0"/>
                        <a:cs typeface="Arial" panose="020B0604020202020204" pitchFamily="34" charset="0"/>
                      </a:endParaRPr>
                    </a:p>
                  </a:txBody>
                  <a:tcPr>
                    <a:lnL w="9525" cap="flat" cmpd="sng" algn="ctr">
                      <a:solidFill>
                        <a:schemeClr val="bg1">
                          <a:lumMod val="85000"/>
                        </a:schemeClr>
                      </a:solidFill>
                      <a:prstDash val="sysDot"/>
                      <a:round/>
                      <a:headEnd type="none" w="med" len="med"/>
                      <a:tailEnd type="none" w="med" len="med"/>
                    </a:lnL>
                    <a:lnR w="9525" cap="flat" cmpd="sng" algn="ctr">
                      <a:solidFill>
                        <a:schemeClr val="bg1">
                          <a:lumMod val="85000"/>
                        </a:schemeClr>
                      </a:solidFill>
                      <a:prstDash val="sysDot"/>
                      <a:round/>
                      <a:headEnd type="none" w="med" len="med"/>
                      <a:tailEnd type="none" w="med" len="med"/>
                    </a:lnR>
                    <a:lnT w="9525" cap="flat" cmpd="sng" algn="ctr">
                      <a:solidFill>
                        <a:schemeClr val="bg1">
                          <a:lumMod val="85000"/>
                        </a:schemeClr>
                      </a:solidFill>
                      <a:prstDash val="sysDot"/>
                      <a:round/>
                      <a:headEnd type="none" w="med" len="med"/>
                      <a:tailEnd type="none" w="med" len="med"/>
                    </a:lnT>
                    <a:lnB w="9525" cap="flat" cmpd="sng" algn="ctr">
                      <a:solidFill>
                        <a:schemeClr val="bg1">
                          <a:lumMod val="85000"/>
                        </a:schemeClr>
                      </a:solidFill>
                      <a:prstDash val="sysDot"/>
                      <a:round/>
                      <a:headEnd type="none" w="med" len="med"/>
                      <a:tailEnd type="none" w="med" len="med"/>
                    </a:lnB>
                    <a:solidFill>
                      <a:schemeClr val="bg1"/>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200" b="1" kern="1200">
                          <a:solidFill>
                            <a:schemeClr val="tx1"/>
                          </a:solidFill>
                          <a:latin typeface="+mn-lt"/>
                          <a:ea typeface="+mn-ea"/>
                          <a:cs typeface="Arial"/>
                        </a:rPr>
                        <a:t>$14,635,532</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200" b="1" kern="1200">
                          <a:solidFill>
                            <a:schemeClr val="tx1"/>
                          </a:solidFill>
                          <a:latin typeface="+mn-lt"/>
                          <a:ea typeface="+mn-ea"/>
                          <a:cs typeface="Arial"/>
                        </a:rPr>
                        <a:t>$2,269,850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202504062"/>
                  </a:ext>
                </a:extLst>
              </a:tr>
              <a:tr h="266792">
                <a:tc>
                  <a:txBody>
                    <a:bodyPr/>
                    <a:lstStyle/>
                    <a:p>
                      <a:pPr marL="0" algn="l" defTabSz="457200" rtl="0" eaLnBrk="1" latinLnBrk="0" hangingPunct="1"/>
                      <a:r>
                        <a:rPr lang="en-US" sz="1100" b="0" kern="1200">
                          <a:solidFill>
                            <a:schemeClr val="lt1"/>
                          </a:solidFill>
                          <a:latin typeface="Arial"/>
                          <a:ea typeface="+mn-ea"/>
                          <a:cs typeface="Arial"/>
                        </a:rPr>
                        <a:t>US </a:t>
                      </a:r>
                      <a:r>
                        <a:rPr lang="en-US" sz="1100" b="0" kern="1200">
                          <a:solidFill>
                            <a:schemeClr val="lt1"/>
                          </a:solidFill>
                          <a:latin typeface="+mn-lt"/>
                          <a:ea typeface="+mn-ea"/>
                          <a:cs typeface="Arial"/>
                        </a:rPr>
                        <a:t>2023 </a:t>
                      </a:r>
                      <a:r>
                        <a:rPr lang="en-US" sz="1100" b="0" kern="1200">
                          <a:solidFill>
                            <a:schemeClr val="lt1"/>
                          </a:solidFill>
                          <a:latin typeface="Arial"/>
                          <a:ea typeface="+mn-ea"/>
                          <a:cs typeface="Arial"/>
                        </a:rPr>
                        <a:t>Gross Profit</a:t>
                      </a:r>
                    </a:p>
                  </a:txBody>
                  <a:tcPr anchor="ctr">
                    <a:lnR w="12700" cap="flat" cmpd="sng" algn="ctr">
                      <a:solidFill>
                        <a:schemeClr val="bg1"/>
                      </a:solidFill>
                      <a:prstDash val="solid"/>
                      <a:round/>
                      <a:headEnd type="none" w="med" len="med"/>
                      <a:tailEnd type="none" w="med" len="med"/>
                    </a:lnR>
                    <a:solidFill>
                      <a:schemeClr val="accent1"/>
                    </a:solidFill>
                  </a:tcPr>
                </a:tc>
                <a:tc gridSpan="3">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$14,382,732</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lnL w="9525" cap="flat" cmpd="sng" algn="ctr">
                      <a:solidFill>
                        <a:schemeClr val="bg1">
                          <a:lumMod val="85000"/>
                        </a:schemeClr>
                      </a:solidFill>
                      <a:prstDash val="sysDot"/>
                      <a:round/>
                      <a:headEnd type="none" w="med" len="med"/>
                      <a:tailEnd type="none" w="med" len="med"/>
                    </a:lnL>
                    <a:lnT w="9525" cap="flat" cmpd="sng" algn="ctr">
                      <a:solidFill>
                        <a:schemeClr val="bg1">
                          <a:lumMod val="85000"/>
                        </a:schemeClr>
                      </a:solidFill>
                      <a:prstDash val="sysDot"/>
                      <a:round/>
                      <a:headEnd type="none" w="med" len="med"/>
                      <a:tailEnd type="none" w="med" len="med"/>
                    </a:lnT>
                  </a:tcPr>
                </a:tc>
                <a:tc gridSpan="2">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$1,880,233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lnL w="9525" cap="flat" cmpd="sng" algn="ctr">
                      <a:solidFill>
                        <a:schemeClr val="bg1">
                          <a:lumMod val="85000"/>
                        </a:schemeClr>
                      </a:solidFill>
                      <a:prstDash val="sysDot"/>
                      <a:round/>
                      <a:headEnd type="none" w="med" len="med"/>
                      <a:tailEnd type="none" w="med" len="med"/>
                    </a:lnL>
                    <a:lnT w="9525" cap="flat" cmpd="sng" algn="ctr">
                      <a:solidFill>
                        <a:schemeClr val="bg1">
                          <a:lumMod val="85000"/>
                        </a:schemeClr>
                      </a:solidFill>
                      <a:prstDash val="sysDot"/>
                      <a:round/>
                      <a:headEnd type="none" w="med" len="med"/>
                      <a:tailEnd type="none" w="med" len="med"/>
                    </a:lnT>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$6,983,419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$1,312,962</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230562422"/>
                  </a:ext>
                </a:extLst>
              </a:tr>
              <a:tr h="0">
                <a:tc>
                  <a:txBody>
                    <a:bodyPr/>
                    <a:lstStyle/>
                    <a:p>
                      <a:pPr marL="0" algn="l" defTabSz="457200" rtl="0" eaLnBrk="1" latinLnBrk="0" hangingPunct="1"/>
                      <a:r>
                        <a:rPr lang="en-US" sz="1100" b="0" kern="1200">
                          <a:solidFill>
                            <a:schemeClr val="lt1"/>
                          </a:solidFill>
                          <a:latin typeface="+mn-lt"/>
                          <a:ea typeface="+mn-ea"/>
                          <a:cs typeface="Arial"/>
                        </a:rPr>
                        <a:t>Int’l 2023 Revenue</a:t>
                      </a:r>
                      <a:endParaRPr lang="en-US" sz="1100" b="0" kern="1200">
                        <a:solidFill>
                          <a:schemeClr val="lt1"/>
                        </a:solidFill>
                        <a:latin typeface="Arial"/>
                        <a:ea typeface="+mn-ea"/>
                        <a:cs typeface="Arial"/>
                      </a:endParaRPr>
                    </a:p>
                  </a:txBody>
                  <a:tcPr anchor="ctr">
                    <a:lnR w="12700" cap="flat" cmpd="sng" algn="ctr">
                      <a:solidFill>
                        <a:schemeClr val="bg1"/>
                      </a:solidFill>
                      <a:prstDash val="solid"/>
                      <a:round/>
                      <a:headEnd type="none" w="med" len="med"/>
                      <a:tailEnd type="none" w="med" len="med"/>
                    </a:lnR>
                    <a:solidFill>
                      <a:schemeClr val="accent1"/>
                    </a:solidFill>
                  </a:tcPr>
                </a:tc>
                <a:tc gridSpan="3">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$10,009,536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tc>
                <a:tc gridSpan="2">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$4,639,121</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$2,381,625</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$605,231</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599894118"/>
                  </a:ext>
                </a:extLst>
              </a:tr>
              <a:tr h="0">
                <a:tc>
                  <a:txBody>
                    <a:bodyPr/>
                    <a:lstStyle/>
                    <a:p>
                      <a:pPr marL="0" algn="l" defTabSz="457200" rtl="0" eaLnBrk="1" latinLnBrk="0" hangingPunct="1"/>
                      <a:r>
                        <a:rPr lang="en-US" sz="1100" b="0" kern="1200">
                          <a:solidFill>
                            <a:schemeClr val="lt1"/>
                          </a:solidFill>
                          <a:latin typeface="+mn-lt"/>
                          <a:ea typeface="+mn-ea"/>
                          <a:cs typeface="Arial"/>
                        </a:rPr>
                        <a:t>Int’l 2023 Gross Profit</a:t>
                      </a:r>
                      <a:endParaRPr lang="en-US" sz="1100" b="0" kern="1200">
                        <a:solidFill>
                          <a:schemeClr val="lt1"/>
                        </a:solidFill>
                        <a:latin typeface="Arial"/>
                        <a:ea typeface="+mn-ea"/>
                        <a:cs typeface="Arial"/>
                      </a:endParaRPr>
                    </a:p>
                  </a:txBody>
                  <a:tcPr anchor="ctr">
                    <a:lnR w="12700" cap="flat" cmpd="sng" algn="ctr">
                      <a:solidFill>
                        <a:schemeClr val="bg1"/>
                      </a:solidFill>
                      <a:prstDash val="solid"/>
                      <a:round/>
                      <a:headEnd type="none" w="med" len="med"/>
                      <a:tailEnd type="none" w="med" len="med"/>
                    </a:lnR>
                    <a:solidFill>
                      <a:schemeClr val="accent1"/>
                    </a:solidFill>
                  </a:tcPr>
                </a:tc>
                <a:tc gridSpan="3">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$3,592,694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tc>
                <a:tc gridSpan="2">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$1,679,437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hMerge="1">
                  <a:txBody>
                    <a:bodyPr/>
                    <a:lstStyle/>
                    <a:p>
                      <a:endParaRPr lang="en-US"/>
                    </a:p>
                  </a:txBody>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$994,293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tc>
                  <a:txBody>
                    <a:bodyPr/>
                    <a:lstStyle/>
                    <a:p>
                      <a:pPr marL="0" indent="0" algn="ctr" defTabSz="457200" rtl="0" eaLnBrk="1" latinLnBrk="0" hangingPunct="1">
                        <a:buFont typeface="Arial" panose="020B0604020202020204" pitchFamily="34" charset="0"/>
                        <a:buNone/>
                      </a:pPr>
                      <a:r>
                        <a:rPr lang="en-US" sz="1200" b="1" kern="1200">
                          <a:solidFill>
                            <a:schemeClr val="tx1"/>
                          </a:solidFill>
                          <a:latin typeface="+mn-lt"/>
                          <a:ea typeface="+mn-ea"/>
                          <a:cs typeface="Arial"/>
                        </a:rPr>
                        <a:t>$306,599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432202104"/>
                  </a:ext>
                </a:extLst>
              </a:tr>
            </a:tbl>
          </a:graphicData>
        </a:graphic>
      </p:graphicFrame>
      <p:pic>
        <p:nvPicPr>
          <p:cNvPr id="1026" name="Picture 2">
            <a:extLst>
              <a:ext uri="{FF2B5EF4-FFF2-40B4-BE49-F238E27FC236}">
                <a16:creationId xmlns:a16="http://schemas.microsoft.com/office/drawing/2014/main" id="{175C7AEA-1B01-34EC-0ADF-5D3364174B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1826" y="2554607"/>
            <a:ext cx="1128334" cy="11283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80E7207-F7D3-F8EF-AF9B-E8C6E06FC3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7666" y="2501684"/>
            <a:ext cx="1169633" cy="11696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287D62A-A772-1347-F47D-D9F7020E4E0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754" t="31757" r="5879" b="29516"/>
          <a:stretch/>
        </p:blipFill>
        <p:spPr bwMode="auto">
          <a:xfrm>
            <a:off x="4503559" y="2841346"/>
            <a:ext cx="1325759" cy="58765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4C9C3B70-1EB7-09C7-B80E-05A45A33A1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94580" y="2533957"/>
            <a:ext cx="1169633" cy="11696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41B9648-FFB0-3CFA-DBB1-EDC887BAE2F0}"/>
              </a:ext>
            </a:extLst>
          </p:cNvPr>
          <p:cNvPicPr>
            <a:picLocks noChangeAspect="1"/>
          </p:cNvPicPr>
          <p:nvPr/>
        </p:nvPicPr>
        <p:blipFill rotWithShape="1">
          <a:blip r:embed="rId7"/>
          <a:srcRect l="8142" t="45195" r="64547" b="29661"/>
          <a:stretch/>
        </p:blipFill>
        <p:spPr>
          <a:xfrm>
            <a:off x="7355703" y="2644218"/>
            <a:ext cx="1166802" cy="1074198"/>
          </a:xfrm>
          <a:prstGeom prst="rect">
            <a:avLst/>
          </a:prstGeom>
        </p:spPr>
      </p:pic>
      <p:pic>
        <p:nvPicPr>
          <p:cNvPr id="1036" name="Picture 12">
            <a:extLst>
              <a:ext uri="{FF2B5EF4-FFF2-40B4-BE49-F238E27FC236}">
                <a16:creationId xmlns:a16="http://schemas.microsoft.com/office/drawing/2014/main" id="{5DA69E96-42A7-F8C1-4428-646E89A02A7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67" t="13288" r="-1" b="15125"/>
          <a:stretch/>
        </p:blipFill>
        <p:spPr bwMode="auto">
          <a:xfrm>
            <a:off x="8713995" y="2547698"/>
            <a:ext cx="1421392" cy="101686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2F848637-044E-27F2-400F-7D873D2A7744}"/>
              </a:ext>
            </a:extLst>
          </p:cNvPr>
          <p:cNvPicPr>
            <a:picLocks noChangeAspect="1"/>
          </p:cNvPicPr>
          <p:nvPr/>
        </p:nvPicPr>
        <p:blipFill rotWithShape="1">
          <a:blip r:embed="rId9"/>
          <a:srcRect l="34587" t="20342" r="36658" b="29227"/>
          <a:stretch/>
        </p:blipFill>
        <p:spPr>
          <a:xfrm rot="7390120">
            <a:off x="10694028" y="2464354"/>
            <a:ext cx="674864" cy="1183556"/>
          </a:xfrm>
          <a:prstGeom prst="rect">
            <a:avLst/>
          </a:prstGeom>
        </p:spPr>
      </p:pic>
    </p:spTree>
    <p:extLst>
      <p:ext uri="{BB962C8B-B14F-4D97-AF65-F5344CB8AC3E}">
        <p14:creationId xmlns:p14="http://schemas.microsoft.com/office/powerpoint/2010/main" val="19061520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EFF42-0F27-A614-AB4E-046CBB7E8F8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0E14B7A-F203-A119-D8EF-885B5EDD2EFE}"/>
              </a:ext>
            </a:extLst>
          </p:cNvPr>
          <p:cNvSpPr>
            <a:spLocks noGrp="1"/>
          </p:cNvSpPr>
          <p:nvPr>
            <p:ph type="title"/>
          </p:nvPr>
        </p:nvSpPr>
        <p:spPr>
          <a:xfrm>
            <a:off x="522219" y="419100"/>
            <a:ext cx="10515600" cy="668820"/>
          </a:xfrm>
        </p:spPr>
        <p:txBody>
          <a:bodyPr/>
          <a:lstStyle/>
          <a:p>
            <a:r>
              <a:rPr lang="en-US"/>
              <a:t>Parts and Pieces</a:t>
            </a:r>
          </a:p>
        </p:txBody>
      </p:sp>
      <p:pic>
        <p:nvPicPr>
          <p:cNvPr id="4" name="Picture 3">
            <a:extLst>
              <a:ext uri="{FF2B5EF4-FFF2-40B4-BE49-F238E27FC236}">
                <a16:creationId xmlns:a16="http://schemas.microsoft.com/office/drawing/2014/main" id="{E3AFDA66-F7CF-1C0A-D782-5DF6EB017CA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69129" y="1183682"/>
            <a:ext cx="7319783" cy="5233645"/>
          </a:xfrm>
          <a:prstGeom prst="rect">
            <a:avLst/>
          </a:prstGeom>
        </p:spPr>
      </p:pic>
      <p:sp>
        <p:nvSpPr>
          <p:cNvPr id="19" name="TextBox 18">
            <a:extLst>
              <a:ext uri="{FF2B5EF4-FFF2-40B4-BE49-F238E27FC236}">
                <a16:creationId xmlns:a16="http://schemas.microsoft.com/office/drawing/2014/main" id="{C6A835A9-D0A6-04F9-F7A6-375D2DE5D336}"/>
              </a:ext>
            </a:extLst>
          </p:cNvPr>
          <p:cNvSpPr txBox="1"/>
          <p:nvPr/>
        </p:nvSpPr>
        <p:spPr>
          <a:xfrm>
            <a:off x="8794183" y="1692821"/>
            <a:ext cx="1857375" cy="338554"/>
          </a:xfrm>
          <a:prstGeom prst="rect">
            <a:avLst/>
          </a:prstGeom>
          <a:noFill/>
        </p:spPr>
        <p:txBody>
          <a:bodyPr wrap="square" rtlCol="0">
            <a:spAutoFit/>
          </a:bodyPr>
          <a:lstStyle/>
          <a:p>
            <a:pPr defTabSz="914290">
              <a:defRPr/>
            </a:pPr>
            <a:r>
              <a:rPr lang="en-US" sz="1600">
                <a:cs typeface="Calibri" panose="020F0502020204030204" pitchFamily="34" charset="0"/>
              </a:rPr>
              <a:t>Circuit Hose</a:t>
            </a:r>
          </a:p>
        </p:txBody>
      </p:sp>
      <p:sp>
        <p:nvSpPr>
          <p:cNvPr id="20" name="TextBox 19">
            <a:extLst>
              <a:ext uri="{FF2B5EF4-FFF2-40B4-BE49-F238E27FC236}">
                <a16:creationId xmlns:a16="http://schemas.microsoft.com/office/drawing/2014/main" id="{4247A873-045E-E292-9D60-B91D4642E467}"/>
              </a:ext>
            </a:extLst>
          </p:cNvPr>
          <p:cNvSpPr txBox="1"/>
          <p:nvPr/>
        </p:nvSpPr>
        <p:spPr>
          <a:xfrm>
            <a:off x="8755451" y="4250478"/>
            <a:ext cx="2195513" cy="338554"/>
          </a:xfrm>
          <a:prstGeom prst="rect">
            <a:avLst/>
          </a:prstGeom>
          <a:noFill/>
        </p:spPr>
        <p:txBody>
          <a:bodyPr wrap="square" rtlCol="0">
            <a:spAutoFit/>
          </a:bodyPr>
          <a:lstStyle/>
          <a:p>
            <a:pPr defTabSz="914290">
              <a:defRPr/>
            </a:pPr>
            <a:r>
              <a:rPr lang="en-US" sz="1600">
                <a:cs typeface="Calibri" panose="020F0502020204030204" pitchFamily="34" charset="0"/>
              </a:rPr>
              <a:t>Anesthesia Mask</a:t>
            </a:r>
          </a:p>
        </p:txBody>
      </p:sp>
      <p:sp>
        <p:nvSpPr>
          <p:cNvPr id="21" name="TextBox 20">
            <a:extLst>
              <a:ext uri="{FF2B5EF4-FFF2-40B4-BE49-F238E27FC236}">
                <a16:creationId xmlns:a16="http://schemas.microsoft.com/office/drawing/2014/main" id="{7463B08F-CBDE-CC3D-725F-BDE1014700A6}"/>
              </a:ext>
            </a:extLst>
          </p:cNvPr>
          <p:cNvSpPr txBox="1"/>
          <p:nvPr/>
        </p:nvSpPr>
        <p:spPr>
          <a:xfrm>
            <a:off x="7974399" y="5559093"/>
            <a:ext cx="2195513" cy="338554"/>
          </a:xfrm>
          <a:prstGeom prst="rect">
            <a:avLst/>
          </a:prstGeom>
          <a:noFill/>
        </p:spPr>
        <p:txBody>
          <a:bodyPr wrap="square" rtlCol="0">
            <a:spAutoFit/>
          </a:bodyPr>
          <a:lstStyle/>
          <a:p>
            <a:pPr defTabSz="914290">
              <a:defRPr/>
            </a:pPr>
            <a:r>
              <a:rPr lang="en-US" sz="1600">
                <a:cs typeface="Calibri" panose="020F0502020204030204" pitchFamily="34" charset="0"/>
              </a:rPr>
              <a:t>Gas Sampling Line</a:t>
            </a:r>
          </a:p>
        </p:txBody>
      </p:sp>
      <p:cxnSp>
        <p:nvCxnSpPr>
          <p:cNvPr id="23" name="Straight Arrow Connector 22">
            <a:extLst>
              <a:ext uri="{FF2B5EF4-FFF2-40B4-BE49-F238E27FC236}">
                <a16:creationId xmlns:a16="http://schemas.microsoft.com/office/drawing/2014/main" id="{6AB6A145-8B5E-CFCB-5BE3-977DD14FC3F2}"/>
              </a:ext>
            </a:extLst>
          </p:cNvPr>
          <p:cNvCxnSpPr>
            <a:cxnSpLocks/>
          </p:cNvCxnSpPr>
          <p:nvPr/>
        </p:nvCxnSpPr>
        <p:spPr>
          <a:xfrm>
            <a:off x="3184396" y="1952804"/>
            <a:ext cx="314325" cy="42141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99A9C8F2-4918-0071-DB86-39486058B3DB}"/>
              </a:ext>
            </a:extLst>
          </p:cNvPr>
          <p:cNvCxnSpPr>
            <a:cxnSpLocks/>
          </p:cNvCxnSpPr>
          <p:nvPr/>
        </p:nvCxnSpPr>
        <p:spPr>
          <a:xfrm flipH="1">
            <a:off x="9171737" y="2039831"/>
            <a:ext cx="166687" cy="46462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B6DA8051-5AE4-A504-ABF7-30A4A0FBDF4E}"/>
              </a:ext>
            </a:extLst>
          </p:cNvPr>
          <p:cNvCxnSpPr>
            <a:cxnSpLocks/>
          </p:cNvCxnSpPr>
          <p:nvPr/>
        </p:nvCxnSpPr>
        <p:spPr>
          <a:xfrm flipH="1">
            <a:off x="8248245" y="4419755"/>
            <a:ext cx="50720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32" name="Straight Arrow Connector 31">
            <a:extLst>
              <a:ext uri="{FF2B5EF4-FFF2-40B4-BE49-F238E27FC236}">
                <a16:creationId xmlns:a16="http://schemas.microsoft.com/office/drawing/2014/main" id="{0165F6DE-C2F4-D475-E9C3-DEFD094BD57C}"/>
              </a:ext>
            </a:extLst>
          </p:cNvPr>
          <p:cNvCxnSpPr>
            <a:cxnSpLocks/>
          </p:cNvCxnSpPr>
          <p:nvPr/>
        </p:nvCxnSpPr>
        <p:spPr>
          <a:xfrm flipH="1" flipV="1">
            <a:off x="7496961" y="5381780"/>
            <a:ext cx="477441" cy="263176"/>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2127DC5E-9D83-D417-20C9-7375421E9C8B}"/>
              </a:ext>
            </a:extLst>
          </p:cNvPr>
          <p:cNvSpPr txBox="1"/>
          <p:nvPr/>
        </p:nvSpPr>
        <p:spPr>
          <a:xfrm>
            <a:off x="2400467" y="1599771"/>
            <a:ext cx="1857375" cy="338554"/>
          </a:xfrm>
          <a:prstGeom prst="rect">
            <a:avLst/>
          </a:prstGeom>
          <a:noFill/>
        </p:spPr>
        <p:txBody>
          <a:bodyPr wrap="square" rtlCol="0">
            <a:spAutoFit/>
          </a:bodyPr>
          <a:lstStyle/>
          <a:p>
            <a:pPr defTabSz="914290">
              <a:defRPr/>
            </a:pPr>
            <a:r>
              <a:rPr lang="en-US" sz="1600">
                <a:cs typeface="Calibri" panose="020F0502020204030204" pitchFamily="34" charset="0"/>
              </a:rPr>
              <a:t>Breathing Bag</a:t>
            </a:r>
          </a:p>
        </p:txBody>
      </p:sp>
      <p:sp>
        <p:nvSpPr>
          <p:cNvPr id="5" name="TextBox 4">
            <a:extLst>
              <a:ext uri="{FF2B5EF4-FFF2-40B4-BE49-F238E27FC236}">
                <a16:creationId xmlns:a16="http://schemas.microsoft.com/office/drawing/2014/main" id="{7F2477E9-5315-A969-3ECD-341C1FA6B20A}"/>
              </a:ext>
            </a:extLst>
          </p:cNvPr>
          <p:cNvSpPr txBox="1"/>
          <p:nvPr/>
        </p:nvSpPr>
        <p:spPr>
          <a:xfrm>
            <a:off x="2639089" y="4759524"/>
            <a:ext cx="1090613" cy="338554"/>
          </a:xfrm>
          <a:prstGeom prst="rect">
            <a:avLst/>
          </a:prstGeom>
          <a:noFill/>
        </p:spPr>
        <p:txBody>
          <a:bodyPr wrap="square" rtlCol="0">
            <a:spAutoFit/>
          </a:bodyPr>
          <a:lstStyle/>
          <a:p>
            <a:pPr defTabSz="914290">
              <a:defRPr/>
            </a:pPr>
            <a:r>
              <a:rPr lang="en-US" sz="1600">
                <a:cs typeface="Calibri" panose="020F0502020204030204" pitchFamily="34" charset="0"/>
              </a:rPr>
              <a:t>HMEF</a:t>
            </a:r>
          </a:p>
        </p:txBody>
      </p:sp>
      <p:cxnSp>
        <p:nvCxnSpPr>
          <p:cNvPr id="9" name="Straight Arrow Connector 8">
            <a:extLst>
              <a:ext uri="{FF2B5EF4-FFF2-40B4-BE49-F238E27FC236}">
                <a16:creationId xmlns:a16="http://schemas.microsoft.com/office/drawing/2014/main" id="{33643BDF-ECA5-3E85-C839-0B14995AB445}"/>
              </a:ext>
            </a:extLst>
          </p:cNvPr>
          <p:cNvCxnSpPr>
            <a:cxnSpLocks/>
          </p:cNvCxnSpPr>
          <p:nvPr/>
        </p:nvCxnSpPr>
        <p:spPr>
          <a:xfrm>
            <a:off x="3392682" y="4928801"/>
            <a:ext cx="784623"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pic>
        <p:nvPicPr>
          <p:cNvPr id="2" name="Picture 1">
            <a:extLst>
              <a:ext uri="{FF2B5EF4-FFF2-40B4-BE49-F238E27FC236}">
                <a16:creationId xmlns:a16="http://schemas.microsoft.com/office/drawing/2014/main" id="{97467BE5-96AC-C4D8-F5FF-5C81F1CCB61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284288" y="3621409"/>
            <a:ext cx="900108" cy="894186"/>
          </a:xfrm>
          <a:prstGeom prst="rect">
            <a:avLst/>
          </a:prstGeom>
        </p:spPr>
      </p:pic>
      <p:sp>
        <p:nvSpPr>
          <p:cNvPr id="7" name="TextBox 6">
            <a:extLst>
              <a:ext uri="{FF2B5EF4-FFF2-40B4-BE49-F238E27FC236}">
                <a16:creationId xmlns:a16="http://schemas.microsoft.com/office/drawing/2014/main" id="{7824D8B9-42BB-974E-2E5F-A6CF7CDD3C07}"/>
              </a:ext>
            </a:extLst>
          </p:cNvPr>
          <p:cNvSpPr txBox="1"/>
          <p:nvPr/>
        </p:nvSpPr>
        <p:spPr>
          <a:xfrm>
            <a:off x="892629" y="3800504"/>
            <a:ext cx="1351395" cy="523220"/>
          </a:xfrm>
          <a:prstGeom prst="rect">
            <a:avLst/>
          </a:prstGeom>
          <a:noFill/>
        </p:spPr>
        <p:txBody>
          <a:bodyPr wrap="square" rtlCol="0">
            <a:spAutoFit/>
          </a:bodyPr>
          <a:lstStyle/>
          <a:p>
            <a:pPr defTabSz="914290">
              <a:defRPr/>
            </a:pPr>
            <a:r>
              <a:rPr lang="en-US" sz="1600">
                <a:cs typeface="Calibri" panose="020F0502020204030204" pitchFamily="34" charset="0"/>
              </a:rPr>
              <a:t>BV Filter(s) </a:t>
            </a:r>
            <a:r>
              <a:rPr lang="en-US" sz="1100">
                <a:cs typeface="Calibri" panose="020F0502020204030204" pitchFamily="34" charset="0"/>
              </a:rPr>
              <a:t>*if no HMEF</a:t>
            </a:r>
            <a:endParaRPr lang="en-US" sz="1600">
              <a:cs typeface="Calibri" panose="020F0502020204030204" pitchFamily="34" charset="0"/>
            </a:endParaRPr>
          </a:p>
        </p:txBody>
      </p:sp>
    </p:spTree>
    <p:extLst>
      <p:ext uri="{BB962C8B-B14F-4D97-AF65-F5344CB8AC3E}">
        <p14:creationId xmlns:p14="http://schemas.microsoft.com/office/powerpoint/2010/main" val="24247027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2023D-68A1-4116-CABD-B8DBAB4B3E21}"/>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EC60E27F-F279-3EF9-90AB-F9CA441693EF}"/>
              </a:ext>
            </a:extLst>
          </p:cNvPr>
          <p:cNvSpPr>
            <a:spLocks noGrp="1"/>
          </p:cNvSpPr>
          <p:nvPr>
            <p:ph idx="1"/>
          </p:nvPr>
        </p:nvSpPr>
        <p:spPr>
          <a:xfrm>
            <a:off x="561975" y="1400175"/>
            <a:ext cx="10891271" cy="4737153"/>
          </a:xfrm>
        </p:spPr>
        <p:txBody>
          <a:bodyPr>
            <a:normAutofit/>
          </a:bodyPr>
          <a:lstStyle/>
          <a:p>
            <a:r>
              <a:rPr lang="en-US"/>
              <a:t>Limb-O™</a:t>
            </a:r>
          </a:p>
        </p:txBody>
      </p:sp>
      <p:sp>
        <p:nvSpPr>
          <p:cNvPr id="10" name="Title 9">
            <a:extLst>
              <a:ext uri="{FF2B5EF4-FFF2-40B4-BE49-F238E27FC236}">
                <a16:creationId xmlns:a16="http://schemas.microsoft.com/office/drawing/2014/main" id="{520C9284-A631-FD65-D4A5-5A4E171464B1}"/>
              </a:ext>
            </a:extLst>
          </p:cNvPr>
          <p:cNvSpPr>
            <a:spLocks noGrp="1"/>
          </p:cNvSpPr>
          <p:nvPr>
            <p:ph type="title"/>
          </p:nvPr>
        </p:nvSpPr>
        <p:spPr>
          <a:xfrm>
            <a:off x="522219" y="419100"/>
            <a:ext cx="10515600" cy="668820"/>
          </a:xfrm>
        </p:spPr>
        <p:txBody>
          <a:bodyPr>
            <a:normAutofit/>
          </a:bodyPr>
          <a:lstStyle/>
          <a:p>
            <a:r>
              <a:rPr lang="en-US"/>
              <a:t>Circuit Types – Brands: Westmed &amp; Vital Signs</a:t>
            </a:r>
          </a:p>
        </p:txBody>
      </p:sp>
      <p:sp>
        <p:nvSpPr>
          <p:cNvPr id="6" name="Text Placeholder 2">
            <a:extLst>
              <a:ext uri="{FF2B5EF4-FFF2-40B4-BE49-F238E27FC236}">
                <a16:creationId xmlns:a16="http://schemas.microsoft.com/office/drawing/2014/main" id="{28BEF1B8-F76A-0E72-7021-B404DB506456}"/>
              </a:ext>
            </a:extLst>
          </p:cNvPr>
          <p:cNvSpPr txBox="1">
            <a:spLocks/>
          </p:cNvSpPr>
          <p:nvPr/>
        </p:nvSpPr>
        <p:spPr>
          <a:xfrm>
            <a:off x="6892384" y="1319418"/>
            <a:ext cx="2154536" cy="447451"/>
          </a:xfrm>
          <a:prstGeom prst="rect">
            <a:avLst/>
          </a:prstGeom>
          <a:noFill/>
          <a:ln>
            <a:noFill/>
          </a:ln>
        </p:spPr>
        <p:txBody>
          <a:bodyPr spcFirstLastPara="1" wrap="square" lIns="0" tIns="12700" rIns="0" bIns="0" anchor="ctr" anchorCtr="0">
            <a:noAutofit/>
          </a:bodyPr>
          <a:lstStyle>
            <a:defPPr marR="0" lvl="0" algn="l" rtl="0">
              <a:lnSpc>
                <a:spcPct val="100000"/>
              </a:lnSpc>
              <a:spcBef>
                <a:spcPts val="0"/>
              </a:spcBef>
              <a:spcAft>
                <a:spcPts val="0"/>
              </a:spcAft>
            </a:defPPr>
            <a:lvl1pPr marL="380985" marR="0" lvl="0" indent="-190492" algn="l" rtl="0">
              <a:lnSpc>
                <a:spcPct val="90000"/>
              </a:lnSpc>
              <a:spcBef>
                <a:spcPts val="1333"/>
              </a:spcBef>
              <a:spcAft>
                <a:spcPts val="0"/>
              </a:spcAft>
              <a:buClr>
                <a:schemeClr val="dk1"/>
              </a:buClr>
              <a:buSzPts val="2400"/>
              <a:buFont typeface="Arial"/>
              <a:buNone/>
              <a:defRPr sz="2000" b="1" i="0" u="none" strike="noStrike" cap="none">
                <a:solidFill>
                  <a:schemeClr val="accent3"/>
                </a:solidFill>
                <a:latin typeface="Calibri"/>
                <a:ea typeface="Calibri"/>
                <a:cs typeface="Calibri"/>
                <a:sym typeface="Calibri"/>
              </a:defRPr>
            </a:lvl1pPr>
            <a:lvl2pPr marL="761970" marR="0" lvl="1"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2pPr>
            <a:lvl3pPr marL="1142954" marR="0" lvl="2"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3pPr>
            <a:lvl4pPr marL="1523939" marR="0" lvl="3"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4pPr>
            <a:lvl5pPr marL="1904924" marR="0" lvl="4"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5pPr>
            <a:lvl6pPr marL="2285909" marR="0" lvl="5"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6pPr>
            <a:lvl7pPr marL="2666893" marR="0" lvl="6"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7pPr>
            <a:lvl8pPr marL="3047878" marR="0" lvl="7"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8pPr>
            <a:lvl9pPr marL="3428863" marR="0" lvl="8"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9pPr>
          </a:lstStyle>
          <a:p>
            <a:pPr marL="380940" indent="-190469" defTabSz="914290">
              <a:buClr>
                <a:srgbClr val="2C2B94"/>
              </a:buClr>
              <a:defRPr/>
            </a:pPr>
            <a:r>
              <a:rPr lang="en-US" sz="2800" b="0">
                <a:solidFill>
                  <a:srgbClr val="008557"/>
                </a:solidFill>
                <a:latin typeface="+mn-lt"/>
                <a:cs typeface="Calibri" panose="020F0502020204030204" pitchFamily="34" charset="0"/>
              </a:rPr>
              <a:t>Corrugated</a:t>
            </a:r>
            <a:endParaRPr lang="en-US" sz="2667" b="0">
              <a:solidFill>
                <a:srgbClr val="008557"/>
              </a:solidFill>
              <a:latin typeface="+mn-lt"/>
              <a:cs typeface="Calibri" panose="020F0502020204030204" pitchFamily="34" charset="0"/>
            </a:endParaRPr>
          </a:p>
        </p:txBody>
      </p:sp>
      <p:sp>
        <p:nvSpPr>
          <p:cNvPr id="7" name="Text Placeholder 2">
            <a:extLst>
              <a:ext uri="{FF2B5EF4-FFF2-40B4-BE49-F238E27FC236}">
                <a16:creationId xmlns:a16="http://schemas.microsoft.com/office/drawing/2014/main" id="{3B2F99CF-C5B8-38BA-5035-871E2128FF6C}"/>
              </a:ext>
            </a:extLst>
          </p:cNvPr>
          <p:cNvSpPr txBox="1">
            <a:spLocks/>
          </p:cNvSpPr>
          <p:nvPr/>
        </p:nvSpPr>
        <p:spPr>
          <a:xfrm>
            <a:off x="6710245" y="4111937"/>
            <a:ext cx="2518815" cy="315006"/>
          </a:xfrm>
          <a:prstGeom prst="rect">
            <a:avLst/>
          </a:prstGeom>
          <a:noFill/>
          <a:ln>
            <a:noFill/>
          </a:ln>
        </p:spPr>
        <p:txBody>
          <a:bodyPr spcFirstLastPara="1" wrap="square" lIns="0" tIns="12700" rIns="0" bIns="0" anchor="ctr" anchorCtr="0">
            <a:noAutofit/>
          </a:bodyPr>
          <a:lstStyle>
            <a:defPPr marR="0" lvl="0" algn="l" rtl="0">
              <a:lnSpc>
                <a:spcPct val="100000"/>
              </a:lnSpc>
              <a:spcBef>
                <a:spcPts val="0"/>
              </a:spcBef>
              <a:spcAft>
                <a:spcPts val="0"/>
              </a:spcAft>
            </a:defPPr>
            <a:lvl1pPr marL="380985" marR="0" lvl="0" indent="-190492" algn="l" rtl="0">
              <a:lnSpc>
                <a:spcPct val="90000"/>
              </a:lnSpc>
              <a:spcBef>
                <a:spcPts val="1333"/>
              </a:spcBef>
              <a:spcAft>
                <a:spcPts val="0"/>
              </a:spcAft>
              <a:buClr>
                <a:schemeClr val="dk1"/>
              </a:buClr>
              <a:buSzPts val="2400"/>
              <a:buFont typeface="Arial"/>
              <a:buNone/>
              <a:defRPr sz="2000" b="1" i="0" u="none" strike="noStrike" cap="none">
                <a:solidFill>
                  <a:schemeClr val="accent3"/>
                </a:solidFill>
                <a:latin typeface="Calibri"/>
                <a:ea typeface="Calibri"/>
                <a:cs typeface="Calibri"/>
                <a:sym typeface="Calibri"/>
              </a:defRPr>
            </a:lvl1pPr>
            <a:lvl2pPr marL="761970" marR="0" lvl="1"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2pPr>
            <a:lvl3pPr marL="1142954" marR="0" lvl="2"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3pPr>
            <a:lvl4pPr marL="1523939" marR="0" lvl="3"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4pPr>
            <a:lvl5pPr marL="1904924" marR="0" lvl="4"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5pPr>
            <a:lvl6pPr marL="2285909" marR="0" lvl="5"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6pPr>
            <a:lvl7pPr marL="2666893" marR="0" lvl="6"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7pPr>
            <a:lvl8pPr marL="3047878" marR="0" lvl="7"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8pPr>
            <a:lvl9pPr marL="3428863" marR="0" lvl="8"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9pPr>
          </a:lstStyle>
          <a:p>
            <a:pPr marL="380940" indent="-190469" defTabSz="914290">
              <a:buClr>
                <a:srgbClr val="2C2B94"/>
              </a:buClr>
              <a:defRPr/>
            </a:pPr>
            <a:r>
              <a:rPr lang="en-US" sz="2800" b="0">
                <a:solidFill>
                  <a:srgbClr val="008557"/>
                </a:solidFill>
                <a:latin typeface="Arial" panose="020B0604020202020204" pitchFamily="34" charset="0"/>
                <a:cs typeface="Arial" panose="020B0604020202020204" pitchFamily="34" charset="0"/>
              </a:rPr>
              <a:t>Expandabl</a:t>
            </a:r>
            <a:r>
              <a:rPr lang="en-US" sz="2800" b="0">
                <a:solidFill>
                  <a:srgbClr val="008557"/>
                </a:solidFill>
                <a:latin typeface="Calibri" panose="020F0502020204030204" pitchFamily="34" charset="0"/>
                <a:cs typeface="Calibri" panose="020F0502020204030204" pitchFamily="34" charset="0"/>
              </a:rPr>
              <a:t>e</a:t>
            </a:r>
            <a:endParaRPr lang="en-US" sz="2667" b="0">
              <a:solidFill>
                <a:srgbClr val="008557"/>
              </a:solidFill>
              <a:latin typeface="Calibri" panose="020F0502020204030204" pitchFamily="34" charset="0"/>
              <a:cs typeface="Calibri" panose="020F0502020204030204" pitchFamily="34" charset="0"/>
            </a:endParaRPr>
          </a:p>
        </p:txBody>
      </p:sp>
      <p:pic>
        <p:nvPicPr>
          <p:cNvPr id="9" name="Picture 8" descr="Chart, sunburst chart&#10;&#10;Description automatically generated">
            <a:extLst>
              <a:ext uri="{FF2B5EF4-FFF2-40B4-BE49-F238E27FC236}">
                <a16:creationId xmlns:a16="http://schemas.microsoft.com/office/drawing/2014/main" id="{EB08DC0A-A22B-5BA9-4D2C-DF2C589E2ED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411321" y="4496072"/>
            <a:ext cx="3116662" cy="1735457"/>
          </a:xfrm>
          <a:prstGeom prst="rect">
            <a:avLst/>
          </a:prstGeom>
        </p:spPr>
      </p:pic>
      <p:pic>
        <p:nvPicPr>
          <p:cNvPr id="13" name="Picture 12" descr="A picture containing appliance, toothbrush, cable, connector&#10;&#10;Description automatically generated">
            <a:extLst>
              <a:ext uri="{FF2B5EF4-FFF2-40B4-BE49-F238E27FC236}">
                <a16:creationId xmlns:a16="http://schemas.microsoft.com/office/drawing/2014/main" id="{45965D22-F2E1-EC28-653C-0E55EE34317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818" y="1923395"/>
            <a:ext cx="3407405" cy="1529074"/>
          </a:xfrm>
          <a:prstGeom prst="rect">
            <a:avLst/>
          </a:prstGeom>
        </p:spPr>
      </p:pic>
      <p:pic>
        <p:nvPicPr>
          <p:cNvPr id="15" name="Picture 14" descr="A picture containing cup, indoor, cable, connector&#10;&#10;Description automatically generated">
            <a:extLst>
              <a:ext uri="{FF2B5EF4-FFF2-40B4-BE49-F238E27FC236}">
                <a16:creationId xmlns:a16="http://schemas.microsoft.com/office/drawing/2014/main" id="{DD784C8D-1938-EE9E-72E9-C0AFD2D02D54}"/>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531921" y="1847626"/>
            <a:ext cx="2875462" cy="1529074"/>
          </a:xfrm>
          <a:prstGeom prst="rect">
            <a:avLst/>
          </a:prstGeom>
        </p:spPr>
      </p:pic>
      <p:pic>
        <p:nvPicPr>
          <p:cNvPr id="8" name="Picture 7" descr="A picture containing appliance&#10;&#10;Description automatically generated">
            <a:extLst>
              <a:ext uri="{FF2B5EF4-FFF2-40B4-BE49-F238E27FC236}">
                <a16:creationId xmlns:a16="http://schemas.microsoft.com/office/drawing/2014/main" id="{99C09875-9C7C-B603-BBA5-48C05C04982E}"/>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b="17138"/>
          <a:stretch/>
        </p:blipFill>
        <p:spPr>
          <a:xfrm>
            <a:off x="1121818" y="4142571"/>
            <a:ext cx="3679665" cy="2023883"/>
          </a:xfrm>
          <a:prstGeom prst="rect">
            <a:avLst/>
          </a:prstGeom>
        </p:spPr>
      </p:pic>
      <p:sp>
        <p:nvSpPr>
          <p:cNvPr id="12" name="Text Placeholder 2">
            <a:extLst>
              <a:ext uri="{FF2B5EF4-FFF2-40B4-BE49-F238E27FC236}">
                <a16:creationId xmlns:a16="http://schemas.microsoft.com/office/drawing/2014/main" id="{F2CBE475-08A1-17E8-E989-F21518A1E520}"/>
              </a:ext>
            </a:extLst>
          </p:cNvPr>
          <p:cNvSpPr txBox="1">
            <a:spLocks/>
          </p:cNvSpPr>
          <p:nvPr/>
        </p:nvSpPr>
        <p:spPr>
          <a:xfrm>
            <a:off x="2087622" y="4026428"/>
            <a:ext cx="1724663" cy="486025"/>
          </a:xfrm>
          <a:prstGeom prst="rect">
            <a:avLst/>
          </a:prstGeom>
          <a:noFill/>
          <a:ln>
            <a:noFill/>
          </a:ln>
        </p:spPr>
        <p:txBody>
          <a:bodyPr spcFirstLastPara="1" wrap="square" lIns="0" tIns="12700" rIns="0" bIns="0" anchor="ctr" anchorCtr="0">
            <a:noAutofit/>
          </a:bodyPr>
          <a:lstStyle>
            <a:defPPr marR="0" lvl="0" algn="l" rtl="0">
              <a:lnSpc>
                <a:spcPct val="100000"/>
              </a:lnSpc>
              <a:spcBef>
                <a:spcPts val="0"/>
              </a:spcBef>
              <a:spcAft>
                <a:spcPts val="0"/>
              </a:spcAft>
            </a:defPPr>
            <a:lvl1pPr marL="380985" marR="0" lvl="0" indent="-190492" algn="l" rtl="0">
              <a:lnSpc>
                <a:spcPct val="90000"/>
              </a:lnSpc>
              <a:spcBef>
                <a:spcPts val="1333"/>
              </a:spcBef>
              <a:spcAft>
                <a:spcPts val="0"/>
              </a:spcAft>
              <a:buClr>
                <a:schemeClr val="dk1"/>
              </a:buClr>
              <a:buSzPts val="2400"/>
              <a:buFont typeface="Arial"/>
              <a:buNone/>
              <a:defRPr sz="2000" b="1" i="0" u="none" strike="noStrike" cap="none">
                <a:solidFill>
                  <a:schemeClr val="accent3"/>
                </a:solidFill>
                <a:latin typeface="Calibri"/>
                <a:ea typeface="Calibri"/>
                <a:cs typeface="Calibri"/>
                <a:sym typeface="Calibri"/>
              </a:defRPr>
            </a:lvl1pPr>
            <a:lvl2pPr marL="761970" marR="0" lvl="1"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2pPr>
            <a:lvl3pPr marL="1142954" marR="0" lvl="2"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3pPr>
            <a:lvl4pPr marL="1523939" marR="0" lvl="3"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4pPr>
            <a:lvl5pPr marL="1904924" marR="0" lvl="4" indent="-190492" algn="l" rtl="0">
              <a:lnSpc>
                <a:spcPct val="90000"/>
              </a:lnSpc>
              <a:spcBef>
                <a:spcPts val="667"/>
              </a:spcBef>
              <a:spcAft>
                <a:spcPts val="0"/>
              </a:spcAft>
              <a:buClr>
                <a:schemeClr val="accent2"/>
              </a:buClr>
              <a:buSzPts val="2400"/>
              <a:buFont typeface="Arial"/>
              <a:buNone/>
              <a:defRPr sz="2000" b="1" i="0" u="none" strike="noStrike" cap="none">
                <a:solidFill>
                  <a:schemeClr val="dk1"/>
                </a:solidFill>
                <a:latin typeface="Calibri"/>
                <a:ea typeface="Calibri"/>
                <a:cs typeface="Calibri"/>
                <a:sym typeface="Calibri"/>
              </a:defRPr>
            </a:lvl5pPr>
            <a:lvl6pPr marL="2285909" marR="0" lvl="5"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6pPr>
            <a:lvl7pPr marL="2666893" marR="0" lvl="6"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7pPr>
            <a:lvl8pPr marL="3047878" marR="0" lvl="7"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8pPr>
            <a:lvl9pPr marL="3428863" marR="0" lvl="8" indent="-285739" algn="l" rtl="0">
              <a:lnSpc>
                <a:spcPct val="90000"/>
              </a:lnSpc>
              <a:spcBef>
                <a:spcPts val="667"/>
              </a:spcBef>
              <a:spcAft>
                <a:spcPts val="0"/>
              </a:spcAft>
              <a:buClr>
                <a:schemeClr val="dk1"/>
              </a:buClr>
              <a:buSzPts val="1800"/>
              <a:buFont typeface="Arial"/>
              <a:buChar char="•"/>
              <a:defRPr sz="2880" b="0" i="0" u="none" strike="noStrike" cap="none">
                <a:solidFill>
                  <a:schemeClr val="dk1"/>
                </a:solidFill>
                <a:latin typeface="Calibri"/>
                <a:ea typeface="Calibri"/>
                <a:cs typeface="Calibri"/>
                <a:sym typeface="Calibri"/>
              </a:defRPr>
            </a:lvl9pPr>
          </a:lstStyle>
          <a:p>
            <a:pPr marL="380940" indent="-190469" defTabSz="914290">
              <a:buClr>
                <a:srgbClr val="2C2B94"/>
              </a:buClr>
              <a:defRPr/>
            </a:pPr>
            <a:r>
              <a:rPr lang="en-US" sz="2800" b="0">
                <a:solidFill>
                  <a:srgbClr val="008557"/>
                </a:solidFill>
                <a:latin typeface="Arial" panose="020B0604020202020204" pitchFamily="34" charset="0"/>
                <a:cs typeface="Arial" panose="020B0604020202020204" pitchFamily="34" charset="0"/>
              </a:rPr>
              <a:t>Coaxial</a:t>
            </a:r>
            <a:endParaRPr lang="en-US" sz="2667" b="0">
              <a:solidFill>
                <a:srgbClr val="008557"/>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C1DF89F-71EC-391A-23E9-209498C3B5C5}"/>
              </a:ext>
            </a:extLst>
          </p:cNvPr>
          <p:cNvSpPr txBox="1"/>
          <p:nvPr/>
        </p:nvSpPr>
        <p:spPr>
          <a:xfrm>
            <a:off x="1887586" y="1371049"/>
            <a:ext cx="2148131" cy="523220"/>
          </a:xfrm>
          <a:prstGeom prst="rect">
            <a:avLst/>
          </a:prstGeom>
          <a:noFill/>
        </p:spPr>
        <p:txBody>
          <a:bodyPr wrap="square">
            <a:spAutoFit/>
          </a:bodyPr>
          <a:lstStyle/>
          <a:p>
            <a:pPr marL="380940" indent="-190469" defTabSz="914290">
              <a:buClr>
                <a:srgbClr val="2C2B94"/>
              </a:buClr>
              <a:defRPr/>
            </a:pPr>
            <a:r>
              <a:rPr lang="en-US" sz="2800" b="0">
                <a:solidFill>
                  <a:srgbClr val="008557"/>
                </a:solidFill>
                <a:cs typeface="Calibri" panose="020F0502020204030204" pitchFamily="34" charset="0"/>
              </a:rPr>
              <a:t>Limb-O™</a:t>
            </a:r>
          </a:p>
        </p:txBody>
      </p:sp>
      <p:cxnSp>
        <p:nvCxnSpPr>
          <p:cNvPr id="4" name="Straight Connector 3">
            <a:extLst>
              <a:ext uri="{FF2B5EF4-FFF2-40B4-BE49-F238E27FC236}">
                <a16:creationId xmlns:a16="http://schemas.microsoft.com/office/drawing/2014/main" id="{0E4B9AC4-6DB2-62ED-518A-6F7E88CBECB2}"/>
              </a:ext>
            </a:extLst>
          </p:cNvPr>
          <p:cNvCxnSpPr>
            <a:stCxn id="3" idx="1"/>
          </p:cNvCxnSpPr>
          <p:nvPr/>
        </p:nvCxnSpPr>
        <p:spPr>
          <a:xfrm flipV="1">
            <a:off x="561975" y="3722914"/>
            <a:ext cx="9561739" cy="45811"/>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9ADF024-A235-20AC-6514-DEB76D055278}"/>
              </a:ext>
            </a:extLst>
          </p:cNvPr>
          <p:cNvCxnSpPr>
            <a:cxnSpLocks/>
          </p:cNvCxnSpPr>
          <p:nvPr/>
        </p:nvCxnSpPr>
        <p:spPr>
          <a:xfrm>
            <a:off x="5519057" y="1319418"/>
            <a:ext cx="0" cy="4912111"/>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85197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1E0C5B-E90C-FDCA-8FE1-1D3FF298D3EF}"/>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DC22112-BBD6-96AF-2D07-FEE0E776E9FC}"/>
              </a:ext>
            </a:extLst>
          </p:cNvPr>
          <p:cNvSpPr>
            <a:spLocks noGrp="1"/>
          </p:cNvSpPr>
          <p:nvPr>
            <p:ph type="title"/>
          </p:nvPr>
        </p:nvSpPr>
        <p:spPr>
          <a:xfrm>
            <a:off x="522219" y="419100"/>
            <a:ext cx="10515600" cy="668820"/>
          </a:xfrm>
        </p:spPr>
        <p:txBody>
          <a:bodyPr>
            <a:normAutofit/>
          </a:bodyPr>
          <a:lstStyle/>
          <a:p>
            <a:r>
              <a:rPr lang="en-US"/>
              <a:t>Competition</a:t>
            </a:r>
          </a:p>
        </p:txBody>
      </p:sp>
      <p:pic>
        <p:nvPicPr>
          <p:cNvPr id="6" name="Picture 5">
            <a:extLst>
              <a:ext uri="{FF2B5EF4-FFF2-40B4-BE49-F238E27FC236}">
                <a16:creationId xmlns:a16="http://schemas.microsoft.com/office/drawing/2014/main" id="{2559BB99-1C1F-246A-9B12-E07733AF54A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09169" y="681037"/>
            <a:ext cx="3144302" cy="3152008"/>
          </a:xfrm>
          <a:prstGeom prst="rect">
            <a:avLst/>
          </a:prstGeom>
        </p:spPr>
      </p:pic>
      <p:pic>
        <p:nvPicPr>
          <p:cNvPr id="7" name="Picture 6">
            <a:extLst>
              <a:ext uri="{FF2B5EF4-FFF2-40B4-BE49-F238E27FC236}">
                <a16:creationId xmlns:a16="http://schemas.microsoft.com/office/drawing/2014/main" id="{D833AF51-DECA-DD16-2E75-0A2147D39CEE}"/>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7595160" y="3635163"/>
            <a:ext cx="2694219" cy="2707552"/>
          </a:xfrm>
          <a:prstGeom prst="rect">
            <a:avLst/>
          </a:prstGeom>
        </p:spPr>
      </p:pic>
      <p:pic>
        <p:nvPicPr>
          <p:cNvPr id="9" name="Picture 8">
            <a:extLst>
              <a:ext uri="{FF2B5EF4-FFF2-40B4-BE49-F238E27FC236}">
                <a16:creationId xmlns:a16="http://schemas.microsoft.com/office/drawing/2014/main" id="{C8EA2787-A6B0-0CA8-3983-36EAE8A62AD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723140" y="1058961"/>
            <a:ext cx="2988463" cy="2798258"/>
          </a:xfrm>
          <a:prstGeom prst="rect">
            <a:avLst/>
          </a:prstGeom>
        </p:spPr>
      </p:pic>
      <p:pic>
        <p:nvPicPr>
          <p:cNvPr id="3" name="Picture 2">
            <a:extLst>
              <a:ext uri="{FF2B5EF4-FFF2-40B4-BE49-F238E27FC236}">
                <a16:creationId xmlns:a16="http://schemas.microsoft.com/office/drawing/2014/main" id="{3921F50C-F428-BF91-1D1F-E87D2DBD4B48}"/>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2723140" y="3982779"/>
            <a:ext cx="3248014" cy="2012320"/>
          </a:xfrm>
          <a:prstGeom prst="rect">
            <a:avLst/>
          </a:prstGeom>
        </p:spPr>
      </p:pic>
      <p:sp>
        <p:nvSpPr>
          <p:cNvPr id="2" name="TextBox 1">
            <a:extLst>
              <a:ext uri="{FF2B5EF4-FFF2-40B4-BE49-F238E27FC236}">
                <a16:creationId xmlns:a16="http://schemas.microsoft.com/office/drawing/2014/main" id="{4BE45086-3452-F9B0-9717-0846DA3FE8C7}"/>
              </a:ext>
            </a:extLst>
          </p:cNvPr>
          <p:cNvSpPr txBox="1"/>
          <p:nvPr/>
        </p:nvSpPr>
        <p:spPr>
          <a:xfrm>
            <a:off x="10167257" y="3982779"/>
            <a:ext cx="992579" cy="369332"/>
          </a:xfrm>
          <a:prstGeom prst="rect">
            <a:avLst/>
          </a:prstGeom>
          <a:noFill/>
        </p:spPr>
        <p:txBody>
          <a:bodyPr wrap="none" rtlCol="0">
            <a:spAutoFit/>
          </a:bodyPr>
          <a:lstStyle/>
          <a:p>
            <a:r>
              <a:rPr lang="en-US"/>
              <a:t>Medline</a:t>
            </a:r>
          </a:p>
        </p:txBody>
      </p:sp>
      <p:sp>
        <p:nvSpPr>
          <p:cNvPr id="4" name="TextBox 3">
            <a:extLst>
              <a:ext uri="{FF2B5EF4-FFF2-40B4-BE49-F238E27FC236}">
                <a16:creationId xmlns:a16="http://schemas.microsoft.com/office/drawing/2014/main" id="{8CEB2D45-9AD3-560B-C0C7-BE4F346DE98F}"/>
              </a:ext>
            </a:extLst>
          </p:cNvPr>
          <p:cNvSpPr txBox="1"/>
          <p:nvPr/>
        </p:nvSpPr>
        <p:spPr>
          <a:xfrm>
            <a:off x="10229144" y="1237654"/>
            <a:ext cx="851515" cy="369332"/>
          </a:xfrm>
          <a:prstGeom prst="rect">
            <a:avLst/>
          </a:prstGeom>
          <a:noFill/>
        </p:spPr>
        <p:txBody>
          <a:bodyPr wrap="none" rtlCol="0">
            <a:spAutoFit/>
          </a:bodyPr>
          <a:lstStyle/>
          <a:p>
            <a:r>
              <a:rPr lang="en-US"/>
              <a:t>AMBU</a:t>
            </a:r>
          </a:p>
        </p:txBody>
      </p:sp>
      <p:sp>
        <p:nvSpPr>
          <p:cNvPr id="5" name="TextBox 4">
            <a:extLst>
              <a:ext uri="{FF2B5EF4-FFF2-40B4-BE49-F238E27FC236}">
                <a16:creationId xmlns:a16="http://schemas.microsoft.com/office/drawing/2014/main" id="{9A84C965-938D-3E7F-D9B6-917CD2A16050}"/>
              </a:ext>
            </a:extLst>
          </p:cNvPr>
          <p:cNvSpPr txBox="1"/>
          <p:nvPr/>
        </p:nvSpPr>
        <p:spPr>
          <a:xfrm>
            <a:off x="830363" y="1236348"/>
            <a:ext cx="1441420" cy="369332"/>
          </a:xfrm>
          <a:prstGeom prst="rect">
            <a:avLst/>
          </a:prstGeom>
          <a:noFill/>
        </p:spPr>
        <p:txBody>
          <a:bodyPr wrap="none" rtlCol="0">
            <a:spAutoFit/>
          </a:bodyPr>
          <a:lstStyle/>
          <a:p>
            <a:r>
              <a:rPr lang="en-US"/>
              <a:t>Intersurgical</a:t>
            </a:r>
          </a:p>
        </p:txBody>
      </p:sp>
      <p:sp>
        <p:nvSpPr>
          <p:cNvPr id="10" name="TextBox 9">
            <a:extLst>
              <a:ext uri="{FF2B5EF4-FFF2-40B4-BE49-F238E27FC236}">
                <a16:creationId xmlns:a16="http://schemas.microsoft.com/office/drawing/2014/main" id="{03641510-CD0B-7747-DEB3-9FE6D1F1302B}"/>
              </a:ext>
            </a:extLst>
          </p:cNvPr>
          <p:cNvSpPr txBox="1"/>
          <p:nvPr/>
        </p:nvSpPr>
        <p:spPr>
          <a:xfrm>
            <a:off x="1032164" y="3982779"/>
            <a:ext cx="1120820" cy="369332"/>
          </a:xfrm>
          <a:prstGeom prst="rect">
            <a:avLst/>
          </a:prstGeom>
          <a:noFill/>
        </p:spPr>
        <p:txBody>
          <a:bodyPr wrap="none" rtlCol="0">
            <a:spAutoFit/>
          </a:bodyPr>
          <a:lstStyle/>
          <a:p>
            <a:r>
              <a:rPr lang="en-US"/>
              <a:t>Flexicare</a:t>
            </a:r>
          </a:p>
        </p:txBody>
      </p:sp>
      <p:cxnSp>
        <p:nvCxnSpPr>
          <p:cNvPr id="8" name="Straight Connector 7">
            <a:extLst>
              <a:ext uri="{FF2B5EF4-FFF2-40B4-BE49-F238E27FC236}">
                <a16:creationId xmlns:a16="http://schemas.microsoft.com/office/drawing/2014/main" id="{38148D62-D425-4CC5-D352-39EEDAA5043B}"/>
              </a:ext>
            </a:extLst>
          </p:cNvPr>
          <p:cNvCxnSpPr>
            <a:cxnSpLocks/>
          </p:cNvCxnSpPr>
          <p:nvPr/>
        </p:nvCxnSpPr>
        <p:spPr>
          <a:xfrm flipV="1">
            <a:off x="561975" y="3714983"/>
            <a:ext cx="11216043" cy="53769"/>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725DB0B-FCB0-F44D-6B0C-0C930547F4A4}"/>
              </a:ext>
            </a:extLst>
          </p:cNvPr>
          <p:cNvCxnSpPr>
            <a:cxnSpLocks/>
          </p:cNvCxnSpPr>
          <p:nvPr/>
        </p:nvCxnSpPr>
        <p:spPr>
          <a:xfrm>
            <a:off x="6447110" y="1319418"/>
            <a:ext cx="0" cy="4912111"/>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85176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00D92-4970-E232-D831-405039BD812B}"/>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DD97BD8-E9D6-E70D-8FC8-EEE2D0AE3C38}"/>
              </a:ext>
            </a:extLst>
          </p:cNvPr>
          <p:cNvGraphicFramePr>
            <a:graphicFrameLocks noGrp="1"/>
          </p:cNvGraphicFramePr>
          <p:nvPr>
            <p:ph idx="1"/>
            <p:extLst>
              <p:ext uri="{D42A27DB-BD31-4B8C-83A1-F6EECF244321}">
                <p14:modId xmlns:p14="http://schemas.microsoft.com/office/powerpoint/2010/main" val="143296853"/>
              </p:ext>
            </p:extLst>
          </p:nvPr>
        </p:nvGraphicFramePr>
        <p:xfrm>
          <a:off x="681280" y="2312405"/>
          <a:ext cx="9622473" cy="3790198"/>
        </p:xfrm>
        <a:graphic>
          <a:graphicData uri="http://schemas.openxmlformats.org/drawingml/2006/table">
            <a:tbl>
              <a:tblPr firstRow="1" firstCol="1" bandRow="1">
                <a:tableStyleId>{5C22544A-7EE6-4342-B048-85BDC9FD1C3A}</a:tableStyleId>
              </a:tblPr>
              <a:tblGrid>
                <a:gridCol w="1986280">
                  <a:extLst>
                    <a:ext uri="{9D8B030D-6E8A-4147-A177-3AD203B41FA5}">
                      <a16:colId xmlns:a16="http://schemas.microsoft.com/office/drawing/2014/main" val="2732681559"/>
                    </a:ext>
                  </a:extLst>
                </a:gridCol>
                <a:gridCol w="4005580">
                  <a:extLst>
                    <a:ext uri="{9D8B030D-6E8A-4147-A177-3AD203B41FA5}">
                      <a16:colId xmlns:a16="http://schemas.microsoft.com/office/drawing/2014/main" val="784195564"/>
                    </a:ext>
                  </a:extLst>
                </a:gridCol>
                <a:gridCol w="3630613">
                  <a:extLst>
                    <a:ext uri="{9D8B030D-6E8A-4147-A177-3AD203B41FA5}">
                      <a16:colId xmlns:a16="http://schemas.microsoft.com/office/drawing/2014/main" val="2372910230"/>
                    </a:ext>
                  </a:extLst>
                </a:gridCol>
              </a:tblGrid>
              <a:tr h="459609">
                <a:tc>
                  <a:txBody>
                    <a:bodyPr/>
                    <a:lstStyle/>
                    <a:p>
                      <a:endParaRPr lang="en-US" sz="1600"/>
                    </a:p>
                  </a:txBody>
                  <a:tcPr>
                    <a:noFill/>
                  </a:tcPr>
                </a:tc>
                <a:tc>
                  <a:txBody>
                    <a:bodyPr/>
                    <a:lstStyle/>
                    <a:p>
                      <a:pPr algn="ctr"/>
                      <a:r>
                        <a:rPr lang="en-US" sz="1600" err="1"/>
                        <a:t>Ambu</a:t>
                      </a:r>
                      <a:endParaRPr lang="en-US" sz="1600"/>
                    </a:p>
                  </a:txBody>
                  <a:tcPr anchor="ctr"/>
                </a:tc>
                <a:tc>
                  <a:txBody>
                    <a:bodyPr/>
                    <a:lstStyle/>
                    <a:p>
                      <a:pPr algn="ctr"/>
                      <a:r>
                        <a:rPr lang="en-US" sz="1600"/>
                        <a:t>Medline</a:t>
                      </a:r>
                    </a:p>
                  </a:txBody>
                  <a:tcPr anchor="ctr"/>
                </a:tc>
                <a:extLst>
                  <a:ext uri="{0D108BD9-81ED-4DB2-BD59-A6C34878D82A}">
                    <a16:rowId xmlns:a16="http://schemas.microsoft.com/office/drawing/2014/main" val="383615399"/>
                  </a:ext>
                </a:extLst>
              </a:tr>
              <a:tr h="717745">
                <a:tc>
                  <a:txBody>
                    <a:bodyPr/>
                    <a:lstStyle/>
                    <a:p>
                      <a:pPr algn="ctr"/>
                      <a:r>
                        <a:rPr lang="en-US" sz="1600" b="1"/>
                        <a:t>Configurations</a:t>
                      </a:r>
                    </a:p>
                  </a:txBody>
                  <a:tcPr anchor="ctr"/>
                </a:tc>
                <a:tc>
                  <a:txBody>
                    <a:bodyPr/>
                    <a:lstStyle/>
                    <a:p>
                      <a:pPr algn="ctr"/>
                      <a:r>
                        <a:rPr lang="en-US" sz="1600"/>
                        <a:t>All common styles</a:t>
                      </a:r>
                    </a:p>
                    <a:p>
                      <a:pPr algn="ctr"/>
                      <a:r>
                        <a:rPr lang="en-US" sz="1600"/>
                        <a:t>Coaxial is expandable</a:t>
                      </a:r>
                    </a:p>
                  </a:txBody>
                  <a:tcPr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noFill/>
                  </a:tcPr>
                </a:tc>
                <a:tc>
                  <a:txBody>
                    <a:bodyPr/>
                    <a:lstStyle/>
                    <a:p>
                      <a:pPr algn="ctr"/>
                      <a:r>
                        <a:rPr lang="en-US" sz="1600"/>
                        <a:t>All common styles</a:t>
                      </a:r>
                    </a:p>
                  </a:txBody>
                  <a:tcPr anchor="ctr">
                    <a:lnL w="12700" cap="flat" cmpd="sng" algn="ctr">
                      <a:solidFill>
                        <a:schemeClr val="bg1">
                          <a:lumMod val="85000"/>
                        </a:schemeClr>
                      </a:solidFill>
                      <a:prstDash val="solid"/>
                      <a:round/>
                      <a:headEnd type="none" w="med" len="med"/>
                      <a:tailEnd type="none" w="med" len="med"/>
                    </a:lnL>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1249659069"/>
                  </a:ext>
                </a:extLst>
              </a:tr>
              <a:tr h="717745">
                <a:tc>
                  <a:txBody>
                    <a:bodyPr/>
                    <a:lstStyle/>
                    <a:p>
                      <a:pPr algn="ctr"/>
                      <a:r>
                        <a:rPr lang="en-US" sz="1600" b="1"/>
                        <a:t>Quality</a:t>
                      </a:r>
                    </a:p>
                  </a:txBody>
                  <a:tcPr anchor="ctr"/>
                </a:tc>
                <a:tc>
                  <a:txBody>
                    <a:bodyPr/>
                    <a:lstStyle/>
                    <a:p>
                      <a:pPr algn="ctr"/>
                      <a:r>
                        <a:rPr lang="en-US" sz="1600"/>
                        <a:t>High quality</a:t>
                      </a:r>
                    </a:p>
                  </a:txBody>
                  <a:tcPr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algn="ctr"/>
                      <a:r>
                        <a:rPr lang="en-US" sz="1600"/>
                        <a:t>Multiple quality complaints, often fail leak testing</a:t>
                      </a:r>
                    </a:p>
                  </a:txBody>
                  <a:tcPr anchor="ctr">
                    <a:lnL w="12700" cap="flat" cmpd="sng" algn="ctr">
                      <a:solidFill>
                        <a:schemeClr val="bg1">
                          <a:lumMod val="85000"/>
                        </a:schemeClr>
                      </a:solidFill>
                      <a:prstDash val="solid"/>
                      <a:round/>
                      <a:headEnd type="none" w="med" len="med"/>
                      <a:tailEnd type="none" w="med" len="med"/>
                    </a:lnL>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2058761932"/>
                  </a:ext>
                </a:extLst>
              </a:tr>
              <a:tr h="459609">
                <a:tc>
                  <a:txBody>
                    <a:bodyPr/>
                    <a:lstStyle/>
                    <a:p>
                      <a:pPr algn="ctr"/>
                      <a:r>
                        <a:rPr lang="en-US" sz="1600" b="1"/>
                        <a:t>Contract Position</a:t>
                      </a:r>
                    </a:p>
                  </a:txBody>
                  <a:tcPr anchor="ctr"/>
                </a:tc>
                <a:tc>
                  <a:txBody>
                    <a:bodyPr/>
                    <a:lstStyle/>
                    <a:p>
                      <a:pPr algn="ctr"/>
                      <a:r>
                        <a:rPr lang="en-US" sz="1600"/>
                        <a:t>All contracts</a:t>
                      </a:r>
                    </a:p>
                  </a:txBody>
                  <a:tcPr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algn="ctr"/>
                      <a:r>
                        <a:rPr lang="en-US" sz="1600"/>
                        <a:t>Premier</a:t>
                      </a:r>
                    </a:p>
                  </a:txBody>
                  <a:tcPr anchor="ctr">
                    <a:lnL w="12700" cap="flat" cmpd="sng" algn="ctr">
                      <a:solidFill>
                        <a:schemeClr val="bg1">
                          <a:lumMod val="85000"/>
                        </a:schemeClr>
                      </a:solidFill>
                      <a:prstDash val="solid"/>
                      <a:round/>
                      <a:headEnd type="none" w="med" len="med"/>
                      <a:tailEnd type="none" w="med" len="med"/>
                    </a:lnL>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1733658644"/>
                  </a:ext>
                </a:extLst>
              </a:tr>
              <a:tr h="717745">
                <a:tc>
                  <a:txBody>
                    <a:bodyPr/>
                    <a:lstStyle/>
                    <a:p>
                      <a:pPr algn="ctr"/>
                      <a:r>
                        <a:rPr lang="en-US" sz="1600" b="1"/>
                        <a:t>Market Strategy</a:t>
                      </a:r>
                    </a:p>
                  </a:txBody>
                  <a:tcPr anchor="ctr"/>
                </a:tc>
                <a:tc>
                  <a:txBody>
                    <a:bodyPr/>
                    <a:lstStyle/>
                    <a:p>
                      <a:pPr algn="ctr"/>
                      <a:r>
                        <a:rPr lang="en-US" sz="1600"/>
                        <a:t>Lead with quality and standard configurations</a:t>
                      </a:r>
                    </a:p>
                  </a:txBody>
                  <a:tcPr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tc>
                  <a:txBody>
                    <a:bodyPr/>
                    <a:lstStyle/>
                    <a:p>
                      <a:pPr algn="ctr"/>
                      <a:r>
                        <a:rPr lang="en-US" sz="1600"/>
                        <a:t>Focus on custom configurations</a:t>
                      </a:r>
                    </a:p>
                  </a:txBody>
                  <a:tcPr anchor="ctr">
                    <a:lnL w="12700" cap="flat" cmpd="sng" algn="ctr">
                      <a:solidFill>
                        <a:schemeClr val="bg1">
                          <a:lumMod val="85000"/>
                        </a:schemeClr>
                      </a:solidFill>
                      <a:prstDash val="solid"/>
                      <a:round/>
                      <a:headEnd type="none" w="med" len="med"/>
                      <a:tailEnd type="none" w="med" len="med"/>
                    </a:lnL>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1324641061"/>
                  </a:ext>
                </a:extLst>
              </a:tr>
              <a:tr h="717745">
                <a:tc>
                  <a:txBody>
                    <a:bodyPr/>
                    <a:lstStyle/>
                    <a:p>
                      <a:pPr algn="ctr"/>
                      <a:r>
                        <a:rPr lang="en-US" sz="1600" b="1"/>
                        <a:t>Pricing</a:t>
                      </a:r>
                    </a:p>
                  </a:txBody>
                  <a:tcPr anchor="ctr"/>
                </a:tc>
                <a:tc>
                  <a:txBody>
                    <a:bodyPr/>
                    <a:lstStyle/>
                    <a:p>
                      <a:pPr algn="ctr"/>
                      <a:r>
                        <a:rPr lang="en-US" sz="1600"/>
                        <a:t>Market High </a:t>
                      </a:r>
                    </a:p>
                    <a:p>
                      <a:pPr algn="ctr"/>
                      <a:r>
                        <a:rPr lang="en-US" sz="1600"/>
                        <a:t>(20% increase this year)</a:t>
                      </a:r>
                    </a:p>
                  </a:txBody>
                  <a:tcPr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noFill/>
                  </a:tcPr>
                </a:tc>
                <a:tc>
                  <a:txBody>
                    <a:bodyPr/>
                    <a:lstStyle/>
                    <a:p>
                      <a:pPr algn="ctr"/>
                      <a:r>
                        <a:rPr lang="en-US" sz="1600"/>
                        <a:t>Market Low (passed on large increase to Vizient this year)</a:t>
                      </a:r>
                    </a:p>
                  </a:txBody>
                  <a:tcPr anchor="ctr">
                    <a:lnL w="12700" cap="flat" cmpd="sng" algn="ctr">
                      <a:solidFill>
                        <a:schemeClr val="bg1">
                          <a:lumMod val="85000"/>
                        </a:schemeClr>
                      </a:solidFill>
                      <a:prstDash val="solid"/>
                      <a:round/>
                      <a:headEnd type="none" w="med" len="med"/>
                      <a:tailEnd type="none" w="med" len="med"/>
                    </a:lnL>
                    <a:lnT w="12700" cap="flat" cmpd="sng" algn="ctr">
                      <a:solidFill>
                        <a:schemeClr val="bg1">
                          <a:lumMod val="85000"/>
                        </a:schemeClr>
                      </a:solidFill>
                      <a:prstDash val="solid"/>
                      <a:round/>
                      <a:headEnd type="none" w="med" len="med"/>
                      <a:tailEnd type="none" w="med" len="med"/>
                    </a:lnT>
                    <a:noFill/>
                  </a:tcPr>
                </a:tc>
                <a:extLst>
                  <a:ext uri="{0D108BD9-81ED-4DB2-BD59-A6C34878D82A}">
                    <a16:rowId xmlns:a16="http://schemas.microsoft.com/office/drawing/2014/main" val="1354145187"/>
                  </a:ext>
                </a:extLst>
              </a:tr>
            </a:tbl>
          </a:graphicData>
        </a:graphic>
      </p:graphicFrame>
      <p:sp>
        <p:nvSpPr>
          <p:cNvPr id="3" name="Slide Number Placeholder 2">
            <a:extLst>
              <a:ext uri="{FF2B5EF4-FFF2-40B4-BE49-F238E27FC236}">
                <a16:creationId xmlns:a16="http://schemas.microsoft.com/office/drawing/2014/main" id="{CCBC653F-E70C-6F4B-5869-8B121FEB966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58</a:t>
            </a:fld>
            <a:endParaRPr lang="en-US"/>
          </a:p>
        </p:txBody>
      </p:sp>
      <p:sp>
        <p:nvSpPr>
          <p:cNvPr id="4" name="Title 3">
            <a:extLst>
              <a:ext uri="{FF2B5EF4-FFF2-40B4-BE49-F238E27FC236}">
                <a16:creationId xmlns:a16="http://schemas.microsoft.com/office/drawing/2014/main" id="{FF0FD5D0-710A-5379-6847-8C643E247815}"/>
              </a:ext>
            </a:extLst>
          </p:cNvPr>
          <p:cNvSpPr>
            <a:spLocks noGrp="1"/>
          </p:cNvSpPr>
          <p:nvPr>
            <p:ph type="title"/>
          </p:nvPr>
        </p:nvSpPr>
        <p:spPr>
          <a:xfrm>
            <a:off x="522219" y="419100"/>
            <a:ext cx="10515600" cy="668820"/>
          </a:xfrm>
        </p:spPr>
        <p:txBody>
          <a:bodyPr/>
          <a:lstStyle/>
          <a:p>
            <a:r>
              <a:rPr lang="en-US"/>
              <a:t>Competition</a:t>
            </a:r>
          </a:p>
        </p:txBody>
      </p:sp>
      <p:pic>
        <p:nvPicPr>
          <p:cNvPr id="6" name="Picture 5">
            <a:extLst>
              <a:ext uri="{FF2B5EF4-FFF2-40B4-BE49-F238E27FC236}">
                <a16:creationId xmlns:a16="http://schemas.microsoft.com/office/drawing/2014/main" id="{DFED968A-284F-662C-0CCC-6308B4F43627}"/>
              </a:ext>
            </a:extLst>
          </p:cNvPr>
          <p:cNvPicPr>
            <a:picLocks noChangeAspect="1"/>
          </p:cNvPicPr>
          <p:nvPr/>
        </p:nvPicPr>
        <p:blipFill rotWithShape="1">
          <a:blip r:embed="rId3"/>
          <a:srcRect t="8328" b="17401"/>
          <a:stretch/>
        </p:blipFill>
        <p:spPr>
          <a:xfrm>
            <a:off x="3877670" y="1087920"/>
            <a:ext cx="1627547" cy="1211785"/>
          </a:xfrm>
          <a:prstGeom prst="rect">
            <a:avLst/>
          </a:prstGeom>
        </p:spPr>
      </p:pic>
      <p:pic>
        <p:nvPicPr>
          <p:cNvPr id="7" name="Picture 6">
            <a:extLst>
              <a:ext uri="{FF2B5EF4-FFF2-40B4-BE49-F238E27FC236}">
                <a16:creationId xmlns:a16="http://schemas.microsoft.com/office/drawing/2014/main" id="{C4ED79CD-90F3-1311-86B3-85FBACD52276}"/>
              </a:ext>
            </a:extLst>
          </p:cNvPr>
          <p:cNvPicPr>
            <a:picLocks noChangeAspect="1"/>
          </p:cNvPicPr>
          <p:nvPr/>
        </p:nvPicPr>
        <p:blipFill rotWithShape="1">
          <a:blip r:embed="rId4"/>
          <a:srcRect l="13099" t="14596" r="15941" b="16334"/>
          <a:stretch/>
        </p:blipFill>
        <p:spPr>
          <a:xfrm>
            <a:off x="7716477" y="886752"/>
            <a:ext cx="1336323" cy="1303225"/>
          </a:xfrm>
          <a:prstGeom prst="rect">
            <a:avLst/>
          </a:prstGeom>
        </p:spPr>
      </p:pic>
    </p:spTree>
    <p:extLst>
      <p:ext uri="{BB962C8B-B14F-4D97-AF65-F5344CB8AC3E}">
        <p14:creationId xmlns:p14="http://schemas.microsoft.com/office/powerpoint/2010/main" val="70424307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FFBF4-647A-70DB-D21B-B8BBE5CD69F0}"/>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AF7B6469-2FC0-E3EE-8F52-01E3DCE111C8}"/>
              </a:ext>
            </a:extLst>
          </p:cNvPr>
          <p:cNvSpPr>
            <a:spLocks noGrp="1"/>
          </p:cNvSpPr>
          <p:nvPr>
            <p:ph idx="1"/>
          </p:nvPr>
        </p:nvSpPr>
        <p:spPr>
          <a:xfrm>
            <a:off x="561975" y="1400175"/>
            <a:ext cx="5356221" cy="4737100"/>
          </a:xfrm>
        </p:spPr>
        <p:txBody>
          <a:bodyPr>
            <a:normAutofit lnSpcReduction="10000"/>
          </a:bodyPr>
          <a:lstStyle/>
          <a:p>
            <a:r>
              <a:rPr lang="en-US"/>
              <a:t>Offer all common circuit styles</a:t>
            </a:r>
          </a:p>
          <a:p>
            <a:pPr lvl="1"/>
            <a:r>
              <a:rPr lang="en-US"/>
              <a:t>Expandable, Coaxial, etc.…</a:t>
            </a:r>
          </a:p>
          <a:p>
            <a:r>
              <a:rPr lang="en-US"/>
              <a:t>Expandable coaxial</a:t>
            </a:r>
          </a:p>
          <a:p>
            <a:pPr lvl="1"/>
            <a:r>
              <a:rPr lang="en-US"/>
              <a:t>VS is at length, but isn’t expandible</a:t>
            </a:r>
          </a:p>
          <a:p>
            <a:r>
              <a:rPr lang="en-US"/>
              <a:t>Color coded product packaging</a:t>
            </a:r>
          </a:p>
          <a:p>
            <a:r>
              <a:rPr lang="en-US"/>
              <a:t>Circuit manifold and combined filter</a:t>
            </a:r>
          </a:p>
          <a:p>
            <a:pPr lvl="1"/>
            <a:r>
              <a:rPr lang="en-US"/>
              <a:t>AMBU manifold stays on machine</a:t>
            </a:r>
          </a:p>
          <a:p>
            <a:pPr lvl="1"/>
            <a:r>
              <a:rPr lang="en-US"/>
              <a:t>Costly to replace</a:t>
            </a:r>
          </a:p>
          <a:p>
            <a:pPr lvl="1"/>
            <a:r>
              <a:rPr lang="en-US"/>
              <a:t>AirLife codes may have 1 or two filters</a:t>
            </a:r>
          </a:p>
          <a:p>
            <a:r>
              <a:rPr lang="en-US"/>
              <a:t>AirLife coaxial is all disposable unit</a:t>
            </a:r>
          </a:p>
          <a:p>
            <a:r>
              <a:rPr lang="en-US"/>
              <a:t>Vital Signs Premium Masks compare favorably to King Premium</a:t>
            </a:r>
          </a:p>
          <a:p>
            <a:r>
              <a:rPr lang="en-US"/>
              <a:t>Breathing Bag bushing difference</a:t>
            </a:r>
          </a:p>
          <a:p>
            <a:r>
              <a:rPr lang="en-US"/>
              <a:t>Similar contents, lengths, and configurations</a:t>
            </a:r>
          </a:p>
          <a:p>
            <a:endParaRPr lang="en-US"/>
          </a:p>
        </p:txBody>
      </p:sp>
      <p:sp>
        <p:nvSpPr>
          <p:cNvPr id="3" name="Slide Number Placeholder 2">
            <a:extLst>
              <a:ext uri="{FF2B5EF4-FFF2-40B4-BE49-F238E27FC236}">
                <a16:creationId xmlns:a16="http://schemas.microsoft.com/office/drawing/2014/main" id="{14FA4A80-3B55-BDB1-D14F-76B7995B307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59</a:t>
            </a:fld>
            <a:endParaRPr lang="en-US"/>
          </a:p>
        </p:txBody>
      </p:sp>
      <p:sp>
        <p:nvSpPr>
          <p:cNvPr id="4" name="Title 3">
            <a:extLst>
              <a:ext uri="{FF2B5EF4-FFF2-40B4-BE49-F238E27FC236}">
                <a16:creationId xmlns:a16="http://schemas.microsoft.com/office/drawing/2014/main" id="{45C026B3-7657-504F-BF81-3C72DB562E8F}"/>
              </a:ext>
            </a:extLst>
          </p:cNvPr>
          <p:cNvSpPr>
            <a:spLocks noGrp="1"/>
          </p:cNvSpPr>
          <p:nvPr>
            <p:ph type="title"/>
          </p:nvPr>
        </p:nvSpPr>
        <p:spPr>
          <a:xfrm>
            <a:off x="522219" y="419100"/>
            <a:ext cx="10515600" cy="668820"/>
          </a:xfrm>
        </p:spPr>
        <p:txBody>
          <a:bodyPr/>
          <a:lstStyle/>
          <a:p>
            <a:r>
              <a:rPr lang="en-US"/>
              <a:t>AMBU / Manifold</a:t>
            </a:r>
          </a:p>
        </p:txBody>
      </p:sp>
      <p:pic>
        <p:nvPicPr>
          <p:cNvPr id="9" name="Picture 8">
            <a:extLst>
              <a:ext uri="{FF2B5EF4-FFF2-40B4-BE49-F238E27FC236}">
                <a16:creationId xmlns:a16="http://schemas.microsoft.com/office/drawing/2014/main" id="{07169A32-A514-B008-E961-5C87E0499F4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3519649"/>
            <a:ext cx="5573780" cy="2794520"/>
          </a:xfrm>
          <a:prstGeom prst="rect">
            <a:avLst/>
          </a:prstGeom>
        </p:spPr>
      </p:pic>
      <p:sp>
        <p:nvSpPr>
          <p:cNvPr id="13" name="Rectangle 12">
            <a:extLst>
              <a:ext uri="{FF2B5EF4-FFF2-40B4-BE49-F238E27FC236}">
                <a16:creationId xmlns:a16="http://schemas.microsoft.com/office/drawing/2014/main" id="{44CE18D7-6DBA-040D-A00D-2DF7C0E388D0}"/>
              </a:ext>
            </a:extLst>
          </p:cNvPr>
          <p:cNvSpPr/>
          <p:nvPr/>
        </p:nvSpPr>
        <p:spPr>
          <a:xfrm>
            <a:off x="10189029" y="3690258"/>
            <a:ext cx="1400250" cy="251596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5A2EFDA3-EA58-3CC5-79AC-B008B1992FC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97177" y="74190"/>
            <a:ext cx="3822700" cy="2628900"/>
          </a:xfrm>
          <a:prstGeom prst="rect">
            <a:avLst/>
          </a:prstGeom>
        </p:spPr>
      </p:pic>
      <p:sp>
        <p:nvSpPr>
          <p:cNvPr id="15" name="TextBox 14">
            <a:extLst>
              <a:ext uri="{FF2B5EF4-FFF2-40B4-BE49-F238E27FC236}">
                <a16:creationId xmlns:a16="http://schemas.microsoft.com/office/drawing/2014/main" id="{597D13A0-DEFC-922B-C974-ACA05EC318BA}"/>
              </a:ext>
            </a:extLst>
          </p:cNvPr>
          <p:cNvSpPr txBox="1"/>
          <p:nvPr/>
        </p:nvSpPr>
        <p:spPr>
          <a:xfrm>
            <a:off x="10189028" y="3040038"/>
            <a:ext cx="1400251" cy="261610"/>
          </a:xfrm>
          <a:prstGeom prst="rect">
            <a:avLst/>
          </a:prstGeom>
          <a:noFill/>
          <a:ln w="38100">
            <a:solidFill>
              <a:srgbClr val="FF0000"/>
            </a:solidFill>
          </a:ln>
        </p:spPr>
        <p:txBody>
          <a:bodyPr wrap="square" rtlCol="0">
            <a:spAutoFit/>
          </a:bodyPr>
          <a:lstStyle/>
          <a:p>
            <a:pPr algn="ctr"/>
            <a:r>
              <a:rPr lang="en-US" sz="1100"/>
              <a:t>Reusable Manifold</a:t>
            </a:r>
          </a:p>
        </p:txBody>
      </p:sp>
      <p:cxnSp>
        <p:nvCxnSpPr>
          <p:cNvPr id="17" name="Straight Arrow Connector 16">
            <a:extLst>
              <a:ext uri="{FF2B5EF4-FFF2-40B4-BE49-F238E27FC236}">
                <a16:creationId xmlns:a16="http://schemas.microsoft.com/office/drawing/2014/main" id="{16C5EB32-3633-D77B-DE1B-80B1C181B0B0}"/>
              </a:ext>
            </a:extLst>
          </p:cNvPr>
          <p:cNvCxnSpPr>
            <a:cxnSpLocks/>
            <a:stCxn id="15" idx="2"/>
          </p:cNvCxnSpPr>
          <p:nvPr/>
        </p:nvCxnSpPr>
        <p:spPr>
          <a:xfrm>
            <a:off x="10889154" y="3301648"/>
            <a:ext cx="0" cy="38861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5F54F52-961F-E6C3-9361-C80CFE0B70E0}"/>
              </a:ext>
            </a:extLst>
          </p:cNvPr>
          <p:cNvSpPr/>
          <p:nvPr/>
        </p:nvSpPr>
        <p:spPr>
          <a:xfrm>
            <a:off x="9252856" y="3436479"/>
            <a:ext cx="855671" cy="174512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D8F4120A-A878-099D-F38D-C17D21CCA494}"/>
              </a:ext>
            </a:extLst>
          </p:cNvPr>
          <p:cNvSpPr txBox="1"/>
          <p:nvPr/>
        </p:nvSpPr>
        <p:spPr>
          <a:xfrm>
            <a:off x="9252856" y="2786260"/>
            <a:ext cx="855672" cy="430887"/>
          </a:xfrm>
          <a:prstGeom prst="rect">
            <a:avLst/>
          </a:prstGeom>
          <a:noFill/>
          <a:ln w="38100">
            <a:solidFill>
              <a:srgbClr val="FF0000"/>
            </a:solidFill>
          </a:ln>
        </p:spPr>
        <p:txBody>
          <a:bodyPr wrap="square" rtlCol="0">
            <a:spAutoFit/>
          </a:bodyPr>
          <a:lstStyle/>
          <a:p>
            <a:pPr algn="ctr"/>
            <a:r>
              <a:rPr lang="en-US" sz="1100"/>
              <a:t>Insp + Exp Filter</a:t>
            </a:r>
          </a:p>
        </p:txBody>
      </p:sp>
      <p:cxnSp>
        <p:nvCxnSpPr>
          <p:cNvPr id="20" name="Straight Arrow Connector 19">
            <a:extLst>
              <a:ext uri="{FF2B5EF4-FFF2-40B4-BE49-F238E27FC236}">
                <a16:creationId xmlns:a16="http://schemas.microsoft.com/office/drawing/2014/main" id="{1D4CF58C-B9E2-459F-A0CB-AF345C928109}"/>
              </a:ext>
            </a:extLst>
          </p:cNvPr>
          <p:cNvCxnSpPr>
            <a:cxnSpLocks/>
            <a:stCxn id="19" idx="2"/>
            <a:endCxn id="18" idx="0"/>
          </p:cNvCxnSpPr>
          <p:nvPr/>
        </p:nvCxnSpPr>
        <p:spPr>
          <a:xfrm>
            <a:off x="9680692" y="3217147"/>
            <a:ext cx="0" cy="21933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C2F8F92-235C-8D3E-6A90-593805157CA2}"/>
              </a:ext>
            </a:extLst>
          </p:cNvPr>
          <p:cNvSpPr txBox="1"/>
          <p:nvPr/>
        </p:nvSpPr>
        <p:spPr>
          <a:xfrm>
            <a:off x="8011027" y="3364956"/>
            <a:ext cx="851515" cy="369332"/>
          </a:xfrm>
          <a:prstGeom prst="rect">
            <a:avLst/>
          </a:prstGeom>
          <a:noFill/>
        </p:spPr>
        <p:txBody>
          <a:bodyPr wrap="none" rtlCol="0">
            <a:spAutoFit/>
          </a:bodyPr>
          <a:lstStyle/>
          <a:p>
            <a:r>
              <a:rPr lang="en-US"/>
              <a:t>AMBU</a:t>
            </a:r>
          </a:p>
        </p:txBody>
      </p:sp>
      <p:sp>
        <p:nvSpPr>
          <p:cNvPr id="24" name="TextBox 23">
            <a:extLst>
              <a:ext uri="{FF2B5EF4-FFF2-40B4-BE49-F238E27FC236}">
                <a16:creationId xmlns:a16="http://schemas.microsoft.com/office/drawing/2014/main" id="{5072BC79-E9AE-F196-C839-57A6DD2082AF}"/>
              </a:ext>
            </a:extLst>
          </p:cNvPr>
          <p:cNvSpPr txBox="1"/>
          <p:nvPr/>
        </p:nvSpPr>
        <p:spPr>
          <a:xfrm>
            <a:off x="8011027" y="1367153"/>
            <a:ext cx="838691" cy="369332"/>
          </a:xfrm>
          <a:prstGeom prst="rect">
            <a:avLst/>
          </a:prstGeom>
          <a:noFill/>
        </p:spPr>
        <p:txBody>
          <a:bodyPr wrap="none" rtlCol="0">
            <a:spAutoFit/>
          </a:bodyPr>
          <a:lstStyle/>
          <a:p>
            <a:r>
              <a:rPr lang="en-US"/>
              <a:t>AirLife</a:t>
            </a:r>
          </a:p>
        </p:txBody>
      </p:sp>
    </p:spTree>
    <p:extLst>
      <p:ext uri="{BB962C8B-B14F-4D97-AF65-F5344CB8AC3E}">
        <p14:creationId xmlns:p14="http://schemas.microsoft.com/office/powerpoint/2010/main" val="382054015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A4F86-5E3E-DA7A-0C54-BED5D5A20A34}"/>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F13D562-5419-EA45-402F-03309FFCAEE0}"/>
              </a:ext>
            </a:extLst>
          </p:cNvPr>
          <p:cNvSpPr>
            <a:spLocks noGrp="1"/>
          </p:cNvSpPr>
          <p:nvPr>
            <p:ph idx="1"/>
          </p:nvPr>
        </p:nvSpPr>
        <p:spPr>
          <a:xfrm>
            <a:off x="561975" y="1400175"/>
            <a:ext cx="5534025" cy="4737100"/>
          </a:xfrm>
        </p:spPr>
        <p:txBody>
          <a:bodyPr>
            <a:normAutofit/>
          </a:bodyPr>
          <a:lstStyle/>
          <a:p>
            <a:r>
              <a:rPr lang="en-US"/>
              <a:t>All common circuit styles</a:t>
            </a:r>
          </a:p>
          <a:p>
            <a:pPr lvl="1"/>
            <a:r>
              <a:rPr lang="en-US"/>
              <a:t>Expandable, Coaxial, etc.…</a:t>
            </a:r>
          </a:p>
          <a:p>
            <a:r>
              <a:rPr lang="en-US"/>
              <a:t>Noted low pricing for stripped down circuits</a:t>
            </a:r>
          </a:p>
          <a:p>
            <a:r>
              <a:rPr lang="en-US"/>
              <a:t>Offer multiple custom configurations and kits</a:t>
            </a:r>
          </a:p>
          <a:p>
            <a:r>
              <a:rPr lang="en-US"/>
              <a:t>Customers often complain of poor build quality, coming apart, and pliability issues</a:t>
            </a:r>
          </a:p>
          <a:p>
            <a:r>
              <a:rPr lang="en-US"/>
              <a:t>Leaking!</a:t>
            </a:r>
          </a:p>
        </p:txBody>
      </p:sp>
      <p:sp>
        <p:nvSpPr>
          <p:cNvPr id="3" name="Slide Number Placeholder 2">
            <a:extLst>
              <a:ext uri="{FF2B5EF4-FFF2-40B4-BE49-F238E27FC236}">
                <a16:creationId xmlns:a16="http://schemas.microsoft.com/office/drawing/2014/main" id="{EEB45D2B-E993-3327-EBCC-1B1A600CD8F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60</a:t>
            </a:fld>
            <a:endParaRPr lang="en-US"/>
          </a:p>
        </p:txBody>
      </p:sp>
      <p:sp>
        <p:nvSpPr>
          <p:cNvPr id="4" name="Title 3">
            <a:extLst>
              <a:ext uri="{FF2B5EF4-FFF2-40B4-BE49-F238E27FC236}">
                <a16:creationId xmlns:a16="http://schemas.microsoft.com/office/drawing/2014/main" id="{23B957F2-FB63-EDB0-4265-EA3B96F0C930}"/>
              </a:ext>
            </a:extLst>
          </p:cNvPr>
          <p:cNvSpPr>
            <a:spLocks noGrp="1"/>
          </p:cNvSpPr>
          <p:nvPr>
            <p:ph type="title"/>
          </p:nvPr>
        </p:nvSpPr>
        <p:spPr>
          <a:xfrm>
            <a:off x="522219" y="419100"/>
            <a:ext cx="10515600" cy="668820"/>
          </a:xfrm>
        </p:spPr>
        <p:txBody>
          <a:bodyPr/>
          <a:lstStyle/>
          <a:p>
            <a:r>
              <a:rPr lang="en-US"/>
              <a:t>Common Objections - Medline</a:t>
            </a:r>
          </a:p>
        </p:txBody>
      </p:sp>
      <p:pic>
        <p:nvPicPr>
          <p:cNvPr id="2050" name="Picture 2" descr="Medline Adult Expandable Anesthesia Circuits | Medline Industries, Inc.">
            <a:extLst>
              <a:ext uri="{FF2B5EF4-FFF2-40B4-BE49-F238E27FC236}">
                <a16:creationId xmlns:a16="http://schemas.microsoft.com/office/drawing/2014/main" id="{1702DBB3-A3AD-929D-4A8D-73C476D3090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77594" y="1226439"/>
            <a:ext cx="4269541" cy="4269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23450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5F560-EE08-53E0-A111-1CCE05C467B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D496C0C-A52F-AA2C-820C-2051F69EF846}"/>
              </a:ext>
            </a:extLst>
          </p:cNvPr>
          <p:cNvSpPr>
            <a:spLocks noGrp="1"/>
          </p:cNvSpPr>
          <p:nvPr>
            <p:ph type="body" sz="quarter" idx="13"/>
          </p:nvPr>
        </p:nvSpPr>
        <p:spPr>
          <a:xfrm>
            <a:off x="722313" y="4406900"/>
            <a:ext cx="3309937" cy="1701800"/>
          </a:xfrm>
        </p:spPr>
        <p:txBody>
          <a:bodyPr>
            <a:noAutofit/>
          </a:bodyPr>
          <a:lstStyle/>
          <a:p>
            <a:r>
              <a:rPr lang="en-US" sz="1600"/>
              <a:t>Cone</a:t>
            </a:r>
          </a:p>
          <a:p>
            <a:r>
              <a:rPr lang="en-US" sz="1600"/>
              <a:t>User grip</a:t>
            </a:r>
          </a:p>
          <a:p>
            <a:r>
              <a:rPr lang="en-US" sz="1600"/>
              <a:t>Hook Ring – connects harness, doubles as extra grip</a:t>
            </a:r>
          </a:p>
          <a:p>
            <a:endParaRPr lang="en-US" sz="1600"/>
          </a:p>
        </p:txBody>
      </p:sp>
      <p:sp>
        <p:nvSpPr>
          <p:cNvPr id="7" name="Text Placeholder 6">
            <a:extLst>
              <a:ext uri="{FF2B5EF4-FFF2-40B4-BE49-F238E27FC236}">
                <a16:creationId xmlns:a16="http://schemas.microsoft.com/office/drawing/2014/main" id="{826BF4DC-0740-E78D-AEE5-40D27876DECA}"/>
              </a:ext>
            </a:extLst>
          </p:cNvPr>
          <p:cNvSpPr>
            <a:spLocks noGrp="1"/>
          </p:cNvSpPr>
          <p:nvPr>
            <p:ph type="body" sz="quarter" idx="14"/>
          </p:nvPr>
        </p:nvSpPr>
        <p:spPr>
          <a:xfrm>
            <a:off x="4526643" y="4406900"/>
            <a:ext cx="3309937" cy="1701800"/>
          </a:xfrm>
        </p:spPr>
        <p:txBody>
          <a:bodyPr/>
          <a:lstStyle/>
          <a:p>
            <a:r>
              <a:rPr lang="en-US" sz="1600"/>
              <a:t>Crown</a:t>
            </a:r>
          </a:p>
          <a:p>
            <a:r>
              <a:rPr lang="en-US" sz="1600"/>
              <a:t>Needs to be transparent for easy visualization of airway</a:t>
            </a:r>
          </a:p>
          <a:p>
            <a:r>
              <a:rPr lang="en-US" sz="1600"/>
              <a:t>Flexible to assist in patient seal</a:t>
            </a:r>
          </a:p>
          <a:p>
            <a:r>
              <a:rPr lang="en-US" sz="1600"/>
              <a:t>Smooth seams to prevent glove snags and tears</a:t>
            </a:r>
          </a:p>
          <a:p>
            <a:endParaRPr lang="en-US" sz="1600"/>
          </a:p>
        </p:txBody>
      </p:sp>
      <p:sp>
        <p:nvSpPr>
          <p:cNvPr id="8" name="Text Placeholder 7">
            <a:extLst>
              <a:ext uri="{FF2B5EF4-FFF2-40B4-BE49-F238E27FC236}">
                <a16:creationId xmlns:a16="http://schemas.microsoft.com/office/drawing/2014/main" id="{19917406-4800-3A82-B412-8E3BAEEEEA02}"/>
              </a:ext>
            </a:extLst>
          </p:cNvPr>
          <p:cNvSpPr>
            <a:spLocks noGrp="1"/>
          </p:cNvSpPr>
          <p:nvPr>
            <p:ph type="body" sz="quarter" idx="15"/>
          </p:nvPr>
        </p:nvSpPr>
        <p:spPr>
          <a:xfrm>
            <a:off x="8372475" y="4406900"/>
            <a:ext cx="3309937" cy="1701800"/>
          </a:xfrm>
        </p:spPr>
        <p:txBody>
          <a:bodyPr/>
          <a:lstStyle/>
          <a:p>
            <a:r>
              <a:rPr lang="en-US" sz="1600"/>
              <a:t>Cushion</a:t>
            </a:r>
          </a:p>
          <a:p>
            <a:r>
              <a:rPr lang="en-US" sz="1600"/>
              <a:t>Inflation Valve – location, tail or fixed</a:t>
            </a:r>
          </a:p>
          <a:p>
            <a:r>
              <a:rPr lang="en-US" sz="1600"/>
              <a:t>Secure seating and sealing is important</a:t>
            </a:r>
          </a:p>
          <a:p>
            <a:r>
              <a:rPr lang="en-US" sz="1600"/>
              <a:t>Minimal pressure to create a seal</a:t>
            </a:r>
          </a:p>
          <a:p>
            <a:endParaRPr lang="en-US" sz="1600"/>
          </a:p>
        </p:txBody>
      </p:sp>
      <p:sp>
        <p:nvSpPr>
          <p:cNvPr id="12" name="Chart Placeholder 11">
            <a:extLst>
              <a:ext uri="{FF2B5EF4-FFF2-40B4-BE49-F238E27FC236}">
                <a16:creationId xmlns:a16="http://schemas.microsoft.com/office/drawing/2014/main" id="{201338DC-966A-4754-AC32-8CB1D0EA2AED}"/>
              </a:ext>
            </a:extLst>
          </p:cNvPr>
          <p:cNvSpPr>
            <a:spLocks noGrp="1"/>
          </p:cNvSpPr>
          <p:nvPr>
            <p:ph type="chart" sz="quarter" idx="17"/>
          </p:nvPr>
        </p:nvSpPr>
        <p:spPr/>
        <p:txBody>
          <a:bodyPr/>
          <a:lstStyle/>
          <a:p>
            <a:endParaRPr lang="en-US"/>
          </a:p>
        </p:txBody>
      </p:sp>
      <p:sp>
        <p:nvSpPr>
          <p:cNvPr id="5" name="Title 4">
            <a:extLst>
              <a:ext uri="{FF2B5EF4-FFF2-40B4-BE49-F238E27FC236}">
                <a16:creationId xmlns:a16="http://schemas.microsoft.com/office/drawing/2014/main" id="{CBE05540-5489-3E0B-4DD3-9127344BDF4D}"/>
              </a:ext>
            </a:extLst>
          </p:cNvPr>
          <p:cNvSpPr>
            <a:spLocks noGrp="1"/>
          </p:cNvSpPr>
          <p:nvPr>
            <p:ph type="title"/>
          </p:nvPr>
        </p:nvSpPr>
        <p:spPr>
          <a:xfrm>
            <a:off x="522219" y="419100"/>
            <a:ext cx="10515600" cy="668820"/>
          </a:xfrm>
        </p:spPr>
        <p:txBody>
          <a:bodyPr>
            <a:normAutofit/>
          </a:bodyPr>
          <a:lstStyle/>
          <a:p>
            <a:r>
              <a:rPr lang="en-US"/>
              <a:t>Breathing Masks: Features</a:t>
            </a:r>
          </a:p>
        </p:txBody>
      </p:sp>
      <p:sp>
        <p:nvSpPr>
          <p:cNvPr id="3" name="Slide Number Placeholder 2">
            <a:extLst>
              <a:ext uri="{FF2B5EF4-FFF2-40B4-BE49-F238E27FC236}">
                <a16:creationId xmlns:a16="http://schemas.microsoft.com/office/drawing/2014/main" id="{7F24ABD0-CD2E-571E-7BD9-839B9F21DD5C}"/>
              </a:ext>
            </a:extLst>
          </p:cNvPr>
          <p:cNvSpPr>
            <a:spLocks noGrp="1"/>
          </p:cNvSpPr>
          <p:nvPr>
            <p:ph type="sldNum" sz="quarter" idx="4294967295"/>
          </p:nvPr>
        </p:nvSpPr>
        <p:spPr>
          <a:xfrm>
            <a:off x="11414125" y="6438900"/>
            <a:ext cx="777875" cy="227013"/>
          </a:xfrm>
        </p:spPr>
        <p:txBody>
          <a:bodyPr/>
          <a:lstStyle/>
          <a:p>
            <a:fld id="{94E0494F-D9D9-4FE9-B19B-AC7F2920D1CD}" type="slidenum">
              <a:rPr lang="en-US" smtClean="0"/>
              <a:pPr/>
              <a:t>61</a:t>
            </a:fld>
            <a:endParaRPr lang="en-US"/>
          </a:p>
        </p:txBody>
      </p:sp>
      <p:pic>
        <p:nvPicPr>
          <p:cNvPr id="24" name="Picture 23" descr="A clear plastic container with a clear tube&#10;&#10;Description automatically generated">
            <a:extLst>
              <a:ext uri="{FF2B5EF4-FFF2-40B4-BE49-F238E27FC236}">
                <a16:creationId xmlns:a16="http://schemas.microsoft.com/office/drawing/2014/main" id="{648CB212-CC0E-732F-A162-1287BBE3AA44}"/>
              </a:ext>
            </a:extLst>
          </p:cNvPr>
          <p:cNvPicPr>
            <a:picLocks noChangeAspect="1"/>
          </p:cNvPicPr>
          <p:nvPr/>
        </p:nvPicPr>
        <p:blipFill>
          <a:blip r:embed="rId3"/>
          <a:stretch>
            <a:fillRect/>
          </a:stretch>
        </p:blipFill>
        <p:spPr>
          <a:xfrm>
            <a:off x="722313" y="1382000"/>
            <a:ext cx="3346082" cy="2425235"/>
          </a:xfrm>
          <a:prstGeom prst="rect">
            <a:avLst/>
          </a:prstGeom>
          <a:ln>
            <a:solidFill>
              <a:schemeClr val="bg1">
                <a:lumMod val="85000"/>
              </a:schemeClr>
            </a:solidFill>
          </a:ln>
        </p:spPr>
      </p:pic>
      <p:pic>
        <p:nvPicPr>
          <p:cNvPr id="26" name="Picture 25" descr="A close up of a glass">
            <a:extLst>
              <a:ext uri="{FF2B5EF4-FFF2-40B4-BE49-F238E27FC236}">
                <a16:creationId xmlns:a16="http://schemas.microsoft.com/office/drawing/2014/main" id="{8B40335C-EFBA-0544-1719-75EC6A1941F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481354" y="1377870"/>
            <a:ext cx="3054863" cy="2429365"/>
          </a:xfrm>
          <a:prstGeom prst="rect">
            <a:avLst/>
          </a:prstGeom>
          <a:ln>
            <a:solidFill>
              <a:schemeClr val="bg1">
                <a:lumMod val="85000"/>
              </a:schemeClr>
            </a:solidFill>
          </a:ln>
        </p:spPr>
      </p:pic>
      <p:pic>
        <p:nvPicPr>
          <p:cNvPr id="28" name="Picture 27" descr="A group of medical oxygen masks&#10;&#10;Description automatically generated">
            <a:extLst>
              <a:ext uri="{FF2B5EF4-FFF2-40B4-BE49-F238E27FC236}">
                <a16:creationId xmlns:a16="http://schemas.microsoft.com/office/drawing/2014/main" id="{96168F80-66A5-14A4-B6CE-92AAD38D57D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526641" y="1290889"/>
            <a:ext cx="3309937" cy="2545080"/>
          </a:xfrm>
          <a:prstGeom prst="rect">
            <a:avLst/>
          </a:prstGeom>
        </p:spPr>
      </p:pic>
    </p:spTree>
    <p:extLst>
      <p:ext uri="{BB962C8B-B14F-4D97-AF65-F5344CB8AC3E}">
        <p14:creationId xmlns:p14="http://schemas.microsoft.com/office/powerpoint/2010/main" val="20649051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E9108-B7A6-EFF3-4C08-FAB0BA5057A7}"/>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BE2B176A-043B-8290-3C36-5E0C386D3926}"/>
              </a:ext>
            </a:extLst>
          </p:cNvPr>
          <p:cNvSpPr>
            <a:spLocks noGrp="1"/>
          </p:cNvSpPr>
          <p:nvPr>
            <p:ph type="body" sz="quarter" idx="13"/>
          </p:nvPr>
        </p:nvSpPr>
        <p:spPr>
          <a:xfrm>
            <a:off x="722313" y="4406900"/>
            <a:ext cx="3309937" cy="1701800"/>
          </a:xfrm>
        </p:spPr>
        <p:txBody>
          <a:bodyPr/>
          <a:lstStyle/>
          <a:p>
            <a:pPr marL="0" indent="0">
              <a:buNone/>
            </a:pPr>
            <a:r>
              <a:rPr lang="en-US" sz="1200" b="1"/>
              <a:t>Flexible dome 6000</a:t>
            </a:r>
          </a:p>
          <a:p>
            <a:r>
              <a:rPr lang="en-US" sz="1200"/>
              <a:t>Highest selling mask group</a:t>
            </a:r>
          </a:p>
          <a:p>
            <a:r>
              <a:rPr lang="en-US" sz="1200"/>
              <a:t>Top valve</a:t>
            </a:r>
          </a:p>
          <a:p>
            <a:r>
              <a:rPr lang="en-US" sz="1200"/>
              <a:t>Flexible crown</a:t>
            </a:r>
          </a:p>
          <a:p>
            <a:r>
              <a:rPr lang="en-US" sz="1200"/>
              <a:t>Available in sizes 0-6</a:t>
            </a:r>
          </a:p>
          <a:p>
            <a:r>
              <a:rPr lang="en-US" sz="1200"/>
              <a:t>Clear hook ring </a:t>
            </a:r>
          </a:p>
          <a:p>
            <a:pPr lvl="1"/>
            <a:r>
              <a:rPr lang="en-US" sz="1100"/>
              <a:t>No hook ring for ped/inf/neo</a:t>
            </a:r>
          </a:p>
          <a:p>
            <a:endParaRPr lang="en-US" sz="1200"/>
          </a:p>
        </p:txBody>
      </p:sp>
      <p:sp>
        <p:nvSpPr>
          <p:cNvPr id="3" name="Text Placeholder 2">
            <a:extLst>
              <a:ext uri="{FF2B5EF4-FFF2-40B4-BE49-F238E27FC236}">
                <a16:creationId xmlns:a16="http://schemas.microsoft.com/office/drawing/2014/main" id="{A3BA8DFD-6028-1980-2A52-BD151F9BC0B9}"/>
              </a:ext>
            </a:extLst>
          </p:cNvPr>
          <p:cNvSpPr>
            <a:spLocks noGrp="1"/>
          </p:cNvSpPr>
          <p:nvPr>
            <p:ph type="body" sz="quarter" idx="14"/>
          </p:nvPr>
        </p:nvSpPr>
        <p:spPr>
          <a:xfrm>
            <a:off x="4526643" y="4406900"/>
            <a:ext cx="3309937" cy="1701800"/>
          </a:xfrm>
        </p:spPr>
        <p:txBody>
          <a:bodyPr/>
          <a:lstStyle/>
          <a:p>
            <a:pPr marL="0" indent="0">
              <a:buNone/>
            </a:pPr>
            <a:r>
              <a:rPr lang="en-US" sz="1200" b="1"/>
              <a:t>Vent Mask</a:t>
            </a:r>
          </a:p>
          <a:p>
            <a:r>
              <a:rPr lang="en-US" sz="1200"/>
              <a:t>Superior ergonomic cushion </a:t>
            </a:r>
          </a:p>
          <a:p>
            <a:r>
              <a:rPr lang="en-US" sz="1200"/>
              <a:t>Tail valve</a:t>
            </a:r>
          </a:p>
          <a:p>
            <a:r>
              <a:rPr lang="en-US" sz="1200"/>
              <a:t>Flexible crown</a:t>
            </a:r>
          </a:p>
          <a:p>
            <a:r>
              <a:rPr lang="en-US" sz="1200"/>
              <a:t>Available in sizes 1-6</a:t>
            </a:r>
          </a:p>
          <a:p>
            <a:r>
              <a:rPr lang="en-US" sz="1200"/>
              <a:t>Grey hook ring </a:t>
            </a:r>
          </a:p>
          <a:p>
            <a:pPr lvl="1"/>
            <a:r>
              <a:rPr lang="en-US" sz="1100"/>
              <a:t>No hook ring for ped/inf/neo</a:t>
            </a:r>
          </a:p>
        </p:txBody>
      </p:sp>
      <p:sp>
        <p:nvSpPr>
          <p:cNvPr id="4" name="Text Placeholder 3">
            <a:extLst>
              <a:ext uri="{FF2B5EF4-FFF2-40B4-BE49-F238E27FC236}">
                <a16:creationId xmlns:a16="http://schemas.microsoft.com/office/drawing/2014/main" id="{CB776844-C635-59C4-4AED-48EFF9A02B9B}"/>
              </a:ext>
            </a:extLst>
          </p:cNvPr>
          <p:cNvSpPr>
            <a:spLocks noGrp="1"/>
          </p:cNvSpPr>
          <p:nvPr>
            <p:ph type="body" sz="quarter" idx="15"/>
          </p:nvPr>
        </p:nvSpPr>
        <p:spPr>
          <a:xfrm>
            <a:off x="8372475" y="4406900"/>
            <a:ext cx="3309937" cy="1701800"/>
          </a:xfrm>
        </p:spPr>
        <p:txBody>
          <a:bodyPr/>
          <a:lstStyle/>
          <a:p>
            <a:pPr marL="0" indent="0">
              <a:buNone/>
            </a:pPr>
            <a:r>
              <a:rPr lang="en-US" sz="1200" b="1"/>
              <a:t>Vent Mask II</a:t>
            </a:r>
          </a:p>
          <a:p>
            <a:r>
              <a:rPr lang="en-US" sz="1200"/>
              <a:t>Air-filled, pliable ultra thin cushion </a:t>
            </a:r>
          </a:p>
          <a:p>
            <a:r>
              <a:rPr lang="en-US" sz="1200"/>
              <a:t>No valve</a:t>
            </a:r>
          </a:p>
          <a:p>
            <a:r>
              <a:rPr lang="en-US" sz="1200"/>
              <a:t>Flexible crown</a:t>
            </a:r>
          </a:p>
          <a:p>
            <a:r>
              <a:rPr lang="en-US" sz="1200"/>
              <a:t>Available in sizes 00-6</a:t>
            </a:r>
          </a:p>
          <a:p>
            <a:r>
              <a:rPr lang="en-US" sz="1200"/>
              <a:t>Grey hook ring </a:t>
            </a:r>
          </a:p>
          <a:p>
            <a:pPr lvl="1"/>
            <a:r>
              <a:rPr lang="en-US" sz="1100"/>
              <a:t>No hook ring for ped/inf/neo</a:t>
            </a:r>
          </a:p>
          <a:p>
            <a:endParaRPr lang="en-US" sz="1200"/>
          </a:p>
        </p:txBody>
      </p:sp>
      <p:pic>
        <p:nvPicPr>
          <p:cNvPr id="9" name="Picture Placeholder 12" descr="A group of medical oxygen masks&#10;&#10;Description automatically generated">
            <a:extLst>
              <a:ext uri="{FF2B5EF4-FFF2-40B4-BE49-F238E27FC236}">
                <a16:creationId xmlns:a16="http://schemas.microsoft.com/office/drawing/2014/main" id="{ADF7290F-A69C-D0A8-6179-88C27226E4D3}"/>
              </a:ext>
            </a:extLst>
          </p:cNvPr>
          <p:cNvPicPr>
            <a:picLocks noGrp="1" noChangeAspect="1"/>
          </p:cNvPicPr>
          <p:nvPr>
            <p:ph type="chart" sz="quarter" idx="16"/>
          </p:nvPr>
        </p:nvPicPr>
        <p:blipFill>
          <a:blip r:embed="rId3" cstate="email">
            <a:extLst>
              <a:ext uri="{28A0092B-C50C-407E-A947-70E740481C1C}">
                <a14:useLocalDpi xmlns:a14="http://schemas.microsoft.com/office/drawing/2010/main"/>
              </a:ext>
            </a:extLst>
          </a:blip>
          <a:stretch>
            <a:fillRect/>
          </a:stretch>
        </p:blipFill>
        <p:spPr>
          <a:xfrm>
            <a:off x="726281" y="1464469"/>
            <a:ext cx="3302000" cy="2209800"/>
          </a:xfrm>
        </p:spPr>
      </p:pic>
      <p:pic>
        <p:nvPicPr>
          <p:cNvPr id="11" name="Picture Placeholder 14" descr="Shape, arrow, circle">
            <a:extLst>
              <a:ext uri="{FF2B5EF4-FFF2-40B4-BE49-F238E27FC236}">
                <a16:creationId xmlns:a16="http://schemas.microsoft.com/office/drawing/2014/main" id="{28A9B6E3-FCF5-FEF9-7D16-DC0D4FFE5C88}"/>
              </a:ext>
            </a:extLst>
          </p:cNvPr>
          <p:cNvPicPr>
            <a:picLocks noGrp="1" noChangeAspect="1"/>
          </p:cNvPicPr>
          <p:nvPr>
            <p:ph type="chart" sz="quarter" idx="17"/>
          </p:nvPr>
        </p:nvPicPr>
        <p:blipFill>
          <a:blip r:embed="rId4" cstate="email">
            <a:extLst>
              <a:ext uri="{28A0092B-C50C-407E-A947-70E740481C1C}">
                <a14:useLocalDpi xmlns:a14="http://schemas.microsoft.com/office/drawing/2010/main"/>
              </a:ext>
            </a:extLst>
          </a:blip>
          <a:srcRect/>
          <a:stretch>
            <a:fillRect/>
          </a:stretch>
        </p:blipFill>
        <p:spPr>
          <a:xfrm>
            <a:off x="4714081" y="1324769"/>
            <a:ext cx="2933700" cy="2476500"/>
          </a:xfrm>
        </p:spPr>
      </p:pic>
      <p:pic>
        <p:nvPicPr>
          <p:cNvPr id="12" name="Chart Placeholder 11">
            <a:extLst>
              <a:ext uri="{FF2B5EF4-FFF2-40B4-BE49-F238E27FC236}">
                <a16:creationId xmlns:a16="http://schemas.microsoft.com/office/drawing/2014/main" id="{149DBAA5-EC95-FE2E-CF18-BF30B7923682}"/>
              </a:ext>
            </a:extLst>
          </p:cNvPr>
          <p:cNvPicPr>
            <a:picLocks noGrp="1" noChangeAspect="1"/>
          </p:cNvPicPr>
          <p:nvPr>
            <p:ph type="chart" sz="quarter" idx="18"/>
          </p:nvPr>
        </p:nvPicPr>
        <p:blipFill>
          <a:blip r:embed="rId5" cstate="email">
            <a:extLst>
              <a:ext uri="{28A0092B-C50C-407E-A947-70E740481C1C}">
                <a14:useLocalDpi xmlns:a14="http://schemas.microsoft.com/office/drawing/2010/main"/>
              </a:ext>
            </a:extLst>
          </a:blip>
          <a:stretch>
            <a:fillRect/>
          </a:stretch>
        </p:blipFill>
        <p:spPr>
          <a:xfrm>
            <a:off x="8760619" y="1324769"/>
            <a:ext cx="2476500" cy="2476500"/>
          </a:xfrm>
        </p:spPr>
      </p:pic>
      <p:sp>
        <p:nvSpPr>
          <p:cNvPr id="8" name="Title 7">
            <a:extLst>
              <a:ext uri="{FF2B5EF4-FFF2-40B4-BE49-F238E27FC236}">
                <a16:creationId xmlns:a16="http://schemas.microsoft.com/office/drawing/2014/main" id="{9822C1B0-B490-D6B8-34A9-542FABB56E5A}"/>
              </a:ext>
            </a:extLst>
          </p:cNvPr>
          <p:cNvSpPr>
            <a:spLocks noGrp="1"/>
          </p:cNvSpPr>
          <p:nvPr>
            <p:ph type="title"/>
          </p:nvPr>
        </p:nvSpPr>
        <p:spPr>
          <a:xfrm>
            <a:off x="522219" y="419100"/>
            <a:ext cx="10515600" cy="668820"/>
          </a:xfrm>
        </p:spPr>
        <p:txBody>
          <a:bodyPr/>
          <a:lstStyle/>
          <a:p>
            <a:r>
              <a:rPr lang="en-US"/>
              <a:t>Mask Portfolio</a:t>
            </a:r>
          </a:p>
        </p:txBody>
      </p:sp>
      <p:sp>
        <p:nvSpPr>
          <p:cNvPr id="10" name="Rectangle 9">
            <a:extLst>
              <a:ext uri="{FF2B5EF4-FFF2-40B4-BE49-F238E27FC236}">
                <a16:creationId xmlns:a16="http://schemas.microsoft.com/office/drawing/2014/main" id="{CA91BD74-ED00-2614-13E4-5E34923E8DEA}"/>
              </a:ext>
            </a:extLst>
          </p:cNvPr>
          <p:cNvSpPr/>
          <p:nvPr/>
        </p:nvSpPr>
        <p:spPr>
          <a:xfrm>
            <a:off x="722312" y="4363521"/>
            <a:ext cx="2395791" cy="35922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400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E82EE-005F-1F7C-E42C-0E501A73B999}"/>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2658D76-4CD3-AE83-8DC3-0431264787E5}"/>
              </a:ext>
            </a:extLst>
          </p:cNvPr>
          <p:cNvSpPr>
            <a:spLocks noGrp="1"/>
          </p:cNvSpPr>
          <p:nvPr>
            <p:ph sz="half" idx="1"/>
          </p:nvPr>
        </p:nvSpPr>
        <p:spPr>
          <a:xfrm>
            <a:off x="584205" y="1300480"/>
            <a:ext cx="5181600" cy="4842617"/>
          </a:xfrm>
        </p:spPr>
        <p:txBody>
          <a:bodyPr>
            <a:normAutofit/>
          </a:bodyPr>
          <a:lstStyle/>
          <a:p>
            <a:r>
              <a:rPr lang="en-US" err="1"/>
              <a:t>Medisorb</a:t>
            </a:r>
            <a:r>
              <a:rPr lang="en-US"/>
              <a:t> has been specified for use with and validated for GE anesthesia machines</a:t>
            </a:r>
          </a:p>
          <a:p>
            <a:r>
              <a:rPr lang="en-US"/>
              <a:t>Unique D-profile granule shape decreases packing and channeling allowing better gas flow through absorbent bed</a:t>
            </a:r>
          </a:p>
          <a:p>
            <a:r>
              <a:rPr lang="en-US"/>
              <a:t>Available in a variety of packaging options</a:t>
            </a:r>
          </a:p>
          <a:p>
            <a:r>
              <a:rPr lang="en-US" err="1"/>
              <a:t>Medisorb</a:t>
            </a:r>
            <a:r>
              <a:rPr lang="en-US"/>
              <a:t> EF is free from a strong alkali, meaning that it does not generate Compound A, or carbon monoxide</a:t>
            </a:r>
          </a:p>
          <a:p>
            <a:r>
              <a:rPr lang="en-US" err="1"/>
              <a:t>Medisorb</a:t>
            </a:r>
            <a:r>
              <a:rPr lang="en-US"/>
              <a:t> EF offers a permanent color change to violet when desiccated</a:t>
            </a:r>
          </a:p>
          <a:p>
            <a:endParaRPr lang="en-US"/>
          </a:p>
        </p:txBody>
      </p:sp>
      <p:pic>
        <p:nvPicPr>
          <p:cNvPr id="7" name="Content Placeholder 6">
            <a:extLst>
              <a:ext uri="{FF2B5EF4-FFF2-40B4-BE49-F238E27FC236}">
                <a16:creationId xmlns:a16="http://schemas.microsoft.com/office/drawing/2014/main" id="{176ADEAB-FC8E-5387-5EDA-C281C5236575}"/>
              </a:ext>
            </a:extLst>
          </p:cNvPr>
          <p:cNvPicPr>
            <a:picLocks noGrp="1" noChangeAspect="1"/>
          </p:cNvPicPr>
          <p:nvPr>
            <p:ph sz="half" idx="2"/>
          </p:nvPr>
        </p:nvPicPr>
        <p:blipFill>
          <a:blip r:embed="rId3" cstate="email">
            <a:extLst>
              <a:ext uri="{28A0092B-C50C-407E-A947-70E740481C1C}">
                <a14:useLocalDpi xmlns:a14="http://schemas.microsoft.com/office/drawing/2010/main"/>
              </a:ext>
            </a:extLst>
          </a:blip>
          <a:stretch>
            <a:fillRect/>
          </a:stretch>
        </p:blipFill>
        <p:spPr>
          <a:xfrm>
            <a:off x="7428979" y="924741"/>
            <a:ext cx="4495800" cy="4838700"/>
          </a:xfrm>
        </p:spPr>
      </p:pic>
      <p:sp>
        <p:nvSpPr>
          <p:cNvPr id="2" name="Slide Number Placeholder 1">
            <a:extLst>
              <a:ext uri="{FF2B5EF4-FFF2-40B4-BE49-F238E27FC236}">
                <a16:creationId xmlns:a16="http://schemas.microsoft.com/office/drawing/2014/main" id="{42896CF1-A238-ECBA-E5F0-A1B40B109CB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63</a:t>
            </a:fld>
            <a:endParaRPr lang="en-US"/>
          </a:p>
        </p:txBody>
      </p:sp>
      <p:sp>
        <p:nvSpPr>
          <p:cNvPr id="4" name="Title 3">
            <a:extLst>
              <a:ext uri="{FF2B5EF4-FFF2-40B4-BE49-F238E27FC236}">
                <a16:creationId xmlns:a16="http://schemas.microsoft.com/office/drawing/2014/main" id="{C084EA24-40F3-7660-2F8E-559195E9A809}"/>
              </a:ext>
            </a:extLst>
          </p:cNvPr>
          <p:cNvSpPr>
            <a:spLocks noGrp="1"/>
          </p:cNvSpPr>
          <p:nvPr>
            <p:ph type="title"/>
          </p:nvPr>
        </p:nvSpPr>
        <p:spPr>
          <a:xfrm>
            <a:off x="522219" y="419100"/>
            <a:ext cx="10515600" cy="668820"/>
          </a:xfrm>
        </p:spPr>
        <p:txBody>
          <a:bodyPr/>
          <a:lstStyle/>
          <a:p>
            <a:r>
              <a:rPr lang="en-US" err="1"/>
              <a:t>Medisorb</a:t>
            </a:r>
            <a:r>
              <a:rPr lang="en-US"/>
              <a:t> and </a:t>
            </a:r>
            <a:r>
              <a:rPr lang="en-US" err="1"/>
              <a:t>Medisorb</a:t>
            </a:r>
            <a:r>
              <a:rPr lang="en-US"/>
              <a:t> EF CO</a:t>
            </a:r>
            <a:r>
              <a:rPr lang="en-US" baseline="-25000"/>
              <a:t>2</a:t>
            </a:r>
            <a:r>
              <a:rPr lang="en-US"/>
              <a:t> Absorbent</a:t>
            </a:r>
          </a:p>
        </p:txBody>
      </p:sp>
      <p:graphicFrame>
        <p:nvGraphicFramePr>
          <p:cNvPr id="8" name="Table 9">
            <a:extLst>
              <a:ext uri="{FF2B5EF4-FFF2-40B4-BE49-F238E27FC236}">
                <a16:creationId xmlns:a16="http://schemas.microsoft.com/office/drawing/2014/main" id="{0A3B6B69-79CE-C395-6118-524273C1AAB9}"/>
              </a:ext>
            </a:extLst>
          </p:cNvPr>
          <p:cNvGraphicFramePr>
            <a:graphicFrameLocks/>
          </p:cNvGraphicFramePr>
          <p:nvPr>
            <p:extLst>
              <p:ext uri="{D42A27DB-BD31-4B8C-83A1-F6EECF244321}">
                <p14:modId xmlns:p14="http://schemas.microsoft.com/office/powerpoint/2010/main" val="511100649"/>
              </p:ext>
            </p:extLst>
          </p:nvPr>
        </p:nvGraphicFramePr>
        <p:xfrm>
          <a:off x="584200" y="4767399"/>
          <a:ext cx="6955382" cy="1165860"/>
        </p:xfrm>
        <a:graphic>
          <a:graphicData uri="http://schemas.openxmlformats.org/drawingml/2006/table">
            <a:tbl>
              <a:tblPr firstRow="1" bandRow="1">
                <a:tableStyleId>{69012ECD-51FC-41F1-AA8D-1B2483CD663E}</a:tableStyleId>
              </a:tblPr>
              <a:tblGrid>
                <a:gridCol w="993626">
                  <a:extLst>
                    <a:ext uri="{9D8B030D-6E8A-4147-A177-3AD203B41FA5}">
                      <a16:colId xmlns:a16="http://schemas.microsoft.com/office/drawing/2014/main" val="3797209690"/>
                    </a:ext>
                  </a:extLst>
                </a:gridCol>
                <a:gridCol w="993626">
                  <a:extLst>
                    <a:ext uri="{9D8B030D-6E8A-4147-A177-3AD203B41FA5}">
                      <a16:colId xmlns:a16="http://schemas.microsoft.com/office/drawing/2014/main" val="2820536519"/>
                    </a:ext>
                  </a:extLst>
                </a:gridCol>
                <a:gridCol w="993626">
                  <a:extLst>
                    <a:ext uri="{9D8B030D-6E8A-4147-A177-3AD203B41FA5}">
                      <a16:colId xmlns:a16="http://schemas.microsoft.com/office/drawing/2014/main" val="1369505613"/>
                    </a:ext>
                  </a:extLst>
                </a:gridCol>
                <a:gridCol w="993626">
                  <a:extLst>
                    <a:ext uri="{9D8B030D-6E8A-4147-A177-3AD203B41FA5}">
                      <a16:colId xmlns:a16="http://schemas.microsoft.com/office/drawing/2014/main" val="2429982410"/>
                    </a:ext>
                  </a:extLst>
                </a:gridCol>
                <a:gridCol w="993626">
                  <a:extLst>
                    <a:ext uri="{9D8B030D-6E8A-4147-A177-3AD203B41FA5}">
                      <a16:colId xmlns:a16="http://schemas.microsoft.com/office/drawing/2014/main" val="1832438970"/>
                    </a:ext>
                  </a:extLst>
                </a:gridCol>
                <a:gridCol w="993626">
                  <a:extLst>
                    <a:ext uri="{9D8B030D-6E8A-4147-A177-3AD203B41FA5}">
                      <a16:colId xmlns:a16="http://schemas.microsoft.com/office/drawing/2014/main" val="4214934743"/>
                    </a:ext>
                  </a:extLst>
                </a:gridCol>
                <a:gridCol w="993626">
                  <a:extLst>
                    <a:ext uri="{9D8B030D-6E8A-4147-A177-3AD203B41FA5}">
                      <a16:colId xmlns:a16="http://schemas.microsoft.com/office/drawing/2014/main" val="2548130271"/>
                    </a:ext>
                  </a:extLst>
                </a:gridCol>
              </a:tblGrid>
              <a:tr h="328488">
                <a:tc>
                  <a:txBody>
                    <a:bodyPr/>
                    <a:lstStyle/>
                    <a:p>
                      <a:r>
                        <a:rPr lang="en-US" sz="1050"/>
                        <a:t>Product</a:t>
                      </a:r>
                    </a:p>
                  </a:txBody>
                  <a:tcPr anchor="ctr">
                    <a:solidFill>
                      <a:srgbClr val="1D51A4"/>
                    </a:solidFill>
                  </a:tcPr>
                </a:tc>
                <a:tc>
                  <a:txBody>
                    <a:bodyPr/>
                    <a:lstStyle/>
                    <a:p>
                      <a:r>
                        <a:rPr lang="en-US" sz="1050"/>
                        <a:t>Calcium Hydroxide</a:t>
                      </a:r>
                    </a:p>
                  </a:txBody>
                  <a:tcPr anchor="ctr">
                    <a:solidFill>
                      <a:srgbClr val="1D51A4"/>
                    </a:solidFill>
                  </a:tcPr>
                </a:tc>
                <a:tc>
                  <a:txBody>
                    <a:bodyPr/>
                    <a:lstStyle/>
                    <a:p>
                      <a:r>
                        <a:rPr lang="en-US" sz="1050"/>
                        <a:t>Calcium Chloride</a:t>
                      </a:r>
                    </a:p>
                  </a:txBody>
                  <a:tcPr anchor="ctr">
                    <a:solidFill>
                      <a:srgbClr val="1D51A4"/>
                    </a:solidFill>
                  </a:tcPr>
                </a:tc>
                <a:tc>
                  <a:txBody>
                    <a:bodyPr/>
                    <a:lstStyle/>
                    <a:p>
                      <a:r>
                        <a:rPr lang="en-US" sz="1050"/>
                        <a:t>Calcium Sulphate</a:t>
                      </a:r>
                    </a:p>
                  </a:txBody>
                  <a:tcPr anchor="ctr">
                    <a:solidFill>
                      <a:srgbClr val="1D51A4"/>
                    </a:solidFill>
                  </a:tcPr>
                </a:tc>
                <a:tc>
                  <a:txBody>
                    <a:bodyPr/>
                    <a:lstStyle/>
                    <a:p>
                      <a:r>
                        <a:rPr lang="en-US" sz="1050"/>
                        <a:t>Lithium Chloride</a:t>
                      </a:r>
                    </a:p>
                  </a:txBody>
                  <a:tcPr anchor="ctr">
                    <a:solidFill>
                      <a:srgbClr val="1D51A4"/>
                    </a:solidFill>
                  </a:tcPr>
                </a:tc>
                <a:tc>
                  <a:txBody>
                    <a:bodyPr/>
                    <a:lstStyle/>
                    <a:p>
                      <a:r>
                        <a:rPr lang="en-US" sz="1050"/>
                        <a:t>Sodium Hydroxide</a:t>
                      </a:r>
                    </a:p>
                  </a:txBody>
                  <a:tcPr anchor="ctr">
                    <a:solidFill>
                      <a:srgbClr val="1D51A4"/>
                    </a:solidFill>
                  </a:tcPr>
                </a:tc>
                <a:tc>
                  <a:txBody>
                    <a:bodyPr/>
                    <a:lstStyle/>
                    <a:p>
                      <a:r>
                        <a:rPr lang="en-US" sz="1050"/>
                        <a:t>Potassium Hydroxide</a:t>
                      </a:r>
                    </a:p>
                  </a:txBody>
                  <a:tcPr anchor="ctr">
                    <a:solidFill>
                      <a:srgbClr val="1D51A4"/>
                    </a:solidFill>
                  </a:tcPr>
                </a:tc>
                <a:extLst>
                  <a:ext uri="{0D108BD9-81ED-4DB2-BD59-A6C34878D82A}">
                    <a16:rowId xmlns:a16="http://schemas.microsoft.com/office/drawing/2014/main" val="1178648404"/>
                  </a:ext>
                </a:extLst>
              </a:tr>
              <a:tr h="190315">
                <a:tc>
                  <a:txBody>
                    <a:bodyPr/>
                    <a:lstStyle/>
                    <a:p>
                      <a:pPr marL="91440" algn="l" fontAlgn="b"/>
                      <a:r>
                        <a:rPr lang="en-US" sz="1000" b="0" u="none" strike="noStrike">
                          <a:solidFill>
                            <a:srgbClr val="000000"/>
                          </a:solidFill>
                          <a:effectLst/>
                        </a:rPr>
                        <a:t>Medisorb EF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&gt;75%</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&lt;1%</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endParaRPr lang="en-US" sz="1050"/>
                    </a:p>
                  </a:txBody>
                  <a:tcPr anchor="ctr"/>
                </a:tc>
                <a:extLst>
                  <a:ext uri="{0D108BD9-81ED-4DB2-BD59-A6C34878D82A}">
                    <a16:rowId xmlns:a16="http://schemas.microsoft.com/office/drawing/2014/main" val="1860731572"/>
                  </a:ext>
                </a:extLst>
              </a:tr>
              <a:tr h="190315">
                <a:tc>
                  <a:txBody>
                    <a:bodyPr/>
                    <a:lstStyle/>
                    <a:p>
                      <a:pPr marL="91440" algn="l" fontAlgn="b"/>
                      <a:r>
                        <a:rPr lang="en-US" sz="1000" b="0" u="none" strike="noStrike">
                          <a:solidFill>
                            <a:srgbClr val="000000"/>
                          </a:solidFill>
                          <a:effectLst/>
                        </a:rPr>
                        <a:t>Medisorb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&gt;75%</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 </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&lt;4%</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endParaRPr lang="en-US" sz="1050"/>
                    </a:p>
                  </a:txBody>
                  <a:tcPr anchor="ctr"/>
                </a:tc>
                <a:extLst>
                  <a:ext uri="{0D108BD9-81ED-4DB2-BD59-A6C34878D82A}">
                    <a16:rowId xmlns:a16="http://schemas.microsoft.com/office/drawing/2014/main" val="1685212442"/>
                  </a:ext>
                </a:extLst>
              </a:tr>
              <a:tr h="190315">
                <a:tc>
                  <a:txBody>
                    <a:bodyPr/>
                    <a:lstStyle/>
                    <a:p>
                      <a:pPr marL="91440" algn="l" fontAlgn="b"/>
                      <a:r>
                        <a:rPr lang="en-US" sz="1000" b="0" u="none" strike="noStrike">
                          <a:solidFill>
                            <a:srgbClr val="000000"/>
                          </a:solidFill>
                          <a:effectLst/>
                        </a:rPr>
                        <a:t>Amsorb Plus</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&gt;80%</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&lt;3.5%</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lgn="l" fontAlgn="b"/>
                      <a:r>
                        <a:rPr lang="en-US" sz="1000" b="0" u="none" strike="noStrike">
                          <a:solidFill>
                            <a:srgbClr val="000000"/>
                          </a:solidFill>
                          <a:effectLst/>
                        </a:rPr>
                        <a:t>&lt;1.5%</a:t>
                      </a:r>
                      <a:endParaRPr lang="en-US" sz="1000" b="0" i="0" u="none" strike="noStrike">
                        <a:solidFill>
                          <a:srgbClr val="000000"/>
                        </a:solidFill>
                        <a:effectLst/>
                        <a:latin typeface="Calibri" panose="020F0502020204030204" pitchFamily="34" charset="0"/>
                      </a:endParaRPr>
                    </a:p>
                  </a:txBody>
                  <a:tcPr marL="6350" marR="6350" marT="6350" marB="0" anchor="ctr"/>
                </a:tc>
                <a:tc>
                  <a:txBody>
                    <a:bodyPr/>
                    <a:lstStyle/>
                    <a:p>
                      <a:pPr marL="91440"/>
                      <a:endParaRPr lang="en-US" sz="1000"/>
                    </a:p>
                  </a:txBody>
                  <a:tcPr anchor="ctr"/>
                </a:tc>
                <a:tc>
                  <a:txBody>
                    <a:bodyPr/>
                    <a:lstStyle/>
                    <a:p>
                      <a:pPr marL="91440"/>
                      <a:endParaRPr lang="en-US" sz="1000"/>
                    </a:p>
                  </a:txBody>
                  <a:tcPr anchor="ctr"/>
                </a:tc>
                <a:tc>
                  <a:txBody>
                    <a:bodyPr/>
                    <a:lstStyle/>
                    <a:p>
                      <a:endParaRPr lang="en-US" sz="1050"/>
                    </a:p>
                  </a:txBody>
                  <a:tcPr anchor="ctr"/>
                </a:tc>
                <a:extLst>
                  <a:ext uri="{0D108BD9-81ED-4DB2-BD59-A6C34878D82A}">
                    <a16:rowId xmlns:a16="http://schemas.microsoft.com/office/drawing/2014/main" val="129161992"/>
                  </a:ext>
                </a:extLst>
              </a:tr>
            </a:tbl>
          </a:graphicData>
        </a:graphic>
      </p:graphicFrame>
    </p:spTree>
    <p:extLst>
      <p:ext uri="{BB962C8B-B14F-4D97-AF65-F5344CB8AC3E}">
        <p14:creationId xmlns:p14="http://schemas.microsoft.com/office/powerpoint/2010/main" val="41856482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A325D-ED51-4DB7-6F22-E0641EA0ACF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2A3E2B2-068B-08E6-788B-F5B54B351A4B}"/>
              </a:ext>
            </a:extLst>
          </p:cNvPr>
          <p:cNvSpPr>
            <a:spLocks noGrp="1"/>
          </p:cNvSpPr>
          <p:nvPr>
            <p:ph type="title"/>
          </p:nvPr>
        </p:nvSpPr>
        <p:spPr>
          <a:xfrm>
            <a:off x="522219" y="419100"/>
            <a:ext cx="10515600" cy="668820"/>
          </a:xfrm>
        </p:spPr>
        <p:txBody>
          <a:bodyPr/>
          <a:lstStyle/>
          <a:p>
            <a:r>
              <a:rPr lang="en-US"/>
              <a:t>Competitors</a:t>
            </a:r>
          </a:p>
        </p:txBody>
      </p:sp>
      <p:graphicFrame>
        <p:nvGraphicFramePr>
          <p:cNvPr id="9" name="Table 8">
            <a:extLst>
              <a:ext uri="{FF2B5EF4-FFF2-40B4-BE49-F238E27FC236}">
                <a16:creationId xmlns:a16="http://schemas.microsoft.com/office/drawing/2014/main" id="{6FD3BF89-779F-1B44-F4C7-EF1D54B19F00}"/>
              </a:ext>
            </a:extLst>
          </p:cNvPr>
          <p:cNvGraphicFramePr>
            <a:graphicFrameLocks noGrp="1"/>
          </p:cNvGraphicFramePr>
          <p:nvPr>
            <p:extLst>
              <p:ext uri="{D42A27DB-BD31-4B8C-83A1-F6EECF244321}">
                <p14:modId xmlns:p14="http://schemas.microsoft.com/office/powerpoint/2010/main" val="2295371479"/>
              </p:ext>
            </p:extLst>
          </p:nvPr>
        </p:nvGraphicFramePr>
        <p:xfrm>
          <a:off x="561974" y="1400175"/>
          <a:ext cx="10334625" cy="4118737"/>
        </p:xfrm>
        <a:graphic>
          <a:graphicData uri="http://schemas.openxmlformats.org/drawingml/2006/table">
            <a:tbl>
              <a:tblPr firstRow="1" bandRow="1">
                <a:tableStyleId>{69012ECD-51FC-41F1-AA8D-1B2483CD663E}</a:tableStyleId>
              </a:tblPr>
              <a:tblGrid>
                <a:gridCol w="2906705">
                  <a:extLst>
                    <a:ext uri="{9D8B030D-6E8A-4147-A177-3AD203B41FA5}">
                      <a16:colId xmlns:a16="http://schemas.microsoft.com/office/drawing/2014/main" val="20000"/>
                    </a:ext>
                  </a:extLst>
                </a:gridCol>
                <a:gridCol w="2474971">
                  <a:extLst>
                    <a:ext uri="{9D8B030D-6E8A-4147-A177-3AD203B41FA5}">
                      <a16:colId xmlns:a16="http://schemas.microsoft.com/office/drawing/2014/main" val="20001"/>
                    </a:ext>
                  </a:extLst>
                </a:gridCol>
                <a:gridCol w="2347938">
                  <a:extLst>
                    <a:ext uri="{9D8B030D-6E8A-4147-A177-3AD203B41FA5}">
                      <a16:colId xmlns:a16="http://schemas.microsoft.com/office/drawing/2014/main" val="20002"/>
                    </a:ext>
                  </a:extLst>
                </a:gridCol>
                <a:gridCol w="2605011">
                  <a:extLst>
                    <a:ext uri="{9D8B030D-6E8A-4147-A177-3AD203B41FA5}">
                      <a16:colId xmlns:a16="http://schemas.microsoft.com/office/drawing/2014/main" val="20003"/>
                    </a:ext>
                  </a:extLst>
                </a:gridCol>
              </a:tblGrid>
              <a:tr h="391707">
                <a:tc>
                  <a:txBody>
                    <a:bodyPr/>
                    <a:lstStyle/>
                    <a:p>
                      <a:pPr algn="ctr"/>
                      <a:r>
                        <a:rPr lang="en-US" sz="1500"/>
                        <a:t>Manufacturer</a:t>
                      </a:r>
                      <a:endParaRPr lang="en-US" sz="1500" b="1"/>
                    </a:p>
                  </a:txBody>
                  <a:tcPr marL="113058" marR="113058" marT="56529" marB="56529" anchor="ctr"/>
                </a:tc>
                <a:tc>
                  <a:txBody>
                    <a:bodyPr/>
                    <a:lstStyle/>
                    <a:p>
                      <a:pPr algn="ctr"/>
                      <a:r>
                        <a:rPr lang="en-US" sz="1500"/>
                        <a:t>Standard</a:t>
                      </a:r>
                      <a:endParaRPr lang="en-US" sz="1500" b="1"/>
                    </a:p>
                  </a:txBody>
                  <a:tcPr marL="113058" marR="113058" marT="56529" marB="56529" anchor="ctr"/>
                </a:tc>
                <a:tc>
                  <a:txBody>
                    <a:bodyPr/>
                    <a:lstStyle/>
                    <a:p>
                      <a:pPr algn="ctr"/>
                      <a:r>
                        <a:rPr lang="en-US" sz="1500"/>
                        <a:t>Low Alkaline</a:t>
                      </a:r>
                      <a:endParaRPr lang="en-US" sz="1500" b="1"/>
                    </a:p>
                  </a:txBody>
                  <a:tcPr marL="113058" marR="113058" marT="56529" marB="56529" anchor="ctr"/>
                </a:tc>
                <a:tc>
                  <a:txBody>
                    <a:bodyPr/>
                    <a:lstStyle/>
                    <a:p>
                      <a:pPr algn="ctr"/>
                      <a:r>
                        <a:rPr lang="en-US" sz="1500"/>
                        <a:t>No Alkaline</a:t>
                      </a:r>
                      <a:endParaRPr lang="en-US" sz="1500" b="1"/>
                    </a:p>
                  </a:txBody>
                  <a:tcPr marL="113058" marR="113058" marT="56529" marB="56529" anchor="ctr"/>
                </a:tc>
                <a:extLst>
                  <a:ext uri="{0D108BD9-81ED-4DB2-BD59-A6C34878D82A}">
                    <a16:rowId xmlns:a16="http://schemas.microsoft.com/office/drawing/2014/main" val="10000"/>
                  </a:ext>
                </a:extLst>
              </a:tr>
              <a:tr h="429971">
                <a:tc>
                  <a:txBody>
                    <a:bodyPr/>
                    <a:lstStyle/>
                    <a:p>
                      <a:pPr algn="ctr"/>
                      <a:r>
                        <a:rPr lang="en-US" sz="1500">
                          <a:solidFill>
                            <a:srgbClr val="2B2364"/>
                          </a:solidFill>
                        </a:rPr>
                        <a:t>AirLife</a:t>
                      </a:r>
                    </a:p>
                  </a:txBody>
                  <a:tcPr marL="113058" marR="113058" marT="56529" marB="56529" anchor="ctr"/>
                </a:tc>
                <a:tc>
                  <a:txBody>
                    <a:bodyPr/>
                    <a:lstStyle/>
                    <a:p>
                      <a:pPr algn="ctr"/>
                      <a:r>
                        <a:rPr lang="en-US" sz="1500">
                          <a:solidFill>
                            <a:srgbClr val="2B2364"/>
                          </a:solidFill>
                          <a:highlight>
                            <a:srgbClr val="FFFF00"/>
                          </a:highlight>
                        </a:rPr>
                        <a:t>Medisorb™</a:t>
                      </a:r>
                    </a:p>
                  </a:txBody>
                  <a:tcPr marL="113058" marR="113058" marT="56529" marB="56529" anchor="ctr"/>
                </a:tc>
                <a:tc>
                  <a:txBody>
                    <a:bodyPr/>
                    <a:lstStyle/>
                    <a:p>
                      <a:pPr algn="ctr"/>
                      <a:r>
                        <a:rPr lang="en-US" sz="1500">
                          <a:solidFill>
                            <a:srgbClr val="2B2364"/>
                          </a:solidFill>
                          <a:highlight>
                            <a:srgbClr val="FFFF00"/>
                          </a:highlight>
                        </a:rPr>
                        <a:t>Medisorb™ EF</a:t>
                      </a:r>
                    </a:p>
                  </a:txBody>
                  <a:tcPr marL="113058" marR="113058" marT="56529" marB="56529" anchor="ctr"/>
                </a:tc>
                <a:tc>
                  <a:txBody>
                    <a:bodyPr/>
                    <a:lstStyle/>
                    <a:p>
                      <a:pPr algn="ctr"/>
                      <a:endParaRPr lang="en-US" sz="1500">
                        <a:solidFill>
                          <a:srgbClr val="2B2364"/>
                        </a:solidFill>
                      </a:endParaRPr>
                    </a:p>
                  </a:txBody>
                  <a:tcPr marL="113058" marR="113058" marT="56529" marB="56529" anchor="ctr"/>
                </a:tc>
                <a:extLst>
                  <a:ext uri="{0D108BD9-81ED-4DB2-BD59-A6C34878D82A}">
                    <a16:rowId xmlns:a16="http://schemas.microsoft.com/office/drawing/2014/main" val="10001"/>
                  </a:ext>
                </a:extLst>
              </a:tr>
              <a:tr h="653794">
                <a:tc>
                  <a:txBody>
                    <a:bodyPr/>
                    <a:lstStyle/>
                    <a:p>
                      <a:pPr algn="ctr"/>
                      <a:r>
                        <a:rPr lang="en-US" sz="1500">
                          <a:solidFill>
                            <a:srgbClr val="2B2364"/>
                          </a:solidFill>
                        </a:rPr>
                        <a:t>ICU Medical</a:t>
                      </a:r>
                    </a:p>
                  </a:txBody>
                  <a:tcPr marL="113058" marR="113058" marT="56529" marB="56529" anchor="ctr"/>
                </a:tc>
                <a:tc>
                  <a:txBody>
                    <a:bodyPr/>
                    <a:lstStyle/>
                    <a:p>
                      <a:pPr algn="ctr"/>
                      <a:r>
                        <a:rPr lang="en-US" sz="1500">
                          <a:solidFill>
                            <a:srgbClr val="2B2364"/>
                          </a:solidFill>
                        </a:rPr>
                        <a:t>Sodasorb</a:t>
                      </a:r>
                    </a:p>
                  </a:txBody>
                  <a:tcPr marL="113058" marR="113058" marT="56529" marB="56529" anchor="ctr"/>
                </a:tc>
                <a:tc>
                  <a:txBody>
                    <a:bodyPr/>
                    <a:lstStyle/>
                    <a:p>
                      <a:pPr algn="ctr"/>
                      <a:r>
                        <a:rPr lang="en-US" sz="1500">
                          <a:solidFill>
                            <a:srgbClr val="2B2364"/>
                          </a:solidFill>
                        </a:rPr>
                        <a:t>Sodasorb LF</a:t>
                      </a:r>
                    </a:p>
                  </a:txBody>
                  <a:tcPr marL="113058" marR="113058" marT="56529" marB="56529" anchor="ctr"/>
                </a:tc>
                <a:tc>
                  <a:txBody>
                    <a:bodyPr/>
                    <a:lstStyle/>
                    <a:p>
                      <a:pPr algn="ctr"/>
                      <a:endParaRPr lang="en-US" sz="1500">
                        <a:solidFill>
                          <a:srgbClr val="2B2364"/>
                        </a:solidFill>
                      </a:endParaRPr>
                    </a:p>
                  </a:txBody>
                  <a:tcPr marL="113058" marR="113058" marT="56529" marB="56529" anchor="ctr"/>
                </a:tc>
                <a:extLst>
                  <a:ext uri="{0D108BD9-81ED-4DB2-BD59-A6C34878D82A}">
                    <a16:rowId xmlns:a16="http://schemas.microsoft.com/office/drawing/2014/main" val="10002"/>
                  </a:ext>
                </a:extLst>
              </a:tr>
              <a:tr h="471211">
                <a:tc>
                  <a:txBody>
                    <a:bodyPr/>
                    <a:lstStyle/>
                    <a:p>
                      <a:pPr algn="ctr"/>
                      <a:r>
                        <a:rPr lang="en-US" sz="1500">
                          <a:solidFill>
                            <a:srgbClr val="2B2364"/>
                          </a:solidFill>
                        </a:rPr>
                        <a:t>GE/</a:t>
                      </a:r>
                      <a:r>
                        <a:rPr lang="en-US" sz="1500" err="1">
                          <a:solidFill>
                            <a:srgbClr val="2B2364"/>
                          </a:solidFill>
                        </a:rPr>
                        <a:t>Amsorb</a:t>
                      </a:r>
                      <a:r>
                        <a:rPr lang="en-US" sz="1500">
                          <a:solidFill>
                            <a:srgbClr val="2B2364"/>
                          </a:solidFill>
                        </a:rPr>
                        <a:t>/Armstrong</a:t>
                      </a:r>
                      <a:r>
                        <a:rPr lang="en-US" sz="1500" baseline="0">
                          <a:solidFill>
                            <a:srgbClr val="2B2364"/>
                          </a:solidFill>
                        </a:rPr>
                        <a:t> Medical</a:t>
                      </a:r>
                      <a:endParaRPr lang="en-US" sz="1500">
                        <a:solidFill>
                          <a:srgbClr val="2B2364"/>
                        </a:solidFill>
                      </a:endParaRPr>
                    </a:p>
                  </a:txBody>
                  <a:tcPr marL="113058" marR="113058" marT="56529" marB="56529" anchor="ctr"/>
                </a:tc>
                <a:tc>
                  <a:txBody>
                    <a:bodyPr/>
                    <a:lstStyle/>
                    <a:p>
                      <a:pPr algn="ctr"/>
                      <a:endParaRPr lang="en-US" sz="1500">
                        <a:solidFill>
                          <a:srgbClr val="2B2364"/>
                        </a:solidFill>
                      </a:endParaRPr>
                    </a:p>
                  </a:txBody>
                  <a:tcPr marL="113058" marR="113058" marT="56529" marB="56529" anchor="ctr"/>
                </a:tc>
                <a:tc>
                  <a:txBody>
                    <a:bodyPr/>
                    <a:lstStyle/>
                    <a:p>
                      <a:pPr algn="ctr"/>
                      <a:endParaRPr lang="en-US" sz="1500">
                        <a:solidFill>
                          <a:srgbClr val="2B2364"/>
                        </a:solidFill>
                      </a:endParaRPr>
                    </a:p>
                  </a:txBody>
                  <a:tcPr marL="113058" marR="113058" marT="56529" marB="56529" anchor="ctr"/>
                </a:tc>
                <a:tc>
                  <a:txBody>
                    <a:bodyPr/>
                    <a:lstStyle/>
                    <a:p>
                      <a:pPr algn="ctr"/>
                      <a:r>
                        <a:rPr lang="en-US" sz="1500">
                          <a:solidFill>
                            <a:srgbClr val="2B2364"/>
                          </a:solidFill>
                          <a:highlight>
                            <a:srgbClr val="FFFF00"/>
                          </a:highlight>
                        </a:rPr>
                        <a:t>Amsorb</a:t>
                      </a:r>
                      <a:r>
                        <a:rPr lang="en-US" sz="1500" baseline="0">
                          <a:solidFill>
                            <a:srgbClr val="2B2364"/>
                          </a:solidFill>
                          <a:highlight>
                            <a:srgbClr val="FFFF00"/>
                          </a:highlight>
                        </a:rPr>
                        <a:t> Plus</a:t>
                      </a:r>
                      <a:endParaRPr lang="en-US" sz="1500">
                        <a:solidFill>
                          <a:srgbClr val="2B2364"/>
                        </a:solidFill>
                        <a:highlight>
                          <a:srgbClr val="FFFF00"/>
                        </a:highlight>
                      </a:endParaRPr>
                    </a:p>
                  </a:txBody>
                  <a:tcPr marL="113058" marR="113058" marT="56529" marB="56529" anchor="ctr"/>
                </a:tc>
                <a:extLst>
                  <a:ext uri="{0D108BD9-81ED-4DB2-BD59-A6C34878D82A}">
                    <a16:rowId xmlns:a16="http://schemas.microsoft.com/office/drawing/2014/main" val="10003"/>
                  </a:ext>
                </a:extLst>
              </a:tr>
              <a:tr h="453016">
                <a:tc>
                  <a:txBody>
                    <a:bodyPr/>
                    <a:lstStyle/>
                    <a:p>
                      <a:pPr algn="ctr"/>
                      <a:r>
                        <a:rPr lang="en-US" sz="1500">
                          <a:solidFill>
                            <a:srgbClr val="2B2364"/>
                          </a:solidFill>
                        </a:rPr>
                        <a:t>Flexicare/Allied Healthcare</a:t>
                      </a:r>
                    </a:p>
                  </a:txBody>
                  <a:tcPr marL="113058" marR="113058" marT="56529" marB="56529" anchor="ctr"/>
                </a:tc>
                <a:tc>
                  <a:txBody>
                    <a:bodyPr/>
                    <a:lstStyle/>
                    <a:p>
                      <a:pPr algn="ctr"/>
                      <a:r>
                        <a:rPr lang="en-US" sz="1500">
                          <a:solidFill>
                            <a:srgbClr val="2B2364"/>
                          </a:solidFill>
                        </a:rPr>
                        <a:t>Carbolime</a:t>
                      </a:r>
                    </a:p>
                  </a:txBody>
                  <a:tcPr marL="113058" marR="113058" marT="56529" marB="56529" anchor="ctr"/>
                </a:tc>
                <a:tc>
                  <a:txBody>
                    <a:bodyPr/>
                    <a:lstStyle/>
                    <a:p>
                      <a:pPr algn="ctr"/>
                      <a:endParaRPr lang="en-US" sz="1500">
                        <a:solidFill>
                          <a:srgbClr val="2B2364"/>
                        </a:solidFill>
                      </a:endParaRPr>
                    </a:p>
                  </a:txBody>
                  <a:tcPr marL="113058" marR="113058" marT="56529" marB="56529" anchor="ctr"/>
                </a:tc>
                <a:tc>
                  <a:txBody>
                    <a:bodyPr/>
                    <a:lstStyle/>
                    <a:p>
                      <a:pPr algn="ctr"/>
                      <a:r>
                        <a:rPr lang="en-US" sz="1500">
                          <a:solidFill>
                            <a:srgbClr val="2B2364"/>
                          </a:solidFill>
                        </a:rPr>
                        <a:t>LithoLyme (Lithium)</a:t>
                      </a:r>
                    </a:p>
                  </a:txBody>
                  <a:tcPr marL="113058" marR="113058" marT="56529" marB="56529" anchor="ctr"/>
                </a:tc>
                <a:extLst>
                  <a:ext uri="{0D108BD9-81ED-4DB2-BD59-A6C34878D82A}">
                    <a16:rowId xmlns:a16="http://schemas.microsoft.com/office/drawing/2014/main" val="10004"/>
                  </a:ext>
                </a:extLst>
              </a:tr>
              <a:tr h="488010">
                <a:tc>
                  <a:txBody>
                    <a:bodyPr/>
                    <a:lstStyle/>
                    <a:p>
                      <a:pPr algn="ctr"/>
                      <a:r>
                        <a:rPr lang="en-US" sz="1500">
                          <a:solidFill>
                            <a:srgbClr val="2B2364"/>
                          </a:solidFill>
                        </a:rPr>
                        <a:t>Intersurgical</a:t>
                      </a:r>
                    </a:p>
                  </a:txBody>
                  <a:tcPr marL="113058" marR="113058" marT="56529" marB="56529" anchor="ctr"/>
                </a:tc>
                <a:tc>
                  <a:txBody>
                    <a:bodyPr/>
                    <a:lstStyle/>
                    <a:p>
                      <a:pPr algn="ctr"/>
                      <a:r>
                        <a:rPr lang="en-US" sz="1500">
                          <a:solidFill>
                            <a:srgbClr val="2B2364"/>
                          </a:solidFill>
                        </a:rPr>
                        <a:t>Intersorb</a:t>
                      </a:r>
                    </a:p>
                  </a:txBody>
                  <a:tcPr marL="113058" marR="113058" marT="56529" marB="56529" anchor="ctr"/>
                </a:tc>
                <a:tc>
                  <a:txBody>
                    <a:bodyPr/>
                    <a:lstStyle/>
                    <a:p>
                      <a:pPr algn="ctr"/>
                      <a:r>
                        <a:rPr lang="en-US" sz="1500">
                          <a:solidFill>
                            <a:srgbClr val="2B2364"/>
                          </a:solidFill>
                        </a:rPr>
                        <a:t>Spherasorb</a:t>
                      </a:r>
                    </a:p>
                  </a:txBody>
                  <a:tcPr marL="113058" marR="113058" marT="56529" marB="56529" anchor="ctr"/>
                </a:tc>
                <a:tc>
                  <a:txBody>
                    <a:bodyPr/>
                    <a:lstStyle/>
                    <a:p>
                      <a:pPr algn="ctr"/>
                      <a:r>
                        <a:rPr lang="en-US" sz="1500">
                          <a:solidFill>
                            <a:srgbClr val="2B2364"/>
                          </a:solidFill>
                        </a:rPr>
                        <a:t>LoFlosorb</a:t>
                      </a:r>
                    </a:p>
                  </a:txBody>
                  <a:tcPr marL="113058" marR="113058" marT="56529" marB="56529" anchor="ctr"/>
                </a:tc>
                <a:extLst>
                  <a:ext uri="{0D108BD9-81ED-4DB2-BD59-A6C34878D82A}">
                    <a16:rowId xmlns:a16="http://schemas.microsoft.com/office/drawing/2014/main" val="10005"/>
                  </a:ext>
                </a:extLst>
              </a:tr>
              <a:tr h="447289">
                <a:tc>
                  <a:txBody>
                    <a:bodyPr/>
                    <a:lstStyle/>
                    <a:p>
                      <a:pPr algn="ctr"/>
                      <a:r>
                        <a:rPr lang="en-US" sz="1500">
                          <a:solidFill>
                            <a:srgbClr val="2B2364"/>
                          </a:solidFill>
                        </a:rPr>
                        <a:t>Molecular Products*</a:t>
                      </a:r>
                    </a:p>
                  </a:txBody>
                  <a:tcPr marL="113058" marR="113058" marT="56529" marB="56529" anchor="ctr"/>
                </a:tc>
                <a:tc>
                  <a:txBody>
                    <a:bodyPr/>
                    <a:lstStyle/>
                    <a:p>
                      <a:pPr algn="ctr"/>
                      <a:r>
                        <a:rPr lang="en-US" sz="1500">
                          <a:solidFill>
                            <a:srgbClr val="2B2364"/>
                          </a:solidFill>
                        </a:rPr>
                        <a:t>Sofnolime</a:t>
                      </a:r>
                    </a:p>
                  </a:txBody>
                  <a:tcPr marL="113058" marR="113058" marT="56529" marB="56529" anchor="ctr"/>
                </a:tc>
                <a:tc>
                  <a:txBody>
                    <a:bodyPr/>
                    <a:lstStyle/>
                    <a:p>
                      <a:pPr algn="ctr"/>
                      <a:r>
                        <a:rPr lang="en-US" sz="1500">
                          <a:solidFill>
                            <a:srgbClr val="2B2364"/>
                          </a:solidFill>
                        </a:rPr>
                        <a:t>Sofnolime</a:t>
                      </a:r>
                      <a:r>
                        <a:rPr lang="en-US" sz="1500" baseline="0">
                          <a:solidFill>
                            <a:srgbClr val="2B2364"/>
                          </a:solidFill>
                        </a:rPr>
                        <a:t> Solo</a:t>
                      </a:r>
                      <a:endParaRPr lang="en-US" sz="1500">
                        <a:solidFill>
                          <a:srgbClr val="2B2364"/>
                        </a:solidFill>
                      </a:endParaRPr>
                    </a:p>
                  </a:txBody>
                  <a:tcPr marL="113058" marR="113058" marT="56529" marB="56529" anchor="ctr"/>
                </a:tc>
                <a:tc>
                  <a:txBody>
                    <a:bodyPr/>
                    <a:lstStyle/>
                    <a:p>
                      <a:pPr algn="ctr"/>
                      <a:endParaRPr lang="en-US" sz="1500">
                        <a:solidFill>
                          <a:srgbClr val="2B2364"/>
                        </a:solidFill>
                      </a:endParaRPr>
                    </a:p>
                  </a:txBody>
                  <a:tcPr marL="113058" marR="113058" marT="56529" marB="56529" anchor="ctr"/>
                </a:tc>
                <a:extLst>
                  <a:ext uri="{0D108BD9-81ED-4DB2-BD59-A6C34878D82A}">
                    <a16:rowId xmlns:a16="http://schemas.microsoft.com/office/drawing/2014/main" val="10006"/>
                  </a:ext>
                </a:extLst>
              </a:tr>
              <a:tr h="391707">
                <a:tc>
                  <a:txBody>
                    <a:bodyPr/>
                    <a:lstStyle/>
                    <a:p>
                      <a:pPr algn="ctr"/>
                      <a:r>
                        <a:rPr lang="en-US" sz="1500" kern="1200">
                          <a:solidFill>
                            <a:srgbClr val="2B2364"/>
                          </a:solidFill>
                        </a:rPr>
                        <a:t>Micropore - Spiralith</a:t>
                      </a:r>
                      <a:endParaRPr lang="en-US" sz="1500" kern="1200">
                        <a:solidFill>
                          <a:srgbClr val="2B2364"/>
                        </a:solidFill>
                        <a:latin typeface="+mn-lt"/>
                        <a:ea typeface="+mn-ea"/>
                        <a:cs typeface="+mn-cs"/>
                      </a:endParaRPr>
                    </a:p>
                  </a:txBody>
                  <a:tcPr marL="113058" marR="113058" marT="56529" marB="56529" anchor="ctr"/>
                </a:tc>
                <a:tc>
                  <a:txBody>
                    <a:bodyPr/>
                    <a:lstStyle/>
                    <a:p>
                      <a:pPr algn="ctr"/>
                      <a:endParaRPr lang="en-US" sz="1500">
                        <a:solidFill>
                          <a:srgbClr val="2B2364"/>
                        </a:solidFill>
                      </a:endParaRPr>
                    </a:p>
                  </a:txBody>
                  <a:tcPr marL="113058" marR="113058" marT="56529" marB="56529" anchor="ctr"/>
                </a:tc>
                <a:tc>
                  <a:txBody>
                    <a:bodyPr/>
                    <a:lstStyle/>
                    <a:p>
                      <a:pPr algn="ctr"/>
                      <a:endParaRPr lang="en-US" sz="1500">
                        <a:solidFill>
                          <a:srgbClr val="2B2364"/>
                        </a:solidFill>
                      </a:endParaRPr>
                    </a:p>
                  </a:txBody>
                  <a:tcPr marL="113058" marR="113058" marT="56529" marB="56529"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500">
                          <a:solidFill>
                            <a:srgbClr val="2B2364"/>
                          </a:solidFill>
                          <a:effectLst/>
                        </a:rPr>
                        <a:t>SpiraLith Ca</a:t>
                      </a:r>
                      <a:endParaRPr lang="en-US" sz="1500">
                        <a:solidFill>
                          <a:srgbClr val="2B2364"/>
                        </a:solidFill>
                      </a:endParaRPr>
                    </a:p>
                  </a:txBody>
                  <a:tcPr marL="113058" marR="113058" marT="56529" marB="56529" anchor="ctr"/>
                </a:tc>
                <a:extLst>
                  <a:ext uri="{0D108BD9-81ED-4DB2-BD59-A6C34878D82A}">
                    <a16:rowId xmlns:a16="http://schemas.microsoft.com/office/drawing/2014/main" val="10007"/>
                  </a:ext>
                </a:extLst>
              </a:tr>
              <a:tr h="392032">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500">
                          <a:solidFill>
                            <a:srgbClr val="2B2364"/>
                          </a:solidFill>
                        </a:rPr>
                        <a:t>Drager Medical**</a:t>
                      </a:r>
                    </a:p>
                  </a:txBody>
                  <a:tcPr marL="113058" marR="113058" marT="56529" marB="56529" anchor="ctr"/>
                </a:tc>
                <a:tc>
                  <a:txBody>
                    <a:bodyPr/>
                    <a:lstStyle/>
                    <a:p>
                      <a:pPr algn="ctr"/>
                      <a:r>
                        <a:rPr lang="en-US" sz="1500">
                          <a:solidFill>
                            <a:srgbClr val="2B2364"/>
                          </a:solidFill>
                          <a:highlight>
                            <a:srgbClr val="FFFF00"/>
                          </a:highlight>
                        </a:rPr>
                        <a:t>Dragersorb</a:t>
                      </a:r>
                    </a:p>
                  </a:txBody>
                  <a:tcPr marL="113058" marR="113058" marT="56529" marB="56529" anchor="ctr"/>
                </a:tc>
                <a:tc>
                  <a:txBody>
                    <a:bodyPr/>
                    <a:lstStyle/>
                    <a:p>
                      <a:pPr algn="ctr"/>
                      <a:r>
                        <a:rPr lang="en-US" sz="1500">
                          <a:solidFill>
                            <a:srgbClr val="2B2364"/>
                          </a:solidFill>
                          <a:highlight>
                            <a:srgbClr val="FFFF00"/>
                          </a:highlight>
                        </a:rPr>
                        <a:t>Dragersorb</a:t>
                      </a:r>
                      <a:r>
                        <a:rPr lang="en-US" sz="1500" baseline="0">
                          <a:solidFill>
                            <a:srgbClr val="2B2364"/>
                          </a:solidFill>
                          <a:highlight>
                            <a:srgbClr val="FFFF00"/>
                          </a:highlight>
                        </a:rPr>
                        <a:t> Free</a:t>
                      </a:r>
                      <a:endParaRPr lang="en-US" sz="1500">
                        <a:solidFill>
                          <a:srgbClr val="2B2364"/>
                        </a:solidFill>
                        <a:highlight>
                          <a:srgbClr val="FFFF00"/>
                        </a:highlight>
                      </a:endParaRPr>
                    </a:p>
                  </a:txBody>
                  <a:tcPr marL="113058" marR="113058" marT="56529" marB="56529" anchor="ctr"/>
                </a:tc>
                <a:tc>
                  <a:txBody>
                    <a:bodyPr/>
                    <a:lstStyle/>
                    <a:p>
                      <a:pPr algn="ctr"/>
                      <a:endParaRPr lang="en-US" sz="1500">
                        <a:solidFill>
                          <a:srgbClr val="2B2364"/>
                        </a:solidFill>
                      </a:endParaRPr>
                    </a:p>
                  </a:txBody>
                  <a:tcPr marL="113058" marR="113058" marT="56529" marB="56529"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9178481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45370-21F0-FF63-9240-E40E52AAF097}"/>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4B7BF744-AE2C-6D33-8719-2831796270E0}"/>
              </a:ext>
            </a:extLst>
          </p:cNvPr>
          <p:cNvSpPr>
            <a:spLocks noGrp="1"/>
          </p:cNvSpPr>
          <p:nvPr>
            <p:ph idx="1"/>
          </p:nvPr>
        </p:nvSpPr>
        <p:spPr>
          <a:xfrm>
            <a:off x="561975" y="1400175"/>
            <a:ext cx="10891271" cy="4737153"/>
          </a:xfrm>
        </p:spPr>
        <p:txBody>
          <a:bodyPr>
            <a:normAutofit/>
          </a:bodyPr>
          <a:lstStyle/>
          <a:p>
            <a:r>
              <a:rPr lang="en-US"/>
              <a:t>Not all absorbents perform equally</a:t>
            </a:r>
          </a:p>
          <a:p>
            <a:r>
              <a:rPr lang="en-US" err="1"/>
              <a:t>Medisorb</a:t>
            </a:r>
            <a:r>
              <a:rPr lang="en-US"/>
              <a:t> efficiency drives long utilization time and superior economics</a:t>
            </a:r>
          </a:p>
        </p:txBody>
      </p:sp>
      <p:sp>
        <p:nvSpPr>
          <p:cNvPr id="3" name="Slide Number Placeholder 2">
            <a:extLst>
              <a:ext uri="{FF2B5EF4-FFF2-40B4-BE49-F238E27FC236}">
                <a16:creationId xmlns:a16="http://schemas.microsoft.com/office/drawing/2014/main" id="{D4E309E1-8DA4-27B2-2CE2-5CD9599088CC}"/>
              </a:ext>
            </a:extLst>
          </p:cNvPr>
          <p:cNvSpPr>
            <a:spLocks noGrp="1"/>
          </p:cNvSpPr>
          <p:nvPr>
            <p:ph type="sldNum" sz="quarter" idx="4"/>
          </p:nvPr>
        </p:nvSpPr>
        <p:spPr>
          <a:xfrm>
            <a:off x="10810215" y="6443853"/>
            <a:ext cx="830696" cy="281997"/>
          </a:xfrm>
        </p:spPr>
        <p:txBody>
          <a:bodyPr/>
          <a:lstStyle/>
          <a:p>
            <a:fld id="{9BC90A46-7FAD-4BD8-99AD-D4C3117B65F3}" type="slidenum">
              <a:rPr lang="en-US" smtClean="0"/>
              <a:pPr/>
              <a:t>65</a:t>
            </a:fld>
            <a:endParaRPr lang="en-US"/>
          </a:p>
        </p:txBody>
      </p:sp>
      <p:sp>
        <p:nvSpPr>
          <p:cNvPr id="8" name="Title 7">
            <a:extLst>
              <a:ext uri="{FF2B5EF4-FFF2-40B4-BE49-F238E27FC236}">
                <a16:creationId xmlns:a16="http://schemas.microsoft.com/office/drawing/2014/main" id="{F3EC0DA9-F862-247E-E94E-5DB96C6EB6A8}"/>
              </a:ext>
            </a:extLst>
          </p:cNvPr>
          <p:cNvSpPr>
            <a:spLocks noGrp="1"/>
          </p:cNvSpPr>
          <p:nvPr>
            <p:ph type="title"/>
          </p:nvPr>
        </p:nvSpPr>
        <p:spPr>
          <a:xfrm>
            <a:off x="522219" y="419100"/>
            <a:ext cx="10515600" cy="668820"/>
          </a:xfrm>
        </p:spPr>
        <p:txBody>
          <a:bodyPr/>
          <a:lstStyle/>
          <a:p>
            <a:r>
              <a:rPr lang="en-US"/>
              <a:t>Comparative CO</a:t>
            </a:r>
            <a:r>
              <a:rPr lang="en-US" baseline="-25000"/>
              <a:t>2</a:t>
            </a:r>
            <a:r>
              <a:rPr lang="en-US"/>
              <a:t> Absorbent Study</a:t>
            </a:r>
          </a:p>
        </p:txBody>
      </p:sp>
      <p:pic>
        <p:nvPicPr>
          <p:cNvPr id="6" name="Picture 5">
            <a:extLst>
              <a:ext uri="{FF2B5EF4-FFF2-40B4-BE49-F238E27FC236}">
                <a16:creationId xmlns:a16="http://schemas.microsoft.com/office/drawing/2014/main" id="{553C88F9-E73A-8C2A-E9AA-182E15260F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3274006" y="89671"/>
            <a:ext cx="3339699" cy="8024095"/>
          </a:xfrm>
          <a:prstGeom prst="rect">
            <a:avLst/>
          </a:prstGeom>
        </p:spPr>
      </p:pic>
      <p:sp>
        <p:nvSpPr>
          <p:cNvPr id="10" name="Rectangle 9">
            <a:extLst>
              <a:ext uri="{FF2B5EF4-FFF2-40B4-BE49-F238E27FC236}">
                <a16:creationId xmlns:a16="http://schemas.microsoft.com/office/drawing/2014/main" id="{2B5CA80F-2162-AC2B-8D8E-B69FB7E76748}"/>
              </a:ext>
            </a:extLst>
          </p:cNvPr>
          <p:cNvSpPr/>
          <p:nvPr/>
        </p:nvSpPr>
        <p:spPr>
          <a:xfrm>
            <a:off x="931808" y="4924697"/>
            <a:ext cx="8024095" cy="16328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081589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3CA6D-0AF7-F93B-222B-9387241399E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08090A3-1F59-35E7-44EC-58A6628DB961}"/>
              </a:ext>
            </a:extLst>
          </p:cNvPr>
          <p:cNvSpPr/>
          <p:nvPr/>
        </p:nvSpPr>
        <p:spPr>
          <a:xfrm>
            <a:off x="522219" y="4596407"/>
            <a:ext cx="8375196" cy="1391478"/>
          </a:xfrm>
          <a:prstGeom prst="rect">
            <a:avLst/>
          </a:prstGeom>
          <a:solidFill>
            <a:srgbClr val="008557"/>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DEBBCD2F-F7B5-7DE2-BBA4-F9B95BB055A4}"/>
              </a:ext>
            </a:extLst>
          </p:cNvPr>
          <p:cNvSpPr>
            <a:spLocks noGrp="1"/>
          </p:cNvSpPr>
          <p:nvPr>
            <p:ph idx="1"/>
          </p:nvPr>
        </p:nvSpPr>
        <p:spPr>
          <a:xfrm>
            <a:off x="561975" y="1400175"/>
            <a:ext cx="10891838" cy="2562225"/>
          </a:xfrm>
        </p:spPr>
        <p:txBody>
          <a:bodyPr>
            <a:normAutofit/>
          </a:bodyPr>
          <a:lstStyle/>
          <a:p>
            <a:r>
              <a:rPr lang="en-US" err="1"/>
              <a:t>Medisorb</a:t>
            </a:r>
            <a:r>
              <a:rPr lang="en-US"/>
              <a:t> and </a:t>
            </a:r>
            <a:r>
              <a:rPr lang="en-US" err="1"/>
              <a:t>Draegersorb</a:t>
            </a:r>
            <a:r>
              <a:rPr lang="en-US"/>
              <a:t> are market leaders</a:t>
            </a:r>
          </a:p>
          <a:p>
            <a:pPr lvl="1"/>
            <a:r>
              <a:rPr lang="en-US" err="1"/>
              <a:t>Medisorb</a:t>
            </a:r>
            <a:r>
              <a:rPr lang="en-US"/>
              <a:t> = GE</a:t>
            </a:r>
          </a:p>
          <a:p>
            <a:pPr lvl="1"/>
            <a:r>
              <a:rPr lang="en-US" err="1"/>
              <a:t>Draegersorb</a:t>
            </a:r>
            <a:r>
              <a:rPr lang="en-US"/>
              <a:t> = Draeger</a:t>
            </a:r>
          </a:p>
          <a:p>
            <a:pPr lvl="1"/>
            <a:r>
              <a:rPr lang="en-US"/>
              <a:t>Others</a:t>
            </a:r>
          </a:p>
          <a:p>
            <a:pPr lvl="2"/>
            <a:r>
              <a:rPr lang="en-US" err="1"/>
              <a:t>Amsorb</a:t>
            </a:r>
            <a:r>
              <a:rPr lang="en-US"/>
              <a:t> – recent collaboration with GE</a:t>
            </a:r>
          </a:p>
          <a:p>
            <a:pPr lvl="2"/>
            <a:r>
              <a:rPr lang="en-US" err="1"/>
              <a:t>Intersurgical</a:t>
            </a:r>
            <a:r>
              <a:rPr lang="en-US"/>
              <a:t> (</a:t>
            </a:r>
            <a:r>
              <a:rPr lang="en-US" err="1"/>
              <a:t>Spherasorb</a:t>
            </a:r>
            <a:r>
              <a:rPr lang="en-US"/>
              <a:t>) </a:t>
            </a:r>
          </a:p>
          <a:p>
            <a:pPr lvl="2"/>
            <a:r>
              <a:rPr lang="en-US"/>
              <a:t>Other smaller players include </a:t>
            </a:r>
            <a:r>
              <a:rPr lang="en-US" err="1"/>
              <a:t>Flexicare</a:t>
            </a:r>
            <a:r>
              <a:rPr lang="en-US"/>
              <a:t> (</a:t>
            </a:r>
            <a:r>
              <a:rPr lang="en-US" err="1"/>
              <a:t>LithoLyme</a:t>
            </a:r>
            <a:r>
              <a:rPr lang="en-US"/>
              <a:t>) and </a:t>
            </a:r>
            <a:r>
              <a:rPr lang="en-US" err="1"/>
              <a:t>Atrasorb</a:t>
            </a:r>
            <a:endParaRPr lang="en-US"/>
          </a:p>
          <a:p>
            <a:pPr lvl="1"/>
            <a:endParaRPr lang="en-US"/>
          </a:p>
        </p:txBody>
      </p:sp>
      <p:sp>
        <p:nvSpPr>
          <p:cNvPr id="3" name="Slide Number Placeholder 2">
            <a:extLst>
              <a:ext uri="{FF2B5EF4-FFF2-40B4-BE49-F238E27FC236}">
                <a16:creationId xmlns:a16="http://schemas.microsoft.com/office/drawing/2014/main" id="{2047F1AD-9A22-71A5-5CA1-ADEC1C95D24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66</a:t>
            </a:fld>
            <a:endParaRPr lang="en-US"/>
          </a:p>
        </p:txBody>
      </p:sp>
      <p:sp>
        <p:nvSpPr>
          <p:cNvPr id="4" name="Title 3">
            <a:extLst>
              <a:ext uri="{FF2B5EF4-FFF2-40B4-BE49-F238E27FC236}">
                <a16:creationId xmlns:a16="http://schemas.microsoft.com/office/drawing/2014/main" id="{BF818B99-11A6-A6E0-33B5-9113C19F2649}"/>
              </a:ext>
            </a:extLst>
          </p:cNvPr>
          <p:cNvSpPr>
            <a:spLocks noGrp="1"/>
          </p:cNvSpPr>
          <p:nvPr>
            <p:ph type="title"/>
          </p:nvPr>
        </p:nvSpPr>
        <p:spPr>
          <a:xfrm>
            <a:off x="522219" y="419100"/>
            <a:ext cx="10515600" cy="668820"/>
          </a:xfrm>
        </p:spPr>
        <p:txBody>
          <a:bodyPr/>
          <a:lstStyle/>
          <a:p>
            <a:r>
              <a:rPr lang="en-US"/>
              <a:t>Competitive Notes</a:t>
            </a:r>
          </a:p>
        </p:txBody>
      </p:sp>
      <p:pic>
        <p:nvPicPr>
          <p:cNvPr id="1026" name="Picture 2" descr="undefined">
            <a:extLst>
              <a:ext uri="{FF2B5EF4-FFF2-40B4-BE49-F238E27FC236}">
                <a16:creationId xmlns:a16="http://schemas.microsoft.com/office/drawing/2014/main" id="{0DE821C2-A4B3-3149-4684-2AD935725DF7}"/>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9015512" y="1308735"/>
            <a:ext cx="1809369" cy="18093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5D94D2-0F36-203F-79FD-54D13B846108}"/>
              </a:ext>
            </a:extLst>
          </p:cNvPr>
          <p:cNvSpPr txBox="1"/>
          <p:nvPr/>
        </p:nvSpPr>
        <p:spPr>
          <a:xfrm>
            <a:off x="800100" y="4968980"/>
            <a:ext cx="7802136" cy="646331"/>
          </a:xfrm>
          <a:prstGeom prst="rect">
            <a:avLst/>
          </a:prstGeom>
          <a:noFill/>
        </p:spPr>
        <p:txBody>
          <a:bodyPr wrap="none" rtlCol="0">
            <a:spAutoFit/>
          </a:bodyPr>
          <a:lstStyle/>
          <a:p>
            <a:r>
              <a:rPr lang="en-US" b="1" err="1">
                <a:solidFill>
                  <a:schemeClr val="bg1"/>
                </a:solidFill>
              </a:rPr>
              <a:t>Medisorb</a:t>
            </a:r>
            <a:r>
              <a:rPr lang="en-US" b="1">
                <a:solidFill>
                  <a:schemeClr val="bg1"/>
                </a:solidFill>
              </a:rPr>
              <a:t> canister presently is not compatible with Draeger machines</a:t>
            </a:r>
          </a:p>
          <a:p>
            <a:r>
              <a:rPr lang="en-US" b="1" err="1">
                <a:solidFill>
                  <a:schemeClr val="bg1"/>
                </a:solidFill>
              </a:rPr>
              <a:t>Draegersorb</a:t>
            </a:r>
            <a:r>
              <a:rPr lang="en-US" b="1">
                <a:solidFill>
                  <a:schemeClr val="bg1"/>
                </a:solidFill>
              </a:rPr>
              <a:t> presently is not compatible to GE machines</a:t>
            </a:r>
          </a:p>
        </p:txBody>
      </p:sp>
    </p:spTree>
    <p:extLst>
      <p:ext uri="{BB962C8B-B14F-4D97-AF65-F5344CB8AC3E}">
        <p14:creationId xmlns:p14="http://schemas.microsoft.com/office/powerpoint/2010/main" val="34329333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D7836-5E03-E452-1FA0-C8C66E5C5968}"/>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114A6D43-5623-710C-5F65-62E84A3EFE03}"/>
              </a:ext>
            </a:extLst>
          </p:cNvPr>
          <p:cNvGraphicFramePr>
            <a:graphicFrameLocks noGrp="1"/>
          </p:cNvGraphicFramePr>
          <p:nvPr>
            <p:ph sz="half" idx="1"/>
            <p:extLst>
              <p:ext uri="{D42A27DB-BD31-4B8C-83A1-F6EECF244321}">
                <p14:modId xmlns:p14="http://schemas.microsoft.com/office/powerpoint/2010/main" val="1154114917"/>
              </p:ext>
            </p:extLst>
          </p:nvPr>
        </p:nvGraphicFramePr>
        <p:xfrm>
          <a:off x="584200" y="1300163"/>
          <a:ext cx="10818133" cy="4663025"/>
        </p:xfrm>
        <a:graphic>
          <a:graphicData uri="http://schemas.openxmlformats.org/drawingml/2006/table">
            <a:tbl>
              <a:tblPr firstRow="1" bandRow="1">
                <a:tableStyleId>{69012ECD-51FC-41F1-AA8D-1B2483CD663E}</a:tableStyleId>
              </a:tblPr>
              <a:tblGrid>
                <a:gridCol w="1598106">
                  <a:extLst>
                    <a:ext uri="{9D8B030D-6E8A-4147-A177-3AD203B41FA5}">
                      <a16:colId xmlns:a16="http://schemas.microsoft.com/office/drawing/2014/main" val="837788312"/>
                    </a:ext>
                  </a:extLst>
                </a:gridCol>
                <a:gridCol w="3041029">
                  <a:extLst>
                    <a:ext uri="{9D8B030D-6E8A-4147-A177-3AD203B41FA5}">
                      <a16:colId xmlns:a16="http://schemas.microsoft.com/office/drawing/2014/main" val="1080632164"/>
                    </a:ext>
                  </a:extLst>
                </a:gridCol>
                <a:gridCol w="2156218">
                  <a:extLst>
                    <a:ext uri="{9D8B030D-6E8A-4147-A177-3AD203B41FA5}">
                      <a16:colId xmlns:a16="http://schemas.microsoft.com/office/drawing/2014/main" val="2833677695"/>
                    </a:ext>
                  </a:extLst>
                </a:gridCol>
                <a:gridCol w="2370224">
                  <a:extLst>
                    <a:ext uri="{9D8B030D-6E8A-4147-A177-3AD203B41FA5}">
                      <a16:colId xmlns:a16="http://schemas.microsoft.com/office/drawing/2014/main" val="3414188886"/>
                    </a:ext>
                  </a:extLst>
                </a:gridCol>
                <a:gridCol w="1652556">
                  <a:extLst>
                    <a:ext uri="{9D8B030D-6E8A-4147-A177-3AD203B41FA5}">
                      <a16:colId xmlns:a16="http://schemas.microsoft.com/office/drawing/2014/main" val="445000359"/>
                    </a:ext>
                  </a:extLst>
                </a:gridCol>
              </a:tblGrid>
              <a:tr h="586033">
                <a:tc>
                  <a:txBody>
                    <a:bodyPr/>
                    <a:lstStyle/>
                    <a:p>
                      <a:pPr algn="ctr"/>
                      <a:r>
                        <a:rPr lang="en-US" sz="1600"/>
                        <a:t>Competitor</a:t>
                      </a:r>
                    </a:p>
                  </a:txBody>
                  <a:tcPr anchor="ctr"/>
                </a:tc>
                <a:tc>
                  <a:txBody>
                    <a:bodyPr/>
                    <a:lstStyle/>
                    <a:p>
                      <a:pPr algn="ctr"/>
                      <a:r>
                        <a:rPr lang="en-US" sz="1600"/>
                        <a:t>Manufacturing Location</a:t>
                      </a:r>
                    </a:p>
                  </a:txBody>
                  <a:tcPr anchor="ctr"/>
                </a:tc>
                <a:tc>
                  <a:txBody>
                    <a:bodyPr/>
                    <a:lstStyle/>
                    <a:p>
                      <a:pPr algn="ctr"/>
                      <a:r>
                        <a:rPr lang="en-US" sz="1600"/>
                        <a:t>Price Sensitivity</a:t>
                      </a:r>
                    </a:p>
                  </a:txBody>
                  <a:tcPr anchor="ctr"/>
                </a:tc>
                <a:tc>
                  <a:txBody>
                    <a:bodyPr/>
                    <a:lstStyle/>
                    <a:p>
                      <a:pPr algn="ctr"/>
                      <a:r>
                        <a:rPr lang="en-US" sz="1600"/>
                        <a:t>GPO Position(s)</a:t>
                      </a:r>
                    </a:p>
                  </a:txBody>
                  <a:tcPr anchor="ctr"/>
                </a:tc>
                <a:tc>
                  <a:txBody>
                    <a:bodyPr/>
                    <a:lstStyle/>
                    <a:p>
                      <a:pPr algn="ctr"/>
                      <a:r>
                        <a:rPr lang="en-US" sz="1600"/>
                        <a:t>Expectation</a:t>
                      </a:r>
                    </a:p>
                  </a:txBody>
                  <a:tcPr anchor="ctr"/>
                </a:tc>
                <a:extLst>
                  <a:ext uri="{0D108BD9-81ED-4DB2-BD59-A6C34878D82A}">
                    <a16:rowId xmlns:a16="http://schemas.microsoft.com/office/drawing/2014/main" val="3198698296"/>
                  </a:ext>
                </a:extLst>
              </a:tr>
              <a:tr h="299547">
                <a:tc gridSpan="5">
                  <a:txBody>
                    <a:bodyPr/>
                    <a:lstStyle/>
                    <a:p>
                      <a:pPr algn="ctr"/>
                      <a:r>
                        <a:rPr lang="en-US" sz="1600"/>
                        <a:t>Anesthesia Circuits / Masks</a:t>
                      </a:r>
                      <a:endParaRPr lang="en-US" sz="1600" i="1"/>
                    </a:p>
                  </a:txBody>
                  <a:tcPr anchor="ctr">
                    <a:solidFill>
                      <a:schemeClr val="bg2"/>
                    </a:solidFill>
                  </a:tcPr>
                </a:tc>
                <a:tc hMerge="1">
                  <a:txBody>
                    <a:bodyPr/>
                    <a:lstStyle/>
                    <a:p>
                      <a:pPr algn="ctr"/>
                      <a:endParaRPr lang="en-US"/>
                    </a:p>
                  </a:txBody>
                  <a:tcPr anchor="ctr"/>
                </a:tc>
                <a:tc hMerge="1">
                  <a:txBody>
                    <a:bodyPr/>
                    <a:lstStyle/>
                    <a:p>
                      <a:pPr algn="ctr"/>
                      <a:endParaRPr lang="en-US"/>
                    </a:p>
                  </a:txBody>
                  <a:tcPr anchor="ctr"/>
                </a:tc>
                <a:tc hMerge="1">
                  <a:txBody>
                    <a:bodyPr/>
                    <a:lstStyle/>
                    <a:p>
                      <a:pPr algn="ctr"/>
                      <a:endParaRPr lang="en-US"/>
                    </a:p>
                  </a:txBody>
                  <a:tcPr anchor="ctr"/>
                </a:tc>
                <a:tc hMerge="1">
                  <a:txBody>
                    <a:bodyPr/>
                    <a:lstStyle/>
                    <a:p>
                      <a:pPr algn="ctr"/>
                      <a:endParaRPr lang="en-US"/>
                    </a:p>
                  </a:txBody>
                  <a:tcPr anchor="ctr"/>
                </a:tc>
                <a:extLst>
                  <a:ext uri="{0D108BD9-81ED-4DB2-BD59-A6C34878D82A}">
                    <a16:rowId xmlns:a16="http://schemas.microsoft.com/office/drawing/2014/main" val="1555463036"/>
                  </a:ext>
                </a:extLst>
              </a:tr>
              <a:tr h="562048">
                <a:tc>
                  <a:txBody>
                    <a:bodyPr/>
                    <a:lstStyle/>
                    <a:p>
                      <a:pPr algn="ctr"/>
                      <a:r>
                        <a:rPr lang="en-US" sz="1600"/>
                        <a:t>AirLife</a:t>
                      </a:r>
                    </a:p>
                  </a:txBody>
                  <a:tcPr anchor="ctr"/>
                </a:tc>
                <a:tc>
                  <a:txBody>
                    <a:bodyPr/>
                    <a:lstStyle/>
                    <a:p>
                      <a:pPr algn="ctr"/>
                      <a:r>
                        <a:rPr lang="en-US" sz="1600"/>
                        <a:t>Mexico / China</a:t>
                      </a:r>
                    </a:p>
                  </a:txBody>
                  <a:tcPr anchor="ctr"/>
                </a:tc>
                <a:tc>
                  <a:txBody>
                    <a:bodyPr/>
                    <a:lstStyle/>
                    <a:p>
                      <a:pPr algn="ctr"/>
                      <a:r>
                        <a:rPr lang="en-US" sz="1600"/>
                        <a:t>High / Medium</a:t>
                      </a:r>
                    </a:p>
                  </a:txBody>
                  <a:tcPr anchor="ctr"/>
                </a:tc>
                <a:tc>
                  <a:txBody>
                    <a:bodyPr/>
                    <a:lstStyle/>
                    <a:p>
                      <a:pPr algn="ctr"/>
                      <a:r>
                        <a:rPr lang="en-US" sz="1600"/>
                        <a:t>HPG Dual, Premier, Vizient</a:t>
                      </a:r>
                    </a:p>
                  </a:txBody>
                  <a:tcPr anchor="ctr"/>
                </a:tc>
                <a:tc>
                  <a:txBody>
                    <a:bodyPr/>
                    <a:lstStyle/>
                    <a:p>
                      <a:pPr algn="ctr"/>
                      <a:endParaRPr lang="en-US" sz="1600"/>
                    </a:p>
                  </a:txBody>
                  <a:tcPr anchor="ctr"/>
                </a:tc>
                <a:extLst>
                  <a:ext uri="{0D108BD9-81ED-4DB2-BD59-A6C34878D82A}">
                    <a16:rowId xmlns:a16="http://schemas.microsoft.com/office/drawing/2014/main" val="1464136050"/>
                  </a:ext>
                </a:extLst>
              </a:tr>
              <a:tr h="562048">
                <a:tc>
                  <a:txBody>
                    <a:bodyPr/>
                    <a:lstStyle/>
                    <a:p>
                      <a:pPr algn="ctr"/>
                      <a:r>
                        <a:rPr lang="en-US" sz="1600"/>
                        <a:t>Ambu</a:t>
                      </a:r>
                    </a:p>
                  </a:txBody>
                  <a:tcPr anchor="ctr"/>
                </a:tc>
                <a:tc>
                  <a:txBody>
                    <a:bodyPr/>
                    <a:lstStyle/>
                    <a:p>
                      <a:pPr algn="ctr"/>
                      <a:r>
                        <a:rPr lang="en-US" sz="1600"/>
                        <a:t>US / 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High / Medium</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HPG Dual, Premier, Vizient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Increase</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553816961"/>
                  </a:ext>
                </a:extLst>
              </a:tr>
              <a:tr h="562048">
                <a:tc>
                  <a:txBody>
                    <a:bodyPr/>
                    <a:lstStyle/>
                    <a:p>
                      <a:pPr algn="ctr"/>
                      <a:r>
                        <a:rPr lang="en-US" sz="1600"/>
                        <a:t>Medline</a:t>
                      </a:r>
                    </a:p>
                  </a:txBody>
                  <a:tcPr anchor="ctr"/>
                </a:tc>
                <a:tc>
                  <a:txBody>
                    <a:bodyPr/>
                    <a:lstStyle/>
                    <a:p>
                      <a:pPr algn="ctr"/>
                      <a:r>
                        <a:rPr lang="en-US" sz="1600"/>
                        <a:t>Mexico, China, Other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High / Medium</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Premier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Increase</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1568618598"/>
                  </a:ext>
                </a:extLst>
              </a:tr>
              <a:tr h="299547">
                <a:tc gridSpan="5">
                  <a:txBody>
                    <a:bodyPr/>
                    <a:lstStyle/>
                    <a:p>
                      <a:pPr algn="ctr"/>
                      <a:r>
                        <a:rPr lang="en-US" sz="1600"/>
                        <a:t>CO</a:t>
                      </a:r>
                      <a:r>
                        <a:rPr lang="en-US" sz="1600" baseline="-25000"/>
                        <a:t>2</a:t>
                      </a:r>
                      <a:r>
                        <a:rPr lang="en-US" sz="1600"/>
                        <a:t> Absorbent</a:t>
                      </a:r>
                      <a:endParaRPr lang="en-US" sz="1600" i="1"/>
                    </a:p>
                  </a:txBody>
                  <a:tcPr anchor="ctr">
                    <a:solidFill>
                      <a:schemeClr val="bg2"/>
                    </a:solidFill>
                  </a:tcPr>
                </a:tc>
                <a:tc hMerge="1">
                  <a:txBody>
                    <a:bodyPr/>
                    <a:lstStyle/>
                    <a:p>
                      <a:pPr algn="ctr"/>
                      <a:endParaRPr lang="en-US"/>
                    </a:p>
                  </a:txBody>
                  <a:tcPr anchor="ct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p>
                  </a:txBody>
                  <a:tcPr anchor="ctr"/>
                </a:tc>
                <a:tc hMerge="1">
                  <a:txBody>
                    <a:bodyPr/>
                    <a:lstStyle/>
                    <a:p>
                      <a:pPr algn="ctr"/>
                      <a:endParaRPr lang="en-US"/>
                    </a:p>
                  </a:txBody>
                  <a:tcPr anchor="ct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p>
                  </a:txBody>
                  <a:tcPr anchor="ctr"/>
                </a:tc>
                <a:extLst>
                  <a:ext uri="{0D108BD9-81ED-4DB2-BD59-A6C34878D82A}">
                    <a16:rowId xmlns:a16="http://schemas.microsoft.com/office/drawing/2014/main" val="4257752372"/>
                  </a:ext>
                </a:extLst>
              </a:tr>
              <a:tr h="562048">
                <a:tc>
                  <a:txBody>
                    <a:bodyPr/>
                    <a:lstStyle/>
                    <a:p>
                      <a:pPr algn="ctr"/>
                      <a:r>
                        <a:rPr lang="en-US" sz="1600"/>
                        <a:t>AirLife</a:t>
                      </a:r>
                    </a:p>
                  </a:txBody>
                  <a:tcPr anchor="ctr"/>
                </a:tc>
                <a:tc>
                  <a:txBody>
                    <a:bodyPr/>
                    <a:lstStyle/>
                    <a:p>
                      <a:pPr algn="ctr"/>
                      <a:r>
                        <a:rPr lang="en-US" sz="1600"/>
                        <a:t>Mexico</a:t>
                      </a:r>
                    </a:p>
                  </a:txBody>
                  <a:tcPr anchor="ctr"/>
                </a:tc>
                <a:tc>
                  <a:txBody>
                    <a:bodyPr/>
                    <a:lstStyle/>
                    <a:p>
                      <a:pPr algn="ctr"/>
                      <a:r>
                        <a:rPr lang="en-US" sz="1600"/>
                        <a:t>Medium</a:t>
                      </a:r>
                    </a:p>
                  </a:txBody>
                  <a:tcPr anchor="ctr"/>
                </a:tc>
                <a:tc>
                  <a:txBody>
                    <a:bodyPr/>
                    <a:lstStyle/>
                    <a:p>
                      <a:pPr algn="ctr"/>
                      <a:r>
                        <a:rPr lang="en-US" sz="1600"/>
                        <a:t>HPG, Premier, Vizient</a:t>
                      </a:r>
                    </a:p>
                  </a:txBody>
                  <a:tcPr anchor="ctr"/>
                </a:tc>
                <a:tc>
                  <a:txBody>
                    <a:bodyPr/>
                    <a:lstStyle/>
                    <a:p>
                      <a:pPr algn="ctr"/>
                      <a:endParaRPr lang="en-US" sz="1600">
                        <a:highlight>
                          <a:srgbClr val="FFFF00"/>
                        </a:highlight>
                      </a:endParaRPr>
                    </a:p>
                  </a:txBody>
                  <a:tcPr anchor="ctr"/>
                </a:tc>
                <a:extLst>
                  <a:ext uri="{0D108BD9-81ED-4DB2-BD59-A6C34878D82A}">
                    <a16:rowId xmlns:a16="http://schemas.microsoft.com/office/drawing/2014/main" val="2042856367"/>
                  </a:ext>
                </a:extLst>
              </a:tr>
              <a:tr h="562048">
                <a:tc>
                  <a:txBody>
                    <a:bodyPr/>
                    <a:lstStyle/>
                    <a:p>
                      <a:pPr algn="ctr"/>
                      <a:r>
                        <a:rPr lang="en-US" sz="1600"/>
                        <a:t>Amsorb</a:t>
                      </a:r>
                    </a:p>
                  </a:txBody>
                  <a:tcPr anchor="ctr"/>
                </a:tc>
                <a:tc>
                  <a:txBody>
                    <a:bodyPr/>
                    <a:lstStyle/>
                    <a:p>
                      <a:pPr algn="ctr"/>
                      <a:r>
                        <a:rPr lang="en-US" sz="1600"/>
                        <a:t>Europe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Medium</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HPG, Premier, Vizient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1582127093"/>
                  </a:ext>
                </a:extLst>
              </a:tr>
              <a:tr h="562048">
                <a:tc>
                  <a:txBody>
                    <a:bodyPr/>
                    <a:lstStyle/>
                    <a:p>
                      <a:pPr algn="ctr"/>
                      <a:r>
                        <a:rPr lang="en-US" sz="1600"/>
                        <a:t>Intersurgical</a:t>
                      </a:r>
                    </a:p>
                  </a:txBody>
                  <a:tcPr anchor="ctr"/>
                </a:tc>
                <a:tc>
                  <a:txBody>
                    <a:bodyPr/>
                    <a:lstStyle/>
                    <a:p>
                      <a:pPr algn="ctr"/>
                      <a:r>
                        <a:rPr lang="en-US" sz="1600"/>
                        <a:t>Europe</a:t>
                      </a:r>
                    </a:p>
                  </a:txBody>
                  <a:tcPr anchor="ctr"/>
                </a:tc>
                <a:tc>
                  <a:txBody>
                    <a:bodyPr/>
                    <a:lstStyle/>
                    <a:p>
                      <a:pPr algn="ctr"/>
                      <a:r>
                        <a:rPr lang="en-US" sz="1600"/>
                        <a:t>Medium</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HPG, Premier, Vizient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mn-lt"/>
                        <a:ea typeface="+mn-ea"/>
                        <a:cs typeface="+mn-cs"/>
                      </a:endParaRPr>
                    </a:p>
                  </a:txBody>
                  <a:tcPr anchor="ctr"/>
                </a:tc>
                <a:extLst>
                  <a:ext uri="{0D108BD9-81ED-4DB2-BD59-A6C34878D82A}">
                    <a16:rowId xmlns:a16="http://schemas.microsoft.com/office/drawing/2014/main" val="575671198"/>
                  </a:ext>
                </a:extLst>
              </a:tr>
            </a:tbl>
          </a:graphicData>
        </a:graphic>
      </p:graphicFrame>
      <p:sp>
        <p:nvSpPr>
          <p:cNvPr id="4" name="Slide Number Placeholder 3">
            <a:extLst>
              <a:ext uri="{FF2B5EF4-FFF2-40B4-BE49-F238E27FC236}">
                <a16:creationId xmlns:a16="http://schemas.microsoft.com/office/drawing/2014/main" id="{E10BA34B-48C8-BA65-B07F-A6BA128A595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67</a:t>
            </a:fld>
            <a:endParaRPr lang="en-US"/>
          </a:p>
        </p:txBody>
      </p:sp>
      <p:sp>
        <p:nvSpPr>
          <p:cNvPr id="5" name="Title 4">
            <a:extLst>
              <a:ext uri="{FF2B5EF4-FFF2-40B4-BE49-F238E27FC236}">
                <a16:creationId xmlns:a16="http://schemas.microsoft.com/office/drawing/2014/main" id="{BF8515F3-7870-B7B4-0B42-FB712F25D68C}"/>
              </a:ext>
            </a:extLst>
          </p:cNvPr>
          <p:cNvSpPr>
            <a:spLocks noGrp="1"/>
          </p:cNvSpPr>
          <p:nvPr>
            <p:ph type="title"/>
          </p:nvPr>
        </p:nvSpPr>
        <p:spPr>
          <a:xfrm>
            <a:off x="522219" y="419100"/>
            <a:ext cx="10515600" cy="668820"/>
          </a:xfrm>
        </p:spPr>
        <p:txBody>
          <a:bodyPr/>
          <a:lstStyle/>
          <a:p>
            <a:r>
              <a:rPr lang="en-US"/>
              <a:t>Anesthesia Circuits and Masks</a:t>
            </a:r>
          </a:p>
        </p:txBody>
      </p:sp>
    </p:spTree>
    <p:extLst>
      <p:ext uri="{BB962C8B-B14F-4D97-AF65-F5344CB8AC3E}">
        <p14:creationId xmlns:p14="http://schemas.microsoft.com/office/powerpoint/2010/main" val="27255529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8AA8E-6203-4E70-F4E1-322F2036E1BC}"/>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E5DF561-89BB-5E8F-3A3C-B7C43729B7F5}"/>
              </a:ext>
            </a:extLst>
          </p:cNvPr>
          <p:cNvGraphicFramePr>
            <a:graphicFrameLocks noGrp="1"/>
          </p:cNvGraphicFramePr>
          <p:nvPr>
            <p:extLst>
              <p:ext uri="{D42A27DB-BD31-4B8C-83A1-F6EECF244321}">
                <p14:modId xmlns:p14="http://schemas.microsoft.com/office/powerpoint/2010/main" val="3347803419"/>
              </p:ext>
            </p:extLst>
          </p:nvPr>
        </p:nvGraphicFramePr>
        <p:xfrm>
          <a:off x="561975" y="1400175"/>
          <a:ext cx="11293735" cy="4905300"/>
        </p:xfrm>
        <a:graphic>
          <a:graphicData uri="http://schemas.openxmlformats.org/drawingml/2006/table">
            <a:tbl>
              <a:tblPr>
                <a:tableStyleId>{5C22544A-7EE6-4342-B048-85BDC9FD1C3A}</a:tableStyleId>
              </a:tblPr>
              <a:tblGrid>
                <a:gridCol w="853632">
                  <a:extLst>
                    <a:ext uri="{9D8B030D-6E8A-4147-A177-3AD203B41FA5}">
                      <a16:colId xmlns:a16="http://schemas.microsoft.com/office/drawing/2014/main" val="457836156"/>
                    </a:ext>
                  </a:extLst>
                </a:gridCol>
                <a:gridCol w="971857">
                  <a:extLst>
                    <a:ext uri="{9D8B030D-6E8A-4147-A177-3AD203B41FA5}">
                      <a16:colId xmlns:a16="http://schemas.microsoft.com/office/drawing/2014/main" val="2616591228"/>
                    </a:ext>
                  </a:extLst>
                </a:gridCol>
                <a:gridCol w="1172344">
                  <a:extLst>
                    <a:ext uri="{9D8B030D-6E8A-4147-A177-3AD203B41FA5}">
                      <a16:colId xmlns:a16="http://schemas.microsoft.com/office/drawing/2014/main" val="1757946922"/>
                    </a:ext>
                  </a:extLst>
                </a:gridCol>
                <a:gridCol w="2203655">
                  <a:extLst>
                    <a:ext uri="{9D8B030D-6E8A-4147-A177-3AD203B41FA5}">
                      <a16:colId xmlns:a16="http://schemas.microsoft.com/office/drawing/2014/main" val="3172927632"/>
                    </a:ext>
                  </a:extLst>
                </a:gridCol>
                <a:gridCol w="944175">
                  <a:extLst>
                    <a:ext uri="{9D8B030D-6E8A-4147-A177-3AD203B41FA5}">
                      <a16:colId xmlns:a16="http://schemas.microsoft.com/office/drawing/2014/main" val="749631447"/>
                    </a:ext>
                  </a:extLst>
                </a:gridCol>
                <a:gridCol w="658368">
                  <a:extLst>
                    <a:ext uri="{9D8B030D-6E8A-4147-A177-3AD203B41FA5}">
                      <a16:colId xmlns:a16="http://schemas.microsoft.com/office/drawing/2014/main" val="1764700443"/>
                    </a:ext>
                  </a:extLst>
                </a:gridCol>
                <a:gridCol w="4489704">
                  <a:extLst>
                    <a:ext uri="{9D8B030D-6E8A-4147-A177-3AD203B41FA5}">
                      <a16:colId xmlns:a16="http://schemas.microsoft.com/office/drawing/2014/main" val="2064904662"/>
                    </a:ext>
                  </a:extLst>
                </a:gridCol>
              </a:tblGrid>
              <a:tr h="542782">
                <a:tc>
                  <a:txBody>
                    <a:bodyPr/>
                    <a:lstStyle/>
                    <a:p>
                      <a:pPr marL="91440" algn="l" fontAlgn="ctr">
                        <a:buNone/>
                      </a:pPr>
                      <a:r>
                        <a:rPr lang="en-US" sz="900" u="none" strike="noStrike">
                          <a:effectLst/>
                        </a:rPr>
                        <a:t>Neal </a:t>
                      </a:r>
                      <a:r>
                        <a:rPr lang="en-US" sz="900" u="none" strike="noStrike" err="1">
                          <a:effectLst/>
                        </a:rPr>
                        <a:t>Harpstrite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102574</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National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Circuits and Masks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2/28/2027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Dual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Circuits and Masks Limbo, Westmed &amp; Vital Signs </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57732744"/>
                  </a:ext>
                </a:extLst>
              </a:tr>
              <a:tr h="542782">
                <a:tc>
                  <a:txBody>
                    <a:bodyPr/>
                    <a:lstStyle/>
                    <a:p>
                      <a:pPr marL="91440" algn="l" fontAlgn="ctr">
                        <a:buNone/>
                      </a:pPr>
                      <a:r>
                        <a:rPr lang="en-US" sz="900" u="none" strike="noStrike">
                          <a:effectLst/>
                        </a:rPr>
                        <a:t>Derrick Tsou</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MS5384</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National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Masks and Circuits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9/30/2025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Vital Signs, SNET, Circuits, Gas Sampling Lines | Specialty Care Impact Standardization 3% </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816752767"/>
                  </a:ext>
                </a:extLst>
              </a:tr>
              <a:tr h="542782">
                <a:tc>
                  <a:txBody>
                    <a:bodyPr/>
                    <a:lstStyle/>
                    <a:p>
                      <a:pPr marL="91440" algn="l" fontAlgn="ctr">
                        <a:buNone/>
                      </a:pPr>
                      <a:r>
                        <a:rPr lang="en-US" sz="900" u="none" strike="noStrike">
                          <a:effectLst/>
                        </a:rPr>
                        <a:t>Derrick Tsou</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VYAIR-0147140</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National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Circuits and Masks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3/31/2025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Vital Signs, Circuits, Anesthesia Masks, Gas Sampling Lines </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275172177"/>
                  </a:ext>
                </a:extLst>
              </a:tr>
              <a:tr h="563044">
                <a:tc>
                  <a:txBody>
                    <a:bodyPr/>
                    <a:lstStyle/>
                    <a:p>
                      <a:pPr marL="91440" algn="l" fontAlgn="ctr">
                        <a:buNone/>
                      </a:pPr>
                      <a:r>
                        <a:rPr lang="en-US" sz="900" u="none" strike="noStrike">
                          <a:effectLst/>
                        </a:rPr>
                        <a:t>Derrick Tsou</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MS5384AB</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Children’s Hospital Association</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Masks and Circuits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9/30/2025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Sole </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Vital Signs, SNET, Circuits, Gas Sampling Lines | Specialty Care Impact Standardization 3% </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787978941"/>
                  </a:ext>
                </a:extLst>
              </a:tr>
              <a:tr h="542782">
                <a:tc>
                  <a:txBody>
                    <a:bodyPr/>
                    <a:lstStyle/>
                    <a:p>
                      <a:pPr marL="91440" algn="l" fontAlgn="ctr">
                        <a:buNone/>
                      </a:pPr>
                      <a:r>
                        <a:rPr lang="en-US" sz="900" u="none" strike="noStrike">
                          <a:effectLst/>
                        </a:rPr>
                        <a:t>Derrick Tsou</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MS5384AC</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IHN</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Masks and Circuits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9/30/2025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Sole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Vital Signs, SNET, circuits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073872145"/>
                  </a:ext>
                </a:extLst>
              </a:tr>
              <a:tr h="542782">
                <a:tc>
                  <a:txBody>
                    <a:bodyPr/>
                    <a:lstStyle/>
                    <a:p>
                      <a:pPr marL="91440" algn="l" fontAlgn="ctr">
                        <a:buNone/>
                      </a:pPr>
                      <a:r>
                        <a:rPr lang="en-US" sz="900" u="none" strike="noStrike">
                          <a:effectLst/>
                        </a:rPr>
                        <a:t>Blair Hobgood</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MS143</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Partners Cooperative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Circuits and Masks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9/30/2025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Westmed Circuits, Masks and Bags</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975062215"/>
                  </a:ext>
                </a:extLst>
              </a:tr>
              <a:tr h="542782">
                <a:tc>
                  <a:txBody>
                    <a:bodyPr/>
                    <a:lstStyle/>
                    <a:p>
                      <a:pPr marL="91440" algn="l" fontAlgn="ctr">
                        <a:buNone/>
                      </a:pPr>
                      <a:r>
                        <a:rPr lang="en-US" sz="900" u="none" strike="noStrike">
                          <a:effectLst/>
                        </a:rPr>
                        <a:t>Derrick Tsou</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CE7154</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National</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Anesthesia After Market Products </a:t>
                      </a:r>
                      <a:br>
                        <a:rPr lang="en-US" sz="900" u="none" strike="noStrike">
                          <a:effectLst/>
                        </a:rPr>
                      </a:br>
                      <a:r>
                        <a:rPr lang="en-US" sz="900" u="none" strike="noStrike">
                          <a:effectLst/>
                        </a:rPr>
                        <a:t>(CO</a:t>
                      </a:r>
                      <a:r>
                        <a:rPr lang="en-US" sz="900" u="none" strike="noStrike" baseline="-25000">
                          <a:effectLst/>
                        </a:rPr>
                        <a:t>2</a:t>
                      </a:r>
                      <a:r>
                        <a:rPr lang="en-US" sz="900" u="none" strike="noStrike">
                          <a:effectLst/>
                        </a:rPr>
                        <a:t> Absorbents)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12/31/2025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err="1">
                          <a:effectLst/>
                        </a:rPr>
                        <a:t>Medisorb</a:t>
                      </a:r>
                      <a:r>
                        <a:rPr lang="en-US" sz="900" u="none" strike="noStrike">
                          <a:effectLst/>
                        </a:rPr>
                        <a:t>, CO₂ Absorbent</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338850262"/>
                  </a:ext>
                </a:extLst>
              </a:tr>
              <a:tr h="542782">
                <a:tc>
                  <a:txBody>
                    <a:bodyPr/>
                    <a:lstStyle/>
                    <a:p>
                      <a:pPr marL="91440" algn="l" fontAlgn="ctr">
                        <a:buNone/>
                      </a:pPr>
                      <a:r>
                        <a:rPr lang="en-US" sz="900" u="none" strike="noStrike">
                          <a:effectLst/>
                        </a:rPr>
                        <a:t>John Bowen</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KP-11035 </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Kaiser Permanente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CO</a:t>
                      </a:r>
                      <a:r>
                        <a:rPr lang="en-US" sz="900" u="none" strike="noStrike" baseline="-25000">
                          <a:effectLst/>
                        </a:rPr>
                        <a:t>2</a:t>
                      </a:r>
                      <a:r>
                        <a:rPr lang="en-US" sz="900" u="none" strike="noStrike">
                          <a:effectLst/>
                        </a:rPr>
                        <a:t> Absorbents</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8/31/2026</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Sole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err="1">
                          <a:effectLst/>
                        </a:rPr>
                        <a:t>Medisorb</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407399908"/>
                  </a:ext>
                </a:extLst>
              </a:tr>
              <a:tr h="542782">
                <a:tc>
                  <a:txBody>
                    <a:bodyPr/>
                    <a:lstStyle/>
                    <a:p>
                      <a:pPr marL="91440" algn="l" fontAlgn="ctr">
                        <a:buNone/>
                      </a:pPr>
                      <a:r>
                        <a:rPr lang="en-US" sz="900" u="none" strike="noStrike">
                          <a:effectLst/>
                        </a:rPr>
                        <a:t>Blair Hobgood</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RESP55</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Partners Cooperative</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CO</a:t>
                      </a:r>
                      <a:r>
                        <a:rPr lang="en-US" sz="900" u="none" strike="noStrike" baseline="-25000">
                          <a:effectLst/>
                        </a:rPr>
                        <a:t>2</a:t>
                      </a:r>
                      <a:r>
                        <a:rPr lang="en-US" sz="900" u="none" strike="noStrike">
                          <a:effectLst/>
                        </a:rPr>
                        <a:t> Absorbent</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11/30/2027</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Multi</a:t>
                      </a:r>
                      <a:endParaRPr lang="en-US" sz="9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900" u="none" strike="noStrike">
                          <a:effectLst/>
                        </a:rPr>
                        <a:t>CO</a:t>
                      </a:r>
                      <a:r>
                        <a:rPr lang="en-US" sz="900" u="none" strike="noStrike" baseline="-25000">
                          <a:effectLst/>
                        </a:rPr>
                        <a:t>2</a:t>
                      </a:r>
                      <a:r>
                        <a:rPr lang="en-US" sz="900" u="none" strike="noStrike">
                          <a:effectLst/>
                        </a:rPr>
                        <a:t> Absorbent</a:t>
                      </a:r>
                      <a:endParaRPr lang="en-US" sz="9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827625763"/>
                  </a:ext>
                </a:extLst>
              </a:tr>
            </a:tbl>
          </a:graphicData>
        </a:graphic>
      </p:graphicFrame>
      <p:sp>
        <p:nvSpPr>
          <p:cNvPr id="2" name="Title 1">
            <a:extLst>
              <a:ext uri="{FF2B5EF4-FFF2-40B4-BE49-F238E27FC236}">
                <a16:creationId xmlns:a16="http://schemas.microsoft.com/office/drawing/2014/main" id="{BDBB8C26-E51F-3CD5-1A98-D9D1285EA1AE}"/>
              </a:ext>
            </a:extLst>
          </p:cNvPr>
          <p:cNvSpPr>
            <a:spLocks noGrp="1"/>
          </p:cNvSpPr>
          <p:nvPr>
            <p:ph type="title"/>
          </p:nvPr>
        </p:nvSpPr>
        <p:spPr>
          <a:xfrm>
            <a:off x="522219" y="419100"/>
            <a:ext cx="10515600" cy="668820"/>
          </a:xfrm>
        </p:spPr>
        <p:txBody>
          <a:bodyPr>
            <a:normAutofit/>
          </a:bodyPr>
          <a:lstStyle/>
          <a:p>
            <a:r>
              <a:rPr lang="en-US"/>
              <a:t>Anesthesia Circuits / Absorbents: Contracts</a:t>
            </a:r>
          </a:p>
        </p:txBody>
      </p:sp>
    </p:spTree>
    <p:extLst>
      <p:ext uri="{BB962C8B-B14F-4D97-AF65-F5344CB8AC3E}">
        <p14:creationId xmlns:p14="http://schemas.microsoft.com/office/powerpoint/2010/main" val="416990469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548B4-4C09-094F-EAC6-22B3690A6F3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252D000-4635-D58A-6859-BBCD9D55B4B5}"/>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dirty="0">
                <a:ln w="0"/>
                <a:solidFill>
                  <a:srgbClr val="1B51A4"/>
                </a:solidFill>
                <a:latin typeface="Arial"/>
                <a:cs typeface="Arial"/>
              </a:rPr>
              <a:t>Anesthesia Circuits: Highest Volume SKUs</a:t>
            </a:r>
            <a:endParaRPr lang="en-US" sz="3000" b="1" dirty="0">
              <a:solidFill>
                <a:srgbClr val="1B51A4"/>
              </a:solidFill>
              <a:latin typeface="+mn-lt"/>
            </a:endParaRPr>
          </a:p>
        </p:txBody>
      </p:sp>
      <p:sp>
        <p:nvSpPr>
          <p:cNvPr id="6" name="TextBox 5">
            <a:extLst>
              <a:ext uri="{FF2B5EF4-FFF2-40B4-BE49-F238E27FC236}">
                <a16:creationId xmlns:a16="http://schemas.microsoft.com/office/drawing/2014/main" id="{52C61DA1-7AE3-0A08-06F0-E733329FE10C}"/>
              </a:ext>
            </a:extLst>
          </p:cNvPr>
          <p:cNvSpPr txBox="1"/>
          <p:nvPr/>
        </p:nvSpPr>
        <p:spPr>
          <a:xfrm>
            <a:off x="486853" y="685306"/>
            <a:ext cx="10143765" cy="4708981"/>
          </a:xfrm>
          <a:prstGeom prst="rect">
            <a:avLst/>
          </a:prstGeom>
          <a:noFill/>
        </p:spPr>
        <p:txBody>
          <a:bodyPr wrap="square" lIns="91440" tIns="45720" rIns="91440" bIns="45720" numCol="1" rtlCol="0" anchor="t">
            <a:spAutoFit/>
          </a:bodyPr>
          <a:lstStyle/>
          <a:p>
            <a:pPr marL="0" indent="0">
              <a:buNone/>
            </a:pPr>
            <a:endParaRPr lang="en-US" sz="2000" b="1" dirty="0">
              <a:cs typeface="Arial"/>
            </a:endParaRPr>
          </a:p>
          <a:p>
            <a:pPr marL="0" indent="0">
              <a:buNone/>
            </a:pPr>
            <a:endParaRPr lang="en-US" b="1" dirty="0">
              <a:solidFill>
                <a:schemeClr val="tx1">
                  <a:lumMod val="75000"/>
                  <a:lumOff val="25000"/>
                </a:schemeClr>
              </a:solidFill>
              <a:cs typeface="Arial"/>
            </a:endParaRPr>
          </a:p>
          <a:p>
            <a:r>
              <a:rPr lang="en-US" b="1" dirty="0">
                <a:solidFill>
                  <a:schemeClr val="tx1">
                    <a:lumMod val="75000"/>
                    <a:lumOff val="25000"/>
                  </a:schemeClr>
                </a:solidFill>
              </a:rPr>
              <a:t>High Volume Circuits</a:t>
            </a:r>
          </a:p>
          <a:p>
            <a:r>
              <a:rPr lang="en-US" dirty="0">
                <a:solidFill>
                  <a:schemeClr val="tx1">
                    <a:lumMod val="75000"/>
                    <a:lumOff val="25000"/>
                  </a:schemeClr>
                </a:solidFill>
              </a:rPr>
              <a:t>A4UX2044 | ANES CIRCUIT, ADULT, 108 IN EXP, 3L BAG</a:t>
            </a:r>
          </a:p>
          <a:p>
            <a:r>
              <a:rPr lang="en-US" dirty="0">
                <a:solidFill>
                  <a:schemeClr val="tx1">
                    <a:lumMod val="75000"/>
                    <a:lumOff val="25000"/>
                  </a:schemeClr>
                </a:solidFill>
              </a:rPr>
              <a:t>ADU520X4D | ANES CIRCUIT, ADULT, 108 IN EXP, 3L BAG</a:t>
            </a:r>
          </a:p>
          <a:p>
            <a:r>
              <a:rPr lang="en-US" dirty="0">
                <a:solidFill>
                  <a:schemeClr val="tx1">
                    <a:lumMod val="75000"/>
                    <a:lumOff val="25000"/>
                  </a:schemeClr>
                </a:solidFill>
              </a:rPr>
              <a:t>AMY520X4F | ANES CIRCUIT,ADULT, 120 IN EXP, 3L BAG</a:t>
            </a:r>
          </a:p>
          <a:p>
            <a:r>
              <a:rPr lang="en-US" dirty="0">
                <a:solidFill>
                  <a:schemeClr val="tx1">
                    <a:lumMod val="75000"/>
                    <a:lumOff val="25000"/>
                  </a:schemeClr>
                </a:solidFill>
              </a:rPr>
              <a:t>AFNX2044 | ANES CIRCUIT, ADULT, 72 IN LIMBO, 3L BAG</a:t>
            </a:r>
          </a:p>
          <a:p>
            <a:r>
              <a:rPr lang="en-US" dirty="0">
                <a:solidFill>
                  <a:schemeClr val="tx1">
                    <a:lumMod val="75000"/>
                    <a:lumOff val="25000"/>
                  </a:schemeClr>
                </a:solidFill>
              </a:rPr>
              <a:t>A5U510X4 | ANES CIRCUIT, ADULT, 108 IN EXP, 3L BAG</a:t>
            </a:r>
          </a:p>
          <a:p>
            <a:r>
              <a:rPr lang="en-US" dirty="0">
                <a:solidFill>
                  <a:schemeClr val="tx1">
                    <a:lumMod val="75000"/>
                    <a:lumOff val="25000"/>
                  </a:schemeClr>
                </a:solidFill>
              </a:rPr>
              <a:t>5610004 | 72" ADLT UNI-LIM CIR, GSE W/TETHERED CAP, 2 BV FILTERS,10'X.050" M/M GSL, LRG ADLT MASK,3L,HC,HMEF</a:t>
            </a:r>
          </a:p>
          <a:p>
            <a:pPr marL="0" indent="0">
              <a:buNone/>
            </a:pPr>
            <a:endParaRPr lang="en-US" sz="2000" b="1" dirty="0">
              <a:cs typeface="Arial"/>
            </a:endParaRPr>
          </a:p>
          <a:p>
            <a:pPr marL="0" indent="0">
              <a:buNone/>
            </a:pPr>
            <a:endParaRPr lang="en-US" sz="2000" b="1" dirty="0"/>
          </a:p>
          <a:p>
            <a:endParaRPr lang="en-US" sz="2000" b="1" dirty="0"/>
          </a:p>
          <a:p>
            <a:pPr marL="0" indent="0">
              <a:buNone/>
            </a:pPr>
            <a:endParaRPr lang="en-US" sz="2000" b="1" dirty="0"/>
          </a:p>
          <a:p>
            <a:pPr marL="0" indent="0">
              <a:buNone/>
            </a:pPr>
            <a:endParaRPr lang="en-US" sz="2000" b="1" dirty="0"/>
          </a:p>
          <a:p>
            <a:r>
              <a:rPr lang="en-US" dirty="0"/>
              <a:t>.</a:t>
            </a:r>
            <a:endParaRPr lang="en-US" dirty="0">
              <a:cs typeface="Arial"/>
            </a:endParaRPr>
          </a:p>
        </p:txBody>
      </p:sp>
    </p:spTree>
    <p:extLst>
      <p:ext uri="{BB962C8B-B14F-4D97-AF65-F5344CB8AC3E}">
        <p14:creationId xmlns:p14="http://schemas.microsoft.com/office/powerpoint/2010/main" val="271171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BFF24-27CB-3E2A-F022-CC0BE265913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F0710A8-9B57-15EC-D6A9-5D97F611C2C1}"/>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dirty="0">
                <a:ln w="0"/>
                <a:solidFill>
                  <a:srgbClr val="1B51A4"/>
                </a:solidFill>
                <a:latin typeface="Arial"/>
                <a:cs typeface="Arial"/>
              </a:rPr>
              <a:t>Anesthesia Masks: Highest Volume SKUs</a:t>
            </a:r>
            <a:endParaRPr lang="en-US" sz="3000" b="1" dirty="0">
              <a:solidFill>
                <a:srgbClr val="1B51A4"/>
              </a:solidFill>
              <a:latin typeface="+mn-lt"/>
            </a:endParaRPr>
          </a:p>
        </p:txBody>
      </p:sp>
      <p:sp>
        <p:nvSpPr>
          <p:cNvPr id="2" name="TextBox 1">
            <a:extLst>
              <a:ext uri="{FF2B5EF4-FFF2-40B4-BE49-F238E27FC236}">
                <a16:creationId xmlns:a16="http://schemas.microsoft.com/office/drawing/2014/main" id="{20EF3923-F953-158E-AF2C-84C478EE525E}"/>
              </a:ext>
            </a:extLst>
          </p:cNvPr>
          <p:cNvSpPr txBox="1"/>
          <p:nvPr/>
        </p:nvSpPr>
        <p:spPr>
          <a:xfrm>
            <a:off x="575096" y="1488056"/>
            <a:ext cx="703052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444444"/>
                </a:solidFill>
                <a:ea typeface="Calibri"/>
                <a:cs typeface="Calibri"/>
              </a:rPr>
              <a:t>High Volume Masks:</a:t>
            </a:r>
          </a:p>
          <a:p>
            <a:pPr rtl="0"/>
            <a:r>
              <a:rPr lang="en-US" dirty="0">
                <a:solidFill>
                  <a:srgbClr val="444444"/>
                </a:solidFill>
                <a:ea typeface="Calibri"/>
                <a:cs typeface="Calibri"/>
              </a:rPr>
              <a:t>6850 | MASK, ANES, FLEX, ADULT SIZE 5, TOP VLV,​</a:t>
            </a:r>
          </a:p>
          <a:p>
            <a:pPr rtl="0"/>
            <a:r>
              <a:rPr lang="en-US" dirty="0">
                <a:solidFill>
                  <a:srgbClr val="444444"/>
                </a:solidFill>
                <a:ea typeface="Calibri"/>
                <a:cs typeface="Calibri"/>
              </a:rPr>
              <a:t>6820 | MASK, ANES, FLEX, INF SIZE 2, TOP VLV​</a:t>
            </a:r>
          </a:p>
          <a:p>
            <a:pPr rtl="0"/>
            <a:r>
              <a:rPr lang="en-US" dirty="0">
                <a:solidFill>
                  <a:srgbClr val="444444"/>
                </a:solidFill>
                <a:ea typeface="Calibri"/>
                <a:cs typeface="Calibri"/>
              </a:rPr>
              <a:t>6840 | MASK, ANES, FLEX, CHILD SIZE 4, TOP VLV​</a:t>
            </a:r>
          </a:p>
          <a:p>
            <a:pPr rtl="0"/>
            <a:r>
              <a:rPr lang="en-US" dirty="0">
                <a:solidFill>
                  <a:srgbClr val="444444"/>
                </a:solidFill>
                <a:ea typeface="Calibri"/>
                <a:cs typeface="Calibri"/>
              </a:rPr>
              <a:t>5241 | MASK, ANES, ROUND, CHI SIZE 4, TAIL VLV​</a:t>
            </a:r>
          </a:p>
          <a:p>
            <a:pPr rtl="0"/>
            <a:r>
              <a:rPr lang="en-US" dirty="0">
                <a:solidFill>
                  <a:srgbClr val="444444"/>
                </a:solidFill>
                <a:ea typeface="Calibri"/>
                <a:cs typeface="Calibri"/>
              </a:rPr>
              <a:t>6851 | MASK, ANES, FLEX, ADULT SIZE 5,TOP VLV​</a:t>
            </a:r>
          </a:p>
          <a:p>
            <a:pPr rtl="0"/>
            <a:r>
              <a:rPr lang="en-US" dirty="0">
                <a:solidFill>
                  <a:srgbClr val="444444"/>
                </a:solidFill>
                <a:ea typeface="Calibri"/>
                <a:cs typeface="Calibri"/>
              </a:rPr>
              <a:t>6830 | MASK, ANES, FLEX, TODLR SIZE 3, TOP VLV​</a:t>
            </a:r>
          </a:p>
          <a:p>
            <a:pPr algn="ctr"/>
            <a:endParaRPr lang="en-US" dirty="0"/>
          </a:p>
        </p:txBody>
      </p:sp>
    </p:spTree>
    <p:extLst>
      <p:ext uri="{BB962C8B-B14F-4D97-AF65-F5344CB8AC3E}">
        <p14:creationId xmlns:p14="http://schemas.microsoft.com/office/powerpoint/2010/main" val="32324206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548B4-4C09-094F-EAC6-22B3690A6F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BEB46F-AF50-AEC7-CD0D-E979DBE8287F}"/>
              </a:ext>
            </a:extLst>
          </p:cNvPr>
          <p:cNvSpPr>
            <a:spLocks noGrp="1"/>
          </p:cNvSpPr>
          <p:nvPr>
            <p:ph idx="1"/>
          </p:nvPr>
        </p:nvSpPr>
        <p:spPr/>
        <p:txBody>
          <a:bodyPr>
            <a:normAutofit/>
          </a:bodyPr>
          <a:lstStyle/>
          <a:p>
            <a:pPr marL="342900" indent="-342900">
              <a:lnSpc>
                <a:spcPct val="150000"/>
              </a:lnSpc>
              <a:buFont typeface="Arial" panose="020B0604020202020204" pitchFamily="34" charset="0"/>
              <a:buChar char="•"/>
            </a:pPr>
            <a:r>
              <a:rPr lang="en-US" sz="1800" dirty="0">
                <a:solidFill>
                  <a:schemeClr val="tx1">
                    <a:lumMod val="85000"/>
                    <a:lumOff val="15000"/>
                  </a:schemeClr>
                </a:solidFill>
              </a:rPr>
              <a:t>What vendor do you currently use?</a:t>
            </a:r>
          </a:p>
          <a:p>
            <a:pPr marL="342900" indent="-342900">
              <a:lnSpc>
                <a:spcPct val="150000"/>
              </a:lnSpc>
              <a:buFont typeface="Arial" panose="020B0604020202020204" pitchFamily="34" charset="0"/>
              <a:buChar char="•"/>
            </a:pPr>
            <a:r>
              <a:rPr lang="en-US" sz="1800" dirty="0">
                <a:solidFill>
                  <a:schemeClr val="tx1">
                    <a:lumMod val="85000"/>
                    <a:lumOff val="15000"/>
                  </a:schemeClr>
                </a:solidFill>
              </a:rPr>
              <a:t>What do you like/dislike about the current product, is there anything you would change?</a:t>
            </a:r>
          </a:p>
          <a:p>
            <a:pPr marL="342900" indent="-342900">
              <a:lnSpc>
                <a:spcPct val="150000"/>
              </a:lnSpc>
              <a:buFont typeface="Arial" panose="020B0604020202020204" pitchFamily="34" charset="0"/>
              <a:buChar char="•"/>
            </a:pPr>
            <a:r>
              <a:rPr lang="en-US" sz="1800" dirty="0">
                <a:solidFill>
                  <a:schemeClr val="tx1">
                    <a:lumMod val="85000"/>
                    <a:lumOff val="15000"/>
                  </a:schemeClr>
                </a:solidFill>
              </a:rPr>
              <a:t>How many kits do you keep in stock?</a:t>
            </a:r>
          </a:p>
          <a:p>
            <a:pPr marL="342900" indent="-342900">
              <a:lnSpc>
                <a:spcPct val="150000"/>
              </a:lnSpc>
              <a:buFont typeface="Arial" panose="020B0604020202020204" pitchFamily="34" charset="0"/>
              <a:buChar char="•"/>
            </a:pPr>
            <a:r>
              <a:rPr lang="en-US" sz="1800" dirty="0">
                <a:solidFill>
                  <a:schemeClr val="tx1">
                    <a:lumMod val="85000"/>
                    <a:lumOff val="15000"/>
                  </a:schemeClr>
                </a:solidFill>
              </a:rPr>
              <a:t>How can you tell if the Ambu reusable manifold is dirty or needs to be changed out?</a:t>
            </a:r>
          </a:p>
          <a:p>
            <a:pPr marL="342900" indent="-342900">
              <a:lnSpc>
                <a:spcPct val="150000"/>
              </a:lnSpc>
              <a:buFont typeface="Arial" panose="020B0604020202020204" pitchFamily="34" charset="0"/>
              <a:buChar char="•"/>
            </a:pPr>
            <a:r>
              <a:rPr lang="en-US" sz="1800" dirty="0">
                <a:solidFill>
                  <a:schemeClr val="tx1">
                    <a:lumMod val="85000"/>
                    <a:lumOff val="15000"/>
                  </a:schemeClr>
                </a:solidFill>
              </a:rPr>
              <a:t>Do you need kits for pediatrics, neonates, and MRI?</a:t>
            </a:r>
          </a:p>
          <a:p>
            <a:pPr marL="342900" indent="-342900">
              <a:lnSpc>
                <a:spcPct val="150000"/>
              </a:lnSpc>
              <a:buFont typeface="Arial" panose="020B0604020202020204" pitchFamily="34" charset="0"/>
              <a:buChar char="•"/>
            </a:pPr>
            <a:r>
              <a:rPr lang="en-US" sz="1800" dirty="0">
                <a:solidFill>
                  <a:schemeClr val="tx1">
                    <a:lumMod val="85000"/>
                    <a:lumOff val="15000"/>
                  </a:schemeClr>
                </a:solidFill>
              </a:rPr>
              <a:t>What components are in the kits?</a:t>
            </a:r>
          </a:p>
          <a:p>
            <a:pPr marL="342900" indent="-342900">
              <a:lnSpc>
                <a:spcPct val="150000"/>
              </a:lnSpc>
              <a:buFont typeface="Arial" panose="020B0604020202020204" pitchFamily="34" charset="0"/>
              <a:buChar char="•"/>
            </a:pPr>
            <a:r>
              <a:rPr lang="en-US" sz="1800" dirty="0">
                <a:solidFill>
                  <a:schemeClr val="tx1">
                    <a:lumMod val="85000"/>
                    <a:lumOff val="15000"/>
                  </a:schemeClr>
                </a:solidFill>
              </a:rPr>
              <a:t>*Take a picture of label and components to </a:t>
            </a:r>
            <a:r>
              <a:rPr lang="en-US" sz="1800" dirty="0" err="1">
                <a:solidFill>
                  <a:schemeClr val="tx1">
                    <a:lumMod val="85000"/>
                    <a:lumOff val="15000"/>
                  </a:schemeClr>
                </a:solidFill>
              </a:rPr>
              <a:t>xRef</a:t>
            </a:r>
            <a:endParaRPr lang="en-US" sz="1800" dirty="0">
              <a:solidFill>
                <a:schemeClr val="tx1">
                  <a:lumMod val="85000"/>
                  <a:lumOff val="15000"/>
                </a:schemeClr>
              </a:solidFill>
            </a:endParaRPr>
          </a:p>
          <a:p>
            <a:endParaRPr lang="en-US" dirty="0"/>
          </a:p>
        </p:txBody>
      </p:sp>
      <p:sp>
        <p:nvSpPr>
          <p:cNvPr id="2" name="Title 1">
            <a:extLst>
              <a:ext uri="{FF2B5EF4-FFF2-40B4-BE49-F238E27FC236}">
                <a16:creationId xmlns:a16="http://schemas.microsoft.com/office/drawing/2014/main" id="{E3727D61-3751-18F9-1915-6E6CAD096EA0}"/>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Anesthesia Circuits / Absorbents: Questions to Ask</a:t>
            </a:r>
            <a:endParaRPr lang="en-US"/>
          </a:p>
        </p:txBody>
      </p:sp>
    </p:spTree>
    <p:extLst>
      <p:ext uri="{BB962C8B-B14F-4D97-AF65-F5344CB8AC3E}">
        <p14:creationId xmlns:p14="http://schemas.microsoft.com/office/powerpoint/2010/main" val="297102368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829B3-633F-7758-1F60-BBA8DB82D84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5E785A-74BF-ACB2-F428-2FBF948B4C22}"/>
              </a:ext>
            </a:extLst>
          </p:cNvPr>
          <p:cNvSpPr>
            <a:spLocks noGrp="1"/>
          </p:cNvSpPr>
          <p:nvPr>
            <p:ph idx="1"/>
          </p:nvPr>
        </p:nvSpPr>
        <p:spPr/>
        <p:txBody>
          <a:bodyPr>
            <a:normAutofit fontScale="70000" lnSpcReduction="20000"/>
          </a:bodyPr>
          <a:lstStyle/>
          <a:p>
            <a:pPr marL="0" indent="0">
              <a:buNone/>
            </a:pPr>
            <a:r>
              <a:rPr lang="en-US"/>
              <a:t>Many configurations of quality circuits at a competitive price</a:t>
            </a:r>
          </a:p>
          <a:p>
            <a:pPr marL="0" indent="0">
              <a:buNone/>
            </a:pPr>
            <a:endParaRPr lang="en-US"/>
          </a:p>
          <a:p>
            <a:pPr marL="0" indent="0">
              <a:buNone/>
            </a:pPr>
            <a:r>
              <a:rPr lang="en-US"/>
              <a:t>We can customize kits for large opportunities (&gt;$150k)</a:t>
            </a:r>
          </a:p>
          <a:p>
            <a:pPr marL="0" indent="0">
              <a:buNone/>
            </a:pPr>
            <a:endParaRPr lang="en-US"/>
          </a:p>
          <a:p>
            <a:pPr marL="0" indent="0">
              <a:buNone/>
            </a:pPr>
            <a:r>
              <a:rPr lang="en-US"/>
              <a:t>Every circuit is pressure/leak tested before goes out the door (Medline known to have leaking/quality issues)</a:t>
            </a:r>
          </a:p>
          <a:p>
            <a:pPr marL="0" indent="0">
              <a:buNone/>
            </a:pPr>
            <a:endParaRPr lang="en-US"/>
          </a:p>
          <a:p>
            <a:pPr marL="0" indent="0">
              <a:buNone/>
            </a:pPr>
            <a:r>
              <a:rPr lang="en-US" err="1"/>
              <a:t>Medisorb</a:t>
            </a:r>
            <a:r>
              <a:rPr lang="en-US"/>
              <a:t> / </a:t>
            </a:r>
            <a:r>
              <a:rPr lang="en-US" err="1"/>
              <a:t>Medisorb</a:t>
            </a:r>
            <a:r>
              <a:rPr lang="en-US"/>
              <a:t> EF usually price advantaged over comparable competitors.</a:t>
            </a:r>
          </a:p>
          <a:p>
            <a:pPr marL="0" indent="0">
              <a:buNone/>
            </a:pPr>
            <a:endParaRPr lang="en-US"/>
          </a:p>
          <a:p>
            <a:pPr marL="0" indent="0">
              <a:buNone/>
            </a:pPr>
            <a:r>
              <a:rPr lang="en-US" err="1"/>
              <a:t>Medisorb</a:t>
            </a:r>
            <a:r>
              <a:rPr lang="en-US"/>
              <a:t> EF does not produce toxic Compound A substance</a:t>
            </a:r>
            <a:endParaRPr lang="en-US" u="sng">
              <a:solidFill>
                <a:schemeClr val="accent1">
                  <a:lumMod val="75000"/>
                </a:schemeClr>
              </a:solidFill>
            </a:endParaRPr>
          </a:p>
          <a:p>
            <a:pPr marL="0" indent="0">
              <a:buNone/>
            </a:pPr>
            <a:endParaRPr lang="en-US"/>
          </a:p>
          <a:p>
            <a:pPr marL="0" indent="0">
              <a:buNone/>
            </a:pPr>
            <a:r>
              <a:rPr lang="en-US"/>
              <a:t>*Prime Targets</a:t>
            </a:r>
          </a:p>
          <a:p>
            <a:pPr marL="342900" indent="-342900">
              <a:buFont typeface="Arial" panose="020B0604020202020204" pitchFamily="34" charset="0"/>
              <a:buChar char="•"/>
            </a:pPr>
            <a:r>
              <a:rPr lang="en-US"/>
              <a:t>Tenet/USPI Circuit Win</a:t>
            </a:r>
          </a:p>
          <a:p>
            <a:pPr marL="342900" indent="-342900">
              <a:buFont typeface="Arial" panose="020B0604020202020204" pitchFamily="34" charset="0"/>
              <a:buChar char="•"/>
            </a:pPr>
            <a:r>
              <a:rPr lang="en-US"/>
              <a:t>HealthTrust dual source on circuits, price advantaged</a:t>
            </a:r>
          </a:p>
          <a:p>
            <a:pPr marL="342900" indent="-342900">
              <a:buFont typeface="Arial" panose="020B0604020202020204" pitchFamily="34" charset="0"/>
              <a:buChar char="•"/>
            </a:pPr>
            <a:r>
              <a:rPr lang="en-US"/>
              <a:t>Ascension/TRG circuit contract</a:t>
            </a:r>
          </a:p>
          <a:p>
            <a:pPr marL="342900" indent="-342900">
              <a:buFont typeface="Arial" panose="020B0604020202020204" pitchFamily="34" charset="0"/>
              <a:buChar char="•"/>
            </a:pPr>
            <a:r>
              <a:rPr lang="en-US"/>
              <a:t>Circuits: Vizient on contract, dual with </a:t>
            </a:r>
            <a:r>
              <a:rPr lang="en-US" err="1"/>
              <a:t>Ambu</a:t>
            </a:r>
            <a:r>
              <a:rPr lang="en-US"/>
              <a:t> (no Medline except on MS Commit &amp; </a:t>
            </a:r>
            <a:r>
              <a:rPr lang="en-US" err="1"/>
              <a:t>Captis</a:t>
            </a:r>
            <a:r>
              <a:rPr lang="en-US"/>
              <a:t>)</a:t>
            </a:r>
          </a:p>
          <a:p>
            <a:pPr marL="0" indent="0">
              <a:buNone/>
            </a:pPr>
            <a:endParaRPr lang="en-US" sz="2800" b="1"/>
          </a:p>
          <a:p>
            <a:endParaRPr lang="en-US"/>
          </a:p>
        </p:txBody>
      </p:sp>
      <p:sp>
        <p:nvSpPr>
          <p:cNvPr id="2" name="Title 1">
            <a:extLst>
              <a:ext uri="{FF2B5EF4-FFF2-40B4-BE49-F238E27FC236}">
                <a16:creationId xmlns:a16="http://schemas.microsoft.com/office/drawing/2014/main" id="{364CE6A2-EA41-E959-640D-9E8E5A2F90FB}"/>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Anesthesia Circuits / Absorbents: Key Selling Points</a:t>
            </a:r>
            <a:endParaRPr lang="en-US"/>
          </a:p>
        </p:txBody>
      </p:sp>
    </p:spTree>
    <p:extLst>
      <p:ext uri="{BB962C8B-B14F-4D97-AF65-F5344CB8AC3E}">
        <p14:creationId xmlns:p14="http://schemas.microsoft.com/office/powerpoint/2010/main" val="382083275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564C0-2E45-C87C-2404-6DF8F93220C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48F7C85-60B2-8CD9-B87C-0F35F89F7978}"/>
              </a:ext>
            </a:extLst>
          </p:cNvPr>
          <p:cNvSpPr txBox="1"/>
          <p:nvPr/>
        </p:nvSpPr>
        <p:spPr>
          <a:xfrm>
            <a:off x="7654573" y="1091542"/>
            <a:ext cx="4536440" cy="9694962"/>
          </a:xfrm>
          <a:prstGeom prst="rect">
            <a:avLst/>
          </a:prstGeom>
          <a:noFill/>
        </p:spPr>
        <p:txBody>
          <a:bodyPr wrap="square" lIns="91440" tIns="45720" rIns="91440" bIns="45720" anchor="t">
            <a:spAutoFit/>
          </a:bodyPr>
          <a:lstStyle/>
          <a:p>
            <a:r>
              <a:rPr lang="en-US" b="1" dirty="0">
                <a:solidFill>
                  <a:srgbClr val="008557"/>
                </a:solidFill>
              </a:rPr>
              <a:t>Resources: </a:t>
            </a:r>
          </a:p>
          <a:p>
            <a:endParaRPr lang="en-US" sz="1400" dirty="0">
              <a:cs typeface="Arial" panose="020B0604020202020204"/>
            </a:endParaRPr>
          </a:p>
          <a:p>
            <a:pPr marL="285750" indent="-285750">
              <a:buFont typeface="Wingdings" panose="020B0604020202020204" pitchFamily="34" charset="0"/>
              <a:buChar char="Ø"/>
            </a:pPr>
            <a:r>
              <a:rPr lang="en-US" sz="1400" dirty="0">
                <a:ea typeface="+mn-lt"/>
                <a:cs typeface="+mn-lt"/>
                <a:hlinkClick r:id="rId3"/>
              </a:rPr>
              <a:t>Limbo Circuit Lit Sheet</a:t>
            </a:r>
            <a:endParaRPr lang="en-US" sz="1400" dirty="0">
              <a:cs typeface="Arial"/>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4"/>
              </a:rPr>
              <a:t>Expandable Circuit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5"/>
              </a:rPr>
              <a:t>HealthTrust Single Limb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err="1">
                <a:ea typeface="+mn-lt"/>
                <a:cs typeface="+mn-lt"/>
                <a:hlinkClick r:id="rId6"/>
              </a:rPr>
              <a:t>Corregated</a:t>
            </a:r>
            <a:r>
              <a:rPr lang="en-US" sz="1400" dirty="0">
                <a:ea typeface="+mn-lt"/>
                <a:cs typeface="+mn-lt"/>
                <a:hlinkClick r:id="rId6"/>
              </a:rPr>
              <a:t> Circuit Lit Sheet</a:t>
            </a:r>
            <a:endParaRPr lang="en-US" sz="1400" dirty="0">
              <a:ea typeface="+mn-lt"/>
              <a:cs typeface="+mn-lt"/>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7"/>
              </a:rPr>
              <a:t>Anesthesia Circuits Brochure</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8"/>
              </a:rPr>
              <a:t>Flexible Anesthesia Masks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9"/>
              </a:rPr>
              <a:t>Inflatable Anesthesia Masks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10"/>
              </a:rPr>
              <a:t>Non-Inflatable Anesthesia Masks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11"/>
              </a:rPr>
              <a:t>Standard Anesthesia Masks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11"/>
              </a:rPr>
              <a:t>Round Anesthesia Masks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err="1">
                <a:ea typeface="+mn-lt"/>
                <a:cs typeface="+mn-lt"/>
                <a:hlinkClick r:id="rId12"/>
              </a:rPr>
              <a:t>Medisorb</a:t>
            </a:r>
            <a:r>
              <a:rPr lang="en-US" sz="1400" dirty="0">
                <a:ea typeface="+mn-lt"/>
                <a:cs typeface="+mn-lt"/>
                <a:hlinkClick r:id="rId12"/>
              </a:rPr>
              <a:t> Clinical Paper</a:t>
            </a:r>
            <a:endParaRPr lang="en-US" sz="1400" dirty="0">
              <a:ea typeface="+mn-lt"/>
              <a:cs typeface="+mn-lt"/>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t>Circuit Attribute Tool (PBI)</a:t>
            </a:r>
            <a:endParaRPr lang="en-US" sz="1400" dirty="0">
              <a:cs typeface="Arial" panose="020B0604020202020204"/>
            </a:endParaRPr>
          </a:p>
          <a:p>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endParaRPr lang="en-US"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p:txBody>
      </p:sp>
      <p:sp>
        <p:nvSpPr>
          <p:cNvPr id="4" name="Content Placeholder 3">
            <a:extLst>
              <a:ext uri="{FF2B5EF4-FFF2-40B4-BE49-F238E27FC236}">
                <a16:creationId xmlns:a16="http://schemas.microsoft.com/office/drawing/2014/main" id="{F0F59ADC-D5A0-9EB4-6881-B3C288CB199E}"/>
              </a:ext>
            </a:extLst>
          </p:cNvPr>
          <p:cNvSpPr>
            <a:spLocks noGrp="1"/>
          </p:cNvSpPr>
          <p:nvPr>
            <p:ph idx="1"/>
          </p:nvPr>
        </p:nvSpPr>
        <p:spPr>
          <a:xfrm>
            <a:off x="561975" y="1400175"/>
            <a:ext cx="6550025" cy="4737153"/>
          </a:xfrm>
        </p:spPr>
        <p:txBody>
          <a:bodyPr>
            <a:normAutofit/>
          </a:bodyPr>
          <a:lstStyle/>
          <a:p>
            <a:pPr marL="0" indent="0">
              <a:buNone/>
            </a:pPr>
            <a:r>
              <a:rPr lang="en-US" sz="1800" b="1" dirty="0"/>
              <a:t>Breathing bag does not stay on the machine</a:t>
            </a:r>
          </a:p>
          <a:p>
            <a:pPr marL="0" indent="0">
              <a:buNone/>
            </a:pPr>
            <a:r>
              <a:rPr lang="en-US" sz="1800" dirty="0"/>
              <a:t>If you give it a pinch and quarter turn twist it will be tight and stay on.</a:t>
            </a:r>
          </a:p>
          <a:p>
            <a:pPr marL="0" indent="0">
              <a:buNone/>
            </a:pPr>
            <a:endParaRPr lang="en-US" sz="1800" dirty="0"/>
          </a:p>
          <a:p>
            <a:pPr marL="0" indent="0">
              <a:buNone/>
            </a:pPr>
            <a:r>
              <a:rPr lang="en-US" sz="1800" b="1" dirty="0"/>
              <a:t>I like my Ambu circuits</a:t>
            </a:r>
          </a:p>
          <a:p>
            <a:pPr marL="0" indent="0">
              <a:buNone/>
            </a:pPr>
            <a:r>
              <a:rPr lang="en-US" sz="1800" dirty="0"/>
              <a:t>We have a disposable adapter which will not become soiled like the reusable Ambu adapter. </a:t>
            </a:r>
          </a:p>
          <a:p>
            <a:pPr marL="0" indent="0">
              <a:buNone/>
            </a:pPr>
            <a:endParaRPr lang="en-US" sz="1800" dirty="0"/>
          </a:p>
          <a:p>
            <a:endParaRPr lang="en-US" sz="1800" dirty="0"/>
          </a:p>
          <a:p>
            <a:endParaRPr lang="en-US" sz="1800" dirty="0"/>
          </a:p>
        </p:txBody>
      </p:sp>
      <p:sp>
        <p:nvSpPr>
          <p:cNvPr id="3" name="Title 2">
            <a:extLst>
              <a:ext uri="{FF2B5EF4-FFF2-40B4-BE49-F238E27FC236}">
                <a16:creationId xmlns:a16="http://schemas.microsoft.com/office/drawing/2014/main" id="{DA4637E3-745D-5459-997E-0E02FCF06AEA}"/>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Anesthesia Circuits / Absorbents: Objection Handling</a:t>
            </a:r>
            <a:endParaRPr lang="en-US"/>
          </a:p>
        </p:txBody>
      </p:sp>
    </p:spTree>
    <p:extLst>
      <p:ext uri="{BB962C8B-B14F-4D97-AF65-F5344CB8AC3E}">
        <p14:creationId xmlns:p14="http://schemas.microsoft.com/office/powerpoint/2010/main" val="60838351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92F92-3AC2-25C5-657B-12D6F38532C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48E0E9-FDFC-BCDA-8D15-5C53088B9B3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74</a:t>
            </a:fld>
            <a:endParaRPr lang="en-US"/>
          </a:p>
        </p:txBody>
      </p:sp>
      <p:sp>
        <p:nvSpPr>
          <p:cNvPr id="3" name="Title 2">
            <a:extLst>
              <a:ext uri="{FF2B5EF4-FFF2-40B4-BE49-F238E27FC236}">
                <a16:creationId xmlns:a16="http://schemas.microsoft.com/office/drawing/2014/main" id="{10C6D8F0-11E0-681C-AAF3-4F9764810436}"/>
              </a:ext>
            </a:extLst>
          </p:cNvPr>
          <p:cNvSpPr>
            <a:spLocks noGrp="1"/>
          </p:cNvSpPr>
          <p:nvPr>
            <p:ph type="title"/>
          </p:nvPr>
        </p:nvSpPr>
        <p:spPr>
          <a:xfrm>
            <a:off x="3329609" y="3676303"/>
            <a:ext cx="8311302" cy="2635399"/>
          </a:xfrm>
        </p:spPr>
        <p:txBody>
          <a:bodyPr>
            <a:normAutofit/>
          </a:bodyPr>
          <a:lstStyle/>
          <a:p>
            <a:r>
              <a:rPr lang="en-US"/>
              <a:t>SuperNO</a:t>
            </a:r>
            <a:r>
              <a:rPr lang="en-US" baseline="-25000"/>
              <a:t>2</a:t>
            </a:r>
            <a:r>
              <a:rPr lang="en-US"/>
              <a:t>VA</a:t>
            </a:r>
            <a:r>
              <a:rPr lang="en-US" baseline="30000"/>
              <a:t>®</a:t>
            </a:r>
            <a:r>
              <a:rPr lang="en-US"/>
              <a:t> Et </a:t>
            </a:r>
            <a:br>
              <a:rPr lang="en-US"/>
            </a:br>
            <a:endParaRPr lang="en-US"/>
          </a:p>
        </p:txBody>
      </p:sp>
      <p:pic>
        <p:nvPicPr>
          <p:cNvPr id="4" name="Graphic 3" descr="Bullseye with solid fill">
            <a:extLst>
              <a:ext uri="{FF2B5EF4-FFF2-40B4-BE49-F238E27FC236}">
                <a16:creationId xmlns:a16="http://schemas.microsoft.com/office/drawing/2014/main" id="{67934E88-7325-124D-1A3A-81C86FBD6B5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6510" y="2581000"/>
            <a:ext cx="914400" cy="914400"/>
          </a:xfrm>
          <a:prstGeom prst="rect">
            <a:avLst/>
          </a:prstGeom>
        </p:spPr>
      </p:pic>
    </p:spTree>
    <p:extLst>
      <p:ext uri="{BB962C8B-B14F-4D97-AF65-F5344CB8AC3E}">
        <p14:creationId xmlns:p14="http://schemas.microsoft.com/office/powerpoint/2010/main" val="395506284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0FEA2-E5F4-B8DC-7772-401BBEC71C99}"/>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DA9976F-835D-B5A3-77E1-CB39F7AC0C05}"/>
              </a:ext>
            </a:extLst>
          </p:cNvPr>
          <p:cNvSpPr>
            <a:spLocks noGrp="1"/>
          </p:cNvSpPr>
          <p:nvPr>
            <p:ph idx="1"/>
          </p:nvPr>
        </p:nvSpPr>
        <p:spPr>
          <a:xfrm>
            <a:off x="561975" y="1400175"/>
            <a:ext cx="6524625" cy="4737100"/>
          </a:xfrm>
        </p:spPr>
        <p:txBody>
          <a:bodyPr>
            <a:normAutofit fontScale="77500" lnSpcReduction="20000"/>
          </a:bodyPr>
          <a:lstStyle/>
          <a:p>
            <a:pPr>
              <a:lnSpc>
                <a:spcPct val="120000"/>
              </a:lnSpc>
            </a:pPr>
            <a:r>
              <a:rPr lang="en-US"/>
              <a:t>Scope: Anesthesiologists, Certified Registered Nurse Anesthetists (CRNA), Registered Nurses (RN), and Respiratory Therapists (RT).</a:t>
            </a:r>
          </a:p>
          <a:p>
            <a:pPr>
              <a:lnSpc>
                <a:spcPct val="120000"/>
              </a:lnSpc>
            </a:pPr>
            <a:r>
              <a:rPr lang="en-US"/>
              <a:t>Delegation: Nasal PAP is recommended for the following patients receiving moderate or deep procedural sedation or recovering from general anesthesia in the PACU:</a:t>
            </a:r>
          </a:p>
          <a:p>
            <a:pPr>
              <a:lnSpc>
                <a:spcPct val="120000"/>
              </a:lnSpc>
            </a:pPr>
            <a:r>
              <a:rPr lang="en-US"/>
              <a:t>﻿BMI ≥ 30 kg/m?</a:t>
            </a:r>
          </a:p>
          <a:p>
            <a:pPr>
              <a:lnSpc>
                <a:spcPct val="120000"/>
              </a:lnSpc>
            </a:pPr>
            <a:r>
              <a:rPr lang="en-US"/>
              <a:t>﻿Obstructive sleep apnea (OSA) or STOP BANG ≥ 3</a:t>
            </a:r>
          </a:p>
          <a:p>
            <a:pPr>
              <a:lnSpc>
                <a:spcPct val="120000"/>
              </a:lnSpc>
            </a:pPr>
            <a:r>
              <a:rPr lang="en-US"/>
              <a:t>﻿Congestive heart failure (CHF)</a:t>
            </a:r>
          </a:p>
          <a:p>
            <a:pPr>
              <a:lnSpc>
                <a:spcPct val="120000"/>
              </a:lnSpc>
            </a:pPr>
            <a:r>
              <a:rPr lang="en-US"/>
              <a:t>﻿Chronic obstructive pulmonary disease (COPD)</a:t>
            </a:r>
          </a:p>
          <a:p>
            <a:pPr>
              <a:lnSpc>
                <a:spcPct val="120000"/>
              </a:lnSpc>
            </a:pPr>
            <a:r>
              <a:rPr lang="en-US"/>
              <a:t>﻿Oxygen saturation &lt; 95% on supplemental oxygen</a:t>
            </a:r>
          </a:p>
          <a:p>
            <a:pPr>
              <a:lnSpc>
                <a:spcPct val="120000"/>
              </a:lnSpc>
            </a:pPr>
            <a:r>
              <a:rPr lang="en-US"/>
              <a:t>Nasal PAP is also recommended postoperatively for the procedures:</a:t>
            </a:r>
          </a:p>
          <a:p>
            <a:pPr>
              <a:lnSpc>
                <a:spcPct val="120000"/>
              </a:lnSpc>
            </a:pPr>
            <a:r>
              <a:rPr lang="en-US"/>
              <a:t>﻿Bariatric surgery</a:t>
            </a:r>
          </a:p>
          <a:p>
            <a:pPr>
              <a:lnSpc>
                <a:spcPct val="120000"/>
              </a:lnSpc>
            </a:pPr>
            <a:r>
              <a:rPr lang="en-US"/>
              <a:t>﻿Thoracic surgery</a:t>
            </a:r>
          </a:p>
          <a:p>
            <a:pPr>
              <a:lnSpc>
                <a:spcPct val="120000"/>
              </a:lnSpc>
            </a:pPr>
            <a:r>
              <a:rPr lang="en-US"/>
              <a:t>﻿Abdominal surgery</a:t>
            </a:r>
          </a:p>
          <a:p>
            <a:pPr>
              <a:lnSpc>
                <a:spcPct val="120000"/>
              </a:lnSpc>
            </a:pPr>
            <a:r>
              <a:rPr lang="en-US"/>
              <a:t>﻿Cardiac surgery</a:t>
            </a:r>
          </a:p>
          <a:p>
            <a:pPr>
              <a:lnSpc>
                <a:spcPct val="120000"/>
              </a:lnSpc>
            </a:pPr>
            <a:endParaRPr lang="en-US"/>
          </a:p>
        </p:txBody>
      </p:sp>
      <p:sp>
        <p:nvSpPr>
          <p:cNvPr id="3" name="Title 2">
            <a:extLst>
              <a:ext uri="{FF2B5EF4-FFF2-40B4-BE49-F238E27FC236}">
                <a16:creationId xmlns:a16="http://schemas.microsoft.com/office/drawing/2014/main" id="{EE1EC1C8-BB4A-D836-7236-69D3AC06090D}"/>
              </a:ext>
            </a:extLst>
          </p:cNvPr>
          <p:cNvSpPr>
            <a:spLocks noGrp="1"/>
          </p:cNvSpPr>
          <p:nvPr>
            <p:ph type="title"/>
          </p:nvPr>
        </p:nvSpPr>
        <p:spPr>
          <a:xfrm>
            <a:off x="522219" y="419100"/>
            <a:ext cx="10515600" cy="668820"/>
          </a:xfrm>
        </p:spPr>
        <p:txBody>
          <a:bodyPr anchor="ctr">
            <a:normAutofit/>
          </a:bodyPr>
          <a:lstStyle/>
          <a:p>
            <a:r>
              <a:rPr lang="en-US"/>
              <a:t>Who? </a:t>
            </a:r>
          </a:p>
        </p:txBody>
      </p:sp>
      <p:pic>
        <p:nvPicPr>
          <p:cNvPr id="2" name="Grafik 3" descr="Ein Bild, das Flasche, Plastik enthält.&#10;&#10;Automatisch generierte Beschreibung">
            <a:extLst>
              <a:ext uri="{FF2B5EF4-FFF2-40B4-BE49-F238E27FC236}">
                <a16:creationId xmlns:a16="http://schemas.microsoft.com/office/drawing/2014/main" id="{E1A5DAEF-72F7-8553-4E56-866BAAD56029}"/>
              </a:ext>
            </a:extLst>
          </p:cNvPr>
          <p:cNvPicPr>
            <a:picLocks noChangeAspect="1"/>
          </p:cNvPicPr>
          <p:nvPr/>
        </p:nvPicPr>
        <p:blipFill>
          <a:blip r:embed="rId3"/>
          <a:stretch>
            <a:fillRect/>
          </a:stretch>
        </p:blipFill>
        <p:spPr>
          <a:xfrm>
            <a:off x="7957821" y="1202655"/>
            <a:ext cx="2413590" cy="3605274"/>
          </a:xfrm>
          <a:prstGeom prst="rect">
            <a:avLst/>
          </a:prstGeom>
        </p:spPr>
      </p:pic>
      <p:sp>
        <p:nvSpPr>
          <p:cNvPr id="5" name="TextBox 4">
            <a:extLst>
              <a:ext uri="{FF2B5EF4-FFF2-40B4-BE49-F238E27FC236}">
                <a16:creationId xmlns:a16="http://schemas.microsoft.com/office/drawing/2014/main" id="{93FBBDF1-1EDE-118A-E444-B4C5B155DCD3}"/>
              </a:ext>
            </a:extLst>
          </p:cNvPr>
          <p:cNvSpPr txBox="1"/>
          <p:nvPr/>
        </p:nvSpPr>
        <p:spPr>
          <a:xfrm>
            <a:off x="8218729" y="5070570"/>
            <a:ext cx="2413590" cy="584775"/>
          </a:xfrm>
          <a:prstGeom prst="rect">
            <a:avLst/>
          </a:prstGeom>
          <a:noFill/>
        </p:spPr>
        <p:txBody>
          <a:bodyPr wrap="square">
            <a:spAutoFit/>
          </a:bodyPr>
          <a:lstStyle/>
          <a:p>
            <a:r>
              <a:rPr lang="en-US">
                <a:hlinkClick r:id="rId4"/>
              </a:rPr>
              <a:t>SuperNO2VA Video</a:t>
            </a:r>
            <a:endParaRPr lang="en-US"/>
          </a:p>
          <a:p>
            <a:r>
              <a:rPr lang="en-US" sz="1400"/>
              <a:t>(1:06)</a:t>
            </a:r>
          </a:p>
        </p:txBody>
      </p:sp>
    </p:spTree>
    <p:extLst>
      <p:ext uri="{BB962C8B-B14F-4D97-AF65-F5344CB8AC3E}">
        <p14:creationId xmlns:p14="http://schemas.microsoft.com/office/powerpoint/2010/main" val="34568910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083E8-4FAC-405C-8E3D-950B95B7954F}"/>
            </a:ext>
          </a:extLst>
        </p:cNvPr>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9768EEEF-8541-95C4-4933-ED90CCAD8A39}"/>
              </a:ext>
            </a:extLst>
          </p:cNvPr>
          <p:cNvSpPr>
            <a:spLocks noGrp="1"/>
          </p:cNvSpPr>
          <p:nvPr>
            <p:ph idx="1"/>
          </p:nvPr>
        </p:nvSpPr>
        <p:spPr>
          <a:xfrm>
            <a:off x="1129650" y="1400175"/>
            <a:ext cx="4547250" cy="4737153"/>
          </a:xfrm>
        </p:spPr>
        <p:txBody>
          <a:bodyPr/>
          <a:lstStyle/>
          <a:p>
            <a:pPr marL="238115" indent="-238115">
              <a:buFont typeface="Arial" panose="020B0604020202020204" pitchFamily="34" charset="0"/>
              <a:buChar char="•"/>
            </a:pPr>
            <a:r>
              <a:rPr lang="en-US">
                <a:ea typeface="+mn-lt"/>
                <a:cs typeface="+mn-lt"/>
                <a:sym typeface="+mn-lt"/>
              </a:rPr>
              <a:t>Assess the size of the nose rather than height for best mask fit</a:t>
            </a:r>
          </a:p>
          <a:p>
            <a:pPr marL="238115" indent="-238115">
              <a:buFont typeface="Arial" panose="020B0604020202020204" pitchFamily="34" charset="0"/>
              <a:buChar char="•"/>
            </a:pPr>
            <a:endParaRPr lang="en-US">
              <a:ea typeface="+mn-lt"/>
              <a:cs typeface="+mn-lt"/>
              <a:sym typeface="+mn-lt"/>
            </a:endParaRPr>
          </a:p>
          <a:p>
            <a:pPr marL="238115" indent="-238115">
              <a:buFont typeface="Arial" panose="020B0604020202020204" pitchFamily="34" charset="0"/>
              <a:buChar char="•"/>
            </a:pPr>
            <a:r>
              <a:rPr lang="en-US">
                <a:ea typeface="+mn-lt"/>
                <a:cs typeface="+mn-lt"/>
                <a:sym typeface="+mn-lt"/>
              </a:rPr>
              <a:t>Most patients will use a Medium Mask (</a:t>
            </a:r>
            <a:r>
              <a:rPr lang="en-US" b="1">
                <a:solidFill>
                  <a:srgbClr val="00B050"/>
                </a:solidFill>
                <a:ea typeface="+mn-lt"/>
                <a:cs typeface="+mn-lt"/>
                <a:sym typeface="+mn-lt"/>
              </a:rPr>
              <a:t>Green</a:t>
            </a:r>
            <a:r>
              <a:rPr lang="en-US">
                <a:ea typeface="+mn-lt"/>
                <a:cs typeface="+mn-lt"/>
                <a:sym typeface="+mn-lt"/>
              </a:rPr>
              <a:t>)</a:t>
            </a:r>
          </a:p>
          <a:p>
            <a:pPr marL="238115" indent="-238115">
              <a:buFont typeface="Arial" panose="020B0604020202020204" pitchFamily="34" charset="0"/>
              <a:buChar char="•"/>
            </a:pPr>
            <a:endParaRPr lang="en-US">
              <a:ea typeface="+mn-lt"/>
              <a:cs typeface="+mn-lt"/>
              <a:sym typeface="+mn-lt"/>
            </a:endParaRPr>
          </a:p>
          <a:p>
            <a:pPr marL="238115" indent="-238115">
              <a:buFont typeface="Arial" panose="020B0604020202020204" pitchFamily="34" charset="0"/>
              <a:buChar char="•"/>
            </a:pPr>
            <a:r>
              <a:rPr lang="en-US">
                <a:ea typeface="+mn-lt"/>
                <a:cs typeface="+mn-lt"/>
                <a:sym typeface="+mn-lt"/>
              </a:rPr>
              <a:t>If the tip of nose pushes against shell of mask or if bottom of mask pushes against the nares, then use the Large Mask (</a:t>
            </a:r>
            <a:r>
              <a:rPr lang="en-US" b="1">
                <a:solidFill>
                  <a:srgbClr val="0070C0"/>
                </a:solidFill>
                <a:ea typeface="+mn-lt"/>
                <a:cs typeface="+mn-lt"/>
                <a:sym typeface="+mn-lt"/>
              </a:rPr>
              <a:t>Blue</a:t>
            </a:r>
            <a:r>
              <a:rPr lang="en-US">
                <a:ea typeface="+mn-lt"/>
                <a:cs typeface="+mn-lt"/>
                <a:sym typeface="+mn-lt"/>
              </a:rPr>
              <a:t>)</a:t>
            </a:r>
          </a:p>
          <a:p>
            <a:endParaRPr lang="en-US"/>
          </a:p>
        </p:txBody>
      </p:sp>
      <p:sp>
        <p:nvSpPr>
          <p:cNvPr id="2" name="Title 1">
            <a:extLst>
              <a:ext uri="{FF2B5EF4-FFF2-40B4-BE49-F238E27FC236}">
                <a16:creationId xmlns:a16="http://schemas.microsoft.com/office/drawing/2014/main" id="{09402397-3988-26E5-7D2F-CBD01FEAE325}"/>
              </a:ext>
            </a:extLst>
          </p:cNvPr>
          <p:cNvSpPr>
            <a:spLocks noGrp="1"/>
          </p:cNvSpPr>
          <p:nvPr>
            <p:ph type="title"/>
          </p:nvPr>
        </p:nvSpPr>
        <p:spPr/>
        <p:txBody>
          <a:bodyPr/>
          <a:lstStyle/>
          <a:p>
            <a:r>
              <a:rPr lang="en-US">
                <a:sym typeface="+mn-lt"/>
              </a:rPr>
              <a:t>Quick Tip – SuperNO</a:t>
            </a:r>
            <a:r>
              <a:rPr lang="en-US" baseline="-25000">
                <a:sym typeface="+mn-lt"/>
              </a:rPr>
              <a:t>2</a:t>
            </a:r>
            <a:r>
              <a:rPr lang="en-US">
                <a:sym typeface="+mn-lt"/>
              </a:rPr>
              <a:t>VA et Mask Selection	</a:t>
            </a:r>
          </a:p>
        </p:txBody>
      </p:sp>
      <p:pic>
        <p:nvPicPr>
          <p:cNvPr id="10" name="Picture 9">
            <a:extLst>
              <a:ext uri="{FF2B5EF4-FFF2-40B4-BE49-F238E27FC236}">
                <a16:creationId xmlns:a16="http://schemas.microsoft.com/office/drawing/2014/main" id="{11DECC0D-3630-A5CC-42F6-480382168141}"/>
              </a:ext>
            </a:extLst>
          </p:cNvPr>
          <p:cNvPicPr>
            <a:picLocks noChangeAspect="1"/>
          </p:cNvPicPr>
          <p:nvPr/>
        </p:nvPicPr>
        <p:blipFill>
          <a:blip r:embed="rId3"/>
          <a:stretch>
            <a:fillRect/>
          </a:stretch>
        </p:blipFill>
        <p:spPr>
          <a:xfrm>
            <a:off x="6182953" y="1342149"/>
            <a:ext cx="5622737" cy="4315419"/>
          </a:xfrm>
          <a:prstGeom prst="rect">
            <a:avLst/>
          </a:prstGeom>
          <a:ln w="3175">
            <a:solidFill>
              <a:schemeClr val="tx1"/>
            </a:solidFill>
          </a:ln>
        </p:spPr>
      </p:pic>
      <p:grpSp>
        <p:nvGrpSpPr>
          <p:cNvPr id="3" name="Sticky_note" descr="{&quot;Key&quot;:&quot;POWER_USER_SHAPE_ICON&quot;,&quot;Value&quot;:&quot;POWER_USER_SHAPE_ICON_STYLE_1&quot;}">
            <a:extLst>
              <a:ext uri="{FF2B5EF4-FFF2-40B4-BE49-F238E27FC236}">
                <a16:creationId xmlns:a16="http://schemas.microsoft.com/office/drawing/2014/main" id="{F9106494-1E0B-E9E2-A1BD-4465496BADC6}"/>
              </a:ext>
            </a:extLst>
          </p:cNvPr>
          <p:cNvGrpSpPr>
            <a:grpSpLocks noChangeAspect="1"/>
          </p:cNvGrpSpPr>
          <p:nvPr/>
        </p:nvGrpSpPr>
        <p:grpSpPr>
          <a:xfrm>
            <a:off x="398131" y="1342149"/>
            <a:ext cx="731519" cy="859110"/>
            <a:chOff x="9264650" y="3598863"/>
            <a:chExt cx="546100" cy="641350"/>
          </a:xfrm>
          <a:solidFill>
            <a:schemeClr val="tx1">
              <a:lumMod val="50000"/>
            </a:schemeClr>
          </a:solidFill>
        </p:grpSpPr>
        <p:sp>
          <p:nvSpPr>
            <p:cNvPr id="4" name="Freeform 202">
              <a:extLst>
                <a:ext uri="{FF2B5EF4-FFF2-40B4-BE49-F238E27FC236}">
                  <a16:creationId xmlns:a16="http://schemas.microsoft.com/office/drawing/2014/main" id="{9EB16D39-7AE8-22BF-811F-05E4DD5CC695}"/>
                </a:ext>
              </a:extLst>
            </p:cNvPr>
            <p:cNvSpPr>
              <a:spLocks noEditPoints="1"/>
            </p:cNvSpPr>
            <p:nvPr/>
          </p:nvSpPr>
          <p:spPr bwMode="auto">
            <a:xfrm>
              <a:off x="9264650" y="3598863"/>
              <a:ext cx="546100" cy="641350"/>
            </a:xfrm>
            <a:custGeom>
              <a:avLst/>
              <a:gdLst>
                <a:gd name="T0" fmla="*/ 65 w 912"/>
                <a:gd name="T1" fmla="*/ 588 h 1072"/>
                <a:gd name="T2" fmla="*/ 135 w 912"/>
                <a:gd name="T3" fmla="*/ 636 h 1072"/>
                <a:gd name="T4" fmla="*/ 152 w 912"/>
                <a:gd name="T5" fmla="*/ 651 h 1072"/>
                <a:gd name="T6" fmla="*/ 208 w 912"/>
                <a:gd name="T7" fmla="*/ 552 h 1072"/>
                <a:gd name="T8" fmla="*/ 854 w 912"/>
                <a:gd name="T9" fmla="*/ 908 h 1072"/>
                <a:gd name="T10" fmla="*/ 236 w 912"/>
                <a:gd name="T11" fmla="*/ 410 h 1072"/>
                <a:gd name="T12" fmla="*/ 136 w 912"/>
                <a:gd name="T13" fmla="*/ 395 h 1072"/>
                <a:gd name="T14" fmla="*/ 39 w 912"/>
                <a:gd name="T15" fmla="*/ 342 h 1072"/>
                <a:gd name="T16" fmla="*/ 38 w 912"/>
                <a:gd name="T17" fmla="*/ 309 h 1072"/>
                <a:gd name="T18" fmla="*/ 56 w 912"/>
                <a:gd name="T19" fmla="*/ 294 h 1072"/>
                <a:gd name="T20" fmla="*/ 291 w 912"/>
                <a:gd name="T21" fmla="*/ 328 h 1072"/>
                <a:gd name="T22" fmla="*/ 319 w 912"/>
                <a:gd name="T23" fmla="*/ 333 h 1072"/>
                <a:gd name="T24" fmla="*/ 352 w 912"/>
                <a:gd name="T25" fmla="*/ 343 h 1072"/>
                <a:gd name="T26" fmla="*/ 352 w 912"/>
                <a:gd name="T27" fmla="*/ 376 h 1072"/>
                <a:gd name="T28" fmla="*/ 332 w 912"/>
                <a:gd name="T29" fmla="*/ 390 h 1072"/>
                <a:gd name="T30" fmla="*/ 39 w 912"/>
                <a:gd name="T31" fmla="*/ 342 h 1072"/>
                <a:gd name="T32" fmla="*/ 267 w 912"/>
                <a:gd name="T33" fmla="*/ 102 h 1072"/>
                <a:gd name="T34" fmla="*/ 289 w 912"/>
                <a:gd name="T35" fmla="*/ 102 h 1072"/>
                <a:gd name="T36" fmla="*/ 105 w 912"/>
                <a:gd name="T37" fmla="*/ 267 h 1072"/>
                <a:gd name="T38" fmla="*/ 270 w 912"/>
                <a:gd name="T39" fmla="*/ 48 h 1072"/>
                <a:gd name="T40" fmla="*/ 267 w 912"/>
                <a:gd name="T41" fmla="*/ 69 h 1072"/>
                <a:gd name="T42" fmla="*/ 270 w 912"/>
                <a:gd name="T43" fmla="*/ 48 h 1072"/>
                <a:gd name="T44" fmla="*/ 541 w 912"/>
                <a:gd name="T45" fmla="*/ 453 h 1072"/>
                <a:gd name="T46" fmla="*/ 521 w 912"/>
                <a:gd name="T47" fmla="*/ 438 h 1072"/>
                <a:gd name="T48" fmla="*/ 270 w 912"/>
                <a:gd name="T49" fmla="*/ 415 h 1072"/>
                <a:gd name="T50" fmla="*/ 335 w 912"/>
                <a:gd name="T51" fmla="*/ 424 h 1072"/>
                <a:gd name="T52" fmla="*/ 388 w 912"/>
                <a:gd name="T53" fmla="*/ 361 h 1072"/>
                <a:gd name="T54" fmla="*/ 345 w 912"/>
                <a:gd name="T55" fmla="*/ 303 h 1072"/>
                <a:gd name="T56" fmla="*/ 321 w 912"/>
                <a:gd name="T57" fmla="*/ 95 h 1072"/>
                <a:gd name="T58" fmla="*/ 279 w 912"/>
                <a:gd name="T59" fmla="*/ 16 h 1072"/>
                <a:gd name="T60" fmla="*/ 131 w 912"/>
                <a:gd name="T61" fmla="*/ 38 h 1072"/>
                <a:gd name="T62" fmla="*/ 146 w 912"/>
                <a:gd name="T63" fmla="*/ 70 h 1072"/>
                <a:gd name="T64" fmla="*/ 63 w 912"/>
                <a:gd name="T65" fmla="*/ 261 h 1072"/>
                <a:gd name="T66" fmla="*/ 5 w 912"/>
                <a:gd name="T67" fmla="*/ 304 h 1072"/>
                <a:gd name="T68" fmla="*/ 12 w 912"/>
                <a:gd name="T69" fmla="*/ 362 h 1072"/>
                <a:gd name="T70" fmla="*/ 102 w 912"/>
                <a:gd name="T71" fmla="*/ 390 h 1072"/>
                <a:gd name="T72" fmla="*/ 40 w 912"/>
                <a:gd name="T73" fmla="*/ 560 h 1072"/>
                <a:gd name="T74" fmla="*/ 28 w 912"/>
                <a:gd name="T75" fmla="*/ 581 h 1072"/>
                <a:gd name="T76" fmla="*/ 197 w 912"/>
                <a:gd name="T77" fmla="*/ 1072 h 1072"/>
                <a:gd name="T78" fmla="*/ 898 w 912"/>
                <a:gd name="T79" fmla="*/ 933 h 1072"/>
                <a:gd name="T80" fmla="*/ 904 w 912"/>
                <a:gd name="T81" fmla="*/ 903 h 10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912" h="1072">
                  <a:moveTo>
                    <a:pt x="208" y="1036"/>
                  </a:moveTo>
                  <a:lnTo>
                    <a:pt x="65" y="588"/>
                  </a:lnTo>
                  <a:lnTo>
                    <a:pt x="127" y="572"/>
                  </a:lnTo>
                  <a:lnTo>
                    <a:pt x="135" y="636"/>
                  </a:lnTo>
                  <a:cubicBezTo>
                    <a:pt x="136" y="644"/>
                    <a:pt x="142" y="650"/>
                    <a:pt x="149" y="651"/>
                  </a:cubicBezTo>
                  <a:cubicBezTo>
                    <a:pt x="150" y="651"/>
                    <a:pt x="151" y="651"/>
                    <a:pt x="152" y="651"/>
                  </a:cubicBezTo>
                  <a:cubicBezTo>
                    <a:pt x="158" y="651"/>
                    <a:pt x="164" y="647"/>
                    <a:pt x="167" y="641"/>
                  </a:cubicBezTo>
                  <a:lnTo>
                    <a:pt x="208" y="552"/>
                  </a:lnTo>
                  <a:lnTo>
                    <a:pt x="511" y="475"/>
                  </a:lnTo>
                  <a:cubicBezTo>
                    <a:pt x="546" y="661"/>
                    <a:pt x="770" y="844"/>
                    <a:pt x="854" y="908"/>
                  </a:cubicBezTo>
                  <a:lnTo>
                    <a:pt x="208" y="1036"/>
                  </a:lnTo>
                  <a:close/>
                  <a:moveTo>
                    <a:pt x="236" y="410"/>
                  </a:moveTo>
                  <a:lnTo>
                    <a:pt x="161" y="575"/>
                  </a:lnTo>
                  <a:lnTo>
                    <a:pt x="136" y="395"/>
                  </a:lnTo>
                  <a:lnTo>
                    <a:pt x="236" y="410"/>
                  </a:lnTo>
                  <a:close/>
                  <a:moveTo>
                    <a:pt x="39" y="342"/>
                  </a:moveTo>
                  <a:cubicBezTo>
                    <a:pt x="36" y="338"/>
                    <a:pt x="35" y="334"/>
                    <a:pt x="35" y="329"/>
                  </a:cubicBezTo>
                  <a:lnTo>
                    <a:pt x="38" y="309"/>
                  </a:lnTo>
                  <a:cubicBezTo>
                    <a:pt x="39" y="304"/>
                    <a:pt x="42" y="300"/>
                    <a:pt x="45" y="297"/>
                  </a:cubicBezTo>
                  <a:cubicBezTo>
                    <a:pt x="48" y="295"/>
                    <a:pt x="52" y="294"/>
                    <a:pt x="56" y="294"/>
                  </a:cubicBezTo>
                  <a:cubicBezTo>
                    <a:pt x="57" y="294"/>
                    <a:pt x="57" y="294"/>
                    <a:pt x="58" y="294"/>
                  </a:cubicBezTo>
                  <a:lnTo>
                    <a:pt x="291" y="328"/>
                  </a:lnTo>
                  <a:lnTo>
                    <a:pt x="319" y="333"/>
                  </a:lnTo>
                  <a:lnTo>
                    <a:pt x="319" y="333"/>
                  </a:lnTo>
                  <a:lnTo>
                    <a:pt x="340" y="336"/>
                  </a:lnTo>
                  <a:cubicBezTo>
                    <a:pt x="345" y="336"/>
                    <a:pt x="349" y="339"/>
                    <a:pt x="352" y="343"/>
                  </a:cubicBezTo>
                  <a:cubicBezTo>
                    <a:pt x="354" y="346"/>
                    <a:pt x="356" y="351"/>
                    <a:pt x="355" y="356"/>
                  </a:cubicBezTo>
                  <a:lnTo>
                    <a:pt x="352" y="376"/>
                  </a:lnTo>
                  <a:cubicBezTo>
                    <a:pt x="351" y="380"/>
                    <a:pt x="349" y="384"/>
                    <a:pt x="345" y="387"/>
                  </a:cubicBezTo>
                  <a:cubicBezTo>
                    <a:pt x="341" y="390"/>
                    <a:pt x="337" y="391"/>
                    <a:pt x="332" y="390"/>
                  </a:cubicBezTo>
                  <a:lnTo>
                    <a:pt x="50" y="349"/>
                  </a:lnTo>
                  <a:cubicBezTo>
                    <a:pt x="46" y="348"/>
                    <a:pt x="41" y="346"/>
                    <a:pt x="39" y="342"/>
                  </a:cubicBezTo>
                  <a:close/>
                  <a:moveTo>
                    <a:pt x="175" y="86"/>
                  </a:moveTo>
                  <a:cubicBezTo>
                    <a:pt x="202" y="96"/>
                    <a:pt x="237" y="102"/>
                    <a:pt x="267" y="102"/>
                  </a:cubicBezTo>
                  <a:cubicBezTo>
                    <a:pt x="269" y="102"/>
                    <a:pt x="270" y="102"/>
                    <a:pt x="272" y="102"/>
                  </a:cubicBezTo>
                  <a:cubicBezTo>
                    <a:pt x="278" y="102"/>
                    <a:pt x="283" y="102"/>
                    <a:pt x="289" y="102"/>
                  </a:cubicBezTo>
                  <a:lnTo>
                    <a:pt x="303" y="297"/>
                  </a:lnTo>
                  <a:lnTo>
                    <a:pt x="105" y="267"/>
                  </a:lnTo>
                  <a:lnTo>
                    <a:pt x="175" y="86"/>
                  </a:lnTo>
                  <a:close/>
                  <a:moveTo>
                    <a:pt x="270" y="48"/>
                  </a:moveTo>
                  <a:cubicBezTo>
                    <a:pt x="291" y="54"/>
                    <a:pt x="302" y="60"/>
                    <a:pt x="308" y="64"/>
                  </a:cubicBezTo>
                  <a:cubicBezTo>
                    <a:pt x="301" y="67"/>
                    <a:pt x="288" y="69"/>
                    <a:pt x="267" y="69"/>
                  </a:cubicBezTo>
                  <a:cubicBezTo>
                    <a:pt x="219" y="68"/>
                    <a:pt x="177" y="53"/>
                    <a:pt x="166" y="43"/>
                  </a:cubicBezTo>
                  <a:cubicBezTo>
                    <a:pt x="179" y="37"/>
                    <a:pt x="224" y="35"/>
                    <a:pt x="270" y="48"/>
                  </a:cubicBezTo>
                  <a:close/>
                  <a:moveTo>
                    <a:pt x="904" y="903"/>
                  </a:moveTo>
                  <a:cubicBezTo>
                    <a:pt x="901" y="900"/>
                    <a:pt x="567" y="668"/>
                    <a:pt x="541" y="453"/>
                  </a:cubicBezTo>
                  <a:cubicBezTo>
                    <a:pt x="541" y="448"/>
                    <a:pt x="538" y="444"/>
                    <a:pt x="534" y="441"/>
                  </a:cubicBezTo>
                  <a:cubicBezTo>
                    <a:pt x="530" y="438"/>
                    <a:pt x="525" y="437"/>
                    <a:pt x="521" y="438"/>
                  </a:cubicBezTo>
                  <a:lnTo>
                    <a:pt x="226" y="513"/>
                  </a:lnTo>
                  <a:lnTo>
                    <a:pt x="270" y="415"/>
                  </a:lnTo>
                  <a:lnTo>
                    <a:pt x="327" y="423"/>
                  </a:lnTo>
                  <a:cubicBezTo>
                    <a:pt x="330" y="424"/>
                    <a:pt x="332" y="424"/>
                    <a:pt x="335" y="424"/>
                  </a:cubicBezTo>
                  <a:cubicBezTo>
                    <a:pt x="359" y="424"/>
                    <a:pt x="381" y="406"/>
                    <a:pt x="385" y="381"/>
                  </a:cubicBezTo>
                  <a:lnTo>
                    <a:pt x="388" y="361"/>
                  </a:lnTo>
                  <a:cubicBezTo>
                    <a:pt x="390" y="347"/>
                    <a:pt x="386" y="334"/>
                    <a:pt x="378" y="323"/>
                  </a:cubicBezTo>
                  <a:cubicBezTo>
                    <a:pt x="370" y="312"/>
                    <a:pt x="358" y="305"/>
                    <a:pt x="345" y="303"/>
                  </a:cubicBezTo>
                  <a:lnTo>
                    <a:pt x="337" y="302"/>
                  </a:lnTo>
                  <a:lnTo>
                    <a:pt x="321" y="95"/>
                  </a:lnTo>
                  <a:cubicBezTo>
                    <a:pt x="335" y="89"/>
                    <a:pt x="343" y="81"/>
                    <a:pt x="345" y="70"/>
                  </a:cubicBezTo>
                  <a:cubicBezTo>
                    <a:pt x="348" y="48"/>
                    <a:pt x="324" y="29"/>
                    <a:pt x="279" y="16"/>
                  </a:cubicBezTo>
                  <a:cubicBezTo>
                    <a:pt x="234" y="4"/>
                    <a:pt x="172" y="0"/>
                    <a:pt x="145" y="17"/>
                  </a:cubicBezTo>
                  <a:cubicBezTo>
                    <a:pt x="135" y="24"/>
                    <a:pt x="132" y="32"/>
                    <a:pt x="131" y="38"/>
                  </a:cubicBezTo>
                  <a:cubicBezTo>
                    <a:pt x="130" y="44"/>
                    <a:pt x="131" y="53"/>
                    <a:pt x="139" y="63"/>
                  </a:cubicBezTo>
                  <a:cubicBezTo>
                    <a:pt x="141" y="65"/>
                    <a:pt x="143" y="67"/>
                    <a:pt x="146" y="70"/>
                  </a:cubicBezTo>
                  <a:lnTo>
                    <a:pt x="71" y="262"/>
                  </a:lnTo>
                  <a:lnTo>
                    <a:pt x="63" y="261"/>
                  </a:lnTo>
                  <a:cubicBezTo>
                    <a:pt x="50" y="259"/>
                    <a:pt x="36" y="262"/>
                    <a:pt x="25" y="271"/>
                  </a:cubicBezTo>
                  <a:cubicBezTo>
                    <a:pt x="14" y="279"/>
                    <a:pt x="7" y="290"/>
                    <a:pt x="5" y="304"/>
                  </a:cubicBezTo>
                  <a:lnTo>
                    <a:pt x="2" y="324"/>
                  </a:lnTo>
                  <a:cubicBezTo>
                    <a:pt x="0" y="337"/>
                    <a:pt x="4" y="351"/>
                    <a:pt x="12" y="362"/>
                  </a:cubicBezTo>
                  <a:cubicBezTo>
                    <a:pt x="20" y="373"/>
                    <a:pt x="32" y="380"/>
                    <a:pt x="45" y="382"/>
                  </a:cubicBezTo>
                  <a:lnTo>
                    <a:pt x="102" y="390"/>
                  </a:lnTo>
                  <a:lnTo>
                    <a:pt x="122" y="539"/>
                  </a:lnTo>
                  <a:lnTo>
                    <a:pt x="40" y="560"/>
                  </a:lnTo>
                  <a:cubicBezTo>
                    <a:pt x="35" y="561"/>
                    <a:pt x="31" y="564"/>
                    <a:pt x="29" y="568"/>
                  </a:cubicBezTo>
                  <a:cubicBezTo>
                    <a:pt x="27" y="572"/>
                    <a:pt x="26" y="577"/>
                    <a:pt x="28" y="581"/>
                  </a:cubicBezTo>
                  <a:lnTo>
                    <a:pt x="181" y="1060"/>
                  </a:lnTo>
                  <a:cubicBezTo>
                    <a:pt x="183" y="1067"/>
                    <a:pt x="190" y="1072"/>
                    <a:pt x="197" y="1072"/>
                  </a:cubicBezTo>
                  <a:cubicBezTo>
                    <a:pt x="198" y="1072"/>
                    <a:pt x="199" y="1072"/>
                    <a:pt x="200" y="1072"/>
                  </a:cubicBezTo>
                  <a:lnTo>
                    <a:pt x="898" y="933"/>
                  </a:lnTo>
                  <a:cubicBezTo>
                    <a:pt x="905" y="932"/>
                    <a:pt x="910" y="926"/>
                    <a:pt x="911" y="920"/>
                  </a:cubicBezTo>
                  <a:cubicBezTo>
                    <a:pt x="912" y="913"/>
                    <a:pt x="910" y="907"/>
                    <a:pt x="904" y="903"/>
                  </a:cubicBezTo>
                </a:path>
              </a:pathLst>
            </a:custGeom>
            <a:grpFill/>
            <a:ln w="9525">
              <a:noFill/>
              <a:round/>
              <a:headEnd/>
              <a:tailEnd/>
            </a:ln>
          </p:spPr>
          <p:txBody>
            <a:bodyPr vert="horz" wrap="square" lIns="76200" tIns="38100" rIns="76200" bIns="38100" numCol="1" anchor="t" anchorCtr="0" compatLnSpc="1">
              <a:prstTxWarp prst="textNoShape">
                <a:avLst/>
              </a:prstTxWarp>
            </a:bodyPr>
            <a:lstStyle/>
            <a:p>
              <a:pPr defTabSz="761970">
                <a:defRPr/>
              </a:pPr>
              <a:endParaRPr lang="fr-FR" sz="1500">
                <a:solidFill>
                  <a:prstClr val="black"/>
                </a:solidFill>
                <a:ea typeface="+mn-lt"/>
                <a:cs typeface="+mn-lt"/>
                <a:sym typeface="+mn-lt"/>
              </a:endParaRPr>
            </a:p>
          </p:txBody>
        </p:sp>
        <p:sp>
          <p:nvSpPr>
            <p:cNvPr id="7" name="Freeform 203">
              <a:extLst>
                <a:ext uri="{FF2B5EF4-FFF2-40B4-BE49-F238E27FC236}">
                  <a16:creationId xmlns:a16="http://schemas.microsoft.com/office/drawing/2014/main" id="{38A04E1F-CCEE-DC38-633D-EF8EEAAD4AE1}"/>
                </a:ext>
              </a:extLst>
            </p:cNvPr>
            <p:cNvSpPr>
              <a:spLocks/>
            </p:cNvSpPr>
            <p:nvPr/>
          </p:nvSpPr>
          <p:spPr bwMode="auto">
            <a:xfrm>
              <a:off x="9364663" y="3959226"/>
              <a:ext cx="182563" cy="61913"/>
            </a:xfrm>
            <a:custGeom>
              <a:avLst/>
              <a:gdLst>
                <a:gd name="T0" fmla="*/ 303 w 305"/>
                <a:gd name="T1" fmla="*/ 15 h 103"/>
                <a:gd name="T2" fmla="*/ 283 w 305"/>
                <a:gd name="T3" fmla="*/ 3 h 103"/>
                <a:gd name="T4" fmla="*/ 14 w 305"/>
                <a:gd name="T5" fmla="*/ 70 h 103"/>
                <a:gd name="T6" fmla="*/ 2 w 305"/>
                <a:gd name="T7" fmla="*/ 91 h 103"/>
                <a:gd name="T8" fmla="*/ 18 w 305"/>
                <a:gd name="T9" fmla="*/ 103 h 103"/>
                <a:gd name="T10" fmla="*/ 22 w 305"/>
                <a:gd name="T11" fmla="*/ 103 h 103"/>
                <a:gd name="T12" fmla="*/ 291 w 305"/>
                <a:gd name="T13" fmla="*/ 35 h 103"/>
                <a:gd name="T14" fmla="*/ 303 w 305"/>
                <a:gd name="T15" fmla="*/ 15 h 10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5" h="103">
                  <a:moveTo>
                    <a:pt x="303" y="15"/>
                  </a:moveTo>
                  <a:cubicBezTo>
                    <a:pt x="301" y="6"/>
                    <a:pt x="292" y="0"/>
                    <a:pt x="283" y="3"/>
                  </a:cubicBezTo>
                  <a:lnTo>
                    <a:pt x="14" y="70"/>
                  </a:lnTo>
                  <a:cubicBezTo>
                    <a:pt x="5" y="73"/>
                    <a:pt x="0" y="82"/>
                    <a:pt x="2" y="91"/>
                  </a:cubicBezTo>
                  <a:cubicBezTo>
                    <a:pt x="4" y="98"/>
                    <a:pt x="11" y="103"/>
                    <a:pt x="18" y="103"/>
                  </a:cubicBezTo>
                  <a:cubicBezTo>
                    <a:pt x="19" y="103"/>
                    <a:pt x="21" y="103"/>
                    <a:pt x="22" y="103"/>
                  </a:cubicBezTo>
                  <a:lnTo>
                    <a:pt x="291" y="35"/>
                  </a:lnTo>
                  <a:cubicBezTo>
                    <a:pt x="300" y="33"/>
                    <a:pt x="305" y="24"/>
                    <a:pt x="303" y="15"/>
                  </a:cubicBezTo>
                </a:path>
              </a:pathLst>
            </a:custGeom>
            <a:grpFill/>
            <a:ln w="9525">
              <a:noFill/>
              <a:round/>
              <a:headEnd/>
              <a:tailEnd/>
            </a:ln>
          </p:spPr>
          <p:txBody>
            <a:bodyPr vert="horz" wrap="square" lIns="76200" tIns="38100" rIns="76200" bIns="38100" numCol="1" anchor="t" anchorCtr="0" compatLnSpc="1">
              <a:prstTxWarp prst="textNoShape">
                <a:avLst/>
              </a:prstTxWarp>
            </a:bodyPr>
            <a:lstStyle/>
            <a:p>
              <a:pPr defTabSz="761970">
                <a:defRPr/>
              </a:pPr>
              <a:endParaRPr lang="fr-FR" sz="1500">
                <a:solidFill>
                  <a:prstClr val="black"/>
                </a:solidFill>
                <a:ea typeface="+mn-lt"/>
                <a:cs typeface="+mn-lt"/>
                <a:sym typeface="+mn-lt"/>
              </a:endParaRPr>
            </a:p>
          </p:txBody>
        </p:sp>
        <p:sp>
          <p:nvSpPr>
            <p:cNvPr id="9" name="Freeform 204">
              <a:extLst>
                <a:ext uri="{FF2B5EF4-FFF2-40B4-BE49-F238E27FC236}">
                  <a16:creationId xmlns:a16="http://schemas.microsoft.com/office/drawing/2014/main" id="{74FE618A-F3B0-1DFA-0D5C-8F927A491087}"/>
                </a:ext>
              </a:extLst>
            </p:cNvPr>
            <p:cNvSpPr>
              <a:spLocks/>
            </p:cNvSpPr>
            <p:nvPr/>
          </p:nvSpPr>
          <p:spPr bwMode="auto">
            <a:xfrm>
              <a:off x="9386888" y="4025901"/>
              <a:ext cx="195263" cy="65088"/>
            </a:xfrm>
            <a:custGeom>
              <a:avLst/>
              <a:gdLst>
                <a:gd name="T0" fmla="*/ 323 w 326"/>
                <a:gd name="T1" fmla="*/ 14 h 108"/>
                <a:gd name="T2" fmla="*/ 303 w 326"/>
                <a:gd name="T3" fmla="*/ 2 h 108"/>
                <a:gd name="T4" fmla="*/ 14 w 326"/>
                <a:gd name="T5" fmla="*/ 75 h 108"/>
                <a:gd name="T6" fmla="*/ 2 w 326"/>
                <a:gd name="T7" fmla="*/ 95 h 108"/>
                <a:gd name="T8" fmla="*/ 18 w 326"/>
                <a:gd name="T9" fmla="*/ 108 h 108"/>
                <a:gd name="T10" fmla="*/ 22 w 326"/>
                <a:gd name="T11" fmla="*/ 107 h 108"/>
                <a:gd name="T12" fmla="*/ 311 w 326"/>
                <a:gd name="T13" fmla="*/ 35 h 108"/>
                <a:gd name="T14" fmla="*/ 323 w 326"/>
                <a:gd name="T15" fmla="*/ 14 h 1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6" h="108">
                  <a:moveTo>
                    <a:pt x="323" y="14"/>
                  </a:moveTo>
                  <a:cubicBezTo>
                    <a:pt x="321" y="5"/>
                    <a:pt x="312" y="0"/>
                    <a:pt x="303" y="2"/>
                  </a:cubicBezTo>
                  <a:lnTo>
                    <a:pt x="14" y="75"/>
                  </a:lnTo>
                  <a:cubicBezTo>
                    <a:pt x="5" y="77"/>
                    <a:pt x="0" y="86"/>
                    <a:pt x="2" y="95"/>
                  </a:cubicBezTo>
                  <a:cubicBezTo>
                    <a:pt x="4" y="103"/>
                    <a:pt x="11" y="108"/>
                    <a:pt x="18" y="108"/>
                  </a:cubicBezTo>
                  <a:cubicBezTo>
                    <a:pt x="20" y="108"/>
                    <a:pt x="21" y="108"/>
                    <a:pt x="22" y="107"/>
                  </a:cubicBezTo>
                  <a:lnTo>
                    <a:pt x="311" y="35"/>
                  </a:lnTo>
                  <a:cubicBezTo>
                    <a:pt x="320" y="32"/>
                    <a:pt x="326" y="23"/>
                    <a:pt x="323" y="14"/>
                  </a:cubicBezTo>
                </a:path>
              </a:pathLst>
            </a:custGeom>
            <a:grpFill/>
            <a:ln w="9525">
              <a:noFill/>
              <a:round/>
              <a:headEnd/>
              <a:tailEnd/>
            </a:ln>
          </p:spPr>
          <p:txBody>
            <a:bodyPr vert="horz" wrap="square" lIns="76200" tIns="38100" rIns="76200" bIns="38100" numCol="1" anchor="t" anchorCtr="0" compatLnSpc="1">
              <a:prstTxWarp prst="textNoShape">
                <a:avLst/>
              </a:prstTxWarp>
            </a:bodyPr>
            <a:lstStyle/>
            <a:p>
              <a:pPr defTabSz="761970">
                <a:defRPr/>
              </a:pPr>
              <a:endParaRPr lang="fr-FR" sz="1500">
                <a:solidFill>
                  <a:prstClr val="black"/>
                </a:solidFill>
                <a:ea typeface="+mn-lt"/>
                <a:cs typeface="+mn-lt"/>
                <a:sym typeface="+mn-lt"/>
              </a:endParaRPr>
            </a:p>
          </p:txBody>
        </p:sp>
        <p:sp>
          <p:nvSpPr>
            <p:cNvPr id="11" name="Freeform 206">
              <a:extLst>
                <a:ext uri="{FF2B5EF4-FFF2-40B4-BE49-F238E27FC236}">
                  <a16:creationId xmlns:a16="http://schemas.microsoft.com/office/drawing/2014/main" id="{51F9972F-ABB9-10E0-26C1-B7F90BDF8066}"/>
                </a:ext>
              </a:extLst>
            </p:cNvPr>
            <p:cNvSpPr>
              <a:spLocks/>
            </p:cNvSpPr>
            <p:nvPr/>
          </p:nvSpPr>
          <p:spPr bwMode="auto">
            <a:xfrm>
              <a:off x="9412288" y="4089401"/>
              <a:ext cx="219075" cy="69850"/>
            </a:xfrm>
            <a:custGeom>
              <a:avLst/>
              <a:gdLst>
                <a:gd name="T0" fmla="*/ 344 w 367"/>
                <a:gd name="T1" fmla="*/ 2 h 118"/>
                <a:gd name="T2" fmla="*/ 14 w 367"/>
                <a:gd name="T3" fmla="*/ 86 h 118"/>
                <a:gd name="T4" fmla="*/ 2 w 367"/>
                <a:gd name="T5" fmla="*/ 106 h 118"/>
                <a:gd name="T6" fmla="*/ 18 w 367"/>
                <a:gd name="T7" fmla="*/ 118 h 118"/>
                <a:gd name="T8" fmla="*/ 22 w 367"/>
                <a:gd name="T9" fmla="*/ 118 h 118"/>
                <a:gd name="T10" fmla="*/ 352 w 367"/>
                <a:gd name="T11" fmla="*/ 35 h 118"/>
                <a:gd name="T12" fmla="*/ 364 w 367"/>
                <a:gd name="T13" fmla="*/ 15 h 118"/>
                <a:gd name="T14" fmla="*/ 344 w 367"/>
                <a:gd name="T15" fmla="*/ 2 h 1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7" h="118">
                  <a:moveTo>
                    <a:pt x="344" y="2"/>
                  </a:moveTo>
                  <a:lnTo>
                    <a:pt x="14" y="86"/>
                  </a:lnTo>
                  <a:cubicBezTo>
                    <a:pt x="5" y="88"/>
                    <a:pt x="0" y="97"/>
                    <a:pt x="2" y="106"/>
                  </a:cubicBezTo>
                  <a:cubicBezTo>
                    <a:pt x="4" y="113"/>
                    <a:pt x="10" y="118"/>
                    <a:pt x="18" y="118"/>
                  </a:cubicBezTo>
                  <a:cubicBezTo>
                    <a:pt x="19" y="118"/>
                    <a:pt x="21" y="118"/>
                    <a:pt x="22" y="118"/>
                  </a:cubicBezTo>
                  <a:lnTo>
                    <a:pt x="352" y="35"/>
                  </a:lnTo>
                  <a:cubicBezTo>
                    <a:pt x="361" y="33"/>
                    <a:pt x="367" y="24"/>
                    <a:pt x="364" y="15"/>
                  </a:cubicBezTo>
                  <a:cubicBezTo>
                    <a:pt x="362" y="6"/>
                    <a:pt x="353" y="0"/>
                    <a:pt x="344" y="2"/>
                  </a:cubicBezTo>
                </a:path>
              </a:pathLst>
            </a:custGeom>
            <a:grpFill/>
            <a:ln w="9525">
              <a:noFill/>
              <a:round/>
              <a:headEnd/>
              <a:tailEnd/>
            </a:ln>
          </p:spPr>
          <p:txBody>
            <a:bodyPr vert="horz" wrap="square" lIns="76200" tIns="38100" rIns="76200" bIns="38100" numCol="1" anchor="t" anchorCtr="0" compatLnSpc="1">
              <a:prstTxWarp prst="textNoShape">
                <a:avLst/>
              </a:prstTxWarp>
            </a:bodyPr>
            <a:lstStyle/>
            <a:p>
              <a:pPr defTabSz="761970">
                <a:defRPr/>
              </a:pPr>
              <a:endParaRPr lang="fr-FR" sz="1500">
                <a:solidFill>
                  <a:prstClr val="black"/>
                </a:solidFill>
                <a:ea typeface="+mn-lt"/>
                <a:cs typeface="+mn-lt"/>
                <a:sym typeface="+mn-lt"/>
              </a:endParaRPr>
            </a:p>
          </p:txBody>
        </p:sp>
      </p:grpSp>
    </p:spTree>
    <p:extLst>
      <p:ext uri="{BB962C8B-B14F-4D97-AF65-F5344CB8AC3E}">
        <p14:creationId xmlns:p14="http://schemas.microsoft.com/office/powerpoint/2010/main" val="38058968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9254F-D200-C4D1-CAE8-8728DB92333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787C27C-3F3E-F52A-D371-56DCF3219EAE}"/>
              </a:ext>
            </a:extLst>
          </p:cNvPr>
          <p:cNvSpPr/>
          <p:nvPr/>
        </p:nvSpPr>
        <p:spPr>
          <a:xfrm>
            <a:off x="542964" y="338392"/>
            <a:ext cx="11692208" cy="646331"/>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600" b="1">
                <a:solidFill>
                  <a:srgbClr val="1B51A4"/>
                </a:solidFill>
                <a:latin typeface="+mn-lt"/>
                <a:ea typeface="+mn-lt"/>
                <a:cs typeface="+mn-lt"/>
                <a:sym typeface="+mn-lt"/>
              </a:rPr>
              <a:t>SuperNO</a:t>
            </a:r>
            <a:r>
              <a:rPr lang="en-US" sz="3600" b="1" baseline="-25000">
                <a:solidFill>
                  <a:srgbClr val="1B51A4"/>
                </a:solidFill>
                <a:latin typeface="+mn-lt"/>
                <a:ea typeface="+mn-lt"/>
                <a:cs typeface="+mn-lt"/>
                <a:sym typeface="+mn-lt"/>
              </a:rPr>
              <a:t>2</a:t>
            </a:r>
            <a:r>
              <a:rPr lang="en-US" sz="3600" b="1">
                <a:solidFill>
                  <a:srgbClr val="1B51A4"/>
                </a:solidFill>
                <a:latin typeface="+mn-lt"/>
                <a:ea typeface="+mn-lt"/>
                <a:cs typeface="+mn-lt"/>
                <a:sym typeface="+mn-lt"/>
              </a:rPr>
              <a:t>VA</a:t>
            </a:r>
            <a:r>
              <a:rPr lang="en-US" sz="3600" b="1">
                <a:ln w="0"/>
                <a:solidFill>
                  <a:srgbClr val="1B51A4"/>
                </a:solidFill>
                <a:latin typeface="Arial" panose="020B0604020202020204" pitchFamily="34" charset="0"/>
                <a:cs typeface="Arial" panose="020B0604020202020204" pitchFamily="34" charset="0"/>
              </a:rPr>
              <a:t> Et: Contracts</a:t>
            </a:r>
            <a:endParaRPr lang="en-US" sz="3600" b="1">
              <a:solidFill>
                <a:srgbClr val="1B51A4"/>
              </a:solidFill>
              <a:latin typeface="+mn-lt"/>
            </a:endParaRPr>
          </a:p>
        </p:txBody>
      </p:sp>
      <p:graphicFrame>
        <p:nvGraphicFramePr>
          <p:cNvPr id="3" name="Table 2">
            <a:extLst>
              <a:ext uri="{FF2B5EF4-FFF2-40B4-BE49-F238E27FC236}">
                <a16:creationId xmlns:a16="http://schemas.microsoft.com/office/drawing/2014/main" id="{068FFD1C-CD30-3767-515B-900193648C93}"/>
              </a:ext>
            </a:extLst>
          </p:cNvPr>
          <p:cNvGraphicFramePr>
            <a:graphicFrameLocks noGrp="1"/>
          </p:cNvGraphicFramePr>
          <p:nvPr>
            <p:extLst>
              <p:ext uri="{D42A27DB-BD31-4B8C-83A1-F6EECF244321}">
                <p14:modId xmlns:p14="http://schemas.microsoft.com/office/powerpoint/2010/main" val="2619663671"/>
              </p:ext>
            </p:extLst>
          </p:nvPr>
        </p:nvGraphicFramePr>
        <p:xfrm>
          <a:off x="542964" y="1319842"/>
          <a:ext cx="11387368" cy="3510950"/>
        </p:xfrm>
        <a:graphic>
          <a:graphicData uri="http://schemas.openxmlformats.org/drawingml/2006/table">
            <a:tbl>
              <a:tblPr>
                <a:tableStyleId>{5C22544A-7EE6-4342-B048-85BDC9FD1C3A}</a:tableStyleId>
              </a:tblPr>
              <a:tblGrid>
                <a:gridCol w="1040030">
                  <a:extLst>
                    <a:ext uri="{9D8B030D-6E8A-4147-A177-3AD203B41FA5}">
                      <a16:colId xmlns:a16="http://schemas.microsoft.com/office/drawing/2014/main" val="1914867001"/>
                    </a:ext>
                  </a:extLst>
                </a:gridCol>
                <a:gridCol w="845574">
                  <a:extLst>
                    <a:ext uri="{9D8B030D-6E8A-4147-A177-3AD203B41FA5}">
                      <a16:colId xmlns:a16="http://schemas.microsoft.com/office/drawing/2014/main" val="1914914654"/>
                    </a:ext>
                  </a:extLst>
                </a:gridCol>
                <a:gridCol w="1248697">
                  <a:extLst>
                    <a:ext uri="{9D8B030D-6E8A-4147-A177-3AD203B41FA5}">
                      <a16:colId xmlns:a16="http://schemas.microsoft.com/office/drawing/2014/main" val="4109695844"/>
                    </a:ext>
                  </a:extLst>
                </a:gridCol>
                <a:gridCol w="1976283">
                  <a:extLst>
                    <a:ext uri="{9D8B030D-6E8A-4147-A177-3AD203B41FA5}">
                      <a16:colId xmlns:a16="http://schemas.microsoft.com/office/drawing/2014/main" val="1139663491"/>
                    </a:ext>
                  </a:extLst>
                </a:gridCol>
                <a:gridCol w="1022555">
                  <a:extLst>
                    <a:ext uri="{9D8B030D-6E8A-4147-A177-3AD203B41FA5}">
                      <a16:colId xmlns:a16="http://schemas.microsoft.com/office/drawing/2014/main" val="687319033"/>
                    </a:ext>
                  </a:extLst>
                </a:gridCol>
                <a:gridCol w="658762">
                  <a:extLst>
                    <a:ext uri="{9D8B030D-6E8A-4147-A177-3AD203B41FA5}">
                      <a16:colId xmlns:a16="http://schemas.microsoft.com/office/drawing/2014/main" val="4080906462"/>
                    </a:ext>
                  </a:extLst>
                </a:gridCol>
                <a:gridCol w="4595467">
                  <a:extLst>
                    <a:ext uri="{9D8B030D-6E8A-4147-A177-3AD203B41FA5}">
                      <a16:colId xmlns:a16="http://schemas.microsoft.com/office/drawing/2014/main" val="2681837243"/>
                    </a:ext>
                  </a:extLst>
                </a:gridCol>
              </a:tblGrid>
              <a:tr h="1155933">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MS5384</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Anesthesia Masks &amp; Circuits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9/30/2025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Vital Signs, SNET, Circuits, Gas Sampling Lines | Specialty Care Impact Standardization 3% </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129802318"/>
                  </a:ext>
                </a:extLst>
              </a:tr>
              <a:tr h="119908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MS5384AB</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Children’s Hospital Association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Anesthesia Masks &amp; Circuits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9/30/2025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Vital Signs, SNET, Circuits, Gas Sampling Lines | Specialty Care Impact Standardization 3% </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013003203"/>
                  </a:ext>
                </a:extLst>
              </a:tr>
              <a:tr h="1155933">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MS5384AC</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IHN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Anesthesia Masks &amp; Circuits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9/30/2025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Vital Signs, SNET, Circuits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66098018"/>
                  </a:ext>
                </a:extLst>
              </a:tr>
            </a:tbl>
          </a:graphicData>
        </a:graphic>
      </p:graphicFrame>
    </p:spTree>
    <p:extLst>
      <p:ext uri="{BB962C8B-B14F-4D97-AF65-F5344CB8AC3E}">
        <p14:creationId xmlns:p14="http://schemas.microsoft.com/office/powerpoint/2010/main" val="51761949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053C6-41DF-9936-BCFF-2BAC91CD0E5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F3DB0BF-77A0-4DF1-365F-CAC9B20F1594}"/>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dirty="0" err="1">
                <a:ln w="0"/>
                <a:solidFill>
                  <a:srgbClr val="1B51A4"/>
                </a:solidFill>
                <a:latin typeface="Arial"/>
                <a:cs typeface="Arial"/>
              </a:rPr>
              <a:t>SuperNova</a:t>
            </a:r>
            <a:r>
              <a:rPr lang="en-US" sz="3000" b="1" dirty="0">
                <a:ln w="0"/>
                <a:solidFill>
                  <a:srgbClr val="1B51A4"/>
                </a:solidFill>
                <a:latin typeface="Arial"/>
                <a:cs typeface="Arial"/>
              </a:rPr>
              <a:t>: Highest Volume SKUs</a:t>
            </a:r>
            <a:endParaRPr lang="en-US" sz="3000" b="1" dirty="0">
              <a:solidFill>
                <a:srgbClr val="1B51A4"/>
              </a:solidFill>
              <a:latin typeface="+mn-lt"/>
            </a:endParaRPr>
          </a:p>
        </p:txBody>
      </p:sp>
      <p:sp>
        <p:nvSpPr>
          <p:cNvPr id="6" name="TextBox 5">
            <a:extLst>
              <a:ext uri="{FF2B5EF4-FFF2-40B4-BE49-F238E27FC236}">
                <a16:creationId xmlns:a16="http://schemas.microsoft.com/office/drawing/2014/main" id="{CD3E94CD-75D9-1967-4A6F-97FEF72D4EC4}"/>
              </a:ext>
            </a:extLst>
          </p:cNvPr>
          <p:cNvSpPr txBox="1"/>
          <p:nvPr/>
        </p:nvSpPr>
        <p:spPr>
          <a:xfrm>
            <a:off x="388752" y="880437"/>
            <a:ext cx="10963276" cy="4862870"/>
          </a:xfrm>
          <a:prstGeom prst="rect">
            <a:avLst/>
          </a:prstGeom>
          <a:noFill/>
        </p:spPr>
        <p:txBody>
          <a:bodyPr wrap="square" lIns="91440" tIns="45720" rIns="91440" bIns="45720" numCol="1" rtlCol="0" anchor="t">
            <a:spAutoFit/>
          </a:bodyPr>
          <a:lstStyle/>
          <a:p>
            <a:pPr marL="0" indent="0">
              <a:buNone/>
            </a:pPr>
            <a:endParaRPr lang="en-US" sz="2000" b="1" dirty="0">
              <a:cs typeface="Arial"/>
            </a:endParaRPr>
          </a:p>
          <a:p>
            <a:pPr marL="0" indent="0">
              <a:buNone/>
            </a:pPr>
            <a:endParaRPr lang="en-US" sz="2000" b="1" dirty="0"/>
          </a:p>
          <a:p>
            <a:r>
              <a:rPr lang="en-US" sz="2000" b="1" dirty="0">
                <a:solidFill>
                  <a:schemeClr val="tx1">
                    <a:lumMod val="85000"/>
                    <a:lumOff val="15000"/>
                  </a:schemeClr>
                </a:solidFill>
              </a:rPr>
              <a:t>High Volume:</a:t>
            </a:r>
          </a:p>
          <a:p>
            <a:r>
              <a:rPr lang="en-US" sz="2000" dirty="0">
                <a:solidFill>
                  <a:schemeClr val="tx1">
                    <a:lumMod val="85000"/>
                    <a:lumOff val="15000"/>
                  </a:schemeClr>
                </a:solidFill>
              </a:rPr>
              <a:t>SSM-20 | MEDIUM SUPERNOVA SATELLITE KIT</a:t>
            </a:r>
          </a:p>
          <a:p>
            <a:r>
              <a:rPr lang="en-US" sz="2000" dirty="0">
                <a:solidFill>
                  <a:schemeClr val="tx1">
                    <a:lumMod val="85000"/>
                    <a:lumOff val="15000"/>
                  </a:schemeClr>
                </a:solidFill>
              </a:rPr>
              <a:t>SSEM-20 | SUPERNOVA ET SYSTEM, MEDIUM</a:t>
            </a:r>
          </a:p>
          <a:p>
            <a:r>
              <a:rPr lang="fi-FI" sz="2000" dirty="0">
                <a:solidFill>
                  <a:schemeClr val="tx1">
                    <a:lumMod val="85000"/>
                    <a:lumOff val="15000"/>
                  </a:schemeClr>
                </a:solidFill>
              </a:rPr>
              <a:t>SSL-20 | LARGE SUPERNOVA SATELLITE KIT</a:t>
            </a:r>
            <a:endParaRPr lang="en-US" sz="2000" dirty="0">
              <a:solidFill>
                <a:schemeClr val="tx1">
                  <a:lumMod val="85000"/>
                  <a:lumOff val="15000"/>
                </a:schemeClr>
              </a:solidFill>
            </a:endParaRPr>
          </a:p>
          <a:p>
            <a:r>
              <a:rPr lang="en-US" sz="2000" dirty="0">
                <a:solidFill>
                  <a:schemeClr val="tx1">
                    <a:lumMod val="85000"/>
                    <a:lumOff val="15000"/>
                  </a:schemeClr>
                </a:solidFill>
              </a:rPr>
              <a:t>SSEL-20 | SUPERNOVA ET SYSTEM, LARGE</a:t>
            </a:r>
          </a:p>
          <a:p>
            <a:r>
              <a:rPr lang="en-US" sz="2000" dirty="0">
                <a:solidFill>
                  <a:schemeClr val="tx1">
                    <a:lumMod val="85000"/>
                    <a:lumOff val="15000"/>
                  </a:schemeClr>
                </a:solidFill>
              </a:rPr>
              <a:t>SNM-20 | SUPERNO2VA NASAL INTERFACE MEDIUM</a:t>
            </a:r>
          </a:p>
          <a:p>
            <a:endParaRPr lang="en-US" sz="1200" dirty="0">
              <a:solidFill>
                <a:srgbClr val="444444"/>
              </a:solidFill>
              <a:latin typeface="Aptos"/>
            </a:endParaRPr>
          </a:p>
          <a:p>
            <a:pPr marL="0" indent="0">
              <a:buNone/>
            </a:pPr>
            <a:endParaRPr lang="en-US" sz="2000" b="1" dirty="0">
              <a:cs typeface="Arial"/>
            </a:endParaRPr>
          </a:p>
          <a:p>
            <a:pPr marL="0" indent="0">
              <a:buNone/>
            </a:pPr>
            <a:endParaRPr lang="en-US" sz="2000" b="1" dirty="0"/>
          </a:p>
          <a:p>
            <a:pPr marL="0" indent="0">
              <a:buNone/>
            </a:pPr>
            <a:endParaRPr lang="en-US" sz="2000" b="1" dirty="0"/>
          </a:p>
          <a:p>
            <a:endParaRPr lang="en-US" sz="2000" b="1" dirty="0"/>
          </a:p>
          <a:p>
            <a:pPr marL="0" indent="0">
              <a:buNone/>
            </a:pPr>
            <a:endParaRPr lang="en-US" sz="2000" b="1" dirty="0"/>
          </a:p>
          <a:p>
            <a:pPr marL="0" indent="0">
              <a:buNone/>
            </a:pPr>
            <a:endParaRPr lang="en-US" sz="2000" b="1" dirty="0"/>
          </a:p>
          <a:p>
            <a:r>
              <a:rPr lang="en-US" dirty="0"/>
              <a:t>.</a:t>
            </a:r>
            <a:endParaRPr lang="en-US" dirty="0">
              <a:cs typeface="Arial"/>
            </a:endParaRPr>
          </a:p>
        </p:txBody>
      </p:sp>
    </p:spTree>
    <p:extLst>
      <p:ext uri="{BB962C8B-B14F-4D97-AF65-F5344CB8AC3E}">
        <p14:creationId xmlns:p14="http://schemas.microsoft.com/office/powerpoint/2010/main" val="219308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FF2A1-7341-2F44-2413-7CA442BB37C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D8F1AF-F1FC-2509-EA9F-52182BC1B331}"/>
              </a:ext>
            </a:extLst>
          </p:cNvPr>
          <p:cNvSpPr>
            <a:spLocks noGrp="1"/>
          </p:cNvSpPr>
          <p:nvPr>
            <p:ph idx="1"/>
          </p:nvPr>
        </p:nvSpPr>
        <p:spPr>
          <a:xfrm>
            <a:off x="522219" y="1511247"/>
            <a:ext cx="10891271" cy="4737153"/>
          </a:xfrm>
        </p:spPr>
        <p:txBody>
          <a:bodyPr/>
          <a:lstStyle/>
          <a:p>
            <a:pPr marL="342900" indent="-342900">
              <a:buFont typeface="Arial" panose="020B0604020202020204" pitchFamily="34" charset="0"/>
              <a:buChar char="•"/>
            </a:pPr>
            <a:r>
              <a:rPr lang="en-US" sz="1800" dirty="0"/>
              <a:t>How do you handle difficult airways before, during, and after surgery?</a:t>
            </a:r>
          </a:p>
          <a:p>
            <a:pPr marL="342900" indent="-342900">
              <a:buFont typeface="Arial" panose="020B0604020202020204" pitchFamily="34" charset="0"/>
              <a:buChar char="•"/>
            </a:pPr>
            <a:endParaRPr lang="en-US" sz="1800" dirty="0"/>
          </a:p>
          <a:p>
            <a:pPr marL="342900" indent="-342900">
              <a:buFont typeface="Arial" panose="020B0604020202020204" pitchFamily="34" charset="0"/>
              <a:buChar char="•"/>
            </a:pPr>
            <a:r>
              <a:rPr lang="en-US" sz="1800" dirty="0"/>
              <a:t>How do you handle larger patients that are not intubated but need to be sedated?</a:t>
            </a:r>
          </a:p>
          <a:p>
            <a:pPr marL="342900" indent="-342900">
              <a:buFont typeface="Arial" panose="020B0604020202020204" pitchFamily="34" charset="0"/>
              <a:buChar char="•"/>
            </a:pPr>
            <a:endParaRPr lang="en-US" sz="1800" dirty="0"/>
          </a:p>
          <a:p>
            <a:pPr marL="342900" indent="-342900">
              <a:buFont typeface="Arial" panose="020B0604020202020204" pitchFamily="34" charset="0"/>
              <a:buChar char="•"/>
            </a:pPr>
            <a:r>
              <a:rPr lang="en-US" sz="1800" dirty="0"/>
              <a:t>What do you do when you must escalate care due to an airway obstruction?</a:t>
            </a:r>
          </a:p>
          <a:p>
            <a:pPr marL="342900" indent="-342900">
              <a:buFont typeface="Arial" panose="020B0604020202020204" pitchFamily="34" charset="0"/>
              <a:buChar char="•"/>
            </a:pPr>
            <a:endParaRPr lang="en-US" sz="1800" dirty="0"/>
          </a:p>
          <a:p>
            <a:pPr marL="342900" indent="-342900">
              <a:buFont typeface="Arial" panose="020B0604020202020204" pitchFamily="34" charset="0"/>
              <a:buChar char="•"/>
            </a:pPr>
            <a:r>
              <a:rPr lang="en-US" sz="1800" dirty="0"/>
              <a:t>What is the cost of oxygen?  How do you monitor ETCO2 accurately?</a:t>
            </a:r>
          </a:p>
          <a:p>
            <a:pPr marL="342900" indent="-342900">
              <a:buFont typeface="Arial" panose="020B0604020202020204" pitchFamily="34" charset="0"/>
              <a:buChar char="•"/>
            </a:pPr>
            <a:endParaRPr lang="en-US" sz="1800" dirty="0"/>
          </a:p>
          <a:p>
            <a:pPr marL="342900" indent="-342900">
              <a:buFont typeface="Arial" panose="020B0604020202020204" pitchFamily="34" charset="0"/>
              <a:buChar char="•"/>
            </a:pPr>
            <a:r>
              <a:rPr lang="en-US" sz="1800" dirty="0"/>
              <a:t>Where do you stock your most used anesthesia masks?</a:t>
            </a:r>
          </a:p>
          <a:p>
            <a:pPr marL="342900" indent="-342900">
              <a:buFont typeface="Arial" panose="020B0604020202020204" pitchFamily="34" charset="0"/>
              <a:buChar char="•"/>
            </a:pPr>
            <a:endParaRPr lang="en-US" sz="1800" dirty="0"/>
          </a:p>
          <a:p>
            <a:pPr marL="342900" indent="-342900">
              <a:buFont typeface="Arial" panose="020B0604020202020204" pitchFamily="34" charset="0"/>
              <a:buChar char="•"/>
            </a:pPr>
            <a:r>
              <a:rPr lang="en-US" sz="1800" dirty="0"/>
              <a:t>Can SuperNO</a:t>
            </a:r>
            <a:r>
              <a:rPr lang="en-US" sz="1800" baseline="-25000" dirty="0"/>
              <a:t>2</a:t>
            </a:r>
            <a:r>
              <a:rPr lang="en-US" sz="1800" dirty="0"/>
              <a:t>VA ET be added to your protocols for patients greater than 30 BMI?</a:t>
            </a:r>
          </a:p>
          <a:p>
            <a:pPr marL="0" indent="0">
              <a:buNone/>
            </a:pPr>
            <a:endParaRPr lang="en-US" sz="2400" dirty="0"/>
          </a:p>
          <a:p>
            <a:pPr marL="0" indent="0">
              <a:buNone/>
            </a:pPr>
            <a:endParaRPr lang="en-US" sz="2400" dirty="0"/>
          </a:p>
          <a:p>
            <a:endParaRPr lang="en-US" dirty="0"/>
          </a:p>
        </p:txBody>
      </p:sp>
      <p:sp>
        <p:nvSpPr>
          <p:cNvPr id="2" name="Title 1">
            <a:extLst>
              <a:ext uri="{FF2B5EF4-FFF2-40B4-BE49-F238E27FC236}">
                <a16:creationId xmlns:a16="http://schemas.microsoft.com/office/drawing/2014/main" id="{7FDA2C2A-04BE-FBEC-34EE-1D3FE934A73E}"/>
              </a:ext>
            </a:extLst>
          </p:cNvPr>
          <p:cNvSpPr>
            <a:spLocks noGrp="1"/>
          </p:cNvSpPr>
          <p:nvPr>
            <p:ph type="title"/>
          </p:nvPr>
        </p:nvSpPr>
        <p:spPr/>
        <p:txBody>
          <a:bodyPr>
            <a:normAutofit/>
          </a:bodyPr>
          <a:lstStyle/>
          <a:p>
            <a:r>
              <a:rPr lang="en-US" sz="2800" b="1" dirty="0">
                <a:solidFill>
                  <a:srgbClr val="1B51A4"/>
                </a:solidFill>
                <a:latin typeface="+mn-lt"/>
                <a:ea typeface="+mn-lt"/>
                <a:cs typeface="+mn-lt"/>
                <a:sym typeface="+mn-lt"/>
              </a:rPr>
              <a:t>SuperNO</a:t>
            </a:r>
            <a:r>
              <a:rPr lang="en-US" sz="2800" b="1" baseline="-25000" dirty="0">
                <a:solidFill>
                  <a:srgbClr val="1B51A4"/>
                </a:solidFill>
                <a:latin typeface="+mn-lt"/>
                <a:ea typeface="+mn-lt"/>
                <a:cs typeface="+mn-lt"/>
                <a:sym typeface="+mn-lt"/>
              </a:rPr>
              <a:t>2</a:t>
            </a:r>
            <a:r>
              <a:rPr lang="en-US" sz="2800" b="1" dirty="0">
                <a:solidFill>
                  <a:srgbClr val="1B51A4"/>
                </a:solidFill>
                <a:latin typeface="+mn-lt"/>
                <a:ea typeface="+mn-lt"/>
                <a:cs typeface="+mn-lt"/>
                <a:sym typeface="+mn-lt"/>
              </a:rPr>
              <a:t>VA</a:t>
            </a:r>
            <a:r>
              <a:rPr lang="en-US" sz="2800" b="1" dirty="0">
                <a:ln w="0"/>
                <a:solidFill>
                  <a:srgbClr val="1B51A4"/>
                </a:solidFill>
                <a:latin typeface="Arial" panose="020B0604020202020204" pitchFamily="34" charset="0"/>
                <a:cs typeface="Arial" panose="020B0604020202020204" pitchFamily="34" charset="0"/>
              </a:rPr>
              <a:t> Et: Questions to Ask</a:t>
            </a:r>
            <a:endParaRPr lang="en-US" dirty="0"/>
          </a:p>
        </p:txBody>
      </p:sp>
    </p:spTree>
    <p:extLst>
      <p:ext uri="{BB962C8B-B14F-4D97-AF65-F5344CB8AC3E}">
        <p14:creationId xmlns:p14="http://schemas.microsoft.com/office/powerpoint/2010/main" val="48336905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260C26-BAA1-199B-A8FE-04B0B7209FE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6F3A0FF-6930-E5F6-6D34-754725F22B15}"/>
              </a:ext>
            </a:extLst>
          </p:cNvPr>
          <p:cNvSpPr txBox="1"/>
          <p:nvPr/>
        </p:nvSpPr>
        <p:spPr>
          <a:xfrm>
            <a:off x="8041640" y="1241550"/>
            <a:ext cx="3383444" cy="6863417"/>
          </a:xfrm>
          <a:prstGeom prst="rect">
            <a:avLst/>
          </a:prstGeom>
          <a:noFill/>
        </p:spPr>
        <p:txBody>
          <a:bodyPr wrap="square" lIns="91440" tIns="45720" rIns="91440" bIns="45720" anchor="t">
            <a:spAutoFit/>
          </a:bodyPr>
          <a:lstStyle/>
          <a:p>
            <a:r>
              <a:rPr lang="en-US" b="1" dirty="0">
                <a:solidFill>
                  <a:srgbClr val="008557"/>
                </a:solidFill>
              </a:rPr>
              <a:t>Resources: </a:t>
            </a: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r>
              <a:rPr lang="en-US" sz="1400" dirty="0">
                <a:ea typeface="+mn-lt"/>
                <a:cs typeface="+mn-lt"/>
                <a:hlinkClick r:id="rId3"/>
              </a:rPr>
              <a:t>Dr. Dimou Bariatric Study</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4"/>
              </a:rPr>
              <a:t>SuperNO2VA Clinical Article Summary</a:t>
            </a:r>
            <a:endParaRPr lang="en-US" sz="1400" dirty="0">
              <a:ea typeface="+mn-lt"/>
              <a:cs typeface="+mn-lt"/>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5"/>
              </a:rPr>
              <a:t>Clinical Conversations High Flow / SuperNO2VA</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6"/>
              </a:rPr>
              <a:t>Clinical Conversations SuperNO2VA</a:t>
            </a: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r>
              <a:rPr lang="en-US" sz="1400" dirty="0">
                <a:ea typeface="+mn-lt"/>
                <a:cs typeface="+mn-lt"/>
                <a:hlinkClick r:id="rId7"/>
              </a:rPr>
              <a:t>SuperNO2VA Animation</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8"/>
              </a:rPr>
              <a:t>SuperNO2VA OR Poster</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9"/>
              </a:rPr>
              <a:t>SuperNO2VA Et Brochure</a:t>
            </a:r>
            <a:endParaRPr lang="en-US" sz="1400" dirty="0">
              <a:ea typeface="+mn-lt"/>
              <a:cs typeface="+mn-lt"/>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hlinkClick r:id="rId10"/>
              </a:rPr>
              <a:t>SuperNO2VA Toolkit</a:t>
            </a:r>
            <a:endParaRPr lang="en-US" sz="1400" dirty="0"/>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endParaRPr lang="en-US"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p:txBody>
      </p:sp>
      <p:sp>
        <p:nvSpPr>
          <p:cNvPr id="7" name="Content Placeholder 6">
            <a:extLst>
              <a:ext uri="{FF2B5EF4-FFF2-40B4-BE49-F238E27FC236}">
                <a16:creationId xmlns:a16="http://schemas.microsoft.com/office/drawing/2014/main" id="{F18502C0-FECE-8A63-B7D3-E7DDEDF0835E}"/>
              </a:ext>
            </a:extLst>
          </p:cNvPr>
          <p:cNvSpPr>
            <a:spLocks noGrp="1"/>
          </p:cNvSpPr>
          <p:nvPr>
            <p:ph idx="1"/>
          </p:nvPr>
        </p:nvSpPr>
        <p:spPr>
          <a:xfrm>
            <a:off x="561975" y="1400175"/>
            <a:ext cx="6953947" cy="4737153"/>
          </a:xfrm>
        </p:spPr>
        <p:txBody>
          <a:bodyPr>
            <a:normAutofit lnSpcReduction="10000"/>
          </a:bodyPr>
          <a:lstStyle/>
          <a:p>
            <a:pPr marL="0" indent="0">
              <a:buNone/>
            </a:pPr>
            <a:r>
              <a:rPr lang="en-US" sz="1600" dirty="0"/>
              <a:t>Transportable, requires only an air source</a:t>
            </a:r>
          </a:p>
          <a:p>
            <a:pPr marL="0" indent="0">
              <a:buNone/>
            </a:pPr>
            <a:r>
              <a:rPr lang="en-US" sz="1600" dirty="0"/>
              <a:t>No capital equipment required.</a:t>
            </a:r>
          </a:p>
          <a:p>
            <a:pPr marL="0" indent="0">
              <a:buNone/>
            </a:pPr>
            <a:r>
              <a:rPr lang="en-US" sz="1600" dirty="0"/>
              <a:t>Relieves upper airway obstruction</a:t>
            </a:r>
          </a:p>
          <a:p>
            <a:pPr marL="0" indent="0">
              <a:buNone/>
            </a:pPr>
            <a:r>
              <a:rPr lang="en-US" sz="1600" dirty="0"/>
              <a:t>Can be used in PACU as low flow device for ventilation</a:t>
            </a:r>
          </a:p>
          <a:p>
            <a:pPr marL="0" indent="0">
              <a:buNone/>
            </a:pPr>
            <a:r>
              <a:rPr lang="en-US" sz="1600" dirty="0"/>
              <a:t>Can rescue ventilate	</a:t>
            </a:r>
          </a:p>
          <a:p>
            <a:pPr marL="0" indent="0">
              <a:buNone/>
            </a:pPr>
            <a:r>
              <a:rPr lang="en-US" sz="1600" dirty="0"/>
              <a:t>Measures end-tidal EtCO</a:t>
            </a:r>
            <a:r>
              <a:rPr lang="en-US" sz="1600" baseline="-25000" dirty="0"/>
              <a:t>2</a:t>
            </a:r>
          </a:p>
          <a:p>
            <a:pPr marL="0" indent="0">
              <a:buNone/>
            </a:pPr>
            <a:endParaRPr lang="en-US" sz="1600" dirty="0"/>
          </a:p>
          <a:p>
            <a:pPr marL="0" indent="0">
              <a:buNone/>
            </a:pPr>
            <a:r>
              <a:rPr lang="en-US" sz="1600" dirty="0"/>
              <a:t>*Prime Targets</a:t>
            </a:r>
          </a:p>
          <a:p>
            <a:pPr marL="285750" indent="-285750">
              <a:buFont typeface="Arial" panose="020B0604020202020204" pitchFamily="34" charset="0"/>
              <a:buChar char="•"/>
            </a:pPr>
            <a:r>
              <a:rPr lang="en-US" sz="1600" dirty="0"/>
              <a:t>High volume hospitals and surgery centers.</a:t>
            </a:r>
          </a:p>
          <a:p>
            <a:pPr marL="285750" indent="-285750">
              <a:buFont typeface="Arial" panose="020B0604020202020204" pitchFamily="34" charset="0"/>
              <a:buChar char="•"/>
            </a:pPr>
            <a:r>
              <a:rPr lang="en-US" sz="1600" dirty="0"/>
              <a:t>On Vizient Reserve program as part of anesthesia Circuits/Masks</a:t>
            </a:r>
          </a:p>
          <a:p>
            <a:pPr marL="285750" indent="-285750">
              <a:buFont typeface="Arial" panose="020B0604020202020204" pitchFamily="34" charset="0"/>
              <a:buChar char="•"/>
            </a:pPr>
            <a:r>
              <a:rPr lang="en-US" sz="1600" dirty="0"/>
              <a:t>On Premier PP-NS-1744</a:t>
            </a:r>
          </a:p>
          <a:p>
            <a:pPr marL="285750" indent="-285750">
              <a:buFont typeface="Arial" panose="020B0604020202020204" pitchFamily="34" charset="0"/>
              <a:buChar char="•"/>
            </a:pPr>
            <a:r>
              <a:rPr lang="en-US" sz="1600" dirty="0"/>
              <a:t>On HPG 73822</a:t>
            </a:r>
          </a:p>
          <a:p>
            <a:pPr marL="285750" indent="-285750">
              <a:buFont typeface="Arial" panose="020B0604020202020204" pitchFamily="34" charset="0"/>
              <a:buChar char="•"/>
            </a:pPr>
            <a:r>
              <a:rPr lang="en-US" sz="1600" dirty="0"/>
              <a:t>Usage driven by in-services. </a:t>
            </a:r>
          </a:p>
          <a:p>
            <a:pPr marL="285750" indent="-285750">
              <a:buFont typeface="Arial" panose="020B0604020202020204" pitchFamily="34" charset="0"/>
              <a:buChar char="•"/>
            </a:pPr>
            <a:r>
              <a:rPr lang="en-US" sz="1600" dirty="0"/>
              <a:t>For patients that don’t need an ETT but will be sedated.</a:t>
            </a:r>
          </a:p>
          <a:p>
            <a:endParaRPr lang="en-US" sz="1600" dirty="0"/>
          </a:p>
        </p:txBody>
      </p:sp>
      <p:sp>
        <p:nvSpPr>
          <p:cNvPr id="3" name="Title 2">
            <a:extLst>
              <a:ext uri="{FF2B5EF4-FFF2-40B4-BE49-F238E27FC236}">
                <a16:creationId xmlns:a16="http://schemas.microsoft.com/office/drawing/2014/main" id="{51D08109-4D08-96BD-E771-31C7F0C10A68}"/>
              </a:ext>
            </a:extLst>
          </p:cNvPr>
          <p:cNvSpPr>
            <a:spLocks noGrp="1"/>
          </p:cNvSpPr>
          <p:nvPr>
            <p:ph type="title"/>
          </p:nvPr>
        </p:nvSpPr>
        <p:spPr>
          <a:xfrm>
            <a:off x="522219" y="419100"/>
            <a:ext cx="10515600" cy="668820"/>
          </a:xfrm>
        </p:spPr>
        <p:txBody>
          <a:bodyPr>
            <a:normAutofit/>
          </a:bodyPr>
          <a:lstStyle/>
          <a:p>
            <a:r>
              <a:rPr lang="en-US">
                <a:sym typeface="+mn-lt"/>
              </a:rPr>
              <a:t>SuperNO2VA</a:t>
            </a:r>
            <a:r>
              <a:rPr lang="en-US"/>
              <a:t> Et: Key Selling Points</a:t>
            </a:r>
          </a:p>
        </p:txBody>
      </p:sp>
    </p:spTree>
    <p:extLst>
      <p:ext uri="{BB962C8B-B14F-4D97-AF65-F5344CB8AC3E}">
        <p14:creationId xmlns:p14="http://schemas.microsoft.com/office/powerpoint/2010/main" val="219350678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EF9AC-85B0-9FB1-E854-B72C9ED7C91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1C6EF80-5F9B-1753-67B2-5241E842C520}"/>
              </a:ext>
            </a:extLst>
          </p:cNvPr>
          <p:cNvSpPr/>
          <p:nvPr/>
        </p:nvSpPr>
        <p:spPr>
          <a:xfrm>
            <a:off x="589934" y="338392"/>
            <a:ext cx="11645237" cy="646331"/>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600" b="1">
                <a:solidFill>
                  <a:srgbClr val="1B51A4"/>
                </a:solidFill>
                <a:latin typeface="+mn-lt"/>
                <a:ea typeface="+mn-lt"/>
                <a:cs typeface="+mn-lt"/>
                <a:sym typeface="+mn-lt"/>
              </a:rPr>
              <a:t>SuperNO</a:t>
            </a:r>
            <a:r>
              <a:rPr lang="en-US" sz="3600" b="1" baseline="-25000">
                <a:solidFill>
                  <a:srgbClr val="1B51A4"/>
                </a:solidFill>
                <a:latin typeface="+mn-lt"/>
                <a:ea typeface="+mn-lt"/>
                <a:cs typeface="+mn-lt"/>
                <a:sym typeface="+mn-lt"/>
              </a:rPr>
              <a:t>2</a:t>
            </a:r>
            <a:r>
              <a:rPr lang="en-US" sz="3600" b="1">
                <a:solidFill>
                  <a:srgbClr val="1B51A4"/>
                </a:solidFill>
                <a:latin typeface="+mn-lt"/>
                <a:ea typeface="+mn-lt"/>
                <a:cs typeface="+mn-lt"/>
                <a:sym typeface="+mn-lt"/>
              </a:rPr>
              <a:t>VA</a:t>
            </a:r>
            <a:r>
              <a:rPr lang="en-US" sz="3600" b="1">
                <a:ln w="0"/>
                <a:solidFill>
                  <a:srgbClr val="1B51A4"/>
                </a:solidFill>
                <a:latin typeface="Arial" panose="020B0604020202020204" pitchFamily="34" charset="0"/>
                <a:cs typeface="Arial" panose="020B0604020202020204" pitchFamily="34" charset="0"/>
              </a:rPr>
              <a:t> Et: Objection Handling</a:t>
            </a:r>
            <a:endParaRPr lang="en-US" sz="3600" b="1">
              <a:solidFill>
                <a:srgbClr val="1B51A4"/>
              </a:solidFill>
              <a:latin typeface="+mn-lt"/>
            </a:endParaRPr>
          </a:p>
        </p:txBody>
      </p:sp>
      <p:sp>
        <p:nvSpPr>
          <p:cNvPr id="6" name="TextBox 5">
            <a:extLst>
              <a:ext uri="{FF2B5EF4-FFF2-40B4-BE49-F238E27FC236}">
                <a16:creationId xmlns:a16="http://schemas.microsoft.com/office/drawing/2014/main" id="{6A5CBF9E-DC80-3631-F037-150CA3442DB1}"/>
              </a:ext>
            </a:extLst>
          </p:cNvPr>
          <p:cNvSpPr txBox="1"/>
          <p:nvPr/>
        </p:nvSpPr>
        <p:spPr>
          <a:xfrm>
            <a:off x="589935" y="1160963"/>
            <a:ext cx="9055510" cy="3785652"/>
          </a:xfrm>
          <a:prstGeom prst="rect">
            <a:avLst/>
          </a:prstGeom>
          <a:noFill/>
        </p:spPr>
        <p:txBody>
          <a:bodyPr wrap="square" numCol="1" rtlCol="0">
            <a:spAutoFit/>
          </a:bodyPr>
          <a:lstStyle/>
          <a:p>
            <a:pPr marL="0" indent="0">
              <a:buNone/>
            </a:pPr>
            <a:r>
              <a:rPr lang="en-US" sz="1600" b="1"/>
              <a:t>Will this cause gastric insufflation?</a:t>
            </a:r>
          </a:p>
          <a:p>
            <a:r>
              <a:rPr lang="en-US" sz="1600"/>
              <a:t>The amount of positive pressure generated by the SuperNO</a:t>
            </a:r>
            <a:r>
              <a:rPr lang="en-US" sz="1600" baseline="-25000"/>
              <a:t>2</a:t>
            </a:r>
            <a:r>
              <a:rPr lang="en-US" sz="1600"/>
              <a:t>VA </a:t>
            </a:r>
            <a:br>
              <a:rPr lang="en-US" sz="1600"/>
            </a:br>
            <a:r>
              <a:rPr lang="en-US" sz="1600"/>
              <a:t>Et system based on flow and resistance is below the esophageal opening pressure.</a:t>
            </a:r>
          </a:p>
          <a:p>
            <a:endParaRPr lang="en-US" sz="1600"/>
          </a:p>
          <a:p>
            <a:r>
              <a:rPr lang="en-US" sz="1600" b="1">
                <a:cs typeface="Arial"/>
              </a:rPr>
              <a:t>The cost of the SuperNO</a:t>
            </a:r>
            <a:r>
              <a:rPr lang="en-US" sz="1600" b="1" baseline="-25000">
                <a:cs typeface="Arial"/>
              </a:rPr>
              <a:t>2</a:t>
            </a:r>
            <a:r>
              <a:rPr lang="en-US" sz="1600" b="1">
                <a:cs typeface="Arial"/>
              </a:rPr>
              <a:t>VA Et is too much:</a:t>
            </a:r>
          </a:p>
          <a:p>
            <a:pPr marL="342900" indent="-342900">
              <a:buFont typeface="+mj-lt"/>
              <a:buAutoNum type="arabicPeriod"/>
            </a:pPr>
            <a:r>
              <a:rPr lang="en-US" sz="1600">
                <a:cs typeface="Arial"/>
              </a:rPr>
              <a:t>What is the cost to interrupt a procedure to stabilize a patient?</a:t>
            </a:r>
          </a:p>
          <a:p>
            <a:pPr marL="342900" indent="-342900">
              <a:buFont typeface="+mj-lt"/>
              <a:buAutoNum type="arabicPeriod"/>
            </a:pPr>
            <a:r>
              <a:rPr lang="en-US" sz="1600">
                <a:cs typeface="Arial"/>
              </a:rPr>
              <a:t>What is the cost to cancel/re-schedule a procedure when the patient can’t be oxygenated or ventilated with standard devices?</a:t>
            </a:r>
          </a:p>
          <a:p>
            <a:pPr marL="342900" indent="-342900">
              <a:buFont typeface="+mj-lt"/>
              <a:buAutoNum type="arabicPeriod"/>
            </a:pPr>
            <a:r>
              <a:rPr lang="en-US" sz="1600">
                <a:cs typeface="Arial"/>
              </a:rPr>
              <a:t>Patients can be rescued, ventilated, and transported on positive pressure with SuperNO</a:t>
            </a:r>
            <a:r>
              <a:rPr lang="en-US" sz="1600" baseline="-25000">
                <a:cs typeface="Arial"/>
              </a:rPr>
              <a:t>2</a:t>
            </a:r>
            <a:r>
              <a:rPr lang="en-US" sz="1600">
                <a:cs typeface="Arial"/>
              </a:rPr>
              <a:t>VA Et.</a:t>
            </a:r>
          </a:p>
          <a:p>
            <a:pPr marL="342900" indent="-342900">
              <a:buFont typeface="+mj-lt"/>
              <a:buAutoNum type="arabicPeriod"/>
            </a:pPr>
            <a:r>
              <a:rPr lang="en-US" sz="1600">
                <a:cs typeface="Arial"/>
              </a:rPr>
              <a:t>What is the cost to set up BiPAP in PACU? SuperNO</a:t>
            </a:r>
            <a:r>
              <a:rPr lang="en-US" sz="1600" baseline="-25000">
                <a:cs typeface="Arial"/>
              </a:rPr>
              <a:t>2</a:t>
            </a:r>
            <a:r>
              <a:rPr lang="en-US" sz="1600">
                <a:cs typeface="Arial"/>
              </a:rPr>
              <a:t>VA Et can be used in PACU as a positive pressure device to relieve an upper airway obstruction or as a low flow device for oxygenation. No capital equipment is needed with </a:t>
            </a:r>
            <a:r>
              <a:rPr lang="en-US" sz="1600" err="1">
                <a:cs typeface="Arial"/>
              </a:rPr>
              <a:t>SuperNova</a:t>
            </a:r>
            <a:r>
              <a:rPr lang="en-US" sz="1600">
                <a:cs typeface="Arial"/>
              </a:rPr>
              <a:t> Et.</a:t>
            </a:r>
          </a:p>
          <a:p>
            <a:endParaRPr lang="en-US" sz="1600"/>
          </a:p>
          <a:p>
            <a:r>
              <a:rPr lang="en-US" sz="1600" b="1"/>
              <a:t>Can this cause a fire?</a:t>
            </a:r>
          </a:p>
          <a:p>
            <a:r>
              <a:rPr lang="en-US" sz="1600"/>
              <a:t>You can use blended O</a:t>
            </a:r>
            <a:r>
              <a:rPr lang="en-US" sz="1600" baseline="-25000"/>
              <a:t>2</a:t>
            </a:r>
            <a:r>
              <a:rPr lang="en-US" sz="1600"/>
              <a:t> and bring FiO</a:t>
            </a:r>
            <a:r>
              <a:rPr lang="en-US" sz="1600" baseline="-25000"/>
              <a:t>2</a:t>
            </a:r>
            <a:r>
              <a:rPr lang="en-US" sz="1600"/>
              <a:t> down to 30% to reduce risk.</a:t>
            </a:r>
          </a:p>
        </p:txBody>
      </p:sp>
    </p:spTree>
    <p:extLst>
      <p:ext uri="{BB962C8B-B14F-4D97-AF65-F5344CB8AC3E}">
        <p14:creationId xmlns:p14="http://schemas.microsoft.com/office/powerpoint/2010/main" val="4269256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58F38-8476-554A-434C-6ED86616497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60413E5-8BDA-5DA5-3F39-2A969CEEDC83}"/>
              </a:ext>
            </a:extLst>
          </p:cNvPr>
          <p:cNvSpPr/>
          <p:nvPr/>
        </p:nvSpPr>
        <p:spPr>
          <a:xfrm>
            <a:off x="589934" y="338392"/>
            <a:ext cx="11645237" cy="646331"/>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600" b="1">
                <a:solidFill>
                  <a:srgbClr val="1B51A4"/>
                </a:solidFill>
                <a:latin typeface="+mn-lt"/>
                <a:ea typeface="+mn-lt"/>
                <a:cs typeface="+mn-lt"/>
                <a:sym typeface="+mn-lt"/>
              </a:rPr>
              <a:t>SuperNO</a:t>
            </a:r>
            <a:r>
              <a:rPr lang="en-US" sz="3600" b="1" baseline="-25000">
                <a:solidFill>
                  <a:srgbClr val="1B51A4"/>
                </a:solidFill>
                <a:latin typeface="+mn-lt"/>
                <a:ea typeface="+mn-lt"/>
                <a:cs typeface="+mn-lt"/>
                <a:sym typeface="+mn-lt"/>
              </a:rPr>
              <a:t>2</a:t>
            </a:r>
            <a:r>
              <a:rPr lang="en-US" sz="3600" b="1">
                <a:solidFill>
                  <a:srgbClr val="1B51A4"/>
                </a:solidFill>
                <a:latin typeface="+mn-lt"/>
                <a:ea typeface="+mn-lt"/>
                <a:cs typeface="+mn-lt"/>
                <a:sym typeface="+mn-lt"/>
              </a:rPr>
              <a:t>VA</a:t>
            </a:r>
            <a:r>
              <a:rPr lang="en-US" sz="3600" b="1">
                <a:ln w="0"/>
                <a:solidFill>
                  <a:srgbClr val="1B51A4"/>
                </a:solidFill>
                <a:latin typeface="Arial" panose="020B0604020202020204" pitchFamily="34" charset="0"/>
                <a:cs typeface="Arial" panose="020B0604020202020204" pitchFamily="34" charset="0"/>
              </a:rPr>
              <a:t> Et: Objection Handling</a:t>
            </a:r>
            <a:endParaRPr lang="en-US" sz="3600" b="1">
              <a:solidFill>
                <a:srgbClr val="1B51A4"/>
              </a:solidFill>
              <a:latin typeface="+mn-lt"/>
            </a:endParaRPr>
          </a:p>
        </p:txBody>
      </p:sp>
      <p:pic>
        <p:nvPicPr>
          <p:cNvPr id="3" name="Picture 2">
            <a:extLst>
              <a:ext uri="{FF2B5EF4-FFF2-40B4-BE49-F238E27FC236}">
                <a16:creationId xmlns:a16="http://schemas.microsoft.com/office/drawing/2014/main" id="{BEE89217-2368-10B5-B355-090263318CEB}"/>
              </a:ext>
            </a:extLst>
          </p:cNvPr>
          <p:cNvPicPr>
            <a:picLocks noChangeAspect="1"/>
          </p:cNvPicPr>
          <p:nvPr/>
        </p:nvPicPr>
        <p:blipFill>
          <a:blip r:embed="rId3"/>
          <a:stretch>
            <a:fillRect/>
          </a:stretch>
        </p:blipFill>
        <p:spPr>
          <a:xfrm>
            <a:off x="589934" y="2144072"/>
            <a:ext cx="10926501" cy="2906481"/>
          </a:xfrm>
          <a:prstGeom prst="rect">
            <a:avLst/>
          </a:prstGeom>
        </p:spPr>
      </p:pic>
    </p:spTree>
    <p:extLst>
      <p:ext uri="{BB962C8B-B14F-4D97-AF65-F5344CB8AC3E}">
        <p14:creationId xmlns:p14="http://schemas.microsoft.com/office/powerpoint/2010/main" val="8118562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574D8-BC8A-E3E1-02D8-67FBD3E5B11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CD9B866-0DD1-E288-A554-B633E3CF2FEB}"/>
              </a:ext>
            </a:extLst>
          </p:cNvPr>
          <p:cNvPicPr>
            <a:picLocks noChangeAspect="1"/>
          </p:cNvPicPr>
          <p:nvPr/>
        </p:nvPicPr>
        <p:blipFill>
          <a:blip r:embed="rId3"/>
          <a:stretch>
            <a:fillRect/>
          </a:stretch>
        </p:blipFill>
        <p:spPr>
          <a:xfrm>
            <a:off x="0" y="286735"/>
            <a:ext cx="12192000" cy="6487729"/>
          </a:xfrm>
          <a:prstGeom prst="rect">
            <a:avLst/>
          </a:prstGeom>
        </p:spPr>
      </p:pic>
    </p:spTree>
    <p:extLst>
      <p:ext uri="{BB962C8B-B14F-4D97-AF65-F5344CB8AC3E}">
        <p14:creationId xmlns:p14="http://schemas.microsoft.com/office/powerpoint/2010/main" val="19055671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747E3-BEFC-7C8F-6FC4-58C1716A448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5D9CE1-58BE-21CD-A94B-F4B99550DB0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84</a:t>
            </a:fld>
            <a:endParaRPr lang="en-US"/>
          </a:p>
        </p:txBody>
      </p:sp>
      <p:sp>
        <p:nvSpPr>
          <p:cNvPr id="3" name="Title 2">
            <a:extLst>
              <a:ext uri="{FF2B5EF4-FFF2-40B4-BE49-F238E27FC236}">
                <a16:creationId xmlns:a16="http://schemas.microsoft.com/office/drawing/2014/main" id="{E4AAFE0C-DAB8-79C2-379C-9C76E7B935ED}"/>
              </a:ext>
            </a:extLst>
          </p:cNvPr>
          <p:cNvSpPr>
            <a:spLocks noGrp="1"/>
          </p:cNvSpPr>
          <p:nvPr>
            <p:ph type="title"/>
          </p:nvPr>
        </p:nvSpPr>
        <p:spPr>
          <a:xfrm>
            <a:off x="3329609" y="3676303"/>
            <a:ext cx="8311302" cy="2635399"/>
          </a:xfrm>
        </p:spPr>
        <p:txBody>
          <a:bodyPr>
            <a:normAutofit/>
          </a:bodyPr>
          <a:lstStyle/>
          <a:p>
            <a:r>
              <a:rPr lang="en-US"/>
              <a:t>AirLife </a:t>
            </a:r>
            <a:r>
              <a:rPr lang="en-US" err="1"/>
              <a:t>DuoTherm</a:t>
            </a:r>
            <a:r>
              <a:rPr lang="en-US"/>
              <a:t>®</a:t>
            </a:r>
          </a:p>
        </p:txBody>
      </p:sp>
      <p:pic>
        <p:nvPicPr>
          <p:cNvPr id="4" name="Graphic 3" descr="Bullseye with solid fill">
            <a:extLst>
              <a:ext uri="{FF2B5EF4-FFF2-40B4-BE49-F238E27FC236}">
                <a16:creationId xmlns:a16="http://schemas.microsoft.com/office/drawing/2014/main" id="{3F71D1D3-9524-EDEB-F11B-5D991E88890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6510" y="2581000"/>
            <a:ext cx="914400" cy="914400"/>
          </a:xfrm>
          <a:prstGeom prst="rect">
            <a:avLst/>
          </a:prstGeom>
        </p:spPr>
      </p:pic>
    </p:spTree>
    <p:extLst>
      <p:ext uri="{BB962C8B-B14F-4D97-AF65-F5344CB8AC3E}">
        <p14:creationId xmlns:p14="http://schemas.microsoft.com/office/powerpoint/2010/main" val="27607195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AD905-E884-B4CC-67DD-A45C441B87AE}"/>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0F94FB8-0160-A99B-EFD8-51A571B33A70}"/>
              </a:ext>
            </a:extLst>
          </p:cNvPr>
          <p:cNvSpPr>
            <a:spLocks noGrp="1"/>
          </p:cNvSpPr>
          <p:nvPr>
            <p:ph idx="1"/>
          </p:nvPr>
        </p:nvSpPr>
        <p:spPr>
          <a:xfrm>
            <a:off x="6525701" y="3867423"/>
            <a:ext cx="4927545" cy="2269905"/>
          </a:xfrm>
        </p:spPr>
        <p:txBody>
          <a:bodyPr vert="horz" lIns="91440" tIns="45720" rIns="91440" bIns="45720" rtlCol="0" anchor="t">
            <a:normAutofit fontScale="77500" lnSpcReduction="20000"/>
          </a:bodyPr>
          <a:lstStyle/>
          <a:p>
            <a:r>
              <a:rPr lang="en-US" sz="2300" b="1" i="1">
                <a:solidFill>
                  <a:srgbClr val="1D51A4"/>
                </a:solidFill>
                <a:latin typeface="+mn-lt"/>
                <a:cs typeface="Arial"/>
              </a:rPr>
              <a:t>Tail Winds:</a:t>
            </a:r>
          </a:p>
          <a:p>
            <a:r>
              <a:rPr lang="en-US" i="1"/>
              <a:t>AirLife Agreement / HPG</a:t>
            </a:r>
          </a:p>
          <a:p>
            <a:r>
              <a:rPr lang="en-US" i="1"/>
              <a:t>Aging fleet of heaters in the market that need to be replaced</a:t>
            </a:r>
          </a:p>
          <a:p>
            <a:r>
              <a:rPr lang="en-US" i="1"/>
              <a:t>F&amp;P and Hamilton have higher ASPs associated with the newer technology (integrated temp probes)</a:t>
            </a:r>
          </a:p>
          <a:p>
            <a:r>
              <a:rPr lang="en-US" i="1"/>
              <a:t>Self-Manufactured product</a:t>
            </a:r>
          </a:p>
          <a:p>
            <a:r>
              <a:rPr lang="en-US" i="1"/>
              <a:t>F&amp;P customer fatigue</a:t>
            </a:r>
          </a:p>
          <a:p>
            <a:r>
              <a:rPr lang="en-US" i="1"/>
              <a:t>Medline Neptune heater technology is outdated</a:t>
            </a:r>
          </a:p>
          <a:p>
            <a:endParaRPr lang="en-US"/>
          </a:p>
        </p:txBody>
      </p:sp>
      <p:sp>
        <p:nvSpPr>
          <p:cNvPr id="3" name="Slide Number Placeholder 2">
            <a:extLst>
              <a:ext uri="{FF2B5EF4-FFF2-40B4-BE49-F238E27FC236}">
                <a16:creationId xmlns:a16="http://schemas.microsoft.com/office/drawing/2014/main" id="{682C4B20-5D76-8BA4-59EA-DF6A2E32BFE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85</a:t>
            </a:fld>
            <a:endParaRPr lang="en-US"/>
          </a:p>
        </p:txBody>
      </p:sp>
      <p:sp>
        <p:nvSpPr>
          <p:cNvPr id="4" name="Title 3">
            <a:extLst>
              <a:ext uri="{FF2B5EF4-FFF2-40B4-BE49-F238E27FC236}">
                <a16:creationId xmlns:a16="http://schemas.microsoft.com/office/drawing/2014/main" id="{30E0AB5B-C4EE-7B15-12DB-352A7C829043}"/>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6B11B47F-8051-30C5-12FE-EA9564ECE198}"/>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78947DC-9680-1D44-11F6-8665DC009C56}"/>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B06E3E26-62D1-6E84-A97D-F5F2A290FBCE}"/>
              </a:ext>
            </a:extLst>
          </p:cNvPr>
          <p:cNvSpPr txBox="1">
            <a:spLocks/>
          </p:cNvSpPr>
          <p:nvPr/>
        </p:nvSpPr>
        <p:spPr>
          <a:xfrm>
            <a:off x="714374" y="1211170"/>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Total Market Size</a:t>
            </a:r>
            <a:r>
              <a:rPr lang="en-US" sz="2000" b="1" i="1">
                <a:solidFill>
                  <a:srgbClr val="1D51A4"/>
                </a:solidFill>
                <a:latin typeface="+mn-lt"/>
                <a:cs typeface="Arial"/>
              </a:rPr>
              <a:t>: </a:t>
            </a:r>
            <a:r>
              <a:rPr lang="en-US" sz="1100" b="1" i="1">
                <a:solidFill>
                  <a:srgbClr val="1D51A4"/>
                </a:solidFill>
                <a:latin typeface="+mn-lt"/>
                <a:cs typeface="Arial"/>
              </a:rPr>
              <a:t>Source - Journal of trauma and acute care</a:t>
            </a:r>
            <a:endParaRPr lang="en-US" sz="1100" b="1" i="1">
              <a:solidFill>
                <a:srgbClr val="1D51A4"/>
              </a:solidFill>
              <a:latin typeface="+mn-lt"/>
            </a:endParaRPr>
          </a:p>
          <a:p>
            <a:pPr marL="342900" indent="-342900">
              <a:buFont typeface="Arial" panose="020B0604020202020204" pitchFamily="34" charset="0"/>
              <a:buChar char="•"/>
            </a:pPr>
            <a:r>
              <a:rPr lang="en-US" sz="1400" b="1" i="1">
                <a:latin typeface="+mn-lt"/>
                <a:cs typeface="Arial"/>
              </a:rPr>
              <a:t>CAGR – 4%</a:t>
            </a:r>
          </a:p>
          <a:p>
            <a:pPr marL="342900" indent="-342900">
              <a:buFont typeface="Arial,Sans-Serif" panose="020B0604020202020204" pitchFamily="34" charset="0"/>
              <a:buChar char="•"/>
            </a:pPr>
            <a:r>
              <a:rPr lang="en-US" sz="1400" b="1" i="1">
                <a:latin typeface="+mn-lt"/>
                <a:cs typeface="Arial"/>
              </a:rPr>
              <a:t>Total Addressable Market (Heater and circuits)</a:t>
            </a:r>
            <a:endParaRPr lang="en-US" sz="1400">
              <a:latin typeface="+mn-lt"/>
              <a:cs typeface="Arial"/>
            </a:endParaRPr>
          </a:p>
          <a:p>
            <a:pPr marL="1028700" lvl="1" indent="-342900">
              <a:buFont typeface="Arial" panose="020B0A04020102020204"/>
              <a:buChar char="•"/>
            </a:pPr>
            <a:r>
              <a:rPr lang="en-US" sz="1400" b="1" i="1">
                <a:latin typeface="+mn-lt"/>
                <a:cs typeface="Arial"/>
              </a:rPr>
              <a:t>Global			$520M</a:t>
            </a:r>
            <a:endParaRPr lang="en-US" sz="1400" b="1" i="1">
              <a:latin typeface="+mn-lt"/>
            </a:endParaRPr>
          </a:p>
          <a:p>
            <a:pPr marL="342900" indent="-342900">
              <a:buFont typeface="Arial" panose="020B0604020202020204" pitchFamily="34" charset="0"/>
              <a:buChar char="•"/>
            </a:pPr>
            <a:r>
              <a:rPr lang="en-US" sz="1400" b="1" i="1">
                <a:latin typeface="+mn-lt"/>
                <a:cs typeface="Arial"/>
              </a:rPr>
              <a:t>Market Leaders - Domestic</a:t>
            </a:r>
          </a:p>
          <a:p>
            <a:pPr marL="1028700" lvl="1" indent="-342900">
              <a:buFont typeface="Arial" panose="020B0A04020102020204"/>
              <a:buChar char="•"/>
            </a:pPr>
            <a:r>
              <a:rPr lang="en-US" sz="1400" b="1" i="1">
                <a:latin typeface="+mn-lt"/>
                <a:cs typeface="Arial"/>
              </a:rPr>
              <a:t>Fisher and Paykel 		77%</a:t>
            </a:r>
          </a:p>
          <a:p>
            <a:pPr marL="1028700" lvl="1" indent="-342900">
              <a:buFont typeface="Arial" panose="020B0A04020102020204"/>
              <a:buChar char="•"/>
            </a:pPr>
            <a:r>
              <a:rPr lang="en-US" sz="1400" b="1" i="1">
                <a:latin typeface="+mn-lt"/>
                <a:cs typeface="Arial"/>
              </a:rPr>
              <a:t>Medline			13%</a:t>
            </a:r>
          </a:p>
          <a:p>
            <a:pPr marL="1028700" lvl="1" indent="-342900">
              <a:buFont typeface="Arial" panose="020B0A04020102020204"/>
              <a:buChar char="•"/>
            </a:pPr>
            <a:r>
              <a:rPr lang="en-US" sz="1400" b="1" i="1">
                <a:latin typeface="+mn-lt"/>
                <a:cs typeface="Arial"/>
              </a:rPr>
              <a:t>Hamilton/</a:t>
            </a:r>
            <a:r>
              <a:rPr lang="en-US" sz="1400" b="1" i="1" err="1">
                <a:latin typeface="+mn-lt"/>
                <a:cs typeface="Arial"/>
              </a:rPr>
              <a:t>Flexicare</a:t>
            </a:r>
            <a:r>
              <a:rPr lang="en-US" sz="1400" b="1" i="1">
                <a:latin typeface="+mn-lt"/>
                <a:cs typeface="Arial"/>
              </a:rPr>
              <a:t>		10%</a:t>
            </a:r>
          </a:p>
        </p:txBody>
      </p:sp>
      <p:sp>
        <p:nvSpPr>
          <p:cNvPr id="10" name="Content Placeholder 1">
            <a:extLst>
              <a:ext uri="{FF2B5EF4-FFF2-40B4-BE49-F238E27FC236}">
                <a16:creationId xmlns:a16="http://schemas.microsoft.com/office/drawing/2014/main" id="{8C534F1F-7CBC-F0CB-1823-32B10495B226}"/>
              </a:ext>
            </a:extLst>
          </p:cNvPr>
          <p:cNvSpPr txBox="1">
            <a:spLocks/>
          </p:cNvSpPr>
          <p:nvPr/>
        </p:nvSpPr>
        <p:spPr>
          <a:xfrm>
            <a:off x="714374" y="3867423"/>
            <a:ext cx="5212080" cy="2468880"/>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100" b="1" i="1">
                <a:solidFill>
                  <a:srgbClr val="1D51A4"/>
                </a:solidFill>
                <a:latin typeface="+mn-lt"/>
                <a:cs typeface="Arial"/>
              </a:rPr>
              <a:t>Head Winds:</a:t>
            </a:r>
          </a:p>
          <a:p>
            <a:pPr marL="285750" indent="-285750">
              <a:buFont typeface="Arial" panose="020B0604020202020204" pitchFamily="34" charset="0"/>
              <a:buChar char="•"/>
            </a:pPr>
            <a:r>
              <a:rPr lang="en-US" sz="1800">
                <a:latin typeface="+mn-lt"/>
              </a:rPr>
              <a:t>F&amp;P is releasing the MR950 heater</a:t>
            </a:r>
          </a:p>
          <a:p>
            <a:pPr marL="285750" indent="-285750">
              <a:buFont typeface="Arial" panose="020B0604020202020204" pitchFamily="34" charset="0"/>
              <a:buChar char="•"/>
            </a:pPr>
            <a:r>
              <a:rPr lang="en-US" sz="1800">
                <a:latin typeface="+mn-lt"/>
              </a:rPr>
              <a:t>F&amp;P MR950 and Hamilton H900 both have integrated temperature probes </a:t>
            </a:r>
          </a:p>
          <a:p>
            <a:pPr marL="285750" indent="-285750">
              <a:buFont typeface="Arial" panose="020B0604020202020204" pitchFamily="34" charset="0"/>
              <a:buChar char="•"/>
            </a:pPr>
            <a:r>
              <a:rPr lang="en-US" sz="1800">
                <a:latin typeface="+mn-lt"/>
                <a:cs typeface="Arial"/>
              </a:rPr>
              <a:t>F&amp;P has supportive clinical data which </a:t>
            </a:r>
            <a:r>
              <a:rPr lang="en-US" sz="1800" err="1">
                <a:latin typeface="+mn-lt"/>
                <a:cs typeface="Arial"/>
              </a:rPr>
              <a:t>DuoTherm</a:t>
            </a:r>
            <a:r>
              <a:rPr lang="en-US" sz="1800">
                <a:latin typeface="+mn-lt"/>
                <a:cs typeface="Arial"/>
              </a:rPr>
              <a:t> does not</a:t>
            </a:r>
          </a:p>
          <a:p>
            <a:pPr marL="285750" indent="-285750">
              <a:buFont typeface="Arial" panose="020B0604020202020204" pitchFamily="34" charset="0"/>
              <a:buChar char="•"/>
            </a:pPr>
            <a:r>
              <a:rPr lang="en-US" sz="1800">
                <a:latin typeface="+mn-lt"/>
                <a:cs typeface="Arial"/>
              </a:rPr>
              <a:t>F&amp;P has 72 clinically trained reps</a:t>
            </a:r>
          </a:p>
          <a:p>
            <a:pPr marL="285750" indent="-285750">
              <a:buFont typeface="Arial" panose="020B0604020202020204" pitchFamily="34" charset="0"/>
              <a:buChar char="•"/>
            </a:pPr>
            <a:r>
              <a:rPr lang="en-US" sz="1800">
                <a:latin typeface="+mn-lt"/>
              </a:rPr>
              <a:t>Saturated market due to COVID</a:t>
            </a:r>
          </a:p>
          <a:p>
            <a:pPr marL="285750" indent="-285750">
              <a:buFont typeface="Arial" panose="020B0604020202020204" pitchFamily="34" charset="0"/>
              <a:buChar char="•"/>
            </a:pPr>
            <a:r>
              <a:rPr lang="en-US" sz="1800" err="1">
                <a:latin typeface="+mn-lt"/>
              </a:rPr>
              <a:t>DuoTherm</a:t>
            </a:r>
            <a:r>
              <a:rPr lang="en-US" sz="1800">
                <a:latin typeface="+mn-lt"/>
              </a:rPr>
              <a:t> unproven in the market</a:t>
            </a:r>
          </a:p>
          <a:p>
            <a:pPr marL="285750" indent="-285750">
              <a:buFont typeface="Arial" panose="020B0604020202020204" pitchFamily="34" charset="0"/>
              <a:buChar char="•"/>
            </a:pPr>
            <a:endParaRPr lang="en-US" sz="1400">
              <a:latin typeface="+mn-lt"/>
            </a:endParaRPr>
          </a:p>
          <a:p>
            <a:endParaRPr lang="en-US" sz="1400" b="1" i="1">
              <a:latin typeface="+mn-lt"/>
            </a:endParaRPr>
          </a:p>
          <a:p>
            <a:pPr marL="342900" indent="-342900">
              <a:buFont typeface="Arial" panose="020B0604020202020204" pitchFamily="34" charset="0"/>
              <a:buChar char="•"/>
            </a:pPr>
            <a:endParaRPr lang="en-US" sz="1400" b="1" i="1">
              <a:latin typeface="+mn-lt"/>
            </a:endParaRPr>
          </a:p>
          <a:p>
            <a:pPr marL="342900" indent="-342900">
              <a:buFont typeface="Arial" panose="020B0604020202020204" pitchFamily="34" charset="0"/>
              <a:buChar char="•"/>
            </a:pPr>
            <a:endParaRPr lang="en-US" sz="2000" b="1" i="1">
              <a:solidFill>
                <a:srgbClr val="1D51A4"/>
              </a:solidFill>
              <a:latin typeface="+mn-lt"/>
            </a:endParaRPr>
          </a:p>
        </p:txBody>
      </p:sp>
      <p:sp>
        <p:nvSpPr>
          <p:cNvPr id="5" name="TextBox 4">
            <a:extLst>
              <a:ext uri="{FF2B5EF4-FFF2-40B4-BE49-F238E27FC236}">
                <a16:creationId xmlns:a16="http://schemas.microsoft.com/office/drawing/2014/main" id="{08BC0CD0-F87E-5AE7-3335-1890B296BD8F}"/>
              </a:ext>
            </a:extLst>
          </p:cNvPr>
          <p:cNvSpPr txBox="1"/>
          <p:nvPr/>
        </p:nvSpPr>
        <p:spPr>
          <a:xfrm>
            <a:off x="6289040" y="1323340"/>
            <a:ext cx="4660900"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i="1">
                <a:solidFill>
                  <a:srgbClr val="1D51A4"/>
                </a:solidFill>
                <a:cs typeface="Arial"/>
              </a:rPr>
              <a:t>AirLife Market Share:</a:t>
            </a:r>
            <a:endParaRPr lang="en-US" sz="1900">
              <a:solidFill>
                <a:srgbClr val="000000"/>
              </a:solidFill>
              <a:cs typeface="Arial"/>
            </a:endParaRPr>
          </a:p>
        </p:txBody>
      </p:sp>
      <p:pic>
        <p:nvPicPr>
          <p:cNvPr id="7" name="Picture 6" descr="A graph with numbers and text&#10;&#10;AI-generated content may be incorrect.">
            <a:extLst>
              <a:ext uri="{FF2B5EF4-FFF2-40B4-BE49-F238E27FC236}">
                <a16:creationId xmlns:a16="http://schemas.microsoft.com/office/drawing/2014/main" id="{F3CD0565-195C-1015-2EDD-E5352369F7AE}"/>
              </a:ext>
            </a:extLst>
          </p:cNvPr>
          <p:cNvPicPr>
            <a:picLocks noChangeAspect="1"/>
          </p:cNvPicPr>
          <p:nvPr/>
        </p:nvPicPr>
        <p:blipFill>
          <a:blip r:embed="rId3"/>
          <a:stretch>
            <a:fillRect/>
          </a:stretch>
        </p:blipFill>
        <p:spPr>
          <a:xfrm>
            <a:off x="6435459" y="1632070"/>
            <a:ext cx="4927545" cy="2149694"/>
          </a:xfrm>
          <a:prstGeom prst="rect">
            <a:avLst/>
          </a:prstGeom>
        </p:spPr>
      </p:pic>
    </p:spTree>
    <p:extLst>
      <p:ext uri="{BB962C8B-B14F-4D97-AF65-F5344CB8AC3E}">
        <p14:creationId xmlns:p14="http://schemas.microsoft.com/office/powerpoint/2010/main" val="40052538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1360D-122D-43EA-6D87-3A3F211C9171}"/>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27E9FCCA-DF64-BC03-E2DA-FD9F665272CE}"/>
              </a:ext>
            </a:extLst>
          </p:cNvPr>
          <p:cNvSpPr txBox="1"/>
          <p:nvPr/>
        </p:nvSpPr>
        <p:spPr>
          <a:xfrm>
            <a:off x="6802245" y="6003074"/>
            <a:ext cx="1626219" cy="323165"/>
          </a:xfrm>
          <a:prstGeom prst="rect">
            <a:avLst/>
          </a:prstGeom>
          <a:solidFill>
            <a:srgbClr val="FFFFFF"/>
          </a:solidFill>
        </p:spPr>
        <p:txBody>
          <a:bodyPr wrap="square" rtlCol="0">
            <a:spAutoFit/>
          </a:bodyPr>
          <a:lstStyle/>
          <a:p>
            <a:endParaRPr lang="en-US" sz="1500"/>
          </a:p>
        </p:txBody>
      </p:sp>
      <p:pic>
        <p:nvPicPr>
          <p:cNvPr id="5" name="Picture 4">
            <a:extLst>
              <a:ext uri="{FF2B5EF4-FFF2-40B4-BE49-F238E27FC236}">
                <a16:creationId xmlns:a16="http://schemas.microsoft.com/office/drawing/2014/main" id="{F4D6091B-C6E7-F393-D65D-89DD19116602}"/>
              </a:ext>
            </a:extLst>
          </p:cNvPr>
          <p:cNvPicPr>
            <a:picLocks noChangeAspect="1"/>
          </p:cNvPicPr>
          <p:nvPr/>
        </p:nvPicPr>
        <p:blipFill>
          <a:blip r:embed="rId3"/>
          <a:stretch>
            <a:fillRect/>
          </a:stretch>
        </p:blipFill>
        <p:spPr>
          <a:xfrm>
            <a:off x="146563" y="6084370"/>
            <a:ext cx="1681152" cy="635591"/>
          </a:xfrm>
          <a:prstGeom prst="rect">
            <a:avLst/>
          </a:prstGeom>
        </p:spPr>
      </p:pic>
      <p:sp>
        <p:nvSpPr>
          <p:cNvPr id="17" name="Content Placeholder 16">
            <a:extLst>
              <a:ext uri="{FF2B5EF4-FFF2-40B4-BE49-F238E27FC236}">
                <a16:creationId xmlns:a16="http://schemas.microsoft.com/office/drawing/2014/main" id="{9EF9E907-46B2-8A1F-9193-A2807E4F3C44}"/>
              </a:ext>
            </a:extLst>
          </p:cNvPr>
          <p:cNvSpPr>
            <a:spLocks noGrp="1"/>
          </p:cNvSpPr>
          <p:nvPr>
            <p:ph idx="1"/>
          </p:nvPr>
        </p:nvSpPr>
        <p:spPr>
          <a:xfrm>
            <a:off x="561976" y="1400175"/>
            <a:ext cx="5426230" cy="4737153"/>
          </a:xfrm>
        </p:spPr>
        <p:txBody>
          <a:bodyPr/>
          <a:lstStyle/>
          <a:p>
            <a:r>
              <a:rPr lang="en-US"/>
              <a:t>﻿Easy to use and setup</a:t>
            </a:r>
          </a:p>
          <a:p>
            <a:r>
              <a:rPr lang="en-US"/>
              <a:t>﻿Covers neonatal through adult patient populations</a:t>
            </a:r>
          </a:p>
          <a:p>
            <a:r>
              <a:rPr lang="en-US"/>
              <a:t>﻿Pre-set Invasive, Pre-set non-invasive and Free mode</a:t>
            </a:r>
          </a:p>
          <a:p>
            <a:r>
              <a:rPr lang="en-US"/>
              <a:t>﻿Temperature probes with durable stainless-steel tips that can be disinfected with wipes</a:t>
            </a:r>
          </a:p>
          <a:p>
            <a:r>
              <a:rPr lang="en-US"/>
              <a:t>﻿Light weight, flexible, and extended length (adult) circuits</a:t>
            </a:r>
          </a:p>
          <a:p>
            <a:r>
              <a:rPr lang="en-US"/>
              <a:t>﻿Intuitive alarm package</a:t>
            </a:r>
          </a:p>
          <a:p>
            <a:endParaRPr lang="en-US"/>
          </a:p>
        </p:txBody>
      </p:sp>
      <p:sp>
        <p:nvSpPr>
          <p:cNvPr id="16" name="Title 15">
            <a:extLst>
              <a:ext uri="{FF2B5EF4-FFF2-40B4-BE49-F238E27FC236}">
                <a16:creationId xmlns:a16="http://schemas.microsoft.com/office/drawing/2014/main" id="{233C146B-6201-FB5F-9A5A-B314A94B9141}"/>
              </a:ext>
            </a:extLst>
          </p:cNvPr>
          <p:cNvSpPr>
            <a:spLocks noGrp="1"/>
          </p:cNvSpPr>
          <p:nvPr>
            <p:ph type="title"/>
          </p:nvPr>
        </p:nvSpPr>
        <p:spPr>
          <a:xfrm>
            <a:off x="522219" y="419100"/>
            <a:ext cx="10515600" cy="668820"/>
          </a:xfrm>
        </p:spPr>
        <p:txBody>
          <a:bodyPr>
            <a:normAutofit/>
          </a:bodyPr>
          <a:lstStyle/>
          <a:p>
            <a:r>
              <a:rPr lang="en-US"/>
              <a:t>AirLife </a:t>
            </a:r>
            <a:r>
              <a:rPr lang="en-US" err="1"/>
              <a:t>DuoTherm</a:t>
            </a:r>
            <a:r>
              <a:rPr lang="en-US"/>
              <a:t>® Humidification System</a:t>
            </a:r>
          </a:p>
        </p:txBody>
      </p:sp>
      <p:pic>
        <p:nvPicPr>
          <p:cNvPr id="19" name="Picture 18" descr="A medical equipment with blue tubes&#10;&#10;Description automatically generated">
            <a:extLst>
              <a:ext uri="{FF2B5EF4-FFF2-40B4-BE49-F238E27FC236}">
                <a16:creationId xmlns:a16="http://schemas.microsoft.com/office/drawing/2014/main" id="{95E11D6A-BC56-624F-1A5D-569A12F4D646}"/>
              </a:ext>
            </a:extLst>
          </p:cNvPr>
          <p:cNvPicPr>
            <a:picLocks noChangeAspect="1"/>
          </p:cNvPicPr>
          <p:nvPr/>
        </p:nvPicPr>
        <p:blipFill rotWithShape="1">
          <a:blip r:embed="rId4"/>
          <a:srcRect l="29744" t="20530" r="17680"/>
          <a:stretch/>
        </p:blipFill>
        <p:spPr>
          <a:xfrm>
            <a:off x="6617110" y="1205280"/>
            <a:ext cx="4921578" cy="4959376"/>
          </a:xfrm>
          <a:prstGeom prst="rect">
            <a:avLst/>
          </a:prstGeom>
        </p:spPr>
      </p:pic>
    </p:spTree>
    <p:extLst>
      <p:ext uri="{BB962C8B-B14F-4D97-AF65-F5344CB8AC3E}">
        <p14:creationId xmlns:p14="http://schemas.microsoft.com/office/powerpoint/2010/main" val="227962678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C626E-EE6B-D4F4-F54C-666D150552FA}"/>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CF73C054-865C-3420-506E-3406B99BA2DE}"/>
              </a:ext>
            </a:extLst>
          </p:cNvPr>
          <p:cNvPicPr>
            <a:picLocks noChangeAspect="1"/>
          </p:cNvPicPr>
          <p:nvPr/>
        </p:nvPicPr>
        <p:blipFill rotWithShape="1">
          <a:blip r:embed="rId3"/>
          <a:srcRect l="67368" t="52081" r="28980" b="37340"/>
          <a:stretch/>
        </p:blipFill>
        <p:spPr>
          <a:xfrm>
            <a:off x="6328911" y="2210479"/>
            <a:ext cx="400838" cy="725098"/>
          </a:xfrm>
          <a:prstGeom prst="rect">
            <a:avLst/>
          </a:prstGeom>
        </p:spPr>
      </p:pic>
      <p:cxnSp>
        <p:nvCxnSpPr>
          <p:cNvPr id="70" name="Straight Connector 69">
            <a:extLst>
              <a:ext uri="{FF2B5EF4-FFF2-40B4-BE49-F238E27FC236}">
                <a16:creationId xmlns:a16="http://schemas.microsoft.com/office/drawing/2014/main" id="{E38D5431-2455-B328-4D1E-D249C36321CC}"/>
              </a:ext>
            </a:extLst>
          </p:cNvPr>
          <p:cNvCxnSpPr>
            <a:cxnSpLocks/>
          </p:cNvCxnSpPr>
          <p:nvPr/>
        </p:nvCxnSpPr>
        <p:spPr>
          <a:xfrm>
            <a:off x="5955016" y="1401314"/>
            <a:ext cx="7199" cy="905658"/>
          </a:xfrm>
          <a:prstGeom prst="line">
            <a:avLst/>
          </a:prstGeom>
          <a:noFill/>
          <a:ln w="6350" cap="flat" cmpd="sng" algn="ctr">
            <a:solidFill>
              <a:srgbClr val="4472C4"/>
            </a:solidFill>
            <a:prstDash val="solid"/>
            <a:miter lim="800000"/>
          </a:ln>
          <a:effectLst/>
        </p:spPr>
      </p:cxnSp>
      <p:cxnSp>
        <p:nvCxnSpPr>
          <p:cNvPr id="48" name="Straight Connector 47">
            <a:extLst>
              <a:ext uri="{FF2B5EF4-FFF2-40B4-BE49-F238E27FC236}">
                <a16:creationId xmlns:a16="http://schemas.microsoft.com/office/drawing/2014/main" id="{3C7FB3B9-B0DB-7C20-DF15-758F96BAFE4E}"/>
              </a:ext>
            </a:extLst>
          </p:cNvPr>
          <p:cNvCxnSpPr>
            <a:cxnSpLocks/>
          </p:cNvCxnSpPr>
          <p:nvPr/>
        </p:nvCxnSpPr>
        <p:spPr>
          <a:xfrm flipH="1">
            <a:off x="5954804" y="4476535"/>
            <a:ext cx="213" cy="927613"/>
          </a:xfrm>
          <a:prstGeom prst="line">
            <a:avLst/>
          </a:prstGeom>
          <a:noFill/>
          <a:ln w="6350" cap="flat" cmpd="sng" algn="ctr">
            <a:solidFill>
              <a:srgbClr val="4472C4"/>
            </a:solidFill>
            <a:prstDash val="solid"/>
            <a:miter lim="800000"/>
          </a:ln>
          <a:effectLst/>
        </p:spPr>
      </p:cxnSp>
      <p:cxnSp>
        <p:nvCxnSpPr>
          <p:cNvPr id="47" name="Straight Connector 46">
            <a:extLst>
              <a:ext uri="{FF2B5EF4-FFF2-40B4-BE49-F238E27FC236}">
                <a16:creationId xmlns:a16="http://schemas.microsoft.com/office/drawing/2014/main" id="{79AAF2F4-1FFD-75FD-1CE8-CDCF9A30ACDC}"/>
              </a:ext>
            </a:extLst>
          </p:cNvPr>
          <p:cNvCxnSpPr>
            <a:cxnSpLocks/>
          </p:cNvCxnSpPr>
          <p:nvPr/>
        </p:nvCxnSpPr>
        <p:spPr>
          <a:xfrm>
            <a:off x="5955016" y="3496823"/>
            <a:ext cx="7199" cy="905658"/>
          </a:xfrm>
          <a:prstGeom prst="line">
            <a:avLst/>
          </a:prstGeom>
          <a:noFill/>
          <a:ln w="6350" cap="flat" cmpd="sng" algn="ctr">
            <a:solidFill>
              <a:srgbClr val="4472C4"/>
            </a:solidFill>
            <a:prstDash val="solid"/>
            <a:miter lim="800000"/>
          </a:ln>
          <a:effectLst/>
        </p:spPr>
      </p:cxnSp>
      <p:cxnSp>
        <p:nvCxnSpPr>
          <p:cNvPr id="19" name="Straight Connector 18">
            <a:extLst>
              <a:ext uri="{FF2B5EF4-FFF2-40B4-BE49-F238E27FC236}">
                <a16:creationId xmlns:a16="http://schemas.microsoft.com/office/drawing/2014/main" id="{890E51D0-7452-1B50-24B2-5F9861095363}"/>
              </a:ext>
            </a:extLst>
          </p:cNvPr>
          <p:cNvCxnSpPr>
            <a:cxnSpLocks/>
          </p:cNvCxnSpPr>
          <p:nvPr/>
        </p:nvCxnSpPr>
        <p:spPr>
          <a:xfrm>
            <a:off x="5955018" y="2353819"/>
            <a:ext cx="7199" cy="905658"/>
          </a:xfrm>
          <a:prstGeom prst="line">
            <a:avLst/>
          </a:prstGeom>
          <a:noFill/>
          <a:ln w="6350" cap="flat" cmpd="sng" algn="ctr">
            <a:solidFill>
              <a:srgbClr val="4472C4"/>
            </a:solidFill>
            <a:prstDash val="solid"/>
            <a:miter lim="800000"/>
          </a:ln>
          <a:effectLst/>
        </p:spPr>
      </p:cxnSp>
      <p:sp>
        <p:nvSpPr>
          <p:cNvPr id="52" name="Title 1">
            <a:extLst>
              <a:ext uri="{FF2B5EF4-FFF2-40B4-BE49-F238E27FC236}">
                <a16:creationId xmlns:a16="http://schemas.microsoft.com/office/drawing/2014/main" id="{BF3D067F-0B94-AFB1-21F8-DAB43D24A1F9}"/>
              </a:ext>
            </a:extLst>
          </p:cNvPr>
          <p:cNvSpPr>
            <a:spLocks noGrp="1"/>
          </p:cNvSpPr>
          <p:nvPr>
            <p:ph type="title" idx="4294967295"/>
          </p:nvPr>
        </p:nvSpPr>
        <p:spPr>
          <a:xfrm>
            <a:off x="791737" y="517044"/>
            <a:ext cx="3722688" cy="331788"/>
          </a:xfrm>
        </p:spPr>
        <p:txBody>
          <a:bodyPr wrap="square" anchor="t">
            <a:noAutofit/>
          </a:bodyPr>
          <a:lstStyle/>
          <a:p>
            <a:pPr algn="l"/>
            <a:r>
              <a:rPr lang="en-US" sz="2000" b="1" err="1">
                <a:solidFill>
                  <a:srgbClr val="1B51A4"/>
                </a:solidFill>
              </a:rPr>
              <a:t>DuoTherm</a:t>
            </a:r>
            <a:r>
              <a:rPr lang="en-US" sz="2000" b="1">
                <a:solidFill>
                  <a:srgbClr val="1B51A4"/>
                </a:solidFill>
              </a:rPr>
              <a:t> System Overview </a:t>
            </a:r>
            <a:endParaRPr lang="en-US" sz="2000" b="1" i="1">
              <a:solidFill>
                <a:srgbClr val="1B51A4"/>
              </a:solidFill>
            </a:endParaRPr>
          </a:p>
        </p:txBody>
      </p:sp>
      <p:cxnSp>
        <p:nvCxnSpPr>
          <p:cNvPr id="108" name="Straight Connector 107">
            <a:extLst>
              <a:ext uri="{FF2B5EF4-FFF2-40B4-BE49-F238E27FC236}">
                <a16:creationId xmlns:a16="http://schemas.microsoft.com/office/drawing/2014/main" id="{8E131F18-2434-822C-5FE5-D9614C288215}"/>
              </a:ext>
            </a:extLst>
          </p:cNvPr>
          <p:cNvCxnSpPr>
            <a:cxnSpLocks/>
          </p:cNvCxnSpPr>
          <p:nvPr/>
        </p:nvCxnSpPr>
        <p:spPr>
          <a:xfrm>
            <a:off x="8758948" y="1995044"/>
            <a:ext cx="0" cy="572041"/>
          </a:xfrm>
          <a:prstGeom prst="line">
            <a:avLst/>
          </a:prstGeom>
          <a:noFill/>
          <a:ln w="6350" cap="flat" cmpd="sng" algn="ctr">
            <a:solidFill>
              <a:srgbClr val="4472C4"/>
            </a:solidFill>
            <a:prstDash val="solid"/>
            <a:miter lim="800000"/>
          </a:ln>
          <a:effectLst/>
        </p:spPr>
      </p:cxnSp>
      <p:cxnSp>
        <p:nvCxnSpPr>
          <p:cNvPr id="110" name="Straight Connector 109">
            <a:extLst>
              <a:ext uri="{FF2B5EF4-FFF2-40B4-BE49-F238E27FC236}">
                <a16:creationId xmlns:a16="http://schemas.microsoft.com/office/drawing/2014/main" id="{34D98892-E82A-F5D9-AFCD-6D652E68F3A7}"/>
              </a:ext>
            </a:extLst>
          </p:cNvPr>
          <p:cNvCxnSpPr>
            <a:cxnSpLocks/>
          </p:cNvCxnSpPr>
          <p:nvPr/>
        </p:nvCxnSpPr>
        <p:spPr>
          <a:xfrm flipH="1">
            <a:off x="3006694" y="1996488"/>
            <a:ext cx="5485" cy="535789"/>
          </a:xfrm>
          <a:prstGeom prst="line">
            <a:avLst/>
          </a:prstGeom>
          <a:noFill/>
          <a:ln w="6350" cap="flat" cmpd="sng" algn="ctr">
            <a:solidFill>
              <a:srgbClr val="4472C4"/>
            </a:solidFill>
            <a:prstDash val="solid"/>
            <a:miter lim="800000"/>
          </a:ln>
          <a:effectLst/>
        </p:spPr>
      </p:cxnSp>
      <p:sp>
        <p:nvSpPr>
          <p:cNvPr id="6" name="TextBox 5">
            <a:extLst>
              <a:ext uri="{FF2B5EF4-FFF2-40B4-BE49-F238E27FC236}">
                <a16:creationId xmlns:a16="http://schemas.microsoft.com/office/drawing/2014/main" id="{CD84CC28-BCDC-A72D-B4C3-1D4DCEAFA0F3}"/>
              </a:ext>
            </a:extLst>
          </p:cNvPr>
          <p:cNvSpPr txBox="1"/>
          <p:nvPr/>
        </p:nvSpPr>
        <p:spPr>
          <a:xfrm>
            <a:off x="5328986" y="162284"/>
            <a:ext cx="1243533" cy="415498"/>
          </a:xfrm>
          <a:prstGeom prst="rect">
            <a:avLst/>
          </a:prstGeom>
          <a:noFill/>
        </p:spPr>
        <p:txBody>
          <a:bodyPr wrap="square" lIns="76200" tIns="38100" rIns="76200" bIns="38100" rtlCol="0" anchor="t">
            <a:spAutoFit/>
          </a:bodyPr>
          <a:lstStyle/>
          <a:p>
            <a:pPr algn="ctr"/>
            <a:r>
              <a:rPr lang="en-US" sz="1100" err="1">
                <a:latin typeface="Arial" panose="020B0604020202020204" pitchFamily="34" charset="0"/>
                <a:ea typeface="Calibri" panose="020F0502020204030204" pitchFamily="34" charset="0"/>
                <a:cs typeface="Arial" panose="020B0604020202020204" pitchFamily="34" charset="0"/>
              </a:rPr>
              <a:t>DuoTherm</a:t>
            </a:r>
            <a:r>
              <a:rPr lang="en-US" sz="1100">
                <a:latin typeface="Arial" panose="020B0604020202020204" pitchFamily="34" charset="0"/>
                <a:ea typeface="Calibri" panose="020F0502020204030204" pitchFamily="34" charset="0"/>
                <a:cs typeface="Arial" panose="020B0604020202020204" pitchFamily="34" charset="0"/>
              </a:rPr>
              <a:t> Heater Base</a:t>
            </a:r>
          </a:p>
        </p:txBody>
      </p:sp>
      <p:sp>
        <p:nvSpPr>
          <p:cNvPr id="7" name="TextBox 6">
            <a:extLst>
              <a:ext uri="{FF2B5EF4-FFF2-40B4-BE49-F238E27FC236}">
                <a16:creationId xmlns:a16="http://schemas.microsoft.com/office/drawing/2014/main" id="{D55D7376-A15B-1F65-6C06-B66D4279D8DF}"/>
              </a:ext>
            </a:extLst>
          </p:cNvPr>
          <p:cNvSpPr txBox="1"/>
          <p:nvPr/>
        </p:nvSpPr>
        <p:spPr>
          <a:xfrm>
            <a:off x="2363074" y="2261475"/>
            <a:ext cx="1243533" cy="430887"/>
          </a:xfrm>
          <a:prstGeom prst="rect">
            <a:avLst/>
          </a:prstGeom>
          <a:solidFill>
            <a:srgbClr val="FFFFFF"/>
          </a:solidFill>
        </p:spPr>
        <p:txBody>
          <a:bodyPr wrap="square" rtlCol="0">
            <a:spAutoFit/>
          </a:bodyPr>
          <a:lstStyle/>
          <a:p>
            <a:pPr algn="ctr"/>
            <a:r>
              <a:rPr lang="en-US" sz="1100">
                <a:latin typeface="Arial" panose="020B0604020202020204" pitchFamily="34" charset="0"/>
                <a:ea typeface="Calibri" panose="020F0502020204030204" pitchFamily="34" charset="0"/>
                <a:cs typeface="Arial" panose="020B0604020202020204" pitchFamily="34" charset="0"/>
              </a:rPr>
              <a:t>Temperature Probes</a:t>
            </a:r>
          </a:p>
        </p:txBody>
      </p:sp>
      <p:sp>
        <p:nvSpPr>
          <p:cNvPr id="8" name="TextBox 7">
            <a:extLst>
              <a:ext uri="{FF2B5EF4-FFF2-40B4-BE49-F238E27FC236}">
                <a16:creationId xmlns:a16="http://schemas.microsoft.com/office/drawing/2014/main" id="{98382A1E-219E-A0E6-312F-64C9509367A6}"/>
              </a:ext>
            </a:extLst>
          </p:cNvPr>
          <p:cNvSpPr txBox="1"/>
          <p:nvPr/>
        </p:nvSpPr>
        <p:spPr>
          <a:xfrm>
            <a:off x="8141569" y="2261473"/>
            <a:ext cx="1243533" cy="430887"/>
          </a:xfrm>
          <a:prstGeom prst="rect">
            <a:avLst/>
          </a:prstGeom>
          <a:solidFill>
            <a:srgbClr val="FFFFFF"/>
          </a:solidFill>
        </p:spPr>
        <p:txBody>
          <a:bodyPr wrap="square" rtlCol="0">
            <a:spAutoFit/>
          </a:bodyPr>
          <a:lstStyle/>
          <a:p>
            <a:pPr algn="ctr"/>
            <a:r>
              <a:rPr lang="en-US" sz="1100">
                <a:latin typeface="Arial" panose="020B0604020202020204" pitchFamily="34" charset="0"/>
                <a:ea typeface="Calibri" panose="020F0502020204030204" pitchFamily="34" charset="0"/>
                <a:cs typeface="Arial" panose="020B0604020202020204" pitchFamily="34" charset="0"/>
              </a:rPr>
              <a:t>Heater Wire Adapters</a:t>
            </a:r>
          </a:p>
        </p:txBody>
      </p:sp>
      <p:sp>
        <p:nvSpPr>
          <p:cNvPr id="12" name="TextBox 11">
            <a:extLst>
              <a:ext uri="{FF2B5EF4-FFF2-40B4-BE49-F238E27FC236}">
                <a16:creationId xmlns:a16="http://schemas.microsoft.com/office/drawing/2014/main" id="{9C8925D3-FC4C-6F4E-84F7-53F613DCCB07}"/>
              </a:ext>
            </a:extLst>
          </p:cNvPr>
          <p:cNvSpPr txBox="1"/>
          <p:nvPr/>
        </p:nvSpPr>
        <p:spPr>
          <a:xfrm>
            <a:off x="5348374" y="2261473"/>
            <a:ext cx="1243533" cy="430887"/>
          </a:xfrm>
          <a:prstGeom prst="rect">
            <a:avLst/>
          </a:prstGeom>
          <a:solidFill>
            <a:srgbClr val="FFFFFF"/>
          </a:solidFill>
        </p:spPr>
        <p:txBody>
          <a:bodyPr wrap="square" rtlCol="0">
            <a:spAutoFit/>
          </a:bodyPr>
          <a:lstStyle/>
          <a:p>
            <a:pPr algn="ctr"/>
            <a:r>
              <a:rPr lang="en-US" sz="1100">
                <a:latin typeface="Arial" panose="020B0604020202020204" pitchFamily="34" charset="0"/>
                <a:ea typeface="Calibri" panose="020F0502020204030204" pitchFamily="34" charset="0"/>
                <a:cs typeface="Arial" panose="020B0604020202020204" pitchFamily="34" charset="0"/>
              </a:rPr>
              <a:t>Brackets &amp; Poles</a:t>
            </a:r>
          </a:p>
        </p:txBody>
      </p:sp>
      <p:pic>
        <p:nvPicPr>
          <p:cNvPr id="128" name="Picture 127">
            <a:extLst>
              <a:ext uri="{FF2B5EF4-FFF2-40B4-BE49-F238E27FC236}">
                <a16:creationId xmlns:a16="http://schemas.microsoft.com/office/drawing/2014/main" id="{67BB5DB0-2807-E36A-6C90-AA1D6A33BAF4}"/>
              </a:ext>
            </a:extLst>
          </p:cNvPr>
          <p:cNvPicPr>
            <a:picLocks noChangeAspect="1"/>
          </p:cNvPicPr>
          <p:nvPr/>
        </p:nvPicPr>
        <p:blipFill rotWithShape="1">
          <a:blip r:embed="rId4"/>
          <a:srcRect b="1865"/>
          <a:stretch/>
        </p:blipFill>
        <p:spPr>
          <a:xfrm>
            <a:off x="1258068" y="2131304"/>
            <a:ext cx="1151310" cy="713685"/>
          </a:xfrm>
          <a:prstGeom prst="rect">
            <a:avLst/>
          </a:prstGeom>
        </p:spPr>
      </p:pic>
      <p:pic>
        <p:nvPicPr>
          <p:cNvPr id="127" name="Picture 126">
            <a:extLst>
              <a:ext uri="{FF2B5EF4-FFF2-40B4-BE49-F238E27FC236}">
                <a16:creationId xmlns:a16="http://schemas.microsoft.com/office/drawing/2014/main" id="{5798A4BE-502C-5858-CEA0-30F6D3E8BB4A}"/>
              </a:ext>
            </a:extLst>
          </p:cNvPr>
          <p:cNvPicPr>
            <a:picLocks noChangeAspect="1"/>
          </p:cNvPicPr>
          <p:nvPr/>
        </p:nvPicPr>
        <p:blipFill rotWithShape="1">
          <a:blip r:embed="rId5"/>
          <a:srcRect l="20346" t="8644" r="11039" b="7690"/>
          <a:stretch/>
        </p:blipFill>
        <p:spPr>
          <a:xfrm>
            <a:off x="9290602" y="2131304"/>
            <a:ext cx="1163630" cy="713685"/>
          </a:xfrm>
          <a:prstGeom prst="rect">
            <a:avLst/>
          </a:prstGeom>
        </p:spPr>
      </p:pic>
      <p:sp>
        <p:nvSpPr>
          <p:cNvPr id="22" name="TextBox 21">
            <a:extLst>
              <a:ext uri="{FF2B5EF4-FFF2-40B4-BE49-F238E27FC236}">
                <a16:creationId xmlns:a16="http://schemas.microsoft.com/office/drawing/2014/main" id="{72CA33DC-38ED-FB17-33E3-511DED6A5754}"/>
              </a:ext>
            </a:extLst>
          </p:cNvPr>
          <p:cNvSpPr txBox="1"/>
          <p:nvPr/>
        </p:nvSpPr>
        <p:spPr>
          <a:xfrm>
            <a:off x="5275799" y="3377260"/>
            <a:ext cx="1390087" cy="384721"/>
          </a:xfrm>
          <a:prstGeom prst="rect">
            <a:avLst/>
          </a:prstGeom>
          <a:solidFill>
            <a:srgbClr val="FFFFFF"/>
          </a:solidFill>
        </p:spPr>
        <p:txBody>
          <a:bodyPr wrap="square" rtlCol="0">
            <a:spAutoFit/>
          </a:bodyPr>
          <a:lstStyle/>
          <a:p>
            <a:pPr algn="ctr"/>
            <a:r>
              <a:rPr lang="en-US" sz="1100">
                <a:latin typeface="Arial" panose="020B0604020202020204" pitchFamily="34" charset="0"/>
                <a:ea typeface="Calibri" panose="020F0502020204030204" pitchFamily="34" charset="0"/>
                <a:cs typeface="Arial" panose="020B0604020202020204" pitchFamily="34" charset="0"/>
              </a:rPr>
              <a:t>Water</a:t>
            </a:r>
          </a:p>
          <a:p>
            <a:pPr algn="ctr"/>
            <a:r>
              <a:rPr lang="en-US" sz="800">
                <a:latin typeface="Arial" panose="020B0604020202020204" pitchFamily="34" charset="0"/>
                <a:ea typeface="Calibri" panose="020F0502020204030204" pitchFamily="34" charset="0"/>
                <a:cs typeface="Arial" panose="020B0604020202020204" pitchFamily="34" charset="0"/>
              </a:rPr>
              <a:t>Bag and Bottle options</a:t>
            </a:r>
          </a:p>
        </p:txBody>
      </p:sp>
      <p:pic>
        <p:nvPicPr>
          <p:cNvPr id="115" name="Picture 114">
            <a:extLst>
              <a:ext uri="{FF2B5EF4-FFF2-40B4-BE49-F238E27FC236}">
                <a16:creationId xmlns:a16="http://schemas.microsoft.com/office/drawing/2014/main" id="{3DEE6B91-1A7C-C75D-FA3A-427D4C5E01B4}"/>
              </a:ext>
            </a:extLst>
          </p:cNvPr>
          <p:cNvPicPr>
            <a:picLocks noChangeAspect="1"/>
          </p:cNvPicPr>
          <p:nvPr/>
        </p:nvPicPr>
        <p:blipFill>
          <a:blip r:embed="rId6"/>
          <a:stretch>
            <a:fillRect/>
          </a:stretch>
        </p:blipFill>
        <p:spPr>
          <a:xfrm>
            <a:off x="6625711" y="4106012"/>
            <a:ext cx="1006836" cy="905827"/>
          </a:xfrm>
          <a:prstGeom prst="rect">
            <a:avLst/>
          </a:prstGeom>
        </p:spPr>
      </p:pic>
      <p:sp>
        <p:nvSpPr>
          <p:cNvPr id="24" name="TextBox 23">
            <a:extLst>
              <a:ext uri="{FF2B5EF4-FFF2-40B4-BE49-F238E27FC236}">
                <a16:creationId xmlns:a16="http://schemas.microsoft.com/office/drawing/2014/main" id="{1A7FC672-4433-F779-EF90-1DEA5869717B}"/>
              </a:ext>
            </a:extLst>
          </p:cNvPr>
          <p:cNvSpPr txBox="1"/>
          <p:nvPr/>
        </p:nvSpPr>
        <p:spPr>
          <a:xfrm>
            <a:off x="5233199" y="4320659"/>
            <a:ext cx="1450830" cy="261610"/>
          </a:xfrm>
          <a:prstGeom prst="rect">
            <a:avLst/>
          </a:prstGeom>
          <a:solidFill>
            <a:srgbClr val="FFFFFF"/>
          </a:solidFill>
        </p:spPr>
        <p:txBody>
          <a:bodyPr wrap="square" rtlCol="0">
            <a:spAutoFit/>
          </a:bodyPr>
          <a:lstStyle/>
          <a:p>
            <a:pPr algn="ctr"/>
            <a:r>
              <a:rPr lang="en-US" sz="1100">
                <a:latin typeface="Arial" panose="020B0604020202020204" pitchFamily="34" charset="0"/>
                <a:ea typeface="Calibri" panose="020F0502020204030204" pitchFamily="34" charset="0"/>
                <a:cs typeface="Arial" panose="020B0604020202020204" pitchFamily="34" charset="0"/>
              </a:rPr>
              <a:t>Circuits &amp; Chamber</a:t>
            </a:r>
          </a:p>
        </p:txBody>
      </p:sp>
      <p:cxnSp>
        <p:nvCxnSpPr>
          <p:cNvPr id="32" name="Straight Connector 31">
            <a:extLst>
              <a:ext uri="{FF2B5EF4-FFF2-40B4-BE49-F238E27FC236}">
                <a16:creationId xmlns:a16="http://schemas.microsoft.com/office/drawing/2014/main" id="{CC7AD578-E478-E755-84A1-9826BCE2ABB1}"/>
              </a:ext>
            </a:extLst>
          </p:cNvPr>
          <p:cNvCxnSpPr>
            <a:cxnSpLocks/>
          </p:cNvCxnSpPr>
          <p:nvPr/>
        </p:nvCxnSpPr>
        <p:spPr>
          <a:xfrm flipV="1">
            <a:off x="3006692" y="1995832"/>
            <a:ext cx="5761329" cy="1"/>
          </a:xfrm>
          <a:prstGeom prst="line">
            <a:avLst/>
          </a:prstGeom>
          <a:noFill/>
          <a:ln w="6350" cap="flat" cmpd="sng" algn="ctr">
            <a:solidFill>
              <a:srgbClr val="4472C4"/>
            </a:solidFill>
            <a:prstDash val="solid"/>
            <a:miter lim="800000"/>
          </a:ln>
          <a:effectLst/>
        </p:spPr>
      </p:cxnSp>
      <p:cxnSp>
        <p:nvCxnSpPr>
          <p:cNvPr id="43" name="Straight Connector 42">
            <a:extLst>
              <a:ext uri="{FF2B5EF4-FFF2-40B4-BE49-F238E27FC236}">
                <a16:creationId xmlns:a16="http://schemas.microsoft.com/office/drawing/2014/main" id="{07D30CF0-602C-6AA4-B446-BFC3A22C7709}"/>
              </a:ext>
            </a:extLst>
          </p:cNvPr>
          <p:cNvCxnSpPr>
            <a:cxnSpLocks/>
          </p:cNvCxnSpPr>
          <p:nvPr/>
        </p:nvCxnSpPr>
        <p:spPr>
          <a:xfrm flipV="1">
            <a:off x="2997620" y="5034768"/>
            <a:ext cx="5761329" cy="1"/>
          </a:xfrm>
          <a:prstGeom prst="line">
            <a:avLst/>
          </a:prstGeom>
          <a:noFill/>
          <a:ln w="6350" cap="flat" cmpd="sng" algn="ctr">
            <a:solidFill>
              <a:srgbClr val="4472C4"/>
            </a:solidFill>
            <a:prstDash val="solid"/>
            <a:miter lim="800000"/>
          </a:ln>
          <a:effectLst/>
        </p:spPr>
      </p:cxnSp>
      <p:pic>
        <p:nvPicPr>
          <p:cNvPr id="138" name="Picture 137">
            <a:extLst>
              <a:ext uri="{FF2B5EF4-FFF2-40B4-BE49-F238E27FC236}">
                <a16:creationId xmlns:a16="http://schemas.microsoft.com/office/drawing/2014/main" id="{1FC15CE5-97E2-C31D-C11E-0768CCB9A419}"/>
              </a:ext>
            </a:extLst>
          </p:cNvPr>
          <p:cNvPicPr>
            <a:picLocks noChangeAspect="1"/>
          </p:cNvPicPr>
          <p:nvPr/>
        </p:nvPicPr>
        <p:blipFill rotWithShape="1">
          <a:blip r:embed="rId7"/>
          <a:srcRect l="11307" r="15696"/>
          <a:stretch/>
        </p:blipFill>
        <p:spPr>
          <a:xfrm>
            <a:off x="4416417" y="4174124"/>
            <a:ext cx="874277" cy="759958"/>
          </a:xfrm>
          <a:prstGeom prst="rect">
            <a:avLst/>
          </a:prstGeom>
        </p:spPr>
      </p:pic>
      <p:cxnSp>
        <p:nvCxnSpPr>
          <p:cNvPr id="51" name="Straight Connector 50">
            <a:extLst>
              <a:ext uri="{FF2B5EF4-FFF2-40B4-BE49-F238E27FC236}">
                <a16:creationId xmlns:a16="http://schemas.microsoft.com/office/drawing/2014/main" id="{073256C6-6057-4713-FA83-170A16B33CAE}"/>
              </a:ext>
            </a:extLst>
          </p:cNvPr>
          <p:cNvCxnSpPr>
            <a:cxnSpLocks/>
          </p:cNvCxnSpPr>
          <p:nvPr/>
        </p:nvCxnSpPr>
        <p:spPr>
          <a:xfrm>
            <a:off x="8763336" y="5034768"/>
            <a:ext cx="0" cy="443368"/>
          </a:xfrm>
          <a:prstGeom prst="line">
            <a:avLst/>
          </a:prstGeom>
          <a:noFill/>
          <a:ln w="6350" cap="flat" cmpd="sng" algn="ctr">
            <a:solidFill>
              <a:srgbClr val="4472C4"/>
            </a:solidFill>
            <a:prstDash val="solid"/>
            <a:miter lim="800000"/>
          </a:ln>
          <a:effectLst/>
        </p:spPr>
      </p:cxnSp>
      <p:cxnSp>
        <p:nvCxnSpPr>
          <p:cNvPr id="55" name="Straight Connector 54">
            <a:extLst>
              <a:ext uri="{FF2B5EF4-FFF2-40B4-BE49-F238E27FC236}">
                <a16:creationId xmlns:a16="http://schemas.microsoft.com/office/drawing/2014/main" id="{E51FB7D2-C9F2-78A4-819B-320B25ED4190}"/>
              </a:ext>
            </a:extLst>
          </p:cNvPr>
          <p:cNvCxnSpPr>
            <a:cxnSpLocks/>
          </p:cNvCxnSpPr>
          <p:nvPr/>
        </p:nvCxnSpPr>
        <p:spPr>
          <a:xfrm>
            <a:off x="3006692" y="5034768"/>
            <a:ext cx="0" cy="443368"/>
          </a:xfrm>
          <a:prstGeom prst="line">
            <a:avLst/>
          </a:prstGeom>
          <a:noFill/>
          <a:ln w="6350" cap="flat" cmpd="sng" algn="ctr">
            <a:solidFill>
              <a:srgbClr val="4472C4"/>
            </a:solidFill>
            <a:prstDash val="solid"/>
            <a:miter lim="800000"/>
          </a:ln>
          <a:effectLst/>
        </p:spPr>
      </p:cxnSp>
      <p:sp>
        <p:nvSpPr>
          <p:cNvPr id="39" name="TextBox 38">
            <a:extLst>
              <a:ext uri="{FF2B5EF4-FFF2-40B4-BE49-F238E27FC236}">
                <a16:creationId xmlns:a16="http://schemas.microsoft.com/office/drawing/2014/main" id="{D9160BFA-6F15-4A67-9236-6304D3D1CE2B}"/>
              </a:ext>
            </a:extLst>
          </p:cNvPr>
          <p:cNvSpPr txBox="1"/>
          <p:nvPr/>
        </p:nvSpPr>
        <p:spPr>
          <a:xfrm>
            <a:off x="5384660" y="5372979"/>
            <a:ext cx="2397236" cy="769441"/>
          </a:xfrm>
          <a:prstGeom prst="rect">
            <a:avLst/>
          </a:prstGeom>
          <a:solidFill>
            <a:srgbClr val="FFFFFF"/>
          </a:solidFill>
        </p:spPr>
        <p:txBody>
          <a:bodyPr wrap="square" rtlCol="0">
            <a:spAutoFit/>
          </a:bodyPr>
          <a:lstStyle/>
          <a:p>
            <a:r>
              <a:rPr lang="en-US" sz="1100">
                <a:latin typeface="Arial" panose="020B0604020202020204" pitchFamily="34" charset="0"/>
                <a:ea typeface="Calibri" panose="020F0502020204030204" pitchFamily="34" charset="0"/>
                <a:cs typeface="Arial" panose="020B0604020202020204" pitchFamily="34" charset="0"/>
              </a:rPr>
              <a:t>Non-Invasive Ventilation</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Adult</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Pediatric</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Neonatal</a:t>
            </a:r>
          </a:p>
        </p:txBody>
      </p:sp>
      <p:sp>
        <p:nvSpPr>
          <p:cNvPr id="38" name="TextBox 37">
            <a:extLst>
              <a:ext uri="{FF2B5EF4-FFF2-40B4-BE49-F238E27FC236}">
                <a16:creationId xmlns:a16="http://schemas.microsoft.com/office/drawing/2014/main" id="{50FB3E5C-273B-39CE-E73E-26DEE55C1FB4}"/>
              </a:ext>
            </a:extLst>
          </p:cNvPr>
          <p:cNvSpPr txBox="1"/>
          <p:nvPr/>
        </p:nvSpPr>
        <p:spPr>
          <a:xfrm>
            <a:off x="8241355" y="5372979"/>
            <a:ext cx="2040516" cy="769441"/>
          </a:xfrm>
          <a:prstGeom prst="rect">
            <a:avLst/>
          </a:prstGeom>
          <a:solidFill>
            <a:srgbClr val="FFFFFF"/>
          </a:solidFill>
        </p:spPr>
        <p:txBody>
          <a:bodyPr wrap="square" rtlCol="0">
            <a:spAutoFit/>
          </a:bodyPr>
          <a:lstStyle/>
          <a:p>
            <a:r>
              <a:rPr lang="en-US" sz="1100">
                <a:latin typeface="Arial" panose="020B0604020202020204" pitchFamily="34" charset="0"/>
                <a:ea typeface="Calibri" panose="020F0502020204030204" pitchFamily="34" charset="0"/>
                <a:cs typeface="Arial" panose="020B0604020202020204" pitchFamily="34" charset="0"/>
              </a:rPr>
              <a:t>High Flow O</a:t>
            </a:r>
            <a:r>
              <a:rPr lang="en-US" sz="1100" baseline="-25000">
                <a:latin typeface="Arial" panose="020B0604020202020204" pitchFamily="34" charset="0"/>
                <a:ea typeface="Calibri" panose="020F0502020204030204" pitchFamily="34" charset="0"/>
                <a:cs typeface="Arial" panose="020B0604020202020204" pitchFamily="34" charset="0"/>
              </a:rPr>
              <a:t>2</a:t>
            </a:r>
            <a:r>
              <a:rPr lang="en-US" sz="1100">
                <a:latin typeface="Arial" panose="020B0604020202020204" pitchFamily="34" charset="0"/>
                <a:ea typeface="Calibri" panose="020F0502020204030204" pitchFamily="34" charset="0"/>
                <a:cs typeface="Arial" panose="020B0604020202020204" pitchFamily="34" charset="0"/>
              </a:rPr>
              <a:t> Therapy</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Adult</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Pediatric</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Neonatal</a:t>
            </a:r>
          </a:p>
        </p:txBody>
      </p:sp>
      <p:pic>
        <p:nvPicPr>
          <p:cNvPr id="72" name="Picture 71">
            <a:extLst>
              <a:ext uri="{FF2B5EF4-FFF2-40B4-BE49-F238E27FC236}">
                <a16:creationId xmlns:a16="http://schemas.microsoft.com/office/drawing/2014/main" id="{630CA5D4-853D-E5B7-6AFA-EAB292DE7407}"/>
              </a:ext>
            </a:extLst>
          </p:cNvPr>
          <p:cNvPicPr>
            <a:picLocks noChangeAspect="1"/>
          </p:cNvPicPr>
          <p:nvPr/>
        </p:nvPicPr>
        <p:blipFill rotWithShape="1">
          <a:blip r:embed="rId8"/>
          <a:srcRect l="49552" t="44028" r="42554" b="38316"/>
          <a:stretch/>
        </p:blipFill>
        <p:spPr>
          <a:xfrm>
            <a:off x="4821145" y="2166136"/>
            <a:ext cx="624211" cy="759958"/>
          </a:xfrm>
          <a:prstGeom prst="rect">
            <a:avLst/>
          </a:prstGeom>
        </p:spPr>
      </p:pic>
      <p:sp>
        <p:nvSpPr>
          <p:cNvPr id="37" name="TextBox 36">
            <a:extLst>
              <a:ext uri="{FF2B5EF4-FFF2-40B4-BE49-F238E27FC236}">
                <a16:creationId xmlns:a16="http://schemas.microsoft.com/office/drawing/2014/main" id="{82045699-F465-D29D-1794-90FDBAEFF31E}"/>
              </a:ext>
            </a:extLst>
          </p:cNvPr>
          <p:cNvSpPr txBox="1"/>
          <p:nvPr/>
        </p:nvSpPr>
        <p:spPr>
          <a:xfrm>
            <a:off x="2526361" y="5372981"/>
            <a:ext cx="1890057" cy="769441"/>
          </a:xfrm>
          <a:prstGeom prst="rect">
            <a:avLst/>
          </a:prstGeom>
          <a:solidFill>
            <a:srgbClr val="FFFFFF"/>
          </a:solidFill>
        </p:spPr>
        <p:txBody>
          <a:bodyPr wrap="square" rtlCol="0">
            <a:spAutoFit/>
          </a:bodyPr>
          <a:lstStyle/>
          <a:p>
            <a:r>
              <a:rPr lang="en-US" sz="1100">
                <a:latin typeface="Arial" panose="020B0604020202020204" pitchFamily="34" charset="0"/>
                <a:ea typeface="Calibri" panose="020F0502020204030204" pitchFamily="34" charset="0"/>
                <a:cs typeface="Arial" panose="020B0604020202020204" pitchFamily="34" charset="0"/>
              </a:rPr>
              <a:t>Invasive Ventilation</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Adult</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Pediatric</a:t>
            </a:r>
          </a:p>
          <a:p>
            <a:pPr marL="238115" indent="-238115">
              <a:buFont typeface="Arial" panose="020B0604020202020204" pitchFamily="34" charset="0"/>
              <a:buChar char="•"/>
            </a:pPr>
            <a:r>
              <a:rPr lang="en-US" sz="1100">
                <a:latin typeface="Arial" panose="020B0604020202020204" pitchFamily="34" charset="0"/>
                <a:ea typeface="Calibri" panose="020F0502020204030204" pitchFamily="34" charset="0"/>
                <a:cs typeface="Arial" panose="020B0604020202020204" pitchFamily="34" charset="0"/>
              </a:rPr>
              <a:t>Neonatal</a:t>
            </a:r>
          </a:p>
        </p:txBody>
      </p:sp>
      <p:pic>
        <p:nvPicPr>
          <p:cNvPr id="73" name="Picture 72">
            <a:extLst>
              <a:ext uri="{FF2B5EF4-FFF2-40B4-BE49-F238E27FC236}">
                <a16:creationId xmlns:a16="http://schemas.microsoft.com/office/drawing/2014/main" id="{5F5FF9DD-AEFD-0691-6225-38E0D7E653FC}"/>
              </a:ext>
            </a:extLst>
          </p:cNvPr>
          <p:cNvPicPr>
            <a:picLocks noChangeAspect="1"/>
          </p:cNvPicPr>
          <p:nvPr/>
        </p:nvPicPr>
        <p:blipFill rotWithShape="1">
          <a:blip r:embed="rId9"/>
          <a:srcRect l="10924"/>
          <a:stretch/>
        </p:blipFill>
        <p:spPr>
          <a:xfrm>
            <a:off x="9558849" y="5672984"/>
            <a:ext cx="723022" cy="806260"/>
          </a:xfrm>
          <a:prstGeom prst="rect">
            <a:avLst/>
          </a:prstGeom>
        </p:spPr>
      </p:pic>
      <p:sp>
        <p:nvSpPr>
          <p:cNvPr id="74" name="Left Brace 73">
            <a:extLst>
              <a:ext uri="{FF2B5EF4-FFF2-40B4-BE49-F238E27FC236}">
                <a16:creationId xmlns:a16="http://schemas.microsoft.com/office/drawing/2014/main" id="{6CFD6C17-1A9D-C8F5-5A50-955F9F72DEFD}"/>
              </a:ext>
            </a:extLst>
          </p:cNvPr>
          <p:cNvSpPr/>
          <p:nvPr/>
        </p:nvSpPr>
        <p:spPr>
          <a:xfrm rot="10800000">
            <a:off x="9303669" y="5882122"/>
            <a:ext cx="309610" cy="294308"/>
          </a:xfrm>
          <a:prstGeom prst="leftBrace">
            <a:avLst/>
          </a:prstGeom>
          <a:noFill/>
          <a:ln w="9525" cap="flat" cmpd="sng" algn="ctr">
            <a:solidFill>
              <a:srgbClr val="636569">
                <a:shade val="95000"/>
                <a:satMod val="105000"/>
              </a:srgbClr>
            </a:solidFill>
            <a:prstDash val="solid"/>
          </a:ln>
          <a:effectLst/>
        </p:spPr>
        <p:txBody>
          <a:bodyPr rtlCol="0" anchor="ctr"/>
          <a:lstStyle/>
          <a:p>
            <a:pPr algn="ctr" defTabSz="761970">
              <a:defRPr/>
            </a:pPr>
            <a:endParaRPr lang="en-US" sz="1200" kern="0">
              <a:solidFill>
                <a:srgbClr val="636569"/>
              </a:solidFill>
              <a:latin typeface="Arial" panose="020B060402020202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EA680D0F-75E2-120C-25F5-9FC8D4D2F77D}"/>
              </a:ext>
            </a:extLst>
          </p:cNvPr>
          <p:cNvSpPr txBox="1"/>
          <p:nvPr/>
        </p:nvSpPr>
        <p:spPr>
          <a:xfrm>
            <a:off x="9246491" y="6279528"/>
            <a:ext cx="1163630" cy="430887"/>
          </a:xfrm>
          <a:prstGeom prst="rect">
            <a:avLst/>
          </a:prstGeom>
          <a:noFill/>
        </p:spPr>
        <p:txBody>
          <a:bodyPr wrap="square" rtlCol="0">
            <a:spAutoFit/>
          </a:bodyPr>
          <a:lstStyle/>
          <a:p>
            <a:pPr algn="ctr"/>
            <a:r>
              <a:rPr lang="en-US" sz="1050">
                <a:latin typeface="Arial" panose="020B0604020202020204" pitchFamily="34" charset="0"/>
                <a:ea typeface="Calibri" panose="020F0502020204030204" pitchFamily="34" charset="0"/>
                <a:cs typeface="Arial" panose="020B0604020202020204" pitchFamily="34" charset="0"/>
              </a:rPr>
              <a:t>Pressure Relief Valve </a:t>
            </a:r>
          </a:p>
        </p:txBody>
      </p:sp>
      <p:sp>
        <p:nvSpPr>
          <p:cNvPr id="3" name="TextBox 2">
            <a:extLst>
              <a:ext uri="{FF2B5EF4-FFF2-40B4-BE49-F238E27FC236}">
                <a16:creationId xmlns:a16="http://schemas.microsoft.com/office/drawing/2014/main" id="{9AC3FCE6-A9AA-4EEB-5268-F30E3AA9B710}"/>
              </a:ext>
            </a:extLst>
          </p:cNvPr>
          <p:cNvSpPr txBox="1"/>
          <p:nvPr/>
        </p:nvSpPr>
        <p:spPr>
          <a:xfrm>
            <a:off x="9104505" y="2887492"/>
            <a:ext cx="1477086" cy="338554"/>
          </a:xfrm>
          <a:prstGeom prst="rect">
            <a:avLst/>
          </a:prstGeom>
          <a:noFill/>
        </p:spPr>
        <p:txBody>
          <a:bodyPr wrap="square" rtlCol="0">
            <a:spAutoFit/>
          </a:bodyPr>
          <a:lstStyle/>
          <a:p>
            <a:pPr algn="ctr"/>
            <a:r>
              <a:rPr lang="en-US" sz="800">
                <a:latin typeface="Arial" panose="020B0604020202020204" pitchFamily="34" charset="0"/>
                <a:ea typeface="Calibri" panose="020F0502020204030204" pitchFamily="34" charset="0"/>
                <a:cs typeface="Arial" panose="020B0604020202020204" pitchFamily="34" charset="0"/>
              </a:rPr>
              <a:t>Dual and Single limb options</a:t>
            </a:r>
          </a:p>
        </p:txBody>
      </p:sp>
      <p:pic>
        <p:nvPicPr>
          <p:cNvPr id="5" name="Picture 4">
            <a:extLst>
              <a:ext uri="{FF2B5EF4-FFF2-40B4-BE49-F238E27FC236}">
                <a16:creationId xmlns:a16="http://schemas.microsoft.com/office/drawing/2014/main" id="{0A87D438-E05F-FC44-B2E8-D35F49EACAA7}"/>
              </a:ext>
            </a:extLst>
          </p:cNvPr>
          <p:cNvPicPr>
            <a:picLocks noChangeAspect="1"/>
          </p:cNvPicPr>
          <p:nvPr/>
        </p:nvPicPr>
        <p:blipFill rotWithShape="1">
          <a:blip r:embed="rId10"/>
          <a:srcRect l="32589" t="28682" r="34147" b="18851"/>
          <a:stretch/>
        </p:blipFill>
        <p:spPr>
          <a:xfrm>
            <a:off x="4406348" y="3158884"/>
            <a:ext cx="887026" cy="874403"/>
          </a:xfrm>
          <a:prstGeom prst="rect">
            <a:avLst/>
          </a:prstGeom>
        </p:spPr>
      </p:pic>
      <p:pic>
        <p:nvPicPr>
          <p:cNvPr id="10" name="Picture 9">
            <a:extLst>
              <a:ext uri="{FF2B5EF4-FFF2-40B4-BE49-F238E27FC236}">
                <a16:creationId xmlns:a16="http://schemas.microsoft.com/office/drawing/2014/main" id="{8A321309-5B7C-008B-F2EB-F8C1B3954659}"/>
              </a:ext>
            </a:extLst>
          </p:cNvPr>
          <p:cNvPicPr>
            <a:picLocks noChangeAspect="1"/>
          </p:cNvPicPr>
          <p:nvPr/>
        </p:nvPicPr>
        <p:blipFill rotWithShape="1">
          <a:blip r:embed="rId11"/>
          <a:srcRect l="42242" t="27132" r="43452" b="17700"/>
          <a:stretch/>
        </p:blipFill>
        <p:spPr>
          <a:xfrm>
            <a:off x="6625711" y="3123009"/>
            <a:ext cx="474511" cy="861463"/>
          </a:xfrm>
          <a:prstGeom prst="rect">
            <a:avLst/>
          </a:prstGeom>
        </p:spPr>
      </p:pic>
      <p:sp>
        <p:nvSpPr>
          <p:cNvPr id="15" name="TextBox 14">
            <a:extLst>
              <a:ext uri="{FF2B5EF4-FFF2-40B4-BE49-F238E27FC236}">
                <a16:creationId xmlns:a16="http://schemas.microsoft.com/office/drawing/2014/main" id="{60672200-5962-9F83-6899-F44B0E0FC97F}"/>
              </a:ext>
            </a:extLst>
          </p:cNvPr>
          <p:cNvSpPr txBox="1"/>
          <p:nvPr/>
        </p:nvSpPr>
        <p:spPr>
          <a:xfrm>
            <a:off x="2246297" y="2683792"/>
            <a:ext cx="1477086" cy="215444"/>
          </a:xfrm>
          <a:prstGeom prst="rect">
            <a:avLst/>
          </a:prstGeom>
          <a:noFill/>
        </p:spPr>
        <p:txBody>
          <a:bodyPr wrap="square" rtlCol="0">
            <a:spAutoFit/>
          </a:bodyPr>
          <a:lstStyle/>
          <a:p>
            <a:pPr algn="ctr"/>
            <a:r>
              <a:rPr lang="en-US" sz="800">
                <a:latin typeface="Arial" panose="020B0604020202020204" pitchFamily="34" charset="0"/>
                <a:ea typeface="Calibri" panose="020F0502020204030204" pitchFamily="34" charset="0"/>
                <a:cs typeface="Arial" panose="020B0604020202020204" pitchFamily="34" charset="0"/>
              </a:rPr>
              <a:t>5ft and 6ft options</a:t>
            </a:r>
          </a:p>
        </p:txBody>
      </p:sp>
      <p:pic>
        <p:nvPicPr>
          <p:cNvPr id="17" name="Picture 16">
            <a:extLst>
              <a:ext uri="{FF2B5EF4-FFF2-40B4-BE49-F238E27FC236}">
                <a16:creationId xmlns:a16="http://schemas.microsoft.com/office/drawing/2014/main" id="{69F0A131-1251-6291-4A8D-881BCB546E0D}"/>
              </a:ext>
            </a:extLst>
          </p:cNvPr>
          <p:cNvPicPr>
            <a:picLocks noChangeAspect="1"/>
          </p:cNvPicPr>
          <p:nvPr/>
        </p:nvPicPr>
        <p:blipFill>
          <a:blip r:embed="rId12"/>
          <a:stretch>
            <a:fillRect/>
          </a:stretch>
        </p:blipFill>
        <p:spPr>
          <a:xfrm>
            <a:off x="5479365" y="662203"/>
            <a:ext cx="910882" cy="1099698"/>
          </a:xfrm>
          <a:prstGeom prst="rect">
            <a:avLst/>
          </a:prstGeom>
        </p:spPr>
      </p:pic>
      <p:sp>
        <p:nvSpPr>
          <p:cNvPr id="18" name="Rectangle 17">
            <a:extLst>
              <a:ext uri="{FF2B5EF4-FFF2-40B4-BE49-F238E27FC236}">
                <a16:creationId xmlns:a16="http://schemas.microsoft.com/office/drawing/2014/main" id="{2A0608C2-A932-14D4-44B8-209FEF29E56F}"/>
              </a:ext>
            </a:extLst>
          </p:cNvPr>
          <p:cNvSpPr/>
          <p:nvPr/>
        </p:nvSpPr>
        <p:spPr>
          <a:xfrm rot="19778360">
            <a:off x="7171151" y="4457746"/>
            <a:ext cx="112734" cy="70413"/>
          </a:xfrm>
          <a:prstGeom prst="rect">
            <a:avLst/>
          </a:prstGeom>
          <a:solidFill>
            <a:srgbClr val="EBEFF2"/>
          </a:solidFill>
          <a:ln>
            <a:solidFill>
              <a:srgbClr val="EBEF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latin typeface="Arial" panose="020B0604020202020204" pitchFamily="34" charset="0"/>
              <a:ea typeface="Calibri" panose="020F0502020204030204" pitchFamily="34" charset="0"/>
              <a:cs typeface="Arial" panose="020B0604020202020204" pitchFamily="34" charset="0"/>
            </a:endParaRPr>
          </a:p>
        </p:txBody>
      </p:sp>
      <p:pic>
        <p:nvPicPr>
          <p:cNvPr id="21" name="Picture 20" descr="A grey cable with black and blue connectors&#10;&#10;Description automatically generated">
            <a:extLst>
              <a:ext uri="{FF2B5EF4-FFF2-40B4-BE49-F238E27FC236}">
                <a16:creationId xmlns:a16="http://schemas.microsoft.com/office/drawing/2014/main" id="{D7926E91-A9CF-44A8-F7FC-D07618B4E57D}"/>
              </a:ext>
            </a:extLst>
          </p:cNvPr>
          <p:cNvPicPr>
            <a:picLocks noChangeAspect="1"/>
          </p:cNvPicPr>
          <p:nvPr/>
        </p:nvPicPr>
        <p:blipFill>
          <a:blip r:embed="rId13">
            <a:extLst>
              <a:ext uri="{28A0092B-C50C-407E-A947-70E740481C1C}">
                <a14:useLocalDpi xmlns:a14="http://schemas.microsoft.com/office/drawing/2010/main" val="0"/>
              </a:ext>
            </a:extLst>
          </a:blip>
          <a:srcRect l="34272" t="27214" r="23353" b="15982"/>
          <a:stretch/>
        </p:blipFill>
        <p:spPr>
          <a:xfrm>
            <a:off x="9287740" y="1911981"/>
            <a:ext cx="1163627" cy="954288"/>
          </a:xfrm>
          <a:prstGeom prst="rect">
            <a:avLst/>
          </a:prstGeom>
        </p:spPr>
      </p:pic>
      <p:pic>
        <p:nvPicPr>
          <p:cNvPr id="25" name="Picture 24" descr="A close-up of a cable&#10;&#10;Description automatically generated">
            <a:extLst>
              <a:ext uri="{FF2B5EF4-FFF2-40B4-BE49-F238E27FC236}">
                <a16:creationId xmlns:a16="http://schemas.microsoft.com/office/drawing/2014/main" id="{11E7CDA8-4559-FDAD-3544-2DFDC831C641}"/>
              </a:ext>
            </a:extLst>
          </p:cNvPr>
          <p:cNvPicPr>
            <a:picLocks noChangeAspect="1"/>
          </p:cNvPicPr>
          <p:nvPr/>
        </p:nvPicPr>
        <p:blipFill>
          <a:blip r:embed="rId14">
            <a:extLst>
              <a:ext uri="{28A0092B-C50C-407E-A947-70E740481C1C}">
                <a14:useLocalDpi xmlns:a14="http://schemas.microsoft.com/office/drawing/2010/main" val="0"/>
              </a:ext>
            </a:extLst>
          </a:blip>
          <a:srcRect l="13201" t="31077" r="14120" b="19361"/>
          <a:stretch/>
        </p:blipFill>
        <p:spPr>
          <a:xfrm rot="16200000">
            <a:off x="1201596" y="1840282"/>
            <a:ext cx="1211569" cy="1239291"/>
          </a:xfrm>
          <a:prstGeom prst="rect">
            <a:avLst/>
          </a:prstGeom>
        </p:spPr>
      </p:pic>
    </p:spTree>
    <p:extLst>
      <p:ext uri="{BB962C8B-B14F-4D97-AF65-F5344CB8AC3E}">
        <p14:creationId xmlns:p14="http://schemas.microsoft.com/office/powerpoint/2010/main" val="245009351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34ECB-CFE3-1C86-E3EA-FE15A9C7E26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BD8EC8D-2EF5-A1B7-366B-B22783F96227}"/>
              </a:ext>
            </a:extLst>
          </p:cNvPr>
          <p:cNvSpPr txBox="1">
            <a:spLocks noGrp="1"/>
          </p:cNvSpPr>
          <p:nvPr>
            <p:ph type="title" idx="4294967295"/>
          </p:nvPr>
        </p:nvSpPr>
        <p:spPr>
          <a:xfrm>
            <a:off x="646770" y="544513"/>
            <a:ext cx="10181567" cy="317500"/>
          </a:xfrm>
          <a:prstGeom prst="rect">
            <a:avLst/>
          </a:prstGeom>
        </p:spPr>
        <p:txBody>
          <a:bodyPr vert="horz" wrap="square" lIns="0" tIns="10583" rIns="0" bIns="0" rtlCol="0" anchor="ctr">
            <a:spAutoFit/>
          </a:bodyPr>
          <a:lstStyle/>
          <a:p>
            <a:pPr marL="10583">
              <a:lnSpc>
                <a:spcPct val="100000"/>
              </a:lnSpc>
              <a:spcBef>
                <a:spcPts val="83"/>
              </a:spcBef>
            </a:pPr>
            <a:r>
              <a:rPr sz="2000" b="1">
                <a:solidFill>
                  <a:srgbClr val="1B51A4"/>
                </a:solidFill>
              </a:rPr>
              <a:t>Rainout</a:t>
            </a:r>
            <a:r>
              <a:rPr sz="2000" b="1" spc="-46">
                <a:solidFill>
                  <a:srgbClr val="1B51A4"/>
                </a:solidFill>
              </a:rPr>
              <a:t> </a:t>
            </a:r>
            <a:r>
              <a:rPr sz="2000" b="1">
                <a:solidFill>
                  <a:srgbClr val="1B51A4"/>
                </a:solidFill>
              </a:rPr>
              <a:t>Control</a:t>
            </a:r>
            <a:r>
              <a:rPr sz="2000" b="1" spc="-54">
                <a:solidFill>
                  <a:srgbClr val="1B51A4"/>
                </a:solidFill>
              </a:rPr>
              <a:t> </a:t>
            </a:r>
            <a:r>
              <a:rPr sz="2000" b="1">
                <a:solidFill>
                  <a:srgbClr val="1B51A4"/>
                </a:solidFill>
              </a:rPr>
              <a:t>–</a:t>
            </a:r>
            <a:r>
              <a:rPr sz="2000" b="1" spc="-67">
                <a:solidFill>
                  <a:srgbClr val="1B51A4"/>
                </a:solidFill>
              </a:rPr>
              <a:t> </a:t>
            </a:r>
            <a:r>
              <a:rPr sz="2000" b="1" err="1">
                <a:solidFill>
                  <a:srgbClr val="1B51A4"/>
                </a:solidFill>
              </a:rPr>
              <a:t>DuoTherm</a:t>
            </a:r>
            <a:r>
              <a:rPr sz="2000" b="1">
                <a:solidFill>
                  <a:srgbClr val="1B51A4"/>
                </a:solidFill>
              </a:rPr>
              <a:t>™</a:t>
            </a:r>
            <a:r>
              <a:rPr sz="2000" b="1" spc="-50">
                <a:solidFill>
                  <a:srgbClr val="1B51A4"/>
                </a:solidFill>
              </a:rPr>
              <a:t> </a:t>
            </a:r>
            <a:r>
              <a:rPr sz="2000" b="1">
                <a:solidFill>
                  <a:srgbClr val="1B51A4"/>
                </a:solidFill>
              </a:rPr>
              <a:t>vs</a:t>
            </a:r>
            <a:r>
              <a:rPr sz="2000" b="1" spc="-62">
                <a:solidFill>
                  <a:srgbClr val="1B51A4"/>
                </a:solidFill>
              </a:rPr>
              <a:t> </a:t>
            </a:r>
            <a:r>
              <a:rPr sz="2000" b="1">
                <a:solidFill>
                  <a:srgbClr val="1B51A4"/>
                </a:solidFill>
              </a:rPr>
              <a:t>Competitor</a:t>
            </a:r>
            <a:r>
              <a:rPr sz="2000" b="1" spc="-50">
                <a:solidFill>
                  <a:srgbClr val="1B51A4"/>
                </a:solidFill>
              </a:rPr>
              <a:t> </a:t>
            </a:r>
            <a:r>
              <a:rPr sz="2000" b="1">
                <a:solidFill>
                  <a:srgbClr val="1B51A4"/>
                </a:solidFill>
              </a:rPr>
              <a:t>over</a:t>
            </a:r>
            <a:r>
              <a:rPr sz="2000" b="1" spc="-67">
                <a:solidFill>
                  <a:srgbClr val="1B51A4"/>
                </a:solidFill>
              </a:rPr>
              <a:t> </a:t>
            </a:r>
            <a:r>
              <a:rPr sz="2000" b="1">
                <a:solidFill>
                  <a:srgbClr val="1B51A4"/>
                </a:solidFill>
              </a:rPr>
              <a:t>24</a:t>
            </a:r>
            <a:r>
              <a:rPr sz="2000" b="1" spc="-54">
                <a:solidFill>
                  <a:srgbClr val="1B51A4"/>
                </a:solidFill>
              </a:rPr>
              <a:t> </a:t>
            </a:r>
            <a:r>
              <a:rPr sz="2000" b="1">
                <a:solidFill>
                  <a:srgbClr val="1B51A4"/>
                </a:solidFill>
              </a:rPr>
              <a:t>hr.</a:t>
            </a:r>
            <a:r>
              <a:rPr sz="2000" b="1" spc="-67">
                <a:solidFill>
                  <a:srgbClr val="1B51A4"/>
                </a:solidFill>
              </a:rPr>
              <a:t> </a:t>
            </a:r>
            <a:r>
              <a:rPr sz="2000" b="1">
                <a:solidFill>
                  <a:srgbClr val="1B51A4"/>
                </a:solidFill>
              </a:rPr>
              <a:t>Test</a:t>
            </a:r>
            <a:r>
              <a:rPr sz="2000" b="1" spc="-58">
                <a:solidFill>
                  <a:srgbClr val="1B51A4"/>
                </a:solidFill>
              </a:rPr>
              <a:t> </a:t>
            </a:r>
            <a:r>
              <a:rPr sz="2000" b="1" spc="-8">
                <a:solidFill>
                  <a:srgbClr val="1B51A4"/>
                </a:solidFill>
              </a:rPr>
              <a:t>Period</a:t>
            </a:r>
            <a:endParaRPr sz="2000" b="1">
              <a:solidFill>
                <a:srgbClr val="1B51A4"/>
              </a:solidFill>
            </a:endParaRPr>
          </a:p>
        </p:txBody>
      </p:sp>
      <p:sp>
        <p:nvSpPr>
          <p:cNvPr id="6" name="object 6">
            <a:extLst>
              <a:ext uri="{FF2B5EF4-FFF2-40B4-BE49-F238E27FC236}">
                <a16:creationId xmlns:a16="http://schemas.microsoft.com/office/drawing/2014/main" id="{A0581B3D-0D11-59E1-FE23-DC60B656DE5B}"/>
              </a:ext>
            </a:extLst>
          </p:cNvPr>
          <p:cNvSpPr txBox="1">
            <a:spLocks noGrp="1"/>
          </p:cNvSpPr>
          <p:nvPr>
            <p:ph type="ftr" sz="quarter" idx="4294967295"/>
          </p:nvPr>
        </p:nvSpPr>
        <p:spPr>
          <a:xfrm>
            <a:off x="0" y="7672388"/>
            <a:ext cx="6715125" cy="152400"/>
          </a:xfrm>
          <a:prstGeom prst="rect">
            <a:avLst/>
          </a:prstGeom>
        </p:spPr>
        <p:txBody>
          <a:bodyPr vert="horz" wrap="square" lIns="0" tIns="0" rIns="0" bIns="0" rtlCol="0">
            <a:spAutoFit/>
          </a:bodyPr>
          <a:lstStyle>
            <a:defPPr>
              <a:defRPr kern="0"/>
            </a:defPPr>
            <a:lvl1pPr>
              <a:defRPr sz="1000" b="0" i="0">
                <a:solidFill>
                  <a:srgbClr val="A7A9AC"/>
                </a:solidFill>
                <a:latin typeface="Calibri"/>
                <a:cs typeface="Calibri"/>
              </a:defRPr>
            </a:lvl1pPr>
          </a:lstStyle>
          <a:p>
            <a:pPr marL="10583">
              <a:lnSpc>
                <a:spcPts val="871"/>
              </a:lnSpc>
            </a:pPr>
            <a:r>
              <a:rPr lang="en-US"/>
              <a:t>©</a:t>
            </a:r>
            <a:r>
              <a:rPr lang="en-US" spc="-15"/>
              <a:t> </a:t>
            </a:r>
            <a:r>
              <a:rPr lang="en-US"/>
              <a:t>2021</a:t>
            </a:r>
            <a:r>
              <a:rPr lang="en-US" spc="5"/>
              <a:t> </a:t>
            </a:r>
            <a:r>
              <a:rPr lang="en-US"/>
              <a:t>Vyaire.</a:t>
            </a:r>
            <a:r>
              <a:rPr lang="en-US" spc="-30"/>
              <a:t> </a:t>
            </a:r>
            <a:r>
              <a:rPr lang="en-US"/>
              <a:t>Vyaire</a:t>
            </a:r>
            <a:r>
              <a:rPr lang="en-US" spc="-20"/>
              <a:t> </a:t>
            </a:r>
            <a:r>
              <a:rPr lang="en-US"/>
              <a:t>and</a:t>
            </a:r>
            <a:r>
              <a:rPr lang="en-US" spc="-40"/>
              <a:t> </a:t>
            </a:r>
            <a:r>
              <a:rPr lang="en-US"/>
              <a:t>the</a:t>
            </a:r>
            <a:r>
              <a:rPr lang="en-US" spc="-10"/>
              <a:t> </a:t>
            </a:r>
            <a:r>
              <a:rPr lang="en-US"/>
              <a:t>Vyaire</a:t>
            </a:r>
            <a:r>
              <a:rPr lang="en-US" spc="-35"/>
              <a:t> </a:t>
            </a:r>
            <a:r>
              <a:rPr lang="en-US"/>
              <a:t>logo</a:t>
            </a:r>
            <a:r>
              <a:rPr lang="en-US" spc="-20"/>
              <a:t> </a:t>
            </a:r>
            <a:r>
              <a:rPr lang="en-US"/>
              <a:t>are</a:t>
            </a:r>
            <a:r>
              <a:rPr lang="en-US" spc="-20"/>
              <a:t> </a:t>
            </a:r>
            <a:r>
              <a:rPr lang="en-US"/>
              <a:t>trademarks</a:t>
            </a:r>
            <a:r>
              <a:rPr lang="en-US" spc="-25"/>
              <a:t> </a:t>
            </a:r>
            <a:r>
              <a:rPr lang="en-US"/>
              <a:t>or</a:t>
            </a:r>
            <a:r>
              <a:rPr lang="en-US" spc="-20"/>
              <a:t> </a:t>
            </a:r>
            <a:r>
              <a:rPr lang="en-US"/>
              <a:t>registered</a:t>
            </a:r>
            <a:r>
              <a:rPr lang="en-US" spc="5"/>
              <a:t> </a:t>
            </a:r>
            <a:r>
              <a:rPr lang="en-US"/>
              <a:t>trademarks</a:t>
            </a:r>
            <a:r>
              <a:rPr lang="en-US" spc="-20"/>
              <a:t> </a:t>
            </a:r>
            <a:r>
              <a:rPr lang="en-US"/>
              <a:t>of</a:t>
            </a:r>
            <a:r>
              <a:rPr lang="en-US" spc="-25"/>
              <a:t> </a:t>
            </a:r>
            <a:r>
              <a:rPr lang="en-US"/>
              <a:t>Vyaire</a:t>
            </a:r>
            <a:r>
              <a:rPr lang="en-US" spc="-35"/>
              <a:t> </a:t>
            </a:r>
            <a:r>
              <a:rPr lang="en-US"/>
              <a:t>Medical,</a:t>
            </a:r>
            <a:r>
              <a:rPr lang="en-US" spc="-15"/>
              <a:t> </a:t>
            </a:r>
            <a:r>
              <a:rPr lang="en-US"/>
              <a:t>Inc.,</a:t>
            </a:r>
            <a:r>
              <a:rPr lang="en-US" spc="-25"/>
              <a:t> </a:t>
            </a:r>
            <a:r>
              <a:rPr lang="en-US"/>
              <a:t>or</a:t>
            </a:r>
            <a:r>
              <a:rPr lang="en-US" spc="-20"/>
              <a:t> </a:t>
            </a:r>
            <a:r>
              <a:rPr lang="en-US"/>
              <a:t>one</a:t>
            </a:r>
            <a:r>
              <a:rPr lang="en-US" spc="-25"/>
              <a:t> </a:t>
            </a:r>
            <a:r>
              <a:rPr lang="en-US"/>
              <a:t>of</a:t>
            </a:r>
            <a:r>
              <a:rPr lang="en-US" spc="-35"/>
              <a:t> </a:t>
            </a:r>
            <a:r>
              <a:rPr lang="en-US"/>
              <a:t>its</a:t>
            </a:r>
            <a:r>
              <a:rPr lang="en-US" spc="-25"/>
              <a:t> </a:t>
            </a:r>
            <a:r>
              <a:rPr lang="en-US" spc="-10"/>
              <a:t>affiliates.</a:t>
            </a:r>
            <a:endParaRPr spc="-8"/>
          </a:p>
        </p:txBody>
      </p:sp>
      <p:grpSp>
        <p:nvGrpSpPr>
          <p:cNvPr id="7" name="Group 6">
            <a:extLst>
              <a:ext uri="{FF2B5EF4-FFF2-40B4-BE49-F238E27FC236}">
                <a16:creationId xmlns:a16="http://schemas.microsoft.com/office/drawing/2014/main" id="{4CE14DB2-077B-AB42-AB39-A0E93ABFF9D6}"/>
              </a:ext>
            </a:extLst>
          </p:cNvPr>
          <p:cNvGrpSpPr/>
          <p:nvPr/>
        </p:nvGrpSpPr>
        <p:grpSpPr>
          <a:xfrm>
            <a:off x="3726255" y="1120876"/>
            <a:ext cx="7924971" cy="4928898"/>
            <a:chOff x="2477558" y="1052154"/>
            <a:chExt cx="9586383" cy="5567892"/>
          </a:xfrm>
        </p:grpSpPr>
        <p:grpSp>
          <p:nvGrpSpPr>
            <p:cNvPr id="3" name="object 3">
              <a:extLst>
                <a:ext uri="{FF2B5EF4-FFF2-40B4-BE49-F238E27FC236}">
                  <a16:creationId xmlns:a16="http://schemas.microsoft.com/office/drawing/2014/main" id="{3BCFE4F7-0EFC-BE3A-613B-0B5034F81E11}"/>
                </a:ext>
              </a:extLst>
            </p:cNvPr>
            <p:cNvGrpSpPr/>
            <p:nvPr/>
          </p:nvGrpSpPr>
          <p:grpSpPr>
            <a:xfrm>
              <a:off x="2477558" y="1052154"/>
              <a:ext cx="9586383" cy="5567892"/>
              <a:chOff x="1563624" y="774192"/>
              <a:chExt cx="11503660" cy="6681470"/>
            </a:xfrm>
          </p:grpSpPr>
          <p:pic>
            <p:nvPicPr>
              <p:cNvPr id="4" name="object 4">
                <a:extLst>
                  <a:ext uri="{FF2B5EF4-FFF2-40B4-BE49-F238E27FC236}">
                    <a16:creationId xmlns:a16="http://schemas.microsoft.com/office/drawing/2014/main" id="{F71EB9C5-9069-F68E-7755-95BB6E86329B}"/>
                  </a:ext>
                </a:extLst>
              </p:cNvPr>
              <p:cNvPicPr/>
              <p:nvPr/>
            </p:nvPicPr>
            <p:blipFill>
              <a:blip r:embed="rId3" cstate="print"/>
              <a:stretch>
                <a:fillRect/>
              </a:stretch>
            </p:blipFill>
            <p:spPr>
              <a:xfrm>
                <a:off x="1563624" y="774192"/>
                <a:ext cx="11503151" cy="6681215"/>
              </a:xfrm>
              <a:prstGeom prst="rect">
                <a:avLst/>
              </a:prstGeom>
            </p:spPr>
          </p:pic>
          <p:sp>
            <p:nvSpPr>
              <p:cNvPr id="5" name="object 5">
                <a:extLst>
                  <a:ext uri="{FF2B5EF4-FFF2-40B4-BE49-F238E27FC236}">
                    <a16:creationId xmlns:a16="http://schemas.microsoft.com/office/drawing/2014/main" id="{A742BE49-6493-0A5F-3E5A-560AC2229FED}"/>
                  </a:ext>
                </a:extLst>
              </p:cNvPr>
              <p:cNvSpPr/>
              <p:nvPr/>
            </p:nvSpPr>
            <p:spPr>
              <a:xfrm>
                <a:off x="3849624" y="899160"/>
                <a:ext cx="1873250" cy="295910"/>
              </a:xfrm>
              <a:custGeom>
                <a:avLst/>
                <a:gdLst/>
                <a:ahLst/>
                <a:cxnLst/>
                <a:rect l="l" t="t" r="r" b="b"/>
                <a:pathLst>
                  <a:path w="1873250" h="295909">
                    <a:moveTo>
                      <a:pt x="1872996" y="0"/>
                    </a:moveTo>
                    <a:lnTo>
                      <a:pt x="0" y="0"/>
                    </a:lnTo>
                    <a:lnTo>
                      <a:pt x="0" y="295655"/>
                    </a:lnTo>
                    <a:lnTo>
                      <a:pt x="1872996" y="295655"/>
                    </a:lnTo>
                    <a:lnTo>
                      <a:pt x="1872996" y="0"/>
                    </a:lnTo>
                    <a:close/>
                  </a:path>
                </a:pathLst>
              </a:custGeom>
              <a:solidFill>
                <a:srgbClr val="FFFFFF"/>
              </a:solidFill>
            </p:spPr>
            <p:txBody>
              <a:bodyPr wrap="square" lIns="0" tIns="0" rIns="0" bIns="0" rtlCol="0"/>
              <a:lstStyle/>
              <a:p>
                <a:endParaRPr sz="1500"/>
              </a:p>
            </p:txBody>
          </p:sp>
        </p:grpSp>
        <p:sp>
          <p:nvSpPr>
            <p:cNvPr id="9" name="TextBox 8">
              <a:extLst>
                <a:ext uri="{FF2B5EF4-FFF2-40B4-BE49-F238E27FC236}">
                  <a16:creationId xmlns:a16="http://schemas.microsoft.com/office/drawing/2014/main" id="{66A4B310-4B80-68F1-C8D0-D361F7CD9F28}"/>
                </a:ext>
              </a:extLst>
            </p:cNvPr>
            <p:cNvSpPr txBox="1"/>
            <p:nvPr/>
          </p:nvSpPr>
          <p:spPr>
            <a:xfrm>
              <a:off x="3384550" y="5744578"/>
              <a:ext cx="546100" cy="225991"/>
            </a:xfrm>
            <a:prstGeom prst="rect">
              <a:avLst/>
            </a:prstGeom>
            <a:solidFill>
              <a:schemeClr val="bg1"/>
            </a:solidFill>
          </p:spPr>
          <p:txBody>
            <a:bodyPr wrap="square" rIns="0" rtlCol="0">
              <a:spAutoFit/>
            </a:bodyPr>
            <a:lstStyle/>
            <a:p>
              <a:r>
                <a:rPr lang="en-US" sz="700" b="1">
                  <a:solidFill>
                    <a:schemeClr val="bg2">
                      <a:lumMod val="25000"/>
                    </a:schemeClr>
                  </a:solidFill>
                </a:rPr>
                <a:t>AirLife</a:t>
              </a:r>
            </a:p>
          </p:txBody>
        </p:sp>
        <p:sp>
          <p:nvSpPr>
            <p:cNvPr id="10" name="TextBox 9">
              <a:extLst>
                <a:ext uri="{FF2B5EF4-FFF2-40B4-BE49-F238E27FC236}">
                  <a16:creationId xmlns:a16="http://schemas.microsoft.com/office/drawing/2014/main" id="{5C9B9688-3016-4497-A1E3-CFDAA85DA1CF}"/>
                </a:ext>
              </a:extLst>
            </p:cNvPr>
            <p:cNvSpPr txBox="1"/>
            <p:nvPr/>
          </p:nvSpPr>
          <p:spPr>
            <a:xfrm>
              <a:off x="4818592" y="5744578"/>
              <a:ext cx="546100" cy="225991"/>
            </a:xfrm>
            <a:prstGeom prst="rect">
              <a:avLst/>
            </a:prstGeom>
            <a:solidFill>
              <a:schemeClr val="bg1"/>
            </a:solidFill>
          </p:spPr>
          <p:txBody>
            <a:bodyPr wrap="square" rIns="0" rtlCol="0">
              <a:spAutoFit/>
            </a:bodyPr>
            <a:lstStyle/>
            <a:p>
              <a:r>
                <a:rPr lang="en-US" sz="700" b="1">
                  <a:solidFill>
                    <a:schemeClr val="bg2">
                      <a:lumMod val="25000"/>
                    </a:schemeClr>
                  </a:solidFill>
                </a:rPr>
                <a:t>AirLife</a:t>
              </a:r>
            </a:p>
          </p:txBody>
        </p:sp>
        <p:sp>
          <p:nvSpPr>
            <p:cNvPr id="11" name="TextBox 10">
              <a:extLst>
                <a:ext uri="{FF2B5EF4-FFF2-40B4-BE49-F238E27FC236}">
                  <a16:creationId xmlns:a16="http://schemas.microsoft.com/office/drawing/2014/main" id="{956C4666-C4B8-377C-DFB7-4AE922C9747E}"/>
                </a:ext>
              </a:extLst>
            </p:cNvPr>
            <p:cNvSpPr txBox="1"/>
            <p:nvPr/>
          </p:nvSpPr>
          <p:spPr>
            <a:xfrm>
              <a:off x="6314350" y="5744578"/>
              <a:ext cx="546100" cy="225991"/>
            </a:xfrm>
            <a:prstGeom prst="rect">
              <a:avLst/>
            </a:prstGeom>
            <a:solidFill>
              <a:schemeClr val="bg1"/>
            </a:solidFill>
          </p:spPr>
          <p:txBody>
            <a:bodyPr wrap="square" rIns="0" rtlCol="0">
              <a:spAutoFit/>
            </a:bodyPr>
            <a:lstStyle/>
            <a:p>
              <a:r>
                <a:rPr lang="en-US" sz="700" b="1">
                  <a:solidFill>
                    <a:schemeClr val="bg2">
                      <a:lumMod val="25000"/>
                    </a:schemeClr>
                  </a:solidFill>
                </a:rPr>
                <a:t>AirLife</a:t>
              </a:r>
            </a:p>
          </p:txBody>
        </p:sp>
        <p:sp>
          <p:nvSpPr>
            <p:cNvPr id="12" name="TextBox 11">
              <a:extLst>
                <a:ext uri="{FF2B5EF4-FFF2-40B4-BE49-F238E27FC236}">
                  <a16:creationId xmlns:a16="http://schemas.microsoft.com/office/drawing/2014/main" id="{D3634372-417A-9C9D-B192-B65A76D05DD0}"/>
                </a:ext>
              </a:extLst>
            </p:cNvPr>
            <p:cNvSpPr txBox="1"/>
            <p:nvPr/>
          </p:nvSpPr>
          <p:spPr>
            <a:xfrm>
              <a:off x="7788396" y="5744578"/>
              <a:ext cx="546100" cy="225991"/>
            </a:xfrm>
            <a:prstGeom prst="rect">
              <a:avLst/>
            </a:prstGeom>
            <a:solidFill>
              <a:schemeClr val="bg1"/>
            </a:solidFill>
          </p:spPr>
          <p:txBody>
            <a:bodyPr wrap="square" rIns="0" rtlCol="0">
              <a:spAutoFit/>
            </a:bodyPr>
            <a:lstStyle/>
            <a:p>
              <a:r>
                <a:rPr lang="en-US" sz="700" b="1">
                  <a:solidFill>
                    <a:schemeClr val="bg2">
                      <a:lumMod val="25000"/>
                    </a:schemeClr>
                  </a:solidFill>
                </a:rPr>
                <a:t>AirLife</a:t>
              </a:r>
            </a:p>
          </p:txBody>
        </p:sp>
        <p:sp>
          <p:nvSpPr>
            <p:cNvPr id="13" name="TextBox 12">
              <a:extLst>
                <a:ext uri="{FF2B5EF4-FFF2-40B4-BE49-F238E27FC236}">
                  <a16:creationId xmlns:a16="http://schemas.microsoft.com/office/drawing/2014/main" id="{6D725E38-7FA0-94DE-B17A-FA892C57709E}"/>
                </a:ext>
              </a:extLst>
            </p:cNvPr>
            <p:cNvSpPr txBox="1"/>
            <p:nvPr/>
          </p:nvSpPr>
          <p:spPr>
            <a:xfrm>
              <a:off x="9303767" y="5744578"/>
              <a:ext cx="546100" cy="225991"/>
            </a:xfrm>
            <a:prstGeom prst="rect">
              <a:avLst/>
            </a:prstGeom>
            <a:solidFill>
              <a:schemeClr val="bg1"/>
            </a:solidFill>
          </p:spPr>
          <p:txBody>
            <a:bodyPr wrap="square" rIns="0" rtlCol="0">
              <a:spAutoFit/>
            </a:bodyPr>
            <a:lstStyle/>
            <a:p>
              <a:r>
                <a:rPr lang="en-US" sz="700" b="1">
                  <a:solidFill>
                    <a:schemeClr val="bg2">
                      <a:lumMod val="25000"/>
                    </a:schemeClr>
                  </a:solidFill>
                </a:rPr>
                <a:t>AirLife</a:t>
              </a:r>
            </a:p>
          </p:txBody>
        </p:sp>
        <p:sp>
          <p:nvSpPr>
            <p:cNvPr id="14" name="TextBox 13">
              <a:extLst>
                <a:ext uri="{FF2B5EF4-FFF2-40B4-BE49-F238E27FC236}">
                  <a16:creationId xmlns:a16="http://schemas.microsoft.com/office/drawing/2014/main" id="{0972275E-C63D-B9DD-3E1A-B72331D054E8}"/>
                </a:ext>
              </a:extLst>
            </p:cNvPr>
            <p:cNvSpPr txBox="1"/>
            <p:nvPr/>
          </p:nvSpPr>
          <p:spPr>
            <a:xfrm>
              <a:off x="10744724" y="5744578"/>
              <a:ext cx="546100" cy="225991"/>
            </a:xfrm>
            <a:prstGeom prst="rect">
              <a:avLst/>
            </a:prstGeom>
            <a:solidFill>
              <a:schemeClr val="bg1"/>
            </a:solidFill>
          </p:spPr>
          <p:txBody>
            <a:bodyPr wrap="square" rIns="0" rtlCol="0">
              <a:spAutoFit/>
            </a:bodyPr>
            <a:lstStyle/>
            <a:p>
              <a:r>
                <a:rPr lang="en-US" sz="700" b="1">
                  <a:solidFill>
                    <a:schemeClr val="bg2">
                      <a:lumMod val="25000"/>
                    </a:schemeClr>
                  </a:solidFill>
                </a:rPr>
                <a:t>AirLife</a:t>
              </a:r>
            </a:p>
          </p:txBody>
        </p:sp>
        <p:sp>
          <p:nvSpPr>
            <p:cNvPr id="15" name="TextBox 14">
              <a:extLst>
                <a:ext uri="{FF2B5EF4-FFF2-40B4-BE49-F238E27FC236}">
                  <a16:creationId xmlns:a16="http://schemas.microsoft.com/office/drawing/2014/main" id="{16898A8A-FEF6-527D-E18C-E210B3387AE9}"/>
                </a:ext>
              </a:extLst>
            </p:cNvPr>
            <p:cNvSpPr txBox="1"/>
            <p:nvPr/>
          </p:nvSpPr>
          <p:spPr>
            <a:xfrm>
              <a:off x="7043195" y="1402886"/>
              <a:ext cx="625032" cy="286834"/>
            </a:xfrm>
            <a:prstGeom prst="rect">
              <a:avLst/>
            </a:prstGeom>
            <a:solidFill>
              <a:schemeClr val="bg1"/>
            </a:solidFill>
          </p:spPr>
          <p:txBody>
            <a:bodyPr wrap="square" lIns="45720" tIns="45720" rIns="45720" bIns="45720" rtlCol="0">
              <a:spAutoFit/>
            </a:bodyPr>
            <a:lstStyle/>
            <a:p>
              <a:r>
                <a:rPr lang="en-US" sz="1050" b="1">
                  <a:solidFill>
                    <a:schemeClr val="bg2">
                      <a:lumMod val="25000"/>
                    </a:schemeClr>
                  </a:solidFill>
                </a:rPr>
                <a:t>AirLife</a:t>
              </a:r>
              <a:endParaRPr lang="en-US" sz="800" b="1">
                <a:solidFill>
                  <a:schemeClr val="bg2">
                    <a:lumMod val="25000"/>
                  </a:schemeClr>
                </a:solidFill>
              </a:endParaRPr>
            </a:p>
          </p:txBody>
        </p:sp>
      </p:grpSp>
      <p:sp>
        <p:nvSpPr>
          <p:cNvPr id="16" name="TextBox 15">
            <a:extLst>
              <a:ext uri="{FF2B5EF4-FFF2-40B4-BE49-F238E27FC236}">
                <a16:creationId xmlns:a16="http://schemas.microsoft.com/office/drawing/2014/main" id="{C88707F5-9728-D17F-5C02-6DAECCA27CAD}"/>
              </a:ext>
            </a:extLst>
          </p:cNvPr>
          <p:cNvSpPr txBox="1"/>
          <p:nvPr/>
        </p:nvSpPr>
        <p:spPr>
          <a:xfrm>
            <a:off x="393290" y="1553961"/>
            <a:ext cx="2979175" cy="2000548"/>
          </a:xfrm>
          <a:prstGeom prst="rect">
            <a:avLst/>
          </a:prstGeom>
          <a:noFill/>
        </p:spPr>
        <p:txBody>
          <a:bodyPr wrap="square" rtlCol="0">
            <a:spAutoFit/>
          </a:bodyPr>
          <a:lstStyle/>
          <a:p>
            <a:pPr marL="228600" marR="0"/>
            <a:r>
              <a:rPr lang="en-US" sz="1200" b="1">
                <a:latin typeface="Arial" panose="020B0604020202020204" pitchFamily="34" charset="0"/>
                <a:ea typeface="Cambria" panose="02040503050406030204" pitchFamily="18" charset="0"/>
                <a:cs typeface="Times New Roman" panose="02020603050405020304" pitchFamily="18" charset="0"/>
              </a:rPr>
              <a:t>Testing materials:</a:t>
            </a:r>
          </a:p>
          <a:p>
            <a:pPr marL="400050" marR="0" indent="-171450">
              <a:buFont typeface="Arial" panose="020B0604020202020204" pitchFamily="34" charset="0"/>
              <a:buChar char="•"/>
            </a:pPr>
            <a:r>
              <a:rPr lang="en-US" sz="1200">
                <a:effectLst/>
                <a:latin typeface="Arial" panose="020B0604020202020204" pitchFamily="34" charset="0"/>
                <a:ea typeface="Cambria" panose="02040503050406030204" pitchFamily="18" charset="0"/>
                <a:cs typeface="Times New Roman" panose="02020603050405020304" pitchFamily="18" charset="0"/>
              </a:rPr>
              <a:t>3774</a:t>
            </a:r>
            <a:r>
              <a:rPr lang="en-US" sz="1200">
                <a:latin typeface="Arial" panose="020B0604020202020204" pitchFamily="34" charset="0"/>
                <a:ea typeface="Cambria" panose="02040503050406030204" pitchFamily="18" charset="0"/>
                <a:cs typeface="Times New Roman" panose="02020603050405020304" pitchFamily="18" charset="0"/>
              </a:rPr>
              <a:t>7CE – Adult Dual limb</a:t>
            </a:r>
          </a:p>
          <a:p>
            <a:pPr marL="400050" marR="0" indent="-171450">
              <a:buFont typeface="Arial" panose="020B0604020202020204" pitchFamily="34" charset="0"/>
              <a:buChar char="•"/>
            </a:pPr>
            <a:r>
              <a:rPr lang="en-US" sz="1200">
                <a:latin typeface="Arial" panose="020B0604020202020204" pitchFamily="34" charset="0"/>
                <a:ea typeface="Cambria" panose="02040503050406030204" pitchFamily="18" charset="0"/>
                <a:cs typeface="Times New Roman" panose="02020603050405020304" pitchFamily="18" charset="0"/>
              </a:rPr>
              <a:t>37723CE – Neonatal Dual Limb</a:t>
            </a:r>
          </a:p>
          <a:p>
            <a:pPr marL="400050" marR="0" indent="-171450">
              <a:buFont typeface="Arial" panose="020B0604020202020204" pitchFamily="34" charset="0"/>
              <a:buChar char="•"/>
            </a:pPr>
            <a:r>
              <a:rPr lang="en-US" sz="1200">
                <a:effectLst/>
                <a:latin typeface="Arial" panose="020B0604020202020204" pitchFamily="34" charset="0"/>
                <a:ea typeface="Cambria" panose="02040503050406030204" pitchFamily="18" charset="0"/>
                <a:cs typeface="Times New Roman" panose="02020603050405020304" pitchFamily="18" charset="0"/>
              </a:rPr>
              <a:t>377CBRE - Chamber</a:t>
            </a:r>
          </a:p>
          <a:p>
            <a:pPr marL="228600" marR="0"/>
            <a:endParaRPr lang="en-US" sz="1200">
              <a:latin typeface="Arial" panose="020B0604020202020204" pitchFamily="34" charset="0"/>
              <a:ea typeface="Cambria" panose="02040503050406030204" pitchFamily="18" charset="0"/>
              <a:cs typeface="Times New Roman" panose="02020603050405020304" pitchFamily="18" charset="0"/>
            </a:endParaRPr>
          </a:p>
          <a:p>
            <a:pPr marL="228600" marR="0"/>
            <a:endParaRPr lang="en-US" sz="1200">
              <a:effectLst/>
              <a:latin typeface="Arial" panose="020B0604020202020204" pitchFamily="34" charset="0"/>
              <a:ea typeface="Cambria" panose="02040503050406030204" pitchFamily="18" charset="0"/>
              <a:cs typeface="Times New Roman" panose="02020603050405020304" pitchFamily="18" charset="0"/>
            </a:endParaRPr>
          </a:p>
          <a:p>
            <a:pPr marL="228600" marR="0"/>
            <a:r>
              <a:rPr lang="en-US" sz="1200">
                <a:latin typeface="Arial" panose="020B0604020202020204" pitchFamily="34" charset="0"/>
                <a:ea typeface="Cambria" panose="02040503050406030204" pitchFamily="18" charset="0"/>
                <a:cs typeface="Times New Roman" panose="02020603050405020304" pitchFamily="18" charset="0"/>
              </a:rPr>
              <a:t>Fisher and Paykel:</a:t>
            </a:r>
          </a:p>
          <a:p>
            <a:pPr marL="400050" marR="0" indent="-171450">
              <a:buFont typeface="Arial" panose="020B0604020202020204" pitchFamily="34" charset="0"/>
              <a:buChar char="•"/>
            </a:pPr>
            <a:r>
              <a:rPr lang="en-US" sz="1200">
                <a:effectLst/>
                <a:latin typeface="Arial" panose="020B0604020202020204" pitchFamily="34" charset="0"/>
                <a:ea typeface="Cambria" panose="02040503050406030204" pitchFamily="18" charset="0"/>
                <a:cs typeface="Times New Roman" panose="02020603050405020304" pitchFamily="18" charset="0"/>
              </a:rPr>
              <a:t>RT280 – Adult Dual Limb</a:t>
            </a:r>
          </a:p>
          <a:p>
            <a:pPr marL="400050" marR="0" indent="-171450">
              <a:buFont typeface="Arial" panose="020B0604020202020204" pitchFamily="34" charset="0"/>
              <a:buChar char="•"/>
            </a:pPr>
            <a:r>
              <a:rPr lang="en-US" sz="1200">
                <a:latin typeface="Arial" panose="020B0604020202020204" pitchFamily="34" charset="0"/>
                <a:ea typeface="Cambria" panose="02040503050406030204" pitchFamily="18" charset="0"/>
                <a:cs typeface="Times New Roman" panose="02020603050405020304" pitchFamily="18" charset="0"/>
              </a:rPr>
              <a:t>RT265 – Neonatal Dual limb</a:t>
            </a:r>
          </a:p>
          <a:p>
            <a:pPr marL="400050" marR="0" indent="-171450">
              <a:buFont typeface="Arial" panose="020B0604020202020204" pitchFamily="34" charset="0"/>
              <a:buChar char="•"/>
            </a:pPr>
            <a:r>
              <a:rPr lang="en-US" sz="1200">
                <a:latin typeface="Arial" panose="020B0604020202020204" pitchFamily="34" charset="0"/>
                <a:ea typeface="Cambria" panose="02040503050406030204" pitchFamily="18" charset="0"/>
                <a:cs typeface="Times New Roman" panose="02020603050405020304" pitchFamily="18" charset="0"/>
              </a:rPr>
              <a:t>MR290 - Chamber</a:t>
            </a:r>
            <a:endParaRPr lang="en-US" sz="1200">
              <a:effectLst/>
              <a:latin typeface="Arial" panose="020B0604020202020204" pitchFamily="34" charset="0"/>
              <a:ea typeface="Cambria" panose="02040503050406030204" pitchFamily="18" charset="0"/>
              <a:cs typeface="Times New Roman" panose="02020603050405020304" pitchFamily="18" charset="0"/>
            </a:endParaRPr>
          </a:p>
        </p:txBody>
      </p:sp>
    </p:spTree>
    <p:extLst>
      <p:ext uri="{BB962C8B-B14F-4D97-AF65-F5344CB8AC3E}">
        <p14:creationId xmlns:p14="http://schemas.microsoft.com/office/powerpoint/2010/main" val="138653982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0E970-CBE4-C18E-D997-41C943EC1B1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03EADDF-ED40-79A9-D34C-E9454735056A}"/>
              </a:ext>
            </a:extLst>
          </p:cNvPr>
          <p:cNvPicPr>
            <a:picLocks noChangeAspect="1"/>
          </p:cNvPicPr>
          <p:nvPr/>
        </p:nvPicPr>
        <p:blipFill rotWithShape="1">
          <a:blip r:embed="rId3"/>
          <a:srcRect t="8877"/>
          <a:stretch/>
        </p:blipFill>
        <p:spPr>
          <a:xfrm>
            <a:off x="1377454" y="481779"/>
            <a:ext cx="9166923" cy="5687799"/>
          </a:xfrm>
          <a:prstGeom prst="rect">
            <a:avLst/>
          </a:prstGeom>
        </p:spPr>
      </p:pic>
    </p:spTree>
    <p:extLst>
      <p:ext uri="{BB962C8B-B14F-4D97-AF65-F5344CB8AC3E}">
        <p14:creationId xmlns:p14="http://schemas.microsoft.com/office/powerpoint/2010/main" val="297775032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8DBC4A0-FEED-58EB-64AB-4B335C1C76E9}"/>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9DD0AA9-52D8-A506-F050-526DD4895089}"/>
              </a:ext>
            </a:extLst>
          </p:cNvPr>
          <p:cNvPicPr>
            <a:picLocks noGrp="1" noChangeAspect="1"/>
          </p:cNvPicPr>
          <p:nvPr>
            <p:ph idx="1"/>
          </p:nvPr>
        </p:nvPicPr>
        <p:blipFill>
          <a:blip r:embed="rId3"/>
          <a:srcRect t="13824"/>
          <a:stretch/>
        </p:blipFill>
        <p:spPr>
          <a:xfrm>
            <a:off x="561975" y="1423000"/>
            <a:ext cx="10791825" cy="4731138"/>
          </a:xfrm>
          <a:noFill/>
        </p:spPr>
      </p:pic>
      <p:sp>
        <p:nvSpPr>
          <p:cNvPr id="2" name="Title 1">
            <a:extLst>
              <a:ext uri="{FF2B5EF4-FFF2-40B4-BE49-F238E27FC236}">
                <a16:creationId xmlns:a16="http://schemas.microsoft.com/office/drawing/2014/main" id="{353D9424-E10D-9598-606B-D0C0F179C0B5}"/>
              </a:ext>
            </a:extLst>
          </p:cNvPr>
          <p:cNvSpPr>
            <a:spLocks noGrp="1"/>
          </p:cNvSpPr>
          <p:nvPr>
            <p:ph type="title"/>
          </p:nvPr>
        </p:nvSpPr>
        <p:spPr>
          <a:xfrm>
            <a:off x="522219" y="419100"/>
            <a:ext cx="10515600" cy="668820"/>
          </a:xfrm>
        </p:spPr>
        <p:txBody>
          <a:bodyPr/>
          <a:lstStyle/>
          <a:p>
            <a:r>
              <a:rPr lang="en-US"/>
              <a:t>Competitive Visual</a:t>
            </a:r>
          </a:p>
        </p:txBody>
      </p:sp>
      <p:sp>
        <p:nvSpPr>
          <p:cNvPr id="5" name="Rectangle 4">
            <a:extLst>
              <a:ext uri="{FF2B5EF4-FFF2-40B4-BE49-F238E27FC236}">
                <a16:creationId xmlns:a16="http://schemas.microsoft.com/office/drawing/2014/main" id="{A0FEE09C-666D-06AD-121D-C591CB5C5944}"/>
              </a:ext>
            </a:extLst>
          </p:cNvPr>
          <p:cNvSpPr/>
          <p:nvPr/>
        </p:nvSpPr>
        <p:spPr>
          <a:xfrm>
            <a:off x="1684751" y="5160723"/>
            <a:ext cx="901874" cy="250521"/>
          </a:xfrm>
          <a:prstGeom prst="rect">
            <a:avLst/>
          </a:prstGeom>
          <a:solidFill>
            <a:srgbClr val="BCBCBC"/>
          </a:solidFill>
          <a:ln>
            <a:solidFill>
              <a:srgbClr val="BCBCB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07F8E8-66A5-3D5A-35B8-0B2C6458E577}"/>
              </a:ext>
            </a:extLst>
          </p:cNvPr>
          <p:cNvSpPr/>
          <p:nvPr/>
        </p:nvSpPr>
        <p:spPr>
          <a:xfrm>
            <a:off x="7162564" y="4649655"/>
            <a:ext cx="3497084" cy="849271"/>
          </a:xfrm>
          <a:prstGeom prst="rect">
            <a:avLst/>
          </a:prstGeom>
          <a:solidFill>
            <a:srgbClr val="81797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A10229-9F5C-54F8-5BA5-831079BA6C0E}"/>
              </a:ext>
            </a:extLst>
          </p:cNvPr>
          <p:cNvSpPr/>
          <p:nvPr/>
        </p:nvSpPr>
        <p:spPr>
          <a:xfrm rot="259657">
            <a:off x="7513615" y="5021871"/>
            <a:ext cx="419320" cy="350728"/>
          </a:xfrm>
          <a:prstGeom prst="rect">
            <a:avLst/>
          </a:prstGeom>
          <a:solidFill>
            <a:srgbClr val="817975"/>
          </a:solidFill>
          <a:ln>
            <a:solidFill>
              <a:srgbClr val="81797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12A4D65-5F71-6C55-A382-A82243A2C3B4}"/>
              </a:ext>
            </a:extLst>
          </p:cNvPr>
          <p:cNvSpPr/>
          <p:nvPr/>
        </p:nvSpPr>
        <p:spPr>
          <a:xfrm rot="259657">
            <a:off x="7480752" y="5089886"/>
            <a:ext cx="419320" cy="350728"/>
          </a:xfrm>
          <a:prstGeom prst="rect">
            <a:avLst/>
          </a:prstGeom>
          <a:solidFill>
            <a:srgbClr val="817975"/>
          </a:solidFill>
          <a:ln>
            <a:solidFill>
              <a:srgbClr val="81797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6690ED-B6F0-E6A6-805F-70D85E8BB3AD}"/>
              </a:ext>
            </a:extLst>
          </p:cNvPr>
          <p:cNvSpPr/>
          <p:nvPr/>
        </p:nvSpPr>
        <p:spPr>
          <a:xfrm rot="21431959">
            <a:off x="7737143" y="5001243"/>
            <a:ext cx="694741" cy="458646"/>
          </a:xfrm>
          <a:prstGeom prst="rect">
            <a:avLst/>
          </a:prstGeom>
          <a:solidFill>
            <a:srgbClr val="817975"/>
          </a:solidFill>
          <a:ln>
            <a:solidFill>
              <a:srgbClr val="81797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B897120-F896-2501-5802-401516487442}"/>
              </a:ext>
            </a:extLst>
          </p:cNvPr>
          <p:cNvSpPr/>
          <p:nvPr/>
        </p:nvSpPr>
        <p:spPr>
          <a:xfrm rot="21337007">
            <a:off x="10227539" y="4589195"/>
            <a:ext cx="419320" cy="350728"/>
          </a:xfrm>
          <a:prstGeom prst="rect">
            <a:avLst/>
          </a:prstGeom>
          <a:solidFill>
            <a:srgbClr val="817975"/>
          </a:solidFill>
          <a:ln>
            <a:solidFill>
              <a:srgbClr val="81797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3EB5F62-2FC2-706C-5E69-266C3508E552}"/>
              </a:ext>
            </a:extLst>
          </p:cNvPr>
          <p:cNvSpPr/>
          <p:nvPr/>
        </p:nvSpPr>
        <p:spPr>
          <a:xfrm>
            <a:off x="9098472" y="4521862"/>
            <a:ext cx="419320" cy="350728"/>
          </a:xfrm>
          <a:prstGeom prst="rect">
            <a:avLst/>
          </a:prstGeom>
          <a:solidFill>
            <a:srgbClr val="817975"/>
          </a:solidFill>
          <a:ln>
            <a:solidFill>
              <a:srgbClr val="81797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6763CE-7CB8-2861-D514-06D1CEE3316D}"/>
              </a:ext>
            </a:extLst>
          </p:cNvPr>
          <p:cNvSpPr/>
          <p:nvPr/>
        </p:nvSpPr>
        <p:spPr>
          <a:xfrm>
            <a:off x="9004297" y="4621948"/>
            <a:ext cx="1103568" cy="55414"/>
          </a:xfrm>
          <a:prstGeom prst="rect">
            <a:avLst/>
          </a:prstGeom>
          <a:solidFill>
            <a:srgbClr val="817975"/>
          </a:solidFill>
          <a:ln>
            <a:solidFill>
              <a:srgbClr val="81797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920EB45C-4D08-A380-56AD-F79F235B2FEB}"/>
              </a:ext>
            </a:extLst>
          </p:cNvPr>
          <p:cNvPicPr>
            <a:picLocks noChangeAspect="1"/>
          </p:cNvPicPr>
          <p:nvPr/>
        </p:nvPicPr>
        <p:blipFill>
          <a:blip r:embed="rId4"/>
          <a:stretch>
            <a:fillRect/>
          </a:stretch>
        </p:blipFill>
        <p:spPr>
          <a:xfrm>
            <a:off x="772363" y="1276744"/>
            <a:ext cx="5860234" cy="4614152"/>
          </a:xfrm>
          <a:prstGeom prst="rect">
            <a:avLst/>
          </a:prstGeom>
        </p:spPr>
      </p:pic>
      <p:sp>
        <p:nvSpPr>
          <p:cNvPr id="8" name="TextBox 7">
            <a:extLst>
              <a:ext uri="{FF2B5EF4-FFF2-40B4-BE49-F238E27FC236}">
                <a16:creationId xmlns:a16="http://schemas.microsoft.com/office/drawing/2014/main" id="{F3E1559F-5140-7314-ACCE-3FC75F1CC89B}"/>
              </a:ext>
            </a:extLst>
          </p:cNvPr>
          <p:cNvSpPr txBox="1"/>
          <p:nvPr/>
        </p:nvSpPr>
        <p:spPr>
          <a:xfrm>
            <a:off x="6805014" y="5744815"/>
            <a:ext cx="5006236" cy="861774"/>
          </a:xfrm>
          <a:prstGeom prst="rect">
            <a:avLst/>
          </a:prstGeom>
          <a:noFill/>
        </p:spPr>
        <p:txBody>
          <a:bodyPr wrap="square">
            <a:spAutoFit/>
          </a:bodyPr>
          <a:lstStyle/>
          <a:p>
            <a:r>
              <a:rPr lang="en-US">
                <a:hlinkClick r:id="rId5"/>
              </a:rPr>
              <a:t>Humidified Circuit Set Up &amp; MR850 Humidifier trouble shooting. Fisher &amp; Paykel</a:t>
            </a:r>
            <a:endParaRPr lang="en-US"/>
          </a:p>
          <a:p>
            <a:r>
              <a:rPr lang="en-US" sz="1400"/>
              <a:t>(12:39)</a:t>
            </a:r>
          </a:p>
        </p:txBody>
      </p:sp>
    </p:spTree>
    <p:extLst>
      <p:ext uri="{BB962C8B-B14F-4D97-AF65-F5344CB8AC3E}">
        <p14:creationId xmlns:p14="http://schemas.microsoft.com/office/powerpoint/2010/main" val="379749345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6DFF45C-EB57-562A-1209-E6AC5EBD0D53}"/>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FFF0E72-1037-E523-FD67-DCA3DE55829F}"/>
              </a:ext>
            </a:extLst>
          </p:cNvPr>
          <p:cNvPicPr>
            <a:picLocks noGrp="1" noChangeAspect="1"/>
          </p:cNvPicPr>
          <p:nvPr>
            <p:ph idx="1"/>
          </p:nvPr>
        </p:nvPicPr>
        <p:blipFill>
          <a:blip r:embed="rId2"/>
          <a:srcRect t="11528"/>
          <a:stretch/>
        </p:blipFill>
        <p:spPr>
          <a:xfrm>
            <a:off x="2851944" y="1538390"/>
            <a:ext cx="6311900" cy="4460670"/>
          </a:xfrm>
        </p:spPr>
      </p:pic>
      <p:sp>
        <p:nvSpPr>
          <p:cNvPr id="3" name="Slide Number Placeholder 2">
            <a:extLst>
              <a:ext uri="{FF2B5EF4-FFF2-40B4-BE49-F238E27FC236}">
                <a16:creationId xmlns:a16="http://schemas.microsoft.com/office/drawing/2014/main" id="{05CFA206-6BC5-3316-383E-B4F0C4A9E842}"/>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91</a:t>
            </a:fld>
            <a:endParaRPr lang="en-US"/>
          </a:p>
        </p:txBody>
      </p:sp>
      <p:sp>
        <p:nvSpPr>
          <p:cNvPr id="4" name="Title 3">
            <a:extLst>
              <a:ext uri="{FF2B5EF4-FFF2-40B4-BE49-F238E27FC236}">
                <a16:creationId xmlns:a16="http://schemas.microsoft.com/office/drawing/2014/main" id="{29043BE6-4BCB-9765-3FCF-65AB6D8FEFF6}"/>
              </a:ext>
            </a:extLst>
          </p:cNvPr>
          <p:cNvSpPr>
            <a:spLocks noGrp="1"/>
          </p:cNvSpPr>
          <p:nvPr>
            <p:ph type="title"/>
          </p:nvPr>
        </p:nvSpPr>
        <p:spPr>
          <a:xfrm>
            <a:off x="522219" y="419100"/>
            <a:ext cx="10515600" cy="668820"/>
          </a:xfrm>
        </p:spPr>
        <p:txBody>
          <a:bodyPr/>
          <a:lstStyle/>
          <a:p>
            <a:r>
              <a:rPr lang="en-US"/>
              <a:t>Temp Probe Comparison </a:t>
            </a:r>
          </a:p>
        </p:txBody>
      </p:sp>
      <p:pic>
        <p:nvPicPr>
          <p:cNvPr id="10" name="Picture 9">
            <a:extLst>
              <a:ext uri="{FF2B5EF4-FFF2-40B4-BE49-F238E27FC236}">
                <a16:creationId xmlns:a16="http://schemas.microsoft.com/office/drawing/2014/main" id="{FD67E5E6-9C16-5453-9A42-2731700A1FBC}"/>
              </a:ext>
            </a:extLst>
          </p:cNvPr>
          <p:cNvPicPr>
            <a:picLocks noChangeAspect="1"/>
          </p:cNvPicPr>
          <p:nvPr/>
        </p:nvPicPr>
        <p:blipFill>
          <a:blip r:embed="rId3"/>
          <a:srcRect l="1851" r="4734" b="2230"/>
          <a:stretch/>
        </p:blipFill>
        <p:spPr>
          <a:xfrm>
            <a:off x="1805220" y="2071422"/>
            <a:ext cx="4231464" cy="4191010"/>
          </a:xfrm>
          <a:prstGeom prst="rect">
            <a:avLst/>
          </a:prstGeom>
        </p:spPr>
      </p:pic>
      <p:pic>
        <p:nvPicPr>
          <p:cNvPr id="8" name="Picture 7" descr="A close-up of a cable&#10;&#10;Description automatically generated">
            <a:extLst>
              <a:ext uri="{FF2B5EF4-FFF2-40B4-BE49-F238E27FC236}">
                <a16:creationId xmlns:a16="http://schemas.microsoft.com/office/drawing/2014/main" id="{12D23823-4C7E-16A0-0B49-5B644CCCD903}"/>
              </a:ext>
            </a:extLst>
          </p:cNvPr>
          <p:cNvPicPr>
            <a:picLocks noChangeAspect="1"/>
          </p:cNvPicPr>
          <p:nvPr/>
        </p:nvPicPr>
        <p:blipFill>
          <a:blip r:embed="rId4">
            <a:extLst>
              <a:ext uri="{28A0092B-C50C-407E-A947-70E740481C1C}">
                <a14:useLocalDpi xmlns:a14="http://schemas.microsoft.com/office/drawing/2010/main" val="0"/>
              </a:ext>
            </a:extLst>
          </a:blip>
          <a:srcRect t="31850" r="28719" b="26438"/>
          <a:stretch/>
        </p:blipFill>
        <p:spPr>
          <a:xfrm rot="16200000">
            <a:off x="-1078750" y="3378463"/>
            <a:ext cx="4191010" cy="1576928"/>
          </a:xfrm>
          <a:prstGeom prst="rect">
            <a:avLst/>
          </a:prstGeom>
        </p:spPr>
      </p:pic>
      <p:sp>
        <p:nvSpPr>
          <p:cNvPr id="11" name="TextBox 10">
            <a:extLst>
              <a:ext uri="{FF2B5EF4-FFF2-40B4-BE49-F238E27FC236}">
                <a16:creationId xmlns:a16="http://schemas.microsoft.com/office/drawing/2014/main" id="{D0774D19-8172-465B-277C-A9805DAE1852}"/>
              </a:ext>
            </a:extLst>
          </p:cNvPr>
          <p:cNvSpPr txBox="1"/>
          <p:nvPr/>
        </p:nvSpPr>
        <p:spPr>
          <a:xfrm>
            <a:off x="599090" y="1349528"/>
            <a:ext cx="5133252" cy="584775"/>
          </a:xfrm>
          <a:prstGeom prst="rect">
            <a:avLst/>
          </a:prstGeom>
          <a:noFill/>
        </p:spPr>
        <p:txBody>
          <a:bodyPr wrap="square" rtlCol="0">
            <a:spAutoFit/>
          </a:bodyPr>
          <a:lstStyle/>
          <a:p>
            <a:pPr algn="ctr"/>
            <a:r>
              <a:rPr lang="en-US" sz="3200"/>
              <a:t>DuoTherm</a:t>
            </a:r>
          </a:p>
        </p:txBody>
      </p:sp>
      <p:sp>
        <p:nvSpPr>
          <p:cNvPr id="12" name="TextBox 11">
            <a:extLst>
              <a:ext uri="{FF2B5EF4-FFF2-40B4-BE49-F238E27FC236}">
                <a16:creationId xmlns:a16="http://schemas.microsoft.com/office/drawing/2014/main" id="{0F09B733-2524-0670-6565-FD93109CBDEC}"/>
              </a:ext>
            </a:extLst>
          </p:cNvPr>
          <p:cNvSpPr txBox="1"/>
          <p:nvPr/>
        </p:nvSpPr>
        <p:spPr>
          <a:xfrm>
            <a:off x="6096000" y="1399978"/>
            <a:ext cx="5866527" cy="523220"/>
          </a:xfrm>
          <a:prstGeom prst="rect">
            <a:avLst/>
          </a:prstGeom>
          <a:noFill/>
        </p:spPr>
        <p:txBody>
          <a:bodyPr wrap="square" rtlCol="0">
            <a:spAutoFit/>
          </a:bodyPr>
          <a:lstStyle/>
          <a:p>
            <a:pPr algn="ctr"/>
            <a:r>
              <a:rPr lang="en-US" sz="2800"/>
              <a:t>MR850</a:t>
            </a:r>
          </a:p>
        </p:txBody>
      </p:sp>
    </p:spTree>
    <p:extLst>
      <p:ext uri="{BB962C8B-B14F-4D97-AF65-F5344CB8AC3E}">
        <p14:creationId xmlns:p14="http://schemas.microsoft.com/office/powerpoint/2010/main" val="63561801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9E1DF-765E-10E7-A3C4-C9F4992BA981}"/>
            </a:ext>
          </a:extLst>
        </p:cNvPr>
        <p:cNvGrpSpPr/>
        <p:nvPr/>
      </p:nvGrpSpPr>
      <p:grpSpPr>
        <a:xfrm>
          <a:off x="0" y="0"/>
          <a:ext cx="0" cy="0"/>
          <a:chOff x="0" y="0"/>
          <a:chExt cx="0" cy="0"/>
        </a:xfrm>
      </p:grpSpPr>
      <p:pic>
        <p:nvPicPr>
          <p:cNvPr id="6" name="Picture 5" descr="A close-up of a device&#10;&#10;Description automatically generated">
            <a:extLst>
              <a:ext uri="{FF2B5EF4-FFF2-40B4-BE49-F238E27FC236}">
                <a16:creationId xmlns:a16="http://schemas.microsoft.com/office/drawing/2014/main" id="{41DD0580-869E-B269-046D-B5FAF247809F}"/>
              </a:ext>
            </a:extLst>
          </p:cNvPr>
          <p:cNvPicPr>
            <a:picLocks noChangeAspect="1"/>
          </p:cNvPicPr>
          <p:nvPr/>
        </p:nvPicPr>
        <p:blipFill>
          <a:blip r:embed="rId3"/>
          <a:srcRect l="66313" t="11946" r="4352" b="5762"/>
          <a:stretch/>
        </p:blipFill>
        <p:spPr>
          <a:xfrm>
            <a:off x="8554048" y="1265322"/>
            <a:ext cx="3211359" cy="4701505"/>
          </a:xfrm>
          <a:prstGeom prst="rect">
            <a:avLst/>
          </a:prstGeom>
          <a:noFill/>
        </p:spPr>
      </p:pic>
      <p:sp>
        <p:nvSpPr>
          <p:cNvPr id="5" name="Content Placeholder 4">
            <a:extLst>
              <a:ext uri="{FF2B5EF4-FFF2-40B4-BE49-F238E27FC236}">
                <a16:creationId xmlns:a16="http://schemas.microsoft.com/office/drawing/2014/main" id="{8D0AFBA8-BC17-3132-601F-A282D5481F06}"/>
              </a:ext>
            </a:extLst>
          </p:cNvPr>
          <p:cNvSpPr>
            <a:spLocks noGrp="1"/>
          </p:cNvSpPr>
          <p:nvPr>
            <p:ph idx="1"/>
          </p:nvPr>
        </p:nvSpPr>
        <p:spPr>
          <a:xfrm>
            <a:off x="561976" y="1400175"/>
            <a:ext cx="4545284" cy="4737153"/>
          </a:xfrm>
        </p:spPr>
        <p:txBody>
          <a:bodyPr/>
          <a:lstStyle/>
          <a:p>
            <a:pPr marL="342900" indent="-3429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Pre-set and Free Modes</a:t>
            </a:r>
          </a:p>
          <a:p>
            <a:pPr marL="742950" lvl="3" indent="-28575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Free</a:t>
            </a:r>
          </a:p>
          <a:p>
            <a:pPr marL="742950" lvl="3" indent="-28575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Invasive</a:t>
            </a:r>
          </a:p>
          <a:p>
            <a:pPr marL="742950" lvl="3" indent="-28575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Non-invasive</a:t>
            </a:r>
          </a:p>
          <a:p>
            <a:pPr marL="342900" indent="-3429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Dual Walled Circuits – 5 and 6 feet</a:t>
            </a:r>
          </a:p>
          <a:p>
            <a:pPr marL="742950" lvl="3" indent="-28575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Neonatal, Pediatric, Adult</a:t>
            </a:r>
          </a:p>
          <a:p>
            <a:pPr marL="342900" indent="-3429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Stainless steel temperature probes</a:t>
            </a:r>
          </a:p>
          <a:p>
            <a:pPr marL="342900" indent="-3429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Auto-Fill Chamber</a:t>
            </a:r>
          </a:p>
          <a:p>
            <a:pPr marL="342900" indent="-3429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Intuitive Alarm Package</a:t>
            </a:r>
          </a:p>
          <a:p>
            <a:pPr marL="342900" indent="-3429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Utilizes AirLife Inhalation Water</a:t>
            </a:r>
            <a:endParaRPr lang="en-US"/>
          </a:p>
        </p:txBody>
      </p:sp>
      <p:sp>
        <p:nvSpPr>
          <p:cNvPr id="7" name="Title 6">
            <a:extLst>
              <a:ext uri="{FF2B5EF4-FFF2-40B4-BE49-F238E27FC236}">
                <a16:creationId xmlns:a16="http://schemas.microsoft.com/office/drawing/2014/main" id="{CFD431A2-471F-057D-F6B4-D1BF5FC80420}"/>
              </a:ext>
            </a:extLst>
          </p:cNvPr>
          <p:cNvSpPr>
            <a:spLocks noGrp="1"/>
          </p:cNvSpPr>
          <p:nvPr>
            <p:ph type="title"/>
          </p:nvPr>
        </p:nvSpPr>
        <p:spPr>
          <a:xfrm>
            <a:off x="522219" y="419100"/>
            <a:ext cx="10515600" cy="668820"/>
          </a:xfrm>
        </p:spPr>
        <p:txBody>
          <a:bodyPr/>
          <a:lstStyle/>
          <a:p>
            <a:r>
              <a:rPr lang="en-US"/>
              <a:t>AirLife </a:t>
            </a:r>
            <a:r>
              <a:rPr lang="en-US" err="1"/>
              <a:t>DuoTherm</a:t>
            </a:r>
            <a:endParaRPr lang="en-US"/>
          </a:p>
        </p:txBody>
      </p:sp>
      <p:pic>
        <p:nvPicPr>
          <p:cNvPr id="3" name="Picture 2">
            <a:extLst>
              <a:ext uri="{FF2B5EF4-FFF2-40B4-BE49-F238E27FC236}">
                <a16:creationId xmlns:a16="http://schemas.microsoft.com/office/drawing/2014/main" id="{538CDD10-3AD2-DDC8-A693-55679464FB45}"/>
              </a:ext>
            </a:extLst>
          </p:cNvPr>
          <p:cNvPicPr>
            <a:picLocks noChangeAspect="1"/>
          </p:cNvPicPr>
          <p:nvPr/>
        </p:nvPicPr>
        <p:blipFill>
          <a:blip r:embed="rId4"/>
          <a:srcRect r="15532"/>
          <a:stretch/>
        </p:blipFill>
        <p:spPr>
          <a:xfrm>
            <a:off x="5497543" y="1265323"/>
            <a:ext cx="2906666" cy="4701505"/>
          </a:xfrm>
          <a:prstGeom prst="rect">
            <a:avLst/>
          </a:prstGeom>
        </p:spPr>
      </p:pic>
    </p:spTree>
    <p:extLst>
      <p:ext uri="{BB962C8B-B14F-4D97-AF65-F5344CB8AC3E}">
        <p14:creationId xmlns:p14="http://schemas.microsoft.com/office/powerpoint/2010/main" val="34172193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04723-FE63-382E-9F09-E6682A089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C30CEB-2D1B-F9C8-40BC-93C4547EC202}"/>
              </a:ext>
            </a:extLst>
          </p:cNvPr>
          <p:cNvSpPr>
            <a:spLocks noGrp="1"/>
          </p:cNvSpPr>
          <p:nvPr>
            <p:ph type="title"/>
          </p:nvPr>
        </p:nvSpPr>
        <p:spPr>
          <a:xfrm>
            <a:off x="522219" y="419100"/>
            <a:ext cx="10515600" cy="668820"/>
          </a:xfrm>
        </p:spPr>
        <p:txBody>
          <a:bodyPr/>
          <a:lstStyle/>
          <a:p>
            <a:r>
              <a:rPr lang="en-US"/>
              <a:t>Fisher and Paykel – MR850</a:t>
            </a:r>
          </a:p>
        </p:txBody>
      </p:sp>
      <p:sp>
        <p:nvSpPr>
          <p:cNvPr id="3" name="Slide Number Placeholder 2">
            <a:extLst>
              <a:ext uri="{FF2B5EF4-FFF2-40B4-BE49-F238E27FC236}">
                <a16:creationId xmlns:a16="http://schemas.microsoft.com/office/drawing/2014/main" id="{43A1123A-7882-F83A-0743-C068BB725DC2}"/>
              </a:ext>
            </a:extLst>
          </p:cNvPr>
          <p:cNvSpPr>
            <a:spLocks noGrp="1"/>
          </p:cNvSpPr>
          <p:nvPr>
            <p:ph type="sldNum" sz="quarter" idx="4294967295"/>
          </p:nvPr>
        </p:nvSpPr>
        <p:spPr>
          <a:xfrm>
            <a:off x="11361738" y="6443663"/>
            <a:ext cx="830262" cy="282575"/>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7A37211-CB0D-4625-BF23-27EC1533B9E2}" type="slidenum">
              <a:rPr lang="en-US" smtClean="0">
                <a:solidFill>
                  <a:prstClr val="black"/>
                </a:solidFill>
              </a:rPr>
              <a:pPr/>
              <a:t>93</a:t>
            </a:fld>
            <a:endParaRPr lang="en-US">
              <a:solidFill>
                <a:prstClr val="black"/>
              </a:solidFill>
            </a:endParaRPr>
          </a:p>
        </p:txBody>
      </p:sp>
      <p:pic>
        <p:nvPicPr>
          <p:cNvPr id="7" name="Picture 6">
            <a:extLst>
              <a:ext uri="{FF2B5EF4-FFF2-40B4-BE49-F238E27FC236}">
                <a16:creationId xmlns:a16="http://schemas.microsoft.com/office/drawing/2014/main" id="{17A39895-4821-4E0A-D909-FAAE65CD3781}"/>
              </a:ext>
            </a:extLst>
          </p:cNvPr>
          <p:cNvPicPr>
            <a:picLocks noChangeAspect="1"/>
          </p:cNvPicPr>
          <p:nvPr/>
        </p:nvPicPr>
        <p:blipFill>
          <a:blip r:embed="rId3"/>
          <a:stretch>
            <a:fillRect/>
          </a:stretch>
        </p:blipFill>
        <p:spPr>
          <a:xfrm>
            <a:off x="5294684" y="2061635"/>
            <a:ext cx="2778743" cy="2990369"/>
          </a:xfrm>
          <a:prstGeom prst="rect">
            <a:avLst/>
          </a:prstGeom>
        </p:spPr>
      </p:pic>
      <p:sp>
        <p:nvSpPr>
          <p:cNvPr id="10" name="TextBox 9">
            <a:extLst>
              <a:ext uri="{FF2B5EF4-FFF2-40B4-BE49-F238E27FC236}">
                <a16:creationId xmlns:a16="http://schemas.microsoft.com/office/drawing/2014/main" id="{B7F7FDEA-248E-3BC0-2D94-4EC5DACBE237}"/>
              </a:ext>
            </a:extLst>
          </p:cNvPr>
          <p:cNvSpPr txBox="1"/>
          <p:nvPr/>
        </p:nvSpPr>
        <p:spPr>
          <a:xfrm>
            <a:off x="551088" y="1245658"/>
            <a:ext cx="4259123" cy="6524863"/>
          </a:xfrm>
          <a:prstGeom prst="rect">
            <a:avLst/>
          </a:prstGeom>
          <a:noFill/>
        </p:spPr>
        <p:txBody>
          <a:bodyPr wrap="square" rtlCol="0">
            <a:spAutoFit/>
          </a:bodyPr>
          <a:lstStyle/>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Market leader - ~85%</a:t>
            </a:r>
          </a:p>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30-year-old technology</a:t>
            </a:r>
          </a:p>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Auto mode</a:t>
            </a:r>
          </a:p>
          <a:p>
            <a:pPr marL="914400" lvl="1" indent="-45720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Invasive</a:t>
            </a:r>
          </a:p>
          <a:p>
            <a:pPr marL="914400" lvl="1" indent="-45720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Non-invasive</a:t>
            </a:r>
          </a:p>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Ceramic temp probes</a:t>
            </a:r>
          </a:p>
          <a:p>
            <a:pPr marL="457200" indent="-457200">
              <a:spcBef>
                <a:spcPts val="1200"/>
              </a:spcBef>
              <a:buFont typeface="+mj-lt"/>
              <a:buAutoNum type="arabicPeriod"/>
            </a:pPr>
            <a:r>
              <a:rPr lang="en-US" err="1">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Evaqua</a:t>
            </a: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 circuits – 5 feet</a:t>
            </a:r>
          </a:p>
          <a:p>
            <a:pPr marL="914400" lvl="1" indent="-457200">
              <a:spcBef>
                <a:spcPts val="1200"/>
              </a:spcBef>
              <a:buFont typeface="Arial" panose="020B0604020202020204" pitchFamily="34" charset="0"/>
              <a:buChar char="•"/>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Infant/Ped and Ped/Adult</a:t>
            </a:r>
          </a:p>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Auto-Fill chamber</a:t>
            </a:r>
          </a:p>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Basic alarm package</a:t>
            </a:r>
          </a:p>
          <a:p>
            <a:pPr marL="457200" indent="-457200">
              <a:spcBef>
                <a:spcPts val="1200"/>
              </a:spcBef>
              <a:buFont typeface="+mj-lt"/>
              <a:buAutoNum type="arabicPeriod"/>
            </a:pPr>
            <a:r>
              <a:rPr lang="en-US">
                <a:solidFill>
                  <a:schemeClr val="bg2">
                    <a:lumMod val="10000"/>
                  </a:schemeClr>
                </a:solidFill>
                <a:latin typeface="Arial" panose="020B0604020202020204" pitchFamily="34" charset="0"/>
                <a:ea typeface="Calibri" panose="020F0502020204030204" pitchFamily="34" charset="0"/>
                <a:cs typeface="Arial" panose="020B0604020202020204" pitchFamily="34" charset="0"/>
              </a:rPr>
              <a:t>Utilizes AirLife inhalation water </a:t>
            </a:r>
          </a:p>
          <a:p>
            <a:pPr marL="457200" indent="-457200">
              <a:buFont typeface="+mj-lt"/>
              <a:buAutoNum type="arabicPeriod"/>
            </a:pPr>
            <a:endParaRPr lang="en-US" sz="2400">
              <a:solidFill>
                <a:schemeClr val="bg2">
                  <a:lumMod val="10000"/>
                </a:schemeClr>
              </a:solidFill>
              <a:latin typeface="Calibri" panose="020F0502020204030204" pitchFamily="34" charset="0"/>
              <a:ea typeface="Calibri" panose="020F0502020204030204" pitchFamily="34" charset="0"/>
              <a:cs typeface="Calibri" panose="020F0502020204030204" pitchFamily="34" charset="0"/>
            </a:endParaRPr>
          </a:p>
          <a:p>
            <a:endParaRPr lang="en-US" sz="2400">
              <a:solidFill>
                <a:schemeClr val="bg2">
                  <a:lumMod val="10000"/>
                </a:schemeClr>
              </a:solidFill>
            </a:endParaRPr>
          </a:p>
          <a:p>
            <a:pPr marL="285750" indent="-285750">
              <a:buFont typeface="Arial" panose="020B0604020202020204" pitchFamily="34" charset="0"/>
              <a:buChar char="•"/>
            </a:pPr>
            <a:endParaRPr lang="en-US" sz="2400">
              <a:solidFill>
                <a:schemeClr val="bg2">
                  <a:lumMod val="10000"/>
                </a:schemeClr>
              </a:solidFill>
            </a:endParaRPr>
          </a:p>
          <a:p>
            <a:endParaRPr lang="en-US" sz="2400">
              <a:solidFill>
                <a:schemeClr val="bg2">
                  <a:lumMod val="10000"/>
                </a:schemeClr>
              </a:solidFill>
            </a:endParaRPr>
          </a:p>
          <a:p>
            <a:pPr marL="285750" indent="-285750">
              <a:buFont typeface="Arial" panose="020B0604020202020204" pitchFamily="34" charset="0"/>
              <a:buChar char="•"/>
            </a:pPr>
            <a:endParaRPr lang="en-US" sz="2400">
              <a:solidFill>
                <a:schemeClr val="bg2">
                  <a:lumMod val="10000"/>
                </a:schemeClr>
              </a:solidFill>
            </a:endParaRPr>
          </a:p>
        </p:txBody>
      </p:sp>
      <p:pic>
        <p:nvPicPr>
          <p:cNvPr id="16" name="Picture 15">
            <a:extLst>
              <a:ext uri="{FF2B5EF4-FFF2-40B4-BE49-F238E27FC236}">
                <a16:creationId xmlns:a16="http://schemas.microsoft.com/office/drawing/2014/main" id="{AEA0E78A-285E-A19B-E6FB-F41BF100D3DA}"/>
              </a:ext>
            </a:extLst>
          </p:cNvPr>
          <p:cNvPicPr>
            <a:picLocks noChangeAspect="1"/>
          </p:cNvPicPr>
          <p:nvPr/>
        </p:nvPicPr>
        <p:blipFill>
          <a:blip r:embed="rId4"/>
          <a:stretch>
            <a:fillRect/>
          </a:stretch>
        </p:blipFill>
        <p:spPr>
          <a:xfrm>
            <a:off x="8557901" y="719078"/>
            <a:ext cx="2778743" cy="2429474"/>
          </a:xfrm>
          <a:prstGeom prst="rect">
            <a:avLst/>
          </a:prstGeom>
        </p:spPr>
      </p:pic>
      <p:pic>
        <p:nvPicPr>
          <p:cNvPr id="18" name="Picture 17">
            <a:extLst>
              <a:ext uri="{FF2B5EF4-FFF2-40B4-BE49-F238E27FC236}">
                <a16:creationId xmlns:a16="http://schemas.microsoft.com/office/drawing/2014/main" id="{081BE34D-0BF7-9E85-7469-3F2DBE2CE49B}"/>
              </a:ext>
            </a:extLst>
          </p:cNvPr>
          <p:cNvPicPr>
            <a:picLocks noChangeAspect="1"/>
          </p:cNvPicPr>
          <p:nvPr/>
        </p:nvPicPr>
        <p:blipFill>
          <a:blip r:embed="rId5"/>
          <a:srcRect t="5943"/>
          <a:stretch/>
        </p:blipFill>
        <p:spPr>
          <a:xfrm>
            <a:off x="8557901" y="3428999"/>
            <a:ext cx="2778742" cy="2956133"/>
          </a:xfrm>
          <a:prstGeom prst="rect">
            <a:avLst/>
          </a:prstGeom>
        </p:spPr>
      </p:pic>
    </p:spTree>
    <p:extLst>
      <p:ext uri="{BB962C8B-B14F-4D97-AF65-F5344CB8AC3E}">
        <p14:creationId xmlns:p14="http://schemas.microsoft.com/office/powerpoint/2010/main" val="252155551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218EF-314D-7CC5-AACF-F69431C144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B4747-7955-237F-5CFD-D38E06C49915}"/>
              </a:ext>
            </a:extLst>
          </p:cNvPr>
          <p:cNvSpPr>
            <a:spLocks noGrp="1"/>
          </p:cNvSpPr>
          <p:nvPr>
            <p:ph type="title"/>
          </p:nvPr>
        </p:nvSpPr>
        <p:spPr>
          <a:xfrm>
            <a:off x="522219" y="419100"/>
            <a:ext cx="10515600" cy="668820"/>
          </a:xfrm>
        </p:spPr>
        <p:txBody>
          <a:bodyPr/>
          <a:lstStyle/>
          <a:p>
            <a:r>
              <a:rPr lang="en-US" err="1"/>
              <a:t>DuoTherm</a:t>
            </a:r>
            <a:r>
              <a:rPr lang="en-US"/>
              <a:t> Vs MR850 – Display Screen</a:t>
            </a:r>
          </a:p>
        </p:txBody>
      </p:sp>
      <p:sp>
        <p:nvSpPr>
          <p:cNvPr id="3" name="Slide Number Placeholder 2">
            <a:extLst>
              <a:ext uri="{FF2B5EF4-FFF2-40B4-BE49-F238E27FC236}">
                <a16:creationId xmlns:a16="http://schemas.microsoft.com/office/drawing/2014/main" id="{F8F20E81-9583-1D33-9DEB-FFB73B7495E7}"/>
              </a:ext>
            </a:extLst>
          </p:cNvPr>
          <p:cNvSpPr>
            <a:spLocks noGrp="1"/>
          </p:cNvSpPr>
          <p:nvPr>
            <p:ph type="sldNum" sz="quarter" idx="4294967295"/>
          </p:nvPr>
        </p:nvSpPr>
        <p:spPr>
          <a:xfrm>
            <a:off x="11361738" y="6443663"/>
            <a:ext cx="830262" cy="282575"/>
          </a:xfrm>
          <a:prstGeom prst="rect">
            <a:avLst/>
          </a:prstGeom>
        </p:spPr>
        <p:txBody>
          <a:bodyPr/>
          <a:lstStyle>
            <a:defPPr>
              <a:defRPr lang="en-US"/>
            </a:defPPr>
            <a:lvl1pPr marL="0" algn="r" defTabSz="914400" rtl="0" eaLnBrk="1" latinLnBrk="0" hangingPunct="1">
              <a:defRPr sz="1100" kern="1200">
                <a:solidFill>
                  <a:srgbClr val="0085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7A37211-CB0D-4625-BF23-27EC1533B9E2}" type="slidenum">
              <a:rPr lang="en-US" smtClean="0">
                <a:solidFill>
                  <a:prstClr val="black"/>
                </a:solidFill>
              </a:rPr>
              <a:pPr/>
              <a:t>94</a:t>
            </a:fld>
            <a:endParaRPr lang="en-US">
              <a:solidFill>
                <a:prstClr val="black"/>
              </a:solidFill>
            </a:endParaRPr>
          </a:p>
        </p:txBody>
      </p:sp>
      <p:pic>
        <p:nvPicPr>
          <p:cNvPr id="4" name="Picture 3">
            <a:extLst>
              <a:ext uri="{FF2B5EF4-FFF2-40B4-BE49-F238E27FC236}">
                <a16:creationId xmlns:a16="http://schemas.microsoft.com/office/drawing/2014/main" id="{05E1BD96-8887-889A-3ACA-F2341AAF0F4B}"/>
              </a:ext>
            </a:extLst>
          </p:cNvPr>
          <p:cNvPicPr>
            <a:picLocks noChangeAspect="1"/>
          </p:cNvPicPr>
          <p:nvPr/>
        </p:nvPicPr>
        <p:blipFill>
          <a:blip r:embed="rId3"/>
          <a:stretch>
            <a:fillRect/>
          </a:stretch>
        </p:blipFill>
        <p:spPr>
          <a:xfrm>
            <a:off x="8335379" y="1805076"/>
            <a:ext cx="3562606" cy="3833931"/>
          </a:xfrm>
          <a:prstGeom prst="rect">
            <a:avLst/>
          </a:prstGeom>
        </p:spPr>
      </p:pic>
      <p:grpSp>
        <p:nvGrpSpPr>
          <p:cNvPr id="5" name="Group 4">
            <a:extLst>
              <a:ext uri="{FF2B5EF4-FFF2-40B4-BE49-F238E27FC236}">
                <a16:creationId xmlns:a16="http://schemas.microsoft.com/office/drawing/2014/main" id="{3618A401-874C-8272-5A0D-0D48162BC643}"/>
              </a:ext>
            </a:extLst>
          </p:cNvPr>
          <p:cNvGrpSpPr/>
          <p:nvPr/>
        </p:nvGrpSpPr>
        <p:grpSpPr>
          <a:xfrm>
            <a:off x="5031472" y="1786155"/>
            <a:ext cx="3303907" cy="3700246"/>
            <a:chOff x="3950810" y="1495153"/>
            <a:chExt cx="3896018" cy="4363387"/>
          </a:xfrm>
        </p:grpSpPr>
        <p:pic>
          <p:nvPicPr>
            <p:cNvPr id="8" name="Picture 7">
              <a:extLst>
                <a:ext uri="{FF2B5EF4-FFF2-40B4-BE49-F238E27FC236}">
                  <a16:creationId xmlns:a16="http://schemas.microsoft.com/office/drawing/2014/main" id="{E72F5F4B-1D2C-EB2E-D0EA-3C1A6433F3A2}"/>
                </a:ext>
              </a:extLst>
            </p:cNvPr>
            <p:cNvPicPr>
              <a:picLocks noChangeAspect="1"/>
            </p:cNvPicPr>
            <p:nvPr/>
          </p:nvPicPr>
          <p:blipFill>
            <a:blip r:embed="rId4"/>
            <a:srcRect l="7166" t="19572" r="37061" b="4737"/>
            <a:stretch/>
          </p:blipFill>
          <p:spPr>
            <a:xfrm>
              <a:off x="3950810" y="1495153"/>
              <a:ext cx="3896018" cy="4363387"/>
            </a:xfrm>
            <a:prstGeom prst="rect">
              <a:avLst/>
            </a:prstGeom>
          </p:spPr>
        </p:pic>
        <p:sp>
          <p:nvSpPr>
            <p:cNvPr id="9" name="Rectangle 8">
              <a:extLst>
                <a:ext uri="{FF2B5EF4-FFF2-40B4-BE49-F238E27FC236}">
                  <a16:creationId xmlns:a16="http://schemas.microsoft.com/office/drawing/2014/main" id="{D5ED075C-9131-954F-97E3-968DDA8FA770}"/>
                </a:ext>
              </a:extLst>
            </p:cNvPr>
            <p:cNvSpPr/>
            <p:nvPr/>
          </p:nvSpPr>
          <p:spPr>
            <a:xfrm rot="21257258">
              <a:off x="5651098" y="2898269"/>
              <a:ext cx="212651" cy="135789"/>
            </a:xfrm>
            <a:prstGeom prst="rect">
              <a:avLst/>
            </a:prstGeom>
            <a:solidFill>
              <a:srgbClr val="4B576B"/>
            </a:solidFill>
            <a:ln>
              <a:solidFill>
                <a:srgbClr val="4B57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6EC2139-6C2C-B9E4-379C-4C3F273855F6}"/>
                </a:ext>
              </a:extLst>
            </p:cNvPr>
            <p:cNvSpPr/>
            <p:nvPr/>
          </p:nvSpPr>
          <p:spPr>
            <a:xfrm rot="5046493">
              <a:off x="5097884" y="2920442"/>
              <a:ext cx="123707" cy="183119"/>
            </a:xfrm>
            <a:prstGeom prst="rect">
              <a:avLst/>
            </a:prstGeom>
            <a:solidFill>
              <a:srgbClr val="4B576B"/>
            </a:solidFill>
            <a:ln>
              <a:solidFill>
                <a:srgbClr val="4B57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3150D18-2D3A-7D8F-3FF4-B095814CB80C}"/>
              </a:ext>
            </a:extLst>
          </p:cNvPr>
          <p:cNvSpPr txBox="1"/>
          <p:nvPr/>
        </p:nvSpPr>
        <p:spPr>
          <a:xfrm>
            <a:off x="499901" y="1253191"/>
            <a:ext cx="4042601" cy="4170372"/>
          </a:xfrm>
          <a:prstGeom prst="rect">
            <a:avLst/>
          </a:prstGeom>
          <a:noFill/>
        </p:spPr>
        <p:txBody>
          <a:bodyPr wrap="square" rtlCol="0">
            <a:spAutoFit/>
          </a:bodyPr>
          <a:lstStyle/>
          <a:p>
            <a:pPr>
              <a:spcBef>
                <a:spcPts val="600"/>
              </a:spcBef>
            </a:pPr>
            <a:r>
              <a:rPr lang="en-US" sz="1400" b="1" err="1">
                <a:latin typeface="Arial" panose="020B0604020202020204" pitchFamily="34" charset="0"/>
                <a:ea typeface="Calibri" panose="020F0502020204030204" pitchFamily="34" charset="0"/>
                <a:cs typeface="Arial" panose="020B0604020202020204" pitchFamily="34" charset="0"/>
              </a:rPr>
              <a:t>DuoTherm</a:t>
            </a:r>
            <a:r>
              <a:rPr lang="en-US" sz="1400" b="1">
                <a:latin typeface="Arial" panose="020B0604020202020204" pitchFamily="34" charset="0"/>
                <a:ea typeface="Calibri" panose="020F0502020204030204" pitchFamily="34" charset="0"/>
                <a:cs typeface="Arial" panose="020B0604020202020204" pitchFamily="34" charset="0"/>
              </a:rPr>
              <a:t> has a large display which shows:</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Set patient temperature</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Set chamber temperature</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Humidity level</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Mode of therapy</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Expiratory limb heating power</a:t>
            </a:r>
          </a:p>
          <a:p>
            <a:pPr marL="285750" indent="-285750">
              <a:spcBef>
                <a:spcPts val="600"/>
              </a:spcBef>
              <a:buFont typeface="Arial" panose="020B0604020202020204" pitchFamily="34" charset="0"/>
              <a:buChar char="•"/>
            </a:pPr>
            <a:r>
              <a:rPr lang="en-US" sz="1400" err="1">
                <a:latin typeface="Arial" panose="020B0604020202020204" pitchFamily="34" charset="0"/>
                <a:ea typeface="Calibri" panose="020F0502020204030204" pitchFamily="34" charset="0"/>
                <a:cs typeface="Arial" panose="020B0604020202020204" pitchFamily="34" charset="0"/>
              </a:rPr>
              <a:t>Misc</a:t>
            </a:r>
            <a:r>
              <a:rPr lang="en-US" sz="1400">
                <a:latin typeface="Arial" panose="020B0604020202020204" pitchFamily="34" charset="0"/>
                <a:ea typeface="Calibri" panose="020F0502020204030204" pitchFamily="34" charset="0"/>
                <a:cs typeface="Arial" panose="020B0604020202020204" pitchFamily="34" charset="0"/>
              </a:rPr>
              <a:t> symbols (ex. Warming up)</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Active alarm visuals</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Ambient light sensor</a:t>
            </a:r>
          </a:p>
          <a:p>
            <a:pPr marL="285750" indent="-285750">
              <a:spcBef>
                <a:spcPts val="600"/>
              </a:spcBef>
              <a:buFont typeface="Arial" panose="020B0604020202020204" pitchFamily="34" charset="0"/>
              <a:buChar char="•"/>
            </a:pPr>
            <a:r>
              <a:rPr lang="en-US" sz="1400">
                <a:latin typeface="Arial" panose="020B0604020202020204" pitchFamily="34" charset="0"/>
                <a:ea typeface="Calibri" panose="020F0502020204030204" pitchFamily="34" charset="0"/>
                <a:cs typeface="Arial" panose="020B0604020202020204" pitchFamily="34" charset="0"/>
              </a:rPr>
              <a:t>Multiple buttons to navigate features</a:t>
            </a:r>
          </a:p>
          <a:p>
            <a:pPr marL="285750" indent="-285750">
              <a:spcBef>
                <a:spcPts val="600"/>
              </a:spcBef>
              <a:buFont typeface="Arial" panose="020B0604020202020204" pitchFamily="34" charset="0"/>
              <a:buChar char="•"/>
            </a:pPr>
            <a:endParaRPr lang="en-US" sz="1400">
              <a:latin typeface="Arial" panose="020B0604020202020204" pitchFamily="34" charset="0"/>
              <a:ea typeface="Calibri" panose="020F0502020204030204" pitchFamily="34" charset="0"/>
              <a:cs typeface="Arial" panose="020B0604020202020204" pitchFamily="34" charset="0"/>
            </a:endParaRPr>
          </a:p>
          <a:p>
            <a:pPr>
              <a:spcBef>
                <a:spcPts val="600"/>
              </a:spcBef>
            </a:pPr>
            <a:r>
              <a:rPr lang="en-US" sz="1400">
                <a:latin typeface="Arial" panose="020B0604020202020204" pitchFamily="34" charset="0"/>
                <a:ea typeface="Calibri" panose="020F0502020204030204" pitchFamily="34" charset="0"/>
                <a:cs typeface="Arial" panose="020B0604020202020204" pitchFamily="34" charset="0"/>
              </a:rPr>
              <a:t>MR850 only displays the set chamber temperature in a small box, simple alarm display, only one button to change settings, power button and mute button. </a:t>
            </a:r>
          </a:p>
        </p:txBody>
      </p:sp>
    </p:spTree>
    <p:extLst>
      <p:ext uri="{BB962C8B-B14F-4D97-AF65-F5344CB8AC3E}">
        <p14:creationId xmlns:p14="http://schemas.microsoft.com/office/powerpoint/2010/main" val="135475341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C7292-9AE1-6FF7-94E9-1BF009D58212}"/>
            </a:ext>
          </a:extLst>
        </p:cNvPr>
        <p:cNvGrpSpPr/>
        <p:nvPr/>
      </p:nvGrpSpPr>
      <p:grpSpPr>
        <a:xfrm>
          <a:off x="0" y="0"/>
          <a:ext cx="0" cy="0"/>
          <a:chOff x="0" y="0"/>
          <a:chExt cx="0" cy="0"/>
        </a:xfrm>
      </p:grpSpPr>
      <p:pic>
        <p:nvPicPr>
          <p:cNvPr id="9" name="Picture 8" descr="A blue and white tube&#10;&#10;Description automatically generated">
            <a:extLst>
              <a:ext uri="{FF2B5EF4-FFF2-40B4-BE49-F238E27FC236}">
                <a16:creationId xmlns:a16="http://schemas.microsoft.com/office/drawing/2014/main" id="{F2E41F36-2425-6CCC-94E0-BD47AE83511E}"/>
              </a:ext>
            </a:extLst>
          </p:cNvPr>
          <p:cNvPicPr>
            <a:picLocks noChangeAspect="1"/>
          </p:cNvPicPr>
          <p:nvPr/>
        </p:nvPicPr>
        <p:blipFill>
          <a:blip r:embed="rId3">
            <a:extLst>
              <a:ext uri="{28A0092B-C50C-407E-A947-70E740481C1C}">
                <a14:useLocalDpi xmlns:a14="http://schemas.microsoft.com/office/drawing/2010/main" val="0"/>
              </a:ext>
            </a:extLst>
          </a:blip>
          <a:srcRect l="10088" t="4261" r="17424" b="8472"/>
          <a:stretch/>
        </p:blipFill>
        <p:spPr>
          <a:xfrm>
            <a:off x="2074693" y="3690645"/>
            <a:ext cx="3128039" cy="2513665"/>
          </a:xfrm>
          <a:prstGeom prst="rect">
            <a:avLst/>
          </a:prstGeom>
          <a:noFill/>
        </p:spPr>
      </p:pic>
      <p:sp>
        <p:nvSpPr>
          <p:cNvPr id="6" name="Content Placeholder 5">
            <a:extLst>
              <a:ext uri="{FF2B5EF4-FFF2-40B4-BE49-F238E27FC236}">
                <a16:creationId xmlns:a16="http://schemas.microsoft.com/office/drawing/2014/main" id="{091C2532-F8FC-C4D4-5E47-84029FCFFAAF}"/>
              </a:ext>
            </a:extLst>
          </p:cNvPr>
          <p:cNvSpPr>
            <a:spLocks noGrp="1"/>
          </p:cNvSpPr>
          <p:nvPr>
            <p:ph sz="half" idx="1"/>
          </p:nvPr>
        </p:nvSpPr>
        <p:spPr>
          <a:xfrm>
            <a:off x="584205" y="1300480"/>
            <a:ext cx="5181600" cy="4842617"/>
          </a:xfrm>
        </p:spPr>
        <p:txBody>
          <a:bodyPr>
            <a:noAutofit/>
          </a:bodyPr>
          <a:lstStyle/>
          <a:p>
            <a:r>
              <a:rPr lang="en-US" err="1"/>
              <a:t>DuoTherm</a:t>
            </a:r>
            <a:r>
              <a:rPr lang="en-US"/>
              <a:t>:</a:t>
            </a:r>
          </a:p>
          <a:p>
            <a:r>
              <a:rPr lang="en-US"/>
              <a:t>Dual walled</a:t>
            </a:r>
          </a:p>
          <a:p>
            <a:r>
              <a:rPr lang="en-US"/>
              <a:t>30 days of use </a:t>
            </a:r>
          </a:p>
          <a:p>
            <a:r>
              <a:rPr lang="en-US"/>
              <a:t>Neonatal, pediatric, and adult</a:t>
            </a:r>
          </a:p>
          <a:p>
            <a:r>
              <a:rPr lang="en-US"/>
              <a:t>5 feet Neonatal and Pediatric length</a:t>
            </a:r>
          </a:p>
          <a:p>
            <a:r>
              <a:rPr lang="en-US"/>
              <a:t>6 feet Adult length (NIV is 5 feet)</a:t>
            </a:r>
          </a:p>
          <a:p>
            <a:r>
              <a:rPr lang="en-US"/>
              <a:t>Light weight and flexible</a:t>
            </a:r>
          </a:p>
          <a:p>
            <a:r>
              <a:rPr lang="en-US"/>
              <a:t>Proprietary </a:t>
            </a:r>
          </a:p>
          <a:p>
            <a:endParaRPr lang="en-US"/>
          </a:p>
        </p:txBody>
      </p:sp>
      <p:sp>
        <p:nvSpPr>
          <p:cNvPr id="7" name="Content Placeholder 6">
            <a:extLst>
              <a:ext uri="{FF2B5EF4-FFF2-40B4-BE49-F238E27FC236}">
                <a16:creationId xmlns:a16="http://schemas.microsoft.com/office/drawing/2014/main" id="{6F827A76-E5B6-8324-3A9D-AA687EC7B4F6}"/>
              </a:ext>
            </a:extLst>
          </p:cNvPr>
          <p:cNvSpPr>
            <a:spLocks noGrp="1"/>
          </p:cNvSpPr>
          <p:nvPr>
            <p:ph sz="half" idx="2"/>
          </p:nvPr>
        </p:nvSpPr>
        <p:spPr>
          <a:xfrm>
            <a:off x="5918205" y="1300480"/>
            <a:ext cx="5181600" cy="4842617"/>
          </a:xfrm>
        </p:spPr>
        <p:txBody>
          <a:bodyPr>
            <a:normAutofit/>
          </a:bodyPr>
          <a:lstStyle/>
          <a:p>
            <a:r>
              <a:rPr lang="en-US"/>
              <a:t>MR850:</a:t>
            </a:r>
          </a:p>
          <a:p>
            <a:r>
              <a:rPr lang="en-US" err="1"/>
              <a:t>Evaqua</a:t>
            </a:r>
            <a:r>
              <a:rPr lang="en-US"/>
              <a:t> 2 technology</a:t>
            </a:r>
          </a:p>
          <a:p>
            <a:r>
              <a:rPr lang="en-US"/>
              <a:t>14 days of use</a:t>
            </a:r>
          </a:p>
          <a:p>
            <a:r>
              <a:rPr lang="en-US"/>
              <a:t>Infant/Ped – Ped/Adult</a:t>
            </a:r>
          </a:p>
          <a:p>
            <a:r>
              <a:rPr lang="en-US"/>
              <a:t>5 feet length for all circuits</a:t>
            </a:r>
          </a:p>
          <a:p>
            <a:r>
              <a:rPr lang="en-US"/>
              <a:t>Not proprietary (ex: AirLife AH codes)</a:t>
            </a:r>
          </a:p>
          <a:p>
            <a:endParaRPr lang="en-US"/>
          </a:p>
        </p:txBody>
      </p:sp>
      <p:sp>
        <p:nvSpPr>
          <p:cNvPr id="3" name="Slide Number Placeholder 2">
            <a:extLst>
              <a:ext uri="{FF2B5EF4-FFF2-40B4-BE49-F238E27FC236}">
                <a16:creationId xmlns:a16="http://schemas.microsoft.com/office/drawing/2014/main" id="{40635BB4-481A-15C9-D00D-749E5DCE534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95</a:t>
            </a:fld>
            <a:endParaRPr lang="en-US"/>
          </a:p>
        </p:txBody>
      </p:sp>
      <p:sp>
        <p:nvSpPr>
          <p:cNvPr id="8" name="Title 7">
            <a:extLst>
              <a:ext uri="{FF2B5EF4-FFF2-40B4-BE49-F238E27FC236}">
                <a16:creationId xmlns:a16="http://schemas.microsoft.com/office/drawing/2014/main" id="{1FF52DD0-2DF5-951F-BC0F-7134FAE09668}"/>
              </a:ext>
            </a:extLst>
          </p:cNvPr>
          <p:cNvSpPr>
            <a:spLocks noGrp="1"/>
          </p:cNvSpPr>
          <p:nvPr>
            <p:ph type="title"/>
          </p:nvPr>
        </p:nvSpPr>
        <p:spPr>
          <a:xfrm>
            <a:off x="522219" y="419100"/>
            <a:ext cx="10515600" cy="668820"/>
          </a:xfrm>
        </p:spPr>
        <p:txBody>
          <a:bodyPr/>
          <a:lstStyle/>
          <a:p>
            <a:r>
              <a:rPr lang="en-US" err="1"/>
              <a:t>DuoTherm</a:t>
            </a:r>
            <a:r>
              <a:rPr lang="en-US"/>
              <a:t> Vs MR850 – Circuits</a:t>
            </a:r>
          </a:p>
        </p:txBody>
      </p:sp>
      <p:pic>
        <p:nvPicPr>
          <p:cNvPr id="11" name="Picture 10">
            <a:extLst>
              <a:ext uri="{FF2B5EF4-FFF2-40B4-BE49-F238E27FC236}">
                <a16:creationId xmlns:a16="http://schemas.microsoft.com/office/drawing/2014/main" id="{1B43B0AB-1391-E401-1944-FF1BAA9D86A1}"/>
              </a:ext>
            </a:extLst>
          </p:cNvPr>
          <p:cNvPicPr>
            <a:picLocks noChangeAspect="1"/>
          </p:cNvPicPr>
          <p:nvPr/>
        </p:nvPicPr>
        <p:blipFill>
          <a:blip r:embed="rId4"/>
          <a:srcRect t="6320" r="6760" b="8442"/>
          <a:stretch/>
        </p:blipFill>
        <p:spPr>
          <a:xfrm>
            <a:off x="6910597" y="3633798"/>
            <a:ext cx="4469187" cy="2847315"/>
          </a:xfrm>
          <a:prstGeom prst="rect">
            <a:avLst/>
          </a:prstGeom>
        </p:spPr>
      </p:pic>
      <p:sp>
        <p:nvSpPr>
          <p:cNvPr id="12" name="TextBox 11">
            <a:extLst>
              <a:ext uri="{FF2B5EF4-FFF2-40B4-BE49-F238E27FC236}">
                <a16:creationId xmlns:a16="http://schemas.microsoft.com/office/drawing/2014/main" id="{A714C776-9418-9632-0598-9587D9F1BA22}"/>
              </a:ext>
            </a:extLst>
          </p:cNvPr>
          <p:cNvSpPr txBox="1"/>
          <p:nvPr/>
        </p:nvSpPr>
        <p:spPr>
          <a:xfrm>
            <a:off x="1721605" y="5796895"/>
            <a:ext cx="1141559" cy="335746"/>
          </a:xfrm>
          <a:prstGeom prst="rect">
            <a:avLst/>
          </a:prstGeom>
          <a:noFill/>
        </p:spPr>
        <p:txBody>
          <a:bodyPr wrap="square" rtlCol="0">
            <a:spAutoFit/>
          </a:bodyPr>
          <a:lstStyle/>
          <a:p>
            <a:r>
              <a:rPr lang="en-US" sz="1600">
                <a:latin typeface="Arial" panose="020B0604020202020204" pitchFamily="34" charset="0"/>
                <a:cs typeface="Arial" panose="020B0604020202020204" pitchFamily="34" charset="0"/>
              </a:rPr>
              <a:t>37747CE</a:t>
            </a:r>
          </a:p>
        </p:txBody>
      </p:sp>
      <p:sp>
        <p:nvSpPr>
          <p:cNvPr id="13" name="TextBox 12">
            <a:extLst>
              <a:ext uri="{FF2B5EF4-FFF2-40B4-BE49-F238E27FC236}">
                <a16:creationId xmlns:a16="http://schemas.microsoft.com/office/drawing/2014/main" id="{E45F4CE7-154C-36DC-7F99-37531FA95E54}"/>
              </a:ext>
            </a:extLst>
          </p:cNvPr>
          <p:cNvSpPr txBox="1"/>
          <p:nvPr/>
        </p:nvSpPr>
        <p:spPr>
          <a:xfrm>
            <a:off x="7644791" y="6035033"/>
            <a:ext cx="1049788" cy="338554"/>
          </a:xfrm>
          <a:prstGeom prst="rect">
            <a:avLst/>
          </a:prstGeom>
          <a:noFill/>
        </p:spPr>
        <p:txBody>
          <a:bodyPr wrap="square" rtlCol="0">
            <a:spAutoFit/>
          </a:bodyPr>
          <a:lstStyle/>
          <a:p>
            <a:r>
              <a:rPr lang="en-US" sz="1600">
                <a:latin typeface="Arial" panose="020B0604020202020204" pitchFamily="34" charset="0"/>
                <a:cs typeface="Arial" panose="020B0604020202020204" pitchFamily="34" charset="0"/>
              </a:rPr>
              <a:t>RT280</a:t>
            </a:r>
          </a:p>
        </p:txBody>
      </p:sp>
    </p:spTree>
    <p:extLst>
      <p:ext uri="{BB962C8B-B14F-4D97-AF65-F5344CB8AC3E}">
        <p14:creationId xmlns:p14="http://schemas.microsoft.com/office/powerpoint/2010/main" val="317082186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DCE0E-F1DD-0B29-EBAB-763EBD8589D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CC8BD4D-DEED-F706-6CE4-A1D01E88019F}"/>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err="1">
                <a:ln w="0"/>
                <a:solidFill>
                  <a:schemeClr val="accent1"/>
                </a:solidFill>
                <a:latin typeface="Arial"/>
                <a:cs typeface="Arial"/>
              </a:rPr>
              <a:t>DuoTherm</a:t>
            </a:r>
            <a:r>
              <a:rPr lang="en-US" sz="3000" b="1">
                <a:ln w="0"/>
                <a:solidFill>
                  <a:schemeClr val="accent1"/>
                </a:solidFill>
                <a:latin typeface="Arial"/>
                <a:cs typeface="Arial"/>
              </a:rPr>
              <a:t>: Key Items for Trial</a:t>
            </a:r>
            <a:endParaRPr lang="en-US" sz="3000" b="1">
              <a:solidFill>
                <a:schemeClr val="accent1"/>
              </a:solidFill>
              <a:latin typeface="Arial"/>
              <a:cs typeface="Arial"/>
            </a:endParaRPr>
          </a:p>
        </p:txBody>
      </p:sp>
      <p:sp>
        <p:nvSpPr>
          <p:cNvPr id="6" name="TextBox 5">
            <a:extLst>
              <a:ext uri="{FF2B5EF4-FFF2-40B4-BE49-F238E27FC236}">
                <a16:creationId xmlns:a16="http://schemas.microsoft.com/office/drawing/2014/main" id="{8164C1B0-40E3-7DEB-5957-F98D05DAA764}"/>
              </a:ext>
            </a:extLst>
          </p:cNvPr>
          <p:cNvSpPr txBox="1"/>
          <p:nvPr/>
        </p:nvSpPr>
        <p:spPr>
          <a:xfrm>
            <a:off x="314324" y="1246023"/>
            <a:ext cx="10963276" cy="1908215"/>
          </a:xfrm>
          <a:prstGeom prst="rect">
            <a:avLst/>
          </a:prstGeom>
          <a:noFill/>
        </p:spPr>
        <p:txBody>
          <a:bodyPr wrap="square" lIns="91440" tIns="45720" rIns="91440" bIns="45720" numCol="1" rtlCol="0" anchor="t">
            <a:spAutoFit/>
          </a:bodyPr>
          <a:lstStyle/>
          <a:p>
            <a:pPr marL="0" indent="0">
              <a:buNone/>
            </a:pPr>
            <a:endParaRPr lang="en-US" sz="2000" b="1"/>
          </a:p>
          <a:p>
            <a:pPr marL="0" indent="0">
              <a:buNone/>
            </a:pPr>
            <a:endParaRPr lang="en-US" sz="2000" b="1"/>
          </a:p>
          <a:p>
            <a:endParaRPr lang="en-US" sz="2000" b="1"/>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539202DE-AF0A-D854-827B-0B136DE85BD0}"/>
              </a:ext>
            </a:extLst>
          </p:cNvPr>
          <p:cNvSpPr txBox="1"/>
          <p:nvPr/>
        </p:nvSpPr>
        <p:spPr>
          <a:xfrm>
            <a:off x="546341" y="1114245"/>
            <a:ext cx="8252603"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ptos"/>
              </a:rPr>
              <a:t>• Banners </a:t>
            </a:r>
            <a:endParaRPr lang="en-US" sz="2400">
              <a:latin typeface="Arial" panose="020B0604020202020204"/>
              <a:cs typeface="Arial"/>
            </a:endParaRPr>
          </a:p>
          <a:p>
            <a:r>
              <a:rPr lang="en-US" sz="2400">
                <a:latin typeface="Aptos"/>
              </a:rPr>
              <a:t>• 377HTR Heater bases (max 2) </a:t>
            </a:r>
            <a:endParaRPr lang="en-US" sz="2400">
              <a:latin typeface="Arial" panose="020B0604020202020204"/>
              <a:cs typeface="Arial"/>
            </a:endParaRPr>
          </a:p>
          <a:p>
            <a:r>
              <a:rPr lang="en-US" sz="2400">
                <a:latin typeface="Aptos"/>
              </a:rPr>
              <a:t>• Stands (max 2) </a:t>
            </a:r>
            <a:endParaRPr lang="en-US" sz="2400">
              <a:latin typeface="Arial" panose="020B0604020202020204"/>
              <a:cs typeface="Arial"/>
            </a:endParaRPr>
          </a:p>
          <a:p>
            <a:r>
              <a:rPr lang="en-US" sz="2400">
                <a:latin typeface="Aptos"/>
              </a:rPr>
              <a:t>• Circuits:</a:t>
            </a:r>
            <a:endParaRPr lang="en-US" sz="2400">
              <a:latin typeface="Arial" panose="020B0604020202020204"/>
              <a:cs typeface="Arial"/>
            </a:endParaRPr>
          </a:p>
          <a:p>
            <a:r>
              <a:rPr lang="en-US" sz="2400">
                <a:latin typeface="Aptos"/>
              </a:rPr>
              <a:t>• 37747CE – Adult dual limb </a:t>
            </a:r>
            <a:endParaRPr lang="en-US" sz="2400">
              <a:latin typeface="Arial" panose="020B0604020202020204"/>
              <a:cs typeface="Arial"/>
            </a:endParaRPr>
          </a:p>
          <a:p>
            <a:r>
              <a:rPr lang="en-US" sz="2400">
                <a:latin typeface="Aptos"/>
              </a:rPr>
              <a:t>• 37756CE – Adult NIV </a:t>
            </a:r>
            <a:endParaRPr lang="en-US" sz="2400">
              <a:latin typeface="Arial" panose="020B0604020202020204"/>
              <a:cs typeface="Arial"/>
            </a:endParaRPr>
          </a:p>
          <a:p>
            <a:r>
              <a:rPr lang="en-US" sz="2400">
                <a:latin typeface="Aptos"/>
              </a:rPr>
              <a:t>• 37748CE – Pediatric dual limb </a:t>
            </a:r>
            <a:endParaRPr lang="en-US" sz="2400">
              <a:latin typeface="Arial" panose="020B0604020202020204"/>
              <a:cs typeface="Arial"/>
            </a:endParaRPr>
          </a:p>
          <a:p>
            <a:r>
              <a:rPr lang="en-US" sz="2400">
                <a:latin typeface="Aptos"/>
              </a:rPr>
              <a:t>• 37723CE – Neonatal dual limb </a:t>
            </a:r>
            <a:endParaRPr lang="en-US" sz="2400">
              <a:latin typeface="Arial" panose="020B0604020202020204"/>
              <a:cs typeface="Arial"/>
            </a:endParaRPr>
          </a:p>
          <a:p>
            <a:r>
              <a:rPr lang="en-US" sz="2400">
                <a:latin typeface="Aptos"/>
              </a:rPr>
              <a:t>• NIV masks </a:t>
            </a:r>
            <a:endParaRPr lang="en-US" sz="2400">
              <a:latin typeface="Arial" panose="020B0604020202020204"/>
              <a:cs typeface="Arial"/>
            </a:endParaRPr>
          </a:p>
          <a:p>
            <a:r>
              <a:rPr lang="en-US" sz="2400">
                <a:latin typeface="Aptos"/>
              </a:rPr>
              <a:t>• NIV043M – Medium full face NIV mask, non-vented, w/ AAV • NIV041M – Medium full face NIV mask, non-vented </a:t>
            </a:r>
            <a:endParaRPr lang="en-US" sz="2400">
              <a:latin typeface="Arial" panose="020B0604020202020204"/>
              <a:cs typeface="Arial"/>
            </a:endParaRPr>
          </a:p>
          <a:p>
            <a:r>
              <a:rPr lang="en-US" sz="2400">
                <a:latin typeface="Aptos"/>
              </a:rPr>
              <a:t>• HFOT nasal cannula </a:t>
            </a:r>
            <a:endParaRPr lang="en-US" sz="2400">
              <a:latin typeface="Arial" panose="020B0604020202020204"/>
              <a:cs typeface="Arial"/>
            </a:endParaRPr>
          </a:p>
          <a:p>
            <a:r>
              <a:rPr lang="en-US" sz="2400">
                <a:latin typeface="Aptos"/>
              </a:rPr>
              <a:t>• 14934 – Medium HFNC </a:t>
            </a:r>
            <a:endParaRPr lang="en-US" sz="2400">
              <a:latin typeface="Arial" panose="020B0604020202020204"/>
              <a:cs typeface="Arial"/>
            </a:endParaRPr>
          </a:p>
          <a:p>
            <a:r>
              <a:rPr lang="en-US" sz="2400">
                <a:latin typeface="Aptos"/>
              </a:rPr>
              <a:t>• Literature pieces</a:t>
            </a:r>
            <a:endParaRPr lang="en-US" sz="2400">
              <a:cs typeface="Arial"/>
            </a:endParaRPr>
          </a:p>
          <a:p>
            <a:pPr algn="ctr"/>
            <a:endParaRPr lang="en-US"/>
          </a:p>
        </p:txBody>
      </p:sp>
    </p:spTree>
    <p:extLst>
      <p:ext uri="{BB962C8B-B14F-4D97-AF65-F5344CB8AC3E}">
        <p14:creationId xmlns:p14="http://schemas.microsoft.com/office/powerpoint/2010/main" val="234414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DCE0E-F1DD-0B29-EBAB-763EBD8589D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EC4B1D-E3B0-8425-5712-2AD6893710A8}"/>
              </a:ext>
            </a:extLst>
          </p:cNvPr>
          <p:cNvSpPr>
            <a:spLocks noGrp="1"/>
          </p:cNvSpPr>
          <p:nvPr>
            <p:ph idx="1"/>
          </p:nvPr>
        </p:nvSpPr>
        <p:spPr/>
        <p:txBody>
          <a:bodyPr>
            <a:normAutofit/>
          </a:bodyPr>
          <a:lstStyle/>
          <a:p>
            <a:pPr marL="342900" indent="-342900">
              <a:spcBef>
                <a:spcPts val="1600"/>
              </a:spcBef>
              <a:buFont typeface="Arial" panose="020B0604020202020204" pitchFamily="34" charset="0"/>
              <a:buChar char="•"/>
            </a:pPr>
            <a:r>
              <a:rPr lang="en-US" sz="1800"/>
              <a:t>What humidification system are you using, and how long have you been using it?</a:t>
            </a:r>
          </a:p>
          <a:p>
            <a:pPr marL="342900" indent="-342900">
              <a:spcBef>
                <a:spcPts val="1600"/>
              </a:spcBef>
              <a:buFont typeface="Arial" panose="020B0604020202020204" pitchFamily="34" charset="0"/>
              <a:buChar char="•"/>
            </a:pPr>
            <a:r>
              <a:rPr lang="en-US" sz="1800"/>
              <a:t>What have you found to be the pros and cons of the current system?</a:t>
            </a:r>
          </a:p>
          <a:p>
            <a:pPr marL="342900" indent="-342900">
              <a:spcBef>
                <a:spcPts val="1600"/>
              </a:spcBef>
              <a:buFont typeface="Arial" panose="020B0604020202020204" pitchFamily="34" charset="0"/>
              <a:buChar char="•"/>
            </a:pPr>
            <a:r>
              <a:rPr lang="en-US" sz="1800"/>
              <a:t>Would you be open to looking at a new system? Why or why not?</a:t>
            </a:r>
          </a:p>
          <a:p>
            <a:pPr marL="342900" indent="-342900">
              <a:spcBef>
                <a:spcPts val="1600"/>
              </a:spcBef>
              <a:buFont typeface="Arial" panose="020B0604020202020204" pitchFamily="34" charset="0"/>
              <a:buChar char="•"/>
            </a:pPr>
            <a:r>
              <a:rPr lang="en-US" sz="1800"/>
              <a:t>What about the humidification workflow/treatment are you most passionate about?</a:t>
            </a:r>
          </a:p>
          <a:p>
            <a:pPr marL="342900" indent="-342900">
              <a:spcBef>
                <a:spcPts val="1600"/>
              </a:spcBef>
              <a:buFont typeface="Arial" panose="020B0604020202020204" pitchFamily="34" charset="0"/>
              <a:buChar char="•"/>
            </a:pPr>
            <a:r>
              <a:rPr lang="en-US" sz="1800"/>
              <a:t>What is your circuit change-out policy?</a:t>
            </a:r>
          </a:p>
          <a:p>
            <a:pPr marL="342900" indent="-342900">
              <a:spcBef>
                <a:spcPts val="1600"/>
              </a:spcBef>
              <a:buFont typeface="Arial" panose="020B0604020202020204" pitchFamily="34" charset="0"/>
              <a:buChar char="•"/>
            </a:pPr>
            <a:r>
              <a:rPr lang="en-US" sz="1800"/>
              <a:t>Can you convert without a trial?</a:t>
            </a:r>
          </a:p>
          <a:p>
            <a:pPr marL="342900" indent="-342900">
              <a:spcBef>
                <a:spcPts val="1600"/>
              </a:spcBef>
              <a:buFont typeface="Arial" panose="020B0604020202020204" pitchFamily="34" charset="0"/>
              <a:buChar char="•"/>
            </a:pPr>
            <a:r>
              <a:rPr lang="en-US" sz="1800"/>
              <a:t>How do you deal with the following issues?</a:t>
            </a:r>
          </a:p>
          <a:p>
            <a:pPr marL="342900" indent="-342900">
              <a:spcBef>
                <a:spcPts val="1600"/>
              </a:spcBef>
              <a:buFont typeface="Arial" panose="020B0604020202020204" pitchFamily="34" charset="0"/>
              <a:buChar char="•"/>
            </a:pPr>
            <a:r>
              <a:rPr lang="en-US" sz="1800"/>
              <a:t>Budget • Inability to adjust therapy • Rainout issues • Broken/lost temperature probes</a:t>
            </a:r>
          </a:p>
          <a:p>
            <a:pPr>
              <a:spcBef>
                <a:spcPts val="1600"/>
              </a:spcBef>
            </a:pPr>
            <a:endParaRPr lang="en-US" sz="1800"/>
          </a:p>
        </p:txBody>
      </p:sp>
      <p:sp>
        <p:nvSpPr>
          <p:cNvPr id="2" name="Title 1">
            <a:extLst>
              <a:ext uri="{FF2B5EF4-FFF2-40B4-BE49-F238E27FC236}">
                <a16:creationId xmlns:a16="http://schemas.microsoft.com/office/drawing/2014/main" id="{1FD39B58-4918-93AC-6A72-B21BB1519802}"/>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DuoTherm</a:t>
            </a:r>
            <a:r>
              <a:rPr lang="en-US" sz="2800" b="1">
                <a:ln w="0"/>
                <a:solidFill>
                  <a:srgbClr val="1B51A4"/>
                </a:solidFill>
                <a:latin typeface="Arial" panose="020B0604020202020204" pitchFamily="34" charset="0"/>
                <a:cs typeface="Arial" panose="020B0604020202020204" pitchFamily="34" charset="0"/>
              </a:rPr>
              <a:t>: Questions to Ask</a:t>
            </a:r>
            <a:endParaRPr lang="en-US"/>
          </a:p>
        </p:txBody>
      </p:sp>
    </p:spTree>
    <p:extLst>
      <p:ext uri="{BB962C8B-B14F-4D97-AF65-F5344CB8AC3E}">
        <p14:creationId xmlns:p14="http://schemas.microsoft.com/office/powerpoint/2010/main" val="381067426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F4C0D-2327-01B3-994B-59393874A47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CFA475-6963-E186-3A9E-C0E935358B2A}"/>
              </a:ext>
            </a:extLst>
          </p:cNvPr>
          <p:cNvSpPr>
            <a:spLocks noGrp="1"/>
          </p:cNvSpPr>
          <p:nvPr>
            <p:ph idx="1"/>
          </p:nvPr>
        </p:nvSpPr>
        <p:spPr>
          <a:xfrm>
            <a:off x="561975" y="1400175"/>
            <a:ext cx="7890649" cy="4737153"/>
          </a:xfrm>
        </p:spPr>
        <p:txBody>
          <a:bodyPr>
            <a:normAutofit fontScale="77500" lnSpcReduction="20000"/>
          </a:bodyPr>
          <a:lstStyle/>
          <a:p>
            <a:pPr marL="0" indent="0">
              <a:buNone/>
            </a:pPr>
            <a:r>
              <a:rPr lang="en-US"/>
              <a:t>Alarm sensors will let you know before running out of water. With MR850, delay can be up to 30 minutes before alarming.</a:t>
            </a:r>
          </a:p>
          <a:p>
            <a:pPr marL="0" indent="0">
              <a:buNone/>
            </a:pPr>
            <a:endParaRPr lang="en-US"/>
          </a:p>
          <a:p>
            <a:pPr marL="0" indent="0">
              <a:buNone/>
            </a:pPr>
            <a:r>
              <a:rPr lang="en-US"/>
              <a:t>Stainless steel temp probe tips more durable than MR850 ceramic and can be wiped to clean at bedside.</a:t>
            </a:r>
          </a:p>
          <a:p>
            <a:pPr marL="0" indent="0">
              <a:buNone/>
            </a:pPr>
            <a:endParaRPr lang="en-US"/>
          </a:p>
          <a:p>
            <a:pPr marL="0" indent="0">
              <a:buNone/>
            </a:pPr>
            <a:r>
              <a:rPr lang="en-US"/>
              <a:t>Circuits are 30-day use, MR850 circuits are 14-day use.</a:t>
            </a:r>
          </a:p>
          <a:p>
            <a:pPr marL="0" indent="0">
              <a:buNone/>
            </a:pPr>
            <a:endParaRPr lang="en-US"/>
          </a:p>
          <a:p>
            <a:pPr marL="0" indent="0">
              <a:buNone/>
            </a:pPr>
            <a:r>
              <a:rPr lang="en-US"/>
              <a:t>Temp probe and circuit length both come standard 6 feet. MR850 circuit standard if 5 feet.</a:t>
            </a:r>
          </a:p>
          <a:p>
            <a:pPr marL="0" indent="0">
              <a:buNone/>
            </a:pPr>
            <a:endParaRPr lang="en-US"/>
          </a:p>
          <a:p>
            <a:pPr marL="0" indent="0">
              <a:buNone/>
            </a:pPr>
            <a:r>
              <a:rPr lang="en-US"/>
              <a:t>Can decrease power to the expiratory limb.</a:t>
            </a:r>
          </a:p>
          <a:p>
            <a:pPr marL="0" indent="0">
              <a:buNone/>
            </a:pPr>
            <a:endParaRPr lang="en-US"/>
          </a:p>
          <a:p>
            <a:pPr marL="0" indent="0">
              <a:buNone/>
            </a:pPr>
            <a:r>
              <a:rPr lang="en-US"/>
              <a:t>Study shows </a:t>
            </a:r>
            <a:r>
              <a:rPr lang="en-US" err="1"/>
              <a:t>DuoTherm</a:t>
            </a:r>
            <a:r>
              <a:rPr lang="en-US"/>
              <a:t> Dual-wall circuit has less rain-out compared to MR850 (</a:t>
            </a:r>
            <a:r>
              <a:rPr lang="en-US" err="1"/>
              <a:t>DuoTherm</a:t>
            </a:r>
            <a:r>
              <a:rPr lang="en-US"/>
              <a:t> NIV circuit is 5ft and not dual wall…rainout not an issue with NIV)</a:t>
            </a:r>
          </a:p>
          <a:p>
            <a:endParaRPr lang="en-US"/>
          </a:p>
        </p:txBody>
      </p:sp>
      <p:sp>
        <p:nvSpPr>
          <p:cNvPr id="2" name="Title 1">
            <a:extLst>
              <a:ext uri="{FF2B5EF4-FFF2-40B4-BE49-F238E27FC236}">
                <a16:creationId xmlns:a16="http://schemas.microsoft.com/office/drawing/2014/main" id="{8FAC955D-A63D-8BA3-35A2-A5269A443C77}"/>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DuoTherm</a:t>
            </a:r>
            <a:r>
              <a:rPr lang="en-US" sz="2800" b="1">
                <a:ln w="0"/>
                <a:solidFill>
                  <a:srgbClr val="1B51A4"/>
                </a:solidFill>
                <a:latin typeface="Arial" panose="020B0604020202020204" pitchFamily="34" charset="0"/>
                <a:cs typeface="Arial" panose="020B0604020202020204" pitchFamily="34" charset="0"/>
              </a:rPr>
              <a:t>: Key Selling Points</a:t>
            </a:r>
            <a:endParaRPr lang="en-US"/>
          </a:p>
        </p:txBody>
      </p:sp>
    </p:spTree>
    <p:extLst>
      <p:ext uri="{BB962C8B-B14F-4D97-AF65-F5344CB8AC3E}">
        <p14:creationId xmlns:p14="http://schemas.microsoft.com/office/powerpoint/2010/main" val="283977038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C9E601-7330-943A-54EB-45F73CB8A20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F9BD41-F105-70E9-FDDF-35016E76D9F2}"/>
              </a:ext>
            </a:extLst>
          </p:cNvPr>
          <p:cNvSpPr>
            <a:spLocks noGrp="1"/>
          </p:cNvSpPr>
          <p:nvPr>
            <p:ph idx="1"/>
          </p:nvPr>
        </p:nvSpPr>
        <p:spPr>
          <a:xfrm>
            <a:off x="561976" y="1400175"/>
            <a:ext cx="8258640" cy="4737153"/>
          </a:xfrm>
        </p:spPr>
        <p:txBody>
          <a:bodyPr>
            <a:normAutofit/>
          </a:bodyPr>
          <a:lstStyle/>
          <a:p>
            <a:pPr marL="285750" indent="-285750">
              <a:lnSpc>
                <a:spcPct val="120000"/>
              </a:lnSpc>
              <a:buFont typeface="Arial" panose="020B0604020202020204" pitchFamily="34" charset="0"/>
              <a:buChar char="•"/>
            </a:pPr>
            <a:r>
              <a:rPr lang="en-US" sz="1800" err="1"/>
              <a:t>DuoTherm</a:t>
            </a:r>
            <a:r>
              <a:rPr lang="en-US" sz="1800"/>
              <a:t> has 3 size circuits: neo (10 mm), ped (15 mm), adult (22 mm). MR850 only has 10 &amp; 20.</a:t>
            </a:r>
          </a:p>
          <a:p>
            <a:pPr marL="285750" indent="-285750">
              <a:lnSpc>
                <a:spcPct val="120000"/>
              </a:lnSpc>
              <a:buFont typeface="Arial" panose="020B0604020202020204" pitchFamily="34" charset="0"/>
              <a:buChar char="•"/>
            </a:pPr>
            <a:r>
              <a:rPr lang="en-US" sz="1800"/>
              <a:t>MR850 is 30-year old technology and usually more expensive (</a:t>
            </a:r>
            <a:r>
              <a:rPr lang="en-US" sz="1800" err="1"/>
              <a:t>DuoTherm</a:t>
            </a:r>
            <a:r>
              <a:rPr lang="en-US" sz="1800"/>
              <a:t> Circuits about $27, MR850 about $30)</a:t>
            </a:r>
          </a:p>
          <a:p>
            <a:pPr marL="285750" indent="-285750">
              <a:lnSpc>
                <a:spcPct val="120000"/>
              </a:lnSpc>
              <a:buFont typeface="Arial" panose="020B0604020202020204" pitchFamily="34" charset="0"/>
              <a:buChar char="•"/>
            </a:pPr>
            <a:r>
              <a:rPr lang="en-US" sz="1800"/>
              <a:t>Large, intuitive display screen with light sensor</a:t>
            </a:r>
          </a:p>
          <a:p>
            <a:pPr marL="285750" indent="-285750">
              <a:lnSpc>
                <a:spcPct val="120000"/>
              </a:lnSpc>
              <a:buFont typeface="Arial" panose="020B0604020202020204" pitchFamily="34" charset="0"/>
              <a:buChar char="•"/>
            </a:pPr>
            <a:r>
              <a:rPr lang="en-US" sz="1800" err="1"/>
              <a:t>DuoTherm</a:t>
            </a:r>
            <a:r>
              <a:rPr lang="en-US" sz="1800"/>
              <a:t> Alarm package is more descriptive with pictures displayed for easy explanation</a:t>
            </a:r>
          </a:p>
          <a:p>
            <a:pPr marL="285750" indent="-285750">
              <a:lnSpc>
                <a:spcPct val="120000"/>
              </a:lnSpc>
              <a:buFont typeface="Arial" panose="020B0604020202020204" pitchFamily="34" charset="0"/>
              <a:buChar char="•"/>
            </a:pPr>
            <a:r>
              <a:rPr lang="en-US" sz="1800"/>
              <a:t>Comes standard with hang tag alarm guide that show alarm remedies</a:t>
            </a:r>
          </a:p>
          <a:p>
            <a:pPr marL="285750" indent="-285750">
              <a:lnSpc>
                <a:spcPct val="120000"/>
              </a:lnSpc>
              <a:buFont typeface="Arial" panose="020B0604020202020204" pitchFamily="34" charset="0"/>
              <a:buChar char="•"/>
            </a:pPr>
            <a:r>
              <a:rPr lang="en-US" sz="1800"/>
              <a:t>Invasive, non-invasive, and unique free mode operation (can set temp &amp; moisture independent of each other). MR850 only has pre-set modes (inv/non-inv)</a:t>
            </a:r>
          </a:p>
          <a:p>
            <a:pPr>
              <a:lnSpc>
                <a:spcPct val="120000"/>
              </a:lnSpc>
            </a:pPr>
            <a:endParaRPr lang="en-US" sz="1800"/>
          </a:p>
        </p:txBody>
      </p:sp>
      <p:sp>
        <p:nvSpPr>
          <p:cNvPr id="2" name="Title 1">
            <a:extLst>
              <a:ext uri="{FF2B5EF4-FFF2-40B4-BE49-F238E27FC236}">
                <a16:creationId xmlns:a16="http://schemas.microsoft.com/office/drawing/2014/main" id="{F403A591-682D-E656-DD58-EDE94774E540}"/>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DuoTherm</a:t>
            </a:r>
            <a:r>
              <a:rPr lang="en-US" sz="2800" b="1">
                <a:ln w="0"/>
                <a:solidFill>
                  <a:srgbClr val="1B51A4"/>
                </a:solidFill>
                <a:latin typeface="Arial" panose="020B0604020202020204" pitchFamily="34" charset="0"/>
                <a:cs typeface="Arial" panose="020B0604020202020204" pitchFamily="34" charset="0"/>
              </a:rPr>
              <a:t>: Key Selling Points</a:t>
            </a:r>
            <a:endParaRPr lang="en-US"/>
          </a:p>
        </p:txBody>
      </p:sp>
    </p:spTree>
    <p:extLst>
      <p:ext uri="{BB962C8B-B14F-4D97-AF65-F5344CB8AC3E}">
        <p14:creationId xmlns:p14="http://schemas.microsoft.com/office/powerpoint/2010/main" val="336325237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080E2-76AE-5242-4594-0375F8141BE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999A86-FFAE-3297-0FEE-7D31C409315A}"/>
              </a:ext>
            </a:extLst>
          </p:cNvPr>
          <p:cNvSpPr txBox="1"/>
          <p:nvPr/>
        </p:nvSpPr>
        <p:spPr>
          <a:xfrm>
            <a:off x="8250407" y="1084976"/>
            <a:ext cx="3255625" cy="6494085"/>
          </a:xfrm>
          <a:prstGeom prst="rect">
            <a:avLst/>
          </a:prstGeom>
          <a:noFill/>
        </p:spPr>
        <p:txBody>
          <a:bodyPr wrap="square" lIns="91440" tIns="45720" rIns="91440" bIns="45720" anchor="t">
            <a:spAutoFit/>
          </a:bodyPr>
          <a:lstStyle/>
          <a:p>
            <a:r>
              <a:rPr lang="en-US" b="1">
                <a:solidFill>
                  <a:srgbClr val="008557"/>
                </a:solidFill>
              </a:rPr>
              <a:t>Resources: </a:t>
            </a:r>
          </a:p>
          <a:p>
            <a:endParaRPr lang="en-US"/>
          </a:p>
          <a:p>
            <a:pPr marL="285750" indent="-285750">
              <a:buFont typeface="Arial" panose="020B0604020202020204" pitchFamily="34" charset="0"/>
              <a:buChar char="•"/>
            </a:pPr>
            <a:r>
              <a:rPr lang="en-US" sz="1400">
                <a:ea typeface="+mn-lt"/>
                <a:cs typeface="+mn-lt"/>
                <a:hlinkClick r:id="rId3"/>
              </a:rPr>
              <a:t>DuoTherm Lit Sheet</a:t>
            </a:r>
            <a:endParaRPr lang="en-US" sz="1400">
              <a:cs typeface="Arial"/>
            </a:endParaRPr>
          </a:p>
          <a:p>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AirLife DuoTherm Video - AirLife Connect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5"/>
              </a:rPr>
              <a:t>AirLife DuoTherm Competitive Comparison - AirLife Connect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6"/>
              </a:rPr>
              <a:t>DuoTherm Brochure</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7"/>
              </a:rPr>
              <a:t>DuoTherm Configuration Guide</a:t>
            </a:r>
            <a:endParaRPr lang="en-US" sz="1400">
              <a:cs typeface="Arial"/>
            </a:endParaRP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ea typeface="+mn-lt"/>
                <a:cs typeface="+mn-lt"/>
                <a:hlinkClick r:id="rId5"/>
              </a:rPr>
              <a:t>AirLife DuoTherm Competitive Comparison - AirLife Connect</a:t>
            </a:r>
            <a:endParaRPr lang="en-US" sz="1400"/>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b="1">
                <a:cs typeface="Arial"/>
                <a:hlinkClick r:id="rId8"/>
              </a:rPr>
              <a:t>DuoTherm Launch Binder</a:t>
            </a:r>
            <a:endParaRPr lang="en-US" sz="1400">
              <a:cs typeface="Arial"/>
            </a:endParaRP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t>Demo Kit</a:t>
            </a:r>
            <a:endParaRPr lang="en-US" sz="1400">
              <a:cs typeface="Arial" panose="020B0604020202020204"/>
            </a:endParaRP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r>
              <a:rPr lang="en-US" sz="1400"/>
              <a:t>Quick Start Guide</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Alarm Guide</a:t>
            </a:r>
          </a:p>
          <a:p>
            <a:pPr marL="285750" indent="-285750">
              <a:buFont typeface="Wingdings" panose="05000000000000000000" pitchFamily="2" charset="2"/>
              <a:buChar char="Ø"/>
            </a:pPr>
            <a:endParaRPr lang="en-US"/>
          </a:p>
          <a:p>
            <a:endParaRPr lang="en-US"/>
          </a:p>
          <a:p>
            <a:endParaRPr lang="en-US"/>
          </a:p>
          <a:p>
            <a:pPr marL="285750" indent="-285750">
              <a:buFont typeface="Wingdings" panose="05000000000000000000" pitchFamily="2" charset="2"/>
              <a:buChar char="Ø"/>
            </a:pPr>
            <a:endParaRPr lang="en-US"/>
          </a:p>
        </p:txBody>
      </p:sp>
      <p:sp>
        <p:nvSpPr>
          <p:cNvPr id="3" name="Content Placeholder 2">
            <a:extLst>
              <a:ext uri="{FF2B5EF4-FFF2-40B4-BE49-F238E27FC236}">
                <a16:creationId xmlns:a16="http://schemas.microsoft.com/office/drawing/2014/main" id="{12D8EA22-2165-71D1-73C1-1C94536B4E6D}"/>
              </a:ext>
            </a:extLst>
          </p:cNvPr>
          <p:cNvSpPr>
            <a:spLocks noGrp="1"/>
          </p:cNvSpPr>
          <p:nvPr>
            <p:ph idx="1"/>
          </p:nvPr>
        </p:nvSpPr>
        <p:spPr>
          <a:xfrm>
            <a:off x="561976" y="1400175"/>
            <a:ext cx="6217966" cy="4737153"/>
          </a:xfrm>
        </p:spPr>
        <p:txBody>
          <a:bodyPr>
            <a:normAutofit fontScale="70000" lnSpcReduction="20000"/>
          </a:bodyPr>
          <a:lstStyle/>
          <a:p>
            <a:r>
              <a:rPr lang="en-US" err="1"/>
              <a:t>DuoTherm</a:t>
            </a:r>
            <a:r>
              <a:rPr lang="en-US"/>
              <a:t> Water level sensors can be left on or turned off</a:t>
            </a:r>
          </a:p>
          <a:p>
            <a:endParaRPr lang="en-US"/>
          </a:p>
          <a:p>
            <a:r>
              <a:rPr lang="en-US"/>
              <a:t>MR950 heater base &amp; circuits are much more expensive than </a:t>
            </a:r>
            <a:r>
              <a:rPr lang="en-US" err="1"/>
              <a:t>DuoTherm</a:t>
            </a:r>
            <a:endParaRPr lang="en-US">
              <a:cs typeface="Arial"/>
            </a:endParaRPr>
          </a:p>
          <a:p>
            <a:endParaRPr lang="en-US"/>
          </a:p>
          <a:p>
            <a:r>
              <a:rPr lang="en-US"/>
              <a:t>1 year warranty is standard</a:t>
            </a:r>
            <a:endParaRPr lang="en-US">
              <a:cs typeface="Arial"/>
            </a:endParaRPr>
          </a:p>
          <a:p>
            <a:endParaRPr lang="en-US" u="sng">
              <a:solidFill>
                <a:schemeClr val="accent1">
                  <a:lumMod val="75000"/>
                </a:schemeClr>
              </a:solidFill>
            </a:endParaRPr>
          </a:p>
          <a:p>
            <a:endParaRPr lang="en-US"/>
          </a:p>
          <a:p>
            <a:pPr marL="0" indent="0">
              <a:buNone/>
            </a:pPr>
            <a:r>
              <a:rPr lang="en-US"/>
              <a:t>*Prime Targets: </a:t>
            </a:r>
            <a:endParaRPr lang="en-US">
              <a:cs typeface="Arial"/>
            </a:endParaRPr>
          </a:p>
          <a:p>
            <a:pPr marL="285750" indent="-285750">
              <a:buFont typeface="Arial" panose="020B0604020202020204" pitchFamily="34" charset="0"/>
              <a:buChar char="•"/>
            </a:pPr>
            <a:r>
              <a:rPr lang="en-US"/>
              <a:t>Current F&amp;P MR850 users with or without committed use agreements </a:t>
            </a:r>
            <a:endParaRPr lang="en-US">
              <a:cs typeface="Arial"/>
            </a:endParaRPr>
          </a:p>
          <a:p>
            <a:pPr marL="285750" indent="-285750">
              <a:buFont typeface="Arial" panose="020B0604020202020204" pitchFamily="34" charset="0"/>
              <a:buChar char="•"/>
            </a:pPr>
            <a:r>
              <a:rPr lang="en-US"/>
              <a:t>Customers that use our AH circuits and purchase our inhalation water</a:t>
            </a:r>
            <a:endParaRPr lang="en-US">
              <a:cs typeface="Arial"/>
            </a:endParaRPr>
          </a:p>
          <a:p>
            <a:pPr marL="285750" indent="-285750">
              <a:buFont typeface="Arial" panose="020B0604020202020204" pitchFamily="34" charset="0"/>
              <a:buChar char="•"/>
            </a:pPr>
            <a:r>
              <a:rPr lang="en-US"/>
              <a:t>AirLife Enterprise Agreement / GPO program pull-through</a:t>
            </a:r>
            <a:endParaRPr lang="en-US">
              <a:cs typeface="Arial"/>
            </a:endParaRPr>
          </a:p>
          <a:p>
            <a:pPr marL="285750" indent="-285750">
              <a:buFont typeface="Arial" panose="020B0604020202020204" pitchFamily="34" charset="0"/>
              <a:buChar char="•"/>
            </a:pPr>
            <a:r>
              <a:rPr lang="en-US"/>
              <a:t>On Vizient Contract</a:t>
            </a:r>
          </a:p>
        </p:txBody>
      </p:sp>
      <p:sp>
        <p:nvSpPr>
          <p:cNvPr id="2" name="Title 1">
            <a:extLst>
              <a:ext uri="{FF2B5EF4-FFF2-40B4-BE49-F238E27FC236}">
                <a16:creationId xmlns:a16="http://schemas.microsoft.com/office/drawing/2014/main" id="{EB0AA344-7593-B9F5-C096-1C466AE4775A}"/>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DuoTherm</a:t>
            </a:r>
            <a:r>
              <a:rPr lang="en-US" sz="2800" b="1">
                <a:ln w="0"/>
                <a:solidFill>
                  <a:srgbClr val="1B51A4"/>
                </a:solidFill>
                <a:latin typeface="Arial" panose="020B0604020202020204" pitchFamily="34" charset="0"/>
                <a:cs typeface="Arial" panose="020B0604020202020204" pitchFamily="34" charset="0"/>
              </a:rPr>
              <a:t>: Key Selling Points</a:t>
            </a:r>
            <a:endParaRPr lang="en-US"/>
          </a:p>
        </p:txBody>
      </p:sp>
    </p:spTree>
    <p:extLst>
      <p:ext uri="{BB962C8B-B14F-4D97-AF65-F5344CB8AC3E}">
        <p14:creationId xmlns:p14="http://schemas.microsoft.com/office/powerpoint/2010/main" val="74604973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645420-2E4F-E927-F903-3113BA337873}"/>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7C2C6C7-AAE2-4FEC-E1DB-789127EAA65C}"/>
              </a:ext>
            </a:extLst>
          </p:cNvPr>
          <p:cNvSpPr>
            <a:spLocks noGrp="1"/>
          </p:cNvSpPr>
          <p:nvPr>
            <p:ph idx="1"/>
          </p:nvPr>
        </p:nvSpPr>
        <p:spPr/>
        <p:txBody>
          <a:bodyPr/>
          <a:lstStyle/>
          <a:p>
            <a:pPr marL="0" indent="0">
              <a:buNone/>
            </a:pPr>
            <a:r>
              <a:rPr lang="en-US" sz="2400" b="1"/>
              <a:t>I am used to the MR850 operation</a:t>
            </a:r>
          </a:p>
          <a:p>
            <a:pPr marL="0" indent="0">
              <a:buNone/>
            </a:pPr>
            <a:r>
              <a:rPr lang="en-US" sz="2400"/>
              <a:t>There are many features that the </a:t>
            </a:r>
            <a:r>
              <a:rPr lang="en-US" sz="2400" err="1"/>
              <a:t>DuoTherm</a:t>
            </a:r>
            <a:r>
              <a:rPr lang="en-US" sz="2400"/>
              <a:t> offers that the current system does not, and you will most likely save money vs current costs. </a:t>
            </a:r>
            <a:endParaRPr lang="en-US" sz="2400" b="1"/>
          </a:p>
          <a:p>
            <a:pPr marL="0" indent="0">
              <a:buNone/>
            </a:pPr>
            <a:endParaRPr lang="en-US" sz="2400" b="1"/>
          </a:p>
          <a:p>
            <a:pPr marL="0" indent="0">
              <a:buNone/>
            </a:pPr>
            <a:r>
              <a:rPr lang="en-US" sz="2400" b="1">
                <a:hlinkClick r:id="rId3"/>
              </a:rPr>
              <a:t>DuoTherm Launch Binder</a:t>
            </a:r>
            <a:endParaRPr lang="en-US"/>
          </a:p>
        </p:txBody>
      </p:sp>
      <p:sp>
        <p:nvSpPr>
          <p:cNvPr id="2" name="Title 1">
            <a:extLst>
              <a:ext uri="{FF2B5EF4-FFF2-40B4-BE49-F238E27FC236}">
                <a16:creationId xmlns:a16="http://schemas.microsoft.com/office/drawing/2014/main" id="{8530C1B5-1311-7F4A-AB2E-0F3054064332}"/>
              </a:ext>
            </a:extLst>
          </p:cNvPr>
          <p:cNvSpPr>
            <a:spLocks noGrp="1"/>
          </p:cNvSpPr>
          <p:nvPr>
            <p:ph type="title"/>
          </p:nvPr>
        </p:nvSpPr>
        <p:spPr>
          <a:xfrm>
            <a:off x="522219" y="419100"/>
            <a:ext cx="10515600" cy="668820"/>
          </a:xfrm>
        </p:spPr>
        <p:txBody>
          <a:bodyPr>
            <a:normAutofit/>
          </a:bodyPr>
          <a:lstStyle/>
          <a:p>
            <a:r>
              <a:rPr lang="en-US" err="1"/>
              <a:t>DuoTherm</a:t>
            </a:r>
            <a:r>
              <a:rPr lang="en-US"/>
              <a:t>: Objection Handling</a:t>
            </a:r>
          </a:p>
        </p:txBody>
      </p:sp>
    </p:spTree>
    <p:extLst>
      <p:ext uri="{BB962C8B-B14F-4D97-AF65-F5344CB8AC3E}">
        <p14:creationId xmlns:p14="http://schemas.microsoft.com/office/powerpoint/2010/main" val="180449898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2A8D8-2A08-F2C7-D9F2-DAD31D59CCE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B96696-D8DE-E4C2-9E20-0AEB648C5E9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102</a:t>
            </a:fld>
            <a:endParaRPr lang="en-US"/>
          </a:p>
        </p:txBody>
      </p:sp>
      <p:sp>
        <p:nvSpPr>
          <p:cNvPr id="3" name="Title 2">
            <a:extLst>
              <a:ext uri="{FF2B5EF4-FFF2-40B4-BE49-F238E27FC236}">
                <a16:creationId xmlns:a16="http://schemas.microsoft.com/office/drawing/2014/main" id="{21DCEA73-29CA-3210-EA61-BD741D02BCCB}"/>
              </a:ext>
            </a:extLst>
          </p:cNvPr>
          <p:cNvSpPr>
            <a:spLocks noGrp="1"/>
          </p:cNvSpPr>
          <p:nvPr>
            <p:ph type="title"/>
          </p:nvPr>
        </p:nvSpPr>
        <p:spPr>
          <a:xfrm>
            <a:off x="3329609" y="3676303"/>
            <a:ext cx="8311302" cy="2635399"/>
          </a:xfrm>
        </p:spPr>
        <p:txBody>
          <a:bodyPr>
            <a:normAutofit/>
          </a:bodyPr>
          <a:lstStyle/>
          <a:p>
            <a:r>
              <a:rPr lang="en-US"/>
              <a:t>Humidification </a:t>
            </a:r>
            <a:br>
              <a:rPr lang="en-US"/>
            </a:br>
            <a:r>
              <a:rPr lang="en-US"/>
              <a:t>(Sterile Water &amp; Saline) </a:t>
            </a:r>
            <a:br>
              <a:rPr lang="en-US"/>
            </a:br>
            <a:br>
              <a:rPr lang="en-US"/>
            </a:br>
            <a:endParaRPr lang="en-US"/>
          </a:p>
        </p:txBody>
      </p:sp>
    </p:spTree>
    <p:extLst>
      <p:ext uri="{BB962C8B-B14F-4D97-AF65-F5344CB8AC3E}">
        <p14:creationId xmlns:p14="http://schemas.microsoft.com/office/powerpoint/2010/main" val="305588881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8A5AC-75AD-A2CA-6FD2-2C0D03B47DA8}"/>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7CA8D8-04D4-1E4B-2CD0-1D40818EF699}"/>
              </a:ext>
            </a:extLst>
          </p:cNvPr>
          <p:cNvSpPr>
            <a:spLocks noGrp="1"/>
          </p:cNvSpPr>
          <p:nvPr>
            <p:ph idx="1"/>
          </p:nvPr>
        </p:nvSpPr>
        <p:spPr>
          <a:xfrm>
            <a:off x="6411960" y="3959470"/>
            <a:ext cx="5041286" cy="2177858"/>
          </a:xfrm>
        </p:spPr>
        <p:txBody>
          <a:bodyPr vert="horz" lIns="91440" tIns="45720" rIns="91440" bIns="45720" rtlCol="0" anchor="t">
            <a:normAutofit fontScale="77500" lnSpcReduction="20000"/>
          </a:bodyPr>
          <a:lstStyle/>
          <a:p>
            <a:r>
              <a:rPr lang="en-US" sz="2200" b="1" i="1">
                <a:solidFill>
                  <a:srgbClr val="1D51A4"/>
                </a:solidFill>
                <a:latin typeface="+mn-lt"/>
                <a:cs typeface="Arial"/>
              </a:rPr>
              <a:t>Tail Winds:</a:t>
            </a:r>
          </a:p>
          <a:p>
            <a:pPr marL="285750" indent="-285750">
              <a:buFont typeface="Arial" panose="020B0604020202020204" pitchFamily="34" charset="0"/>
              <a:buChar char="•"/>
            </a:pPr>
            <a:r>
              <a:rPr lang="en-US" i="1"/>
              <a:t>AirLife is trusted market leader</a:t>
            </a:r>
          </a:p>
          <a:p>
            <a:pPr marL="285750" indent="-285750">
              <a:buFont typeface="Arial" panose="020B0604020202020204" pitchFamily="34" charset="0"/>
              <a:buChar char="•"/>
            </a:pPr>
            <a:r>
              <a:rPr lang="en-US" i="1"/>
              <a:t>Baxter manufacturing issues post hurricane</a:t>
            </a:r>
          </a:p>
          <a:p>
            <a:pPr marL="285750" indent="-285750">
              <a:buFont typeface="Arial" panose="020B0604020202020204" pitchFamily="34" charset="0"/>
              <a:buChar char="•"/>
            </a:pPr>
            <a:r>
              <a:rPr lang="en-US" i="1"/>
              <a:t>Water codes on AirLife Secure and AirLife Agreement ensure product for customers</a:t>
            </a:r>
          </a:p>
          <a:p>
            <a:pPr marL="285750" indent="-285750">
              <a:buFont typeface="Arial" panose="020B0604020202020204" pitchFamily="34" charset="0"/>
              <a:buChar char="•"/>
            </a:pPr>
            <a:r>
              <a:rPr lang="en-US" i="1"/>
              <a:t>Moving forward with flex container launch to differentiate flex bags from IV bags</a:t>
            </a:r>
          </a:p>
          <a:p>
            <a:pPr marL="285750" indent="-285750">
              <a:buFont typeface="Arial" panose="020B0604020202020204" pitchFamily="34" charset="0"/>
              <a:buChar char="•"/>
            </a:pPr>
            <a:r>
              <a:rPr lang="en-US" i="1" err="1"/>
              <a:t>SensiMedical</a:t>
            </a:r>
            <a:r>
              <a:rPr lang="en-US" i="1"/>
              <a:t> announced a price increase of 13% effective 8/1/2024</a:t>
            </a:r>
          </a:p>
        </p:txBody>
      </p:sp>
      <p:sp>
        <p:nvSpPr>
          <p:cNvPr id="3" name="Slide Number Placeholder 2">
            <a:extLst>
              <a:ext uri="{FF2B5EF4-FFF2-40B4-BE49-F238E27FC236}">
                <a16:creationId xmlns:a16="http://schemas.microsoft.com/office/drawing/2014/main" id="{254C1175-281C-F139-3FC5-D2A37BA3E93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103</a:t>
            </a:fld>
            <a:endParaRPr lang="en-US"/>
          </a:p>
        </p:txBody>
      </p:sp>
      <p:sp>
        <p:nvSpPr>
          <p:cNvPr id="4" name="Title 3">
            <a:extLst>
              <a:ext uri="{FF2B5EF4-FFF2-40B4-BE49-F238E27FC236}">
                <a16:creationId xmlns:a16="http://schemas.microsoft.com/office/drawing/2014/main" id="{49AAAD0C-B89C-1383-DB23-A2BB32373E3F}"/>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A8BF87EF-D66D-303A-F7D8-139028FA0DA4}"/>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FF8EA50-AC2A-4EE8-54BC-D6DD7A32BF12}"/>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0794F855-DF22-6E26-68D2-F4A6F010D598}"/>
              </a:ext>
            </a:extLst>
          </p:cNvPr>
          <p:cNvSpPr txBox="1">
            <a:spLocks/>
          </p:cNvSpPr>
          <p:nvPr/>
        </p:nvSpPr>
        <p:spPr>
          <a:xfrm>
            <a:off x="527434" y="1177346"/>
            <a:ext cx="5190309" cy="2305596"/>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cs typeface="Arial"/>
              </a:rPr>
              <a:t>Total Market Size: </a:t>
            </a:r>
            <a:r>
              <a:rPr lang="en-US" sz="1000" b="1" i="1">
                <a:solidFill>
                  <a:srgbClr val="1D51A4"/>
                </a:solidFill>
                <a:latin typeface="+mn-lt"/>
                <a:cs typeface="Arial"/>
              </a:rPr>
              <a:t>Sources – GHX and </a:t>
            </a:r>
            <a:r>
              <a:rPr lang="en-US" sz="1000" b="1" i="1" err="1">
                <a:solidFill>
                  <a:srgbClr val="1D51A4"/>
                </a:solidFill>
                <a:latin typeface="+mn-lt"/>
                <a:cs typeface="Arial"/>
              </a:rPr>
              <a:t>PiSA</a:t>
            </a:r>
            <a:endParaRPr lang="en-US" sz="1000" b="1" i="1">
              <a:solidFill>
                <a:srgbClr val="1D51A4"/>
              </a:solidFill>
              <a:latin typeface="+mn-lt"/>
              <a:cs typeface="Arial"/>
            </a:endParaRPr>
          </a:p>
          <a:p>
            <a:pPr marL="342900" indent="-342900">
              <a:buFont typeface="Arial" panose="020B0604020202020204" pitchFamily="34" charset="0"/>
              <a:buChar char="•"/>
            </a:pPr>
            <a:r>
              <a:rPr lang="en-US" sz="1400" b="1" i="1">
                <a:latin typeface="+mn-lt"/>
                <a:cs typeface="Arial"/>
              </a:rPr>
              <a:t>CAGR – 5.0%</a:t>
            </a:r>
          </a:p>
          <a:p>
            <a:pPr marL="342900" indent="-342900">
              <a:buChar char="•"/>
            </a:pPr>
            <a:r>
              <a:rPr lang="en-US" sz="1400" b="1" i="1">
                <a:latin typeface="+mn-lt"/>
                <a:cs typeface="Arial"/>
              </a:rPr>
              <a:t>Total Addressable Market – Domestic</a:t>
            </a:r>
          </a:p>
          <a:p>
            <a:pPr marL="1085850" lvl="1" indent="-285750"/>
            <a:r>
              <a:rPr lang="en-US" sz="1400" b="1" i="1">
                <a:latin typeface="+mn-lt"/>
                <a:cs typeface="Arial"/>
              </a:rPr>
              <a:t>Water                     $84M</a:t>
            </a:r>
            <a:endParaRPr lang="en-US">
              <a:latin typeface="+mn-lt"/>
              <a:cs typeface="Arial"/>
            </a:endParaRPr>
          </a:p>
          <a:p>
            <a:pPr marL="1028700" lvl="1" indent="-342900">
              <a:buFont typeface="Arial" panose="020B0604020202020204" pitchFamily="34" charset="0"/>
              <a:buChar char="•"/>
            </a:pPr>
            <a:endParaRPr lang="en-US" sz="1400" b="1" i="1">
              <a:latin typeface="+mn-lt"/>
            </a:endParaRPr>
          </a:p>
          <a:p>
            <a:pPr marL="342900" indent="-342900">
              <a:buFont typeface="Arial" panose="020B0604020202020204" pitchFamily="34" charset="0"/>
              <a:buChar char="•"/>
            </a:pPr>
            <a:r>
              <a:rPr lang="en-US" sz="1400" b="1" i="1">
                <a:latin typeface="+mn-lt"/>
                <a:cs typeface="Arial"/>
              </a:rPr>
              <a:t>Market Leaders - Domestic</a:t>
            </a:r>
          </a:p>
          <a:p>
            <a:pPr marL="1028700" lvl="1" indent="-342900">
              <a:buFont typeface="Arial" panose="020B0A04020102020204"/>
              <a:buChar char="•"/>
            </a:pPr>
            <a:r>
              <a:rPr lang="en-US" sz="1500" b="1" i="1">
                <a:latin typeface="+mn-lt"/>
                <a:cs typeface="Arial"/>
              </a:rPr>
              <a:t>AirLife                          70%</a:t>
            </a:r>
            <a:endParaRPr lang="en-US" sz="1500"/>
          </a:p>
          <a:p>
            <a:pPr marL="1028700" lvl="1" indent="-342900">
              <a:buFont typeface="Arial" panose="020B0A04020102020204"/>
              <a:buChar char="•"/>
            </a:pPr>
            <a:r>
              <a:rPr lang="en-US" sz="1500" b="1" i="1">
                <a:latin typeface="+mn-lt"/>
                <a:cs typeface="Arial"/>
              </a:rPr>
              <a:t>Medline                  15%</a:t>
            </a:r>
          </a:p>
          <a:p>
            <a:pPr marL="1028700" lvl="1" indent="-342900">
              <a:buFont typeface="Arial" panose="020B0A04020102020204"/>
              <a:buChar char="•"/>
            </a:pPr>
            <a:r>
              <a:rPr lang="en-US" sz="1500" b="1" i="1">
                <a:latin typeface="+mn-lt"/>
                <a:cs typeface="Arial"/>
              </a:rPr>
              <a:t>Pharma </a:t>
            </a:r>
            <a:r>
              <a:rPr lang="en-US" sz="1000" b="1" i="1">
                <a:latin typeface="+mn-lt"/>
                <a:cs typeface="Arial"/>
              </a:rPr>
              <a:t>(irrigation)</a:t>
            </a:r>
            <a:r>
              <a:rPr lang="en-US" sz="1500" b="1" i="1">
                <a:latin typeface="+mn-lt"/>
                <a:cs typeface="Arial"/>
              </a:rPr>
              <a:t>        10%</a:t>
            </a:r>
            <a:endParaRPr lang="en-US"/>
          </a:p>
        </p:txBody>
      </p:sp>
      <p:sp>
        <p:nvSpPr>
          <p:cNvPr id="10" name="Content Placeholder 1">
            <a:extLst>
              <a:ext uri="{FF2B5EF4-FFF2-40B4-BE49-F238E27FC236}">
                <a16:creationId xmlns:a16="http://schemas.microsoft.com/office/drawing/2014/main" id="{54A30822-E27F-0CED-DA3C-30AA663DC803}"/>
              </a:ext>
            </a:extLst>
          </p:cNvPr>
          <p:cNvSpPr txBox="1">
            <a:spLocks/>
          </p:cNvSpPr>
          <p:nvPr/>
        </p:nvSpPr>
        <p:spPr>
          <a:xfrm>
            <a:off x="714374" y="3867423"/>
            <a:ext cx="5212080" cy="2468880"/>
          </a:xfrm>
          <a:prstGeom prst="rect">
            <a:avLst/>
          </a:prstGeom>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cs typeface="Arial"/>
              </a:rPr>
              <a:t>Head Winds:</a:t>
            </a:r>
          </a:p>
          <a:p>
            <a:pPr marL="342900" indent="-342900">
              <a:buFont typeface="Arial" panose="020B0604020202020204" pitchFamily="34" charset="0"/>
              <a:buChar char="•"/>
            </a:pPr>
            <a:r>
              <a:rPr lang="en-US" sz="1400" b="1" i="1">
                <a:solidFill>
                  <a:srgbClr val="000000"/>
                </a:solidFill>
                <a:latin typeface="+mn-lt"/>
                <a:cs typeface="Arial"/>
              </a:rPr>
              <a:t>Medline and McKesson shifting business to their branded saline/water vials away from </a:t>
            </a:r>
            <a:r>
              <a:rPr lang="en-US" sz="1400" b="1" i="1" err="1">
                <a:solidFill>
                  <a:srgbClr val="000000"/>
                </a:solidFill>
                <a:latin typeface="+mn-lt"/>
                <a:cs typeface="Arial"/>
              </a:rPr>
              <a:t>Modudose</a:t>
            </a:r>
            <a:r>
              <a:rPr lang="en-US" sz="1400" b="1" i="1">
                <a:solidFill>
                  <a:srgbClr val="000000"/>
                </a:solidFill>
                <a:latin typeface="+mn-lt"/>
                <a:cs typeface="Arial"/>
              </a:rPr>
              <a:t> and Ballard</a:t>
            </a:r>
          </a:p>
          <a:p>
            <a:pPr marL="342900" indent="-342900">
              <a:buFont typeface="Arial" panose="020B0604020202020204" pitchFamily="34" charset="0"/>
              <a:buChar char="•"/>
            </a:pPr>
            <a:r>
              <a:rPr lang="en-US" sz="1400" b="1" i="1" err="1">
                <a:solidFill>
                  <a:srgbClr val="000000"/>
                </a:solidFill>
                <a:latin typeface="+mn-lt"/>
                <a:cs typeface="Arial"/>
              </a:rPr>
              <a:t>SensiMedical</a:t>
            </a:r>
            <a:r>
              <a:rPr lang="en-US" sz="1400" b="1" i="1">
                <a:solidFill>
                  <a:srgbClr val="000000"/>
                </a:solidFill>
                <a:latin typeface="+mn-lt"/>
                <a:cs typeface="Arial"/>
              </a:rPr>
              <a:t> selling through </a:t>
            </a:r>
            <a:r>
              <a:rPr lang="en-US" sz="1400" b="1" i="1" err="1">
                <a:solidFill>
                  <a:srgbClr val="000000"/>
                </a:solidFill>
                <a:latin typeface="+mn-lt"/>
                <a:cs typeface="Arial"/>
              </a:rPr>
              <a:t>NovaPlus</a:t>
            </a:r>
            <a:r>
              <a:rPr lang="en-US" sz="1400" b="1" i="1">
                <a:solidFill>
                  <a:srgbClr val="000000"/>
                </a:solidFill>
                <a:latin typeface="+mn-lt"/>
                <a:cs typeface="Arial"/>
              </a:rPr>
              <a:t> and direct with lower pricing, converting business</a:t>
            </a:r>
            <a:endParaRPr lang="en-US" sz="1400" b="1" i="1">
              <a:solidFill>
                <a:srgbClr val="000000"/>
              </a:solidFill>
              <a:latin typeface="+mn-lt"/>
            </a:endParaRPr>
          </a:p>
          <a:p>
            <a:pPr marL="342900" indent="-342900">
              <a:buFont typeface="Arial" panose="020B0604020202020204" pitchFamily="34" charset="0"/>
              <a:buChar char="•"/>
            </a:pPr>
            <a:r>
              <a:rPr lang="en-US" sz="1400" b="1" i="1" err="1">
                <a:latin typeface="+mn-lt"/>
                <a:cs typeface="Arial"/>
              </a:rPr>
              <a:t>Amsino</a:t>
            </a:r>
            <a:r>
              <a:rPr lang="en-US" sz="1400" b="1" i="1">
                <a:latin typeface="+mn-lt"/>
                <a:cs typeface="Arial"/>
              </a:rPr>
              <a:t> selling on lower price</a:t>
            </a:r>
            <a:endParaRPr lang="en-US" sz="1400" b="1" i="1">
              <a:latin typeface="+mn-lt"/>
            </a:endParaRPr>
          </a:p>
          <a:p>
            <a:pPr marL="342900" indent="-342900">
              <a:buFont typeface="Arial" panose="020B0604020202020204" pitchFamily="34" charset="0"/>
              <a:buChar char="•"/>
            </a:pPr>
            <a:r>
              <a:rPr lang="en-US" sz="1400" b="1" i="1">
                <a:latin typeface="+mn-lt"/>
                <a:cs typeface="Arial"/>
              </a:rPr>
              <a:t>Flex bags patient safety issues, similar to IV bag</a:t>
            </a:r>
          </a:p>
          <a:p>
            <a:pPr marL="342900" indent="-342900">
              <a:buFont typeface="Arial" panose="020B0604020202020204" pitchFamily="34" charset="0"/>
              <a:buChar char="•"/>
            </a:pPr>
            <a:r>
              <a:rPr lang="en-US" sz="1400" b="1" i="1">
                <a:cs typeface="Arial"/>
              </a:rPr>
              <a:t>AirLife is still 15% higher</a:t>
            </a:r>
            <a:r>
              <a:rPr lang="en-US" sz="1400" b="1" i="1"/>
              <a:t>, even with </a:t>
            </a:r>
            <a:r>
              <a:rPr lang="en-US" sz="1400" b="1" i="1" err="1"/>
              <a:t>SensiMedical</a:t>
            </a:r>
            <a:r>
              <a:rPr lang="en-US" sz="1400" b="1" i="1"/>
              <a:t> price increase</a:t>
            </a:r>
            <a:endParaRPr lang="en-US" sz="1400" b="1" i="1">
              <a:latin typeface="+mn-lt"/>
              <a:cs typeface="Arial"/>
            </a:endParaRPr>
          </a:p>
          <a:p>
            <a:pPr marL="342900" indent="-342900">
              <a:buFont typeface="Arial" panose="020B0604020202020204" pitchFamily="34" charset="0"/>
              <a:buChar char="•"/>
            </a:pPr>
            <a:endParaRPr lang="en-US" sz="1400" b="1" i="1">
              <a:solidFill>
                <a:srgbClr val="000000"/>
              </a:solidFill>
              <a:latin typeface="+mn-lt"/>
            </a:endParaRPr>
          </a:p>
          <a:p>
            <a:pPr marL="1028700" lvl="1">
              <a:buFont typeface="Courier New" panose="020B0604020202020204" pitchFamily="34" charset="0"/>
              <a:buChar char="o"/>
            </a:pPr>
            <a:endParaRPr lang="en-US" sz="1400" b="1" i="1">
              <a:solidFill>
                <a:srgbClr val="000000"/>
              </a:solidFill>
              <a:latin typeface="+mn-lt"/>
            </a:endParaRPr>
          </a:p>
          <a:p>
            <a:endParaRPr lang="en-US" sz="1400" b="1" i="1">
              <a:solidFill>
                <a:srgbClr val="000000"/>
              </a:solidFill>
              <a:latin typeface="+mn-lt"/>
            </a:endParaRPr>
          </a:p>
          <a:p>
            <a:pPr marL="342900" indent="-342900">
              <a:buFont typeface="Arial" panose="020B0604020202020204" pitchFamily="34" charset="0"/>
              <a:buChar char="•"/>
            </a:pPr>
            <a:endParaRPr lang="en-US" sz="1400" b="1" i="1">
              <a:solidFill>
                <a:srgbClr val="000000"/>
              </a:solidFill>
              <a:latin typeface="+mn-lt"/>
            </a:endParaRPr>
          </a:p>
          <a:p>
            <a:pPr marL="342900" indent="-342900">
              <a:buFont typeface="Arial" panose="020B0604020202020204" pitchFamily="34" charset="0"/>
              <a:buChar char="•"/>
            </a:pPr>
            <a:endParaRPr lang="en-US" sz="2000" b="1" i="1">
              <a:solidFill>
                <a:srgbClr val="1D51A4"/>
              </a:solidFill>
              <a:latin typeface="+mn-lt"/>
            </a:endParaRPr>
          </a:p>
        </p:txBody>
      </p:sp>
      <p:sp>
        <p:nvSpPr>
          <p:cNvPr id="11" name="Content Placeholder 1">
            <a:extLst>
              <a:ext uri="{FF2B5EF4-FFF2-40B4-BE49-F238E27FC236}">
                <a16:creationId xmlns:a16="http://schemas.microsoft.com/office/drawing/2014/main" id="{DCB0A38C-9554-1E29-7CEB-B77CFD24D338}"/>
              </a:ext>
            </a:extLst>
          </p:cNvPr>
          <p:cNvSpPr txBox="1">
            <a:spLocks/>
          </p:cNvSpPr>
          <p:nvPr/>
        </p:nvSpPr>
        <p:spPr>
          <a:xfrm>
            <a:off x="6289345" y="1222292"/>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i="1">
                <a:solidFill>
                  <a:srgbClr val="1D51A4"/>
                </a:solidFill>
                <a:latin typeface="+mn-lt"/>
                <a:cs typeface="Arial"/>
              </a:rPr>
              <a:t>AirLife Market Share:</a:t>
            </a:r>
          </a:p>
          <a:p>
            <a:pPr marL="342900" indent="-342900">
              <a:buFont typeface="Arial" panose="020B0604020202020204" pitchFamily="34" charset="0"/>
              <a:buChar char="•"/>
            </a:pPr>
            <a:r>
              <a:rPr lang="en-US" sz="1400" b="1" i="1">
                <a:latin typeface="+mn-lt"/>
                <a:cs typeface="Arial"/>
              </a:rPr>
              <a:t>AirLife Market Share 		</a:t>
            </a:r>
          </a:p>
          <a:p>
            <a:pPr marL="1028700" lvl="1" indent="-342900"/>
            <a:r>
              <a:rPr lang="en-US" sz="1400" b="1" i="1">
                <a:latin typeface="+mn-lt"/>
                <a:cs typeface="Arial"/>
              </a:rPr>
              <a:t>AirLife continues to be the market leader in inhalation water</a:t>
            </a:r>
          </a:p>
          <a:p>
            <a:pPr marL="1028700" lvl="1" indent="-342900"/>
            <a:r>
              <a:rPr lang="en-US" sz="1400" b="1" i="1">
                <a:latin typeface="+mn-lt"/>
                <a:cs typeface="Arial"/>
              </a:rPr>
              <a:t>2 new competitors in the past 3 years</a:t>
            </a:r>
            <a:endParaRPr lang="en-US" sz="1400" b="1" i="1">
              <a:latin typeface="+mn-lt"/>
            </a:endParaRPr>
          </a:p>
          <a:p>
            <a:pPr marL="1485900" lvl="2">
              <a:buFont typeface="Wingdings" panose="020B0604020202020204" pitchFamily="34" charset="0"/>
              <a:buChar char="§"/>
            </a:pPr>
            <a:r>
              <a:rPr lang="en-US" sz="1400" b="1" i="1" err="1">
                <a:latin typeface="+mn-lt"/>
                <a:cs typeface="Arial"/>
              </a:rPr>
              <a:t>Sensimedical</a:t>
            </a:r>
            <a:endParaRPr lang="en-US" sz="1400" b="1" i="1">
              <a:latin typeface="+mn-lt"/>
            </a:endParaRPr>
          </a:p>
          <a:p>
            <a:pPr marL="1485900" lvl="2">
              <a:buFont typeface="Wingdings" panose="020B0604020202020204" pitchFamily="34" charset="0"/>
              <a:buChar char="§"/>
            </a:pPr>
            <a:r>
              <a:rPr lang="en-US" sz="1400" b="1" i="1" err="1">
                <a:latin typeface="+mn-lt"/>
                <a:cs typeface="Arial"/>
              </a:rPr>
              <a:t>Amsino</a:t>
            </a:r>
            <a:endParaRPr lang="en-US" sz="1400" b="1" i="1">
              <a:latin typeface="+mn-lt"/>
            </a:endParaRPr>
          </a:p>
          <a:p>
            <a:pPr marL="1028700" lvl="1" indent="-342900"/>
            <a:r>
              <a:rPr lang="en-US" sz="1400" b="1" i="1">
                <a:latin typeface="+mn-lt"/>
                <a:cs typeface="Arial"/>
              </a:rPr>
              <a:t>Baxter/pharma are 3rd largest market share holder with irrigation water sales</a:t>
            </a:r>
            <a:endParaRPr lang="en-US" sz="1400" b="1" i="1">
              <a:latin typeface="+mn-lt"/>
            </a:endParaRPr>
          </a:p>
          <a:p>
            <a:pPr marL="342900" indent="-342900">
              <a:buFont typeface="Arial" panose="020B0604020202020204" pitchFamily="34" charset="0"/>
              <a:buChar char="•"/>
            </a:pPr>
            <a:endParaRPr lang="en-US" sz="1900" b="1" i="1">
              <a:solidFill>
                <a:srgbClr val="1D51A4"/>
              </a:solidFill>
              <a:latin typeface="+mn-lt"/>
              <a:cs typeface="Arial"/>
            </a:endParaRPr>
          </a:p>
        </p:txBody>
      </p:sp>
    </p:spTree>
    <p:extLst>
      <p:ext uri="{BB962C8B-B14F-4D97-AF65-F5344CB8AC3E}">
        <p14:creationId xmlns:p14="http://schemas.microsoft.com/office/powerpoint/2010/main" val="388319536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2B5C7C-1F7B-A3D5-6E7E-0BA66E539654}"/>
              </a:ext>
            </a:extLst>
          </p:cNvPr>
          <p:cNvSpPr>
            <a:spLocks noGrp="1"/>
          </p:cNvSpPr>
          <p:nvPr>
            <p:ph idx="1"/>
          </p:nvPr>
        </p:nvSpPr>
        <p:spPr>
          <a:xfrm>
            <a:off x="522219" y="1146712"/>
            <a:ext cx="10515601" cy="1128841"/>
          </a:xfrm>
        </p:spPr>
        <p:txBody>
          <a:bodyPr/>
          <a:lstStyle/>
          <a:p>
            <a:r>
              <a:rPr lang="en-US" dirty="0"/>
              <a:t>Inhalation water is used with respiratory humidification systems to deliver humidity to patients receiving oxygen or ventilatory support.</a:t>
            </a:r>
          </a:p>
          <a:p>
            <a:endParaRPr lang="en-US" dirty="0"/>
          </a:p>
        </p:txBody>
      </p:sp>
      <p:sp>
        <p:nvSpPr>
          <p:cNvPr id="3" name="Slide Number Placeholder 2">
            <a:extLst>
              <a:ext uri="{FF2B5EF4-FFF2-40B4-BE49-F238E27FC236}">
                <a16:creationId xmlns:a16="http://schemas.microsoft.com/office/drawing/2014/main" id="{A5BA1B2B-6DFA-D812-0F46-0682CCD19137}"/>
              </a:ext>
            </a:extLst>
          </p:cNvPr>
          <p:cNvSpPr>
            <a:spLocks noGrp="1"/>
          </p:cNvSpPr>
          <p:nvPr>
            <p:ph type="sldNum" sz="quarter" idx="4"/>
          </p:nvPr>
        </p:nvSpPr>
        <p:spPr/>
        <p:txBody>
          <a:bodyPr/>
          <a:lstStyle/>
          <a:p>
            <a:fld id="{065D75E3-62B6-C44A-8295-14DF27978E1A}" type="slidenum">
              <a:rPr lang="en-US" smtClean="0">
                <a:solidFill>
                  <a:schemeClr val="tx1"/>
                </a:solidFill>
              </a:rPr>
              <a:pPr/>
              <a:t>104</a:t>
            </a:fld>
            <a:endParaRPr lang="en-US" dirty="0">
              <a:solidFill>
                <a:schemeClr val="tx1"/>
              </a:solidFill>
            </a:endParaRPr>
          </a:p>
        </p:txBody>
      </p:sp>
      <p:sp>
        <p:nvSpPr>
          <p:cNvPr id="4" name="Title 3">
            <a:extLst>
              <a:ext uri="{FF2B5EF4-FFF2-40B4-BE49-F238E27FC236}">
                <a16:creationId xmlns:a16="http://schemas.microsoft.com/office/drawing/2014/main" id="{B1CF1ADF-7AB0-3181-42E3-6E85E8A245FD}"/>
              </a:ext>
            </a:extLst>
          </p:cNvPr>
          <p:cNvSpPr>
            <a:spLocks noGrp="1"/>
          </p:cNvSpPr>
          <p:nvPr>
            <p:ph type="title"/>
          </p:nvPr>
        </p:nvSpPr>
        <p:spPr/>
        <p:txBody>
          <a:bodyPr/>
          <a:lstStyle/>
          <a:p>
            <a:r>
              <a:rPr lang="en-US" dirty="0">
                <a:solidFill>
                  <a:schemeClr val="tx1"/>
                </a:solidFill>
              </a:rPr>
              <a:t>Inhalation Water Use</a:t>
            </a:r>
          </a:p>
        </p:txBody>
      </p:sp>
      <p:pic>
        <p:nvPicPr>
          <p:cNvPr id="5" name="Picture 4">
            <a:extLst>
              <a:ext uri="{FF2B5EF4-FFF2-40B4-BE49-F238E27FC236}">
                <a16:creationId xmlns:a16="http://schemas.microsoft.com/office/drawing/2014/main" id="{01777EC2-9C31-5F8A-D0AA-1F81CE06EF75}"/>
              </a:ext>
            </a:extLst>
          </p:cNvPr>
          <p:cNvPicPr>
            <a:picLocks noChangeAspect="1"/>
          </p:cNvPicPr>
          <p:nvPr/>
        </p:nvPicPr>
        <p:blipFill>
          <a:blip r:embed="rId2"/>
          <a:srcRect l="7166" t="19572" r="37061" b="4737"/>
          <a:stretch/>
        </p:blipFill>
        <p:spPr>
          <a:xfrm>
            <a:off x="1550265" y="4368215"/>
            <a:ext cx="1624016" cy="18188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 Placeholder 18">
            <a:extLst>
              <a:ext uri="{FF2B5EF4-FFF2-40B4-BE49-F238E27FC236}">
                <a16:creationId xmlns:a16="http://schemas.microsoft.com/office/drawing/2014/main" id="{36A913F2-D278-4700-E162-6080034CC647}"/>
              </a:ext>
            </a:extLst>
          </p:cNvPr>
          <p:cNvSpPr txBox="1">
            <a:spLocks/>
          </p:cNvSpPr>
          <p:nvPr/>
        </p:nvSpPr>
        <p:spPr>
          <a:xfrm>
            <a:off x="1426237" y="2165143"/>
            <a:ext cx="1872073" cy="219456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solidFill>
                  <a:schemeClr val="tx1"/>
                </a:solidFill>
              </a:rPr>
              <a:t>Therapies:</a:t>
            </a:r>
          </a:p>
          <a:p>
            <a:r>
              <a:rPr lang="en-US" sz="1600" dirty="0">
                <a:solidFill>
                  <a:schemeClr val="tx1"/>
                </a:solidFill>
              </a:rPr>
              <a:t>Ventilation</a:t>
            </a:r>
          </a:p>
          <a:p>
            <a:r>
              <a:rPr lang="en-US" sz="1600" dirty="0">
                <a:solidFill>
                  <a:schemeClr val="tx1"/>
                </a:solidFill>
              </a:rPr>
              <a:t>NIV</a:t>
            </a:r>
          </a:p>
          <a:p>
            <a:r>
              <a:rPr lang="en-US" sz="1600" dirty="0">
                <a:solidFill>
                  <a:schemeClr val="tx1"/>
                </a:solidFill>
              </a:rPr>
              <a:t>HFOT</a:t>
            </a:r>
          </a:p>
          <a:p>
            <a:endParaRPr lang="en-US" dirty="0">
              <a:solidFill>
                <a:schemeClr val="tx1"/>
              </a:solidFill>
            </a:endParaRPr>
          </a:p>
          <a:p>
            <a:endParaRPr lang="en-US" dirty="0">
              <a:solidFill>
                <a:schemeClr val="tx1"/>
              </a:solidFill>
            </a:endParaRPr>
          </a:p>
        </p:txBody>
      </p:sp>
      <p:sp>
        <p:nvSpPr>
          <p:cNvPr id="7" name="Text Placeholder 18">
            <a:extLst>
              <a:ext uri="{FF2B5EF4-FFF2-40B4-BE49-F238E27FC236}">
                <a16:creationId xmlns:a16="http://schemas.microsoft.com/office/drawing/2014/main" id="{571955DF-3596-EA08-2370-62428E98ECD0}"/>
              </a:ext>
            </a:extLst>
          </p:cNvPr>
          <p:cNvSpPr txBox="1">
            <a:spLocks/>
          </p:cNvSpPr>
          <p:nvPr/>
        </p:nvSpPr>
        <p:spPr>
          <a:xfrm>
            <a:off x="4997645" y="2165143"/>
            <a:ext cx="1699538" cy="219456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solidFill>
                  <a:schemeClr val="tx1"/>
                </a:solidFill>
              </a:rPr>
              <a:t>Care Areas:</a:t>
            </a:r>
          </a:p>
          <a:p>
            <a:r>
              <a:rPr lang="en-US" sz="1600" dirty="0">
                <a:solidFill>
                  <a:schemeClr val="tx1"/>
                </a:solidFill>
              </a:rPr>
              <a:t>ICU</a:t>
            </a:r>
          </a:p>
          <a:p>
            <a:r>
              <a:rPr lang="en-US" sz="1600" dirty="0">
                <a:solidFill>
                  <a:schemeClr val="tx1"/>
                </a:solidFill>
              </a:rPr>
              <a:t>PICU</a:t>
            </a:r>
          </a:p>
          <a:p>
            <a:r>
              <a:rPr lang="en-US" sz="1600" dirty="0">
                <a:solidFill>
                  <a:schemeClr val="tx1"/>
                </a:solidFill>
              </a:rPr>
              <a:t>NICU</a:t>
            </a:r>
          </a:p>
          <a:p>
            <a:r>
              <a:rPr lang="en-US" sz="1600" dirty="0">
                <a:solidFill>
                  <a:schemeClr val="tx1"/>
                </a:solidFill>
              </a:rPr>
              <a:t>ED</a:t>
            </a:r>
          </a:p>
          <a:p>
            <a:endParaRPr lang="en-US" dirty="0">
              <a:solidFill>
                <a:schemeClr val="tx1"/>
              </a:solidFill>
            </a:endParaRPr>
          </a:p>
          <a:p>
            <a:endParaRPr lang="en-US" dirty="0">
              <a:solidFill>
                <a:schemeClr val="tx1"/>
              </a:solidFill>
            </a:endParaRPr>
          </a:p>
          <a:p>
            <a:endParaRPr lang="en-US" dirty="0">
              <a:solidFill>
                <a:schemeClr val="tx1"/>
              </a:solidFill>
            </a:endParaRPr>
          </a:p>
        </p:txBody>
      </p:sp>
      <p:sp>
        <p:nvSpPr>
          <p:cNvPr id="8" name="Text Placeholder 18">
            <a:extLst>
              <a:ext uri="{FF2B5EF4-FFF2-40B4-BE49-F238E27FC236}">
                <a16:creationId xmlns:a16="http://schemas.microsoft.com/office/drawing/2014/main" id="{C182DD97-CF84-0A0C-4293-D066669B1BF4}"/>
              </a:ext>
            </a:extLst>
          </p:cNvPr>
          <p:cNvSpPr txBox="1">
            <a:spLocks/>
          </p:cNvSpPr>
          <p:nvPr/>
        </p:nvSpPr>
        <p:spPr>
          <a:xfrm>
            <a:off x="8348545" y="2165143"/>
            <a:ext cx="2171220" cy="219456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solidFill>
                  <a:schemeClr val="tx1"/>
                </a:solidFill>
              </a:rPr>
              <a:t>Call Points:</a:t>
            </a:r>
          </a:p>
          <a:p>
            <a:r>
              <a:rPr lang="en-US" sz="1600" dirty="0">
                <a:solidFill>
                  <a:schemeClr val="tx1"/>
                </a:solidFill>
              </a:rPr>
              <a:t>Respiratory</a:t>
            </a:r>
          </a:p>
          <a:p>
            <a:r>
              <a:rPr lang="en-US" sz="1600" dirty="0">
                <a:solidFill>
                  <a:schemeClr val="tx1"/>
                </a:solidFill>
              </a:rPr>
              <a:t>Purchasing</a:t>
            </a:r>
          </a:p>
          <a:p>
            <a:r>
              <a:rPr lang="en-US" sz="1600" dirty="0">
                <a:solidFill>
                  <a:schemeClr val="tx1"/>
                </a:solidFill>
              </a:rPr>
              <a:t>Risk Management</a:t>
            </a:r>
          </a:p>
          <a:p>
            <a:r>
              <a:rPr lang="en-US" sz="1600" dirty="0">
                <a:solidFill>
                  <a:schemeClr val="tx1"/>
                </a:solidFill>
              </a:rPr>
              <a:t>Nursing</a:t>
            </a:r>
          </a:p>
          <a:p>
            <a:r>
              <a:rPr lang="en-US" sz="1600" dirty="0">
                <a:solidFill>
                  <a:schemeClr val="tx1"/>
                </a:solidFill>
              </a:rPr>
              <a:t>Pharmacy</a:t>
            </a:r>
          </a:p>
          <a:p>
            <a:endParaRPr lang="en-US" dirty="0">
              <a:solidFill>
                <a:schemeClr val="tx1"/>
              </a:solidFill>
            </a:endParaRPr>
          </a:p>
          <a:p>
            <a:endParaRPr lang="en-US" dirty="0">
              <a:solidFill>
                <a:schemeClr val="tx1"/>
              </a:solidFill>
            </a:endParaRPr>
          </a:p>
          <a:p>
            <a:endParaRPr lang="en-US" dirty="0">
              <a:solidFill>
                <a:schemeClr val="tx1"/>
              </a:solidFill>
            </a:endParaRPr>
          </a:p>
        </p:txBody>
      </p:sp>
      <p:pic>
        <p:nvPicPr>
          <p:cNvPr id="9" name="Picture 8">
            <a:extLst>
              <a:ext uri="{FF2B5EF4-FFF2-40B4-BE49-F238E27FC236}">
                <a16:creationId xmlns:a16="http://schemas.microsoft.com/office/drawing/2014/main" id="{1F506DBC-E1D2-7D53-3C47-5A539C4F7EFB}"/>
              </a:ext>
            </a:extLst>
          </p:cNvPr>
          <p:cNvPicPr>
            <a:picLocks noChangeAspect="1"/>
          </p:cNvPicPr>
          <p:nvPr/>
        </p:nvPicPr>
        <p:blipFill>
          <a:blip r:embed="rId3"/>
          <a:stretch>
            <a:fillRect/>
          </a:stretch>
        </p:blipFill>
        <p:spPr>
          <a:xfrm>
            <a:off x="4957768" y="4368215"/>
            <a:ext cx="1779292" cy="18188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a:extLst>
              <a:ext uri="{FF2B5EF4-FFF2-40B4-BE49-F238E27FC236}">
                <a16:creationId xmlns:a16="http://schemas.microsoft.com/office/drawing/2014/main" id="{784C6DC5-95D4-E7B4-ED63-02D88C275EDA}"/>
              </a:ext>
            </a:extLst>
          </p:cNvPr>
          <p:cNvPicPr>
            <a:picLocks noChangeAspect="1"/>
          </p:cNvPicPr>
          <p:nvPr/>
        </p:nvPicPr>
        <p:blipFill>
          <a:blip r:embed="rId4"/>
          <a:stretch>
            <a:fillRect/>
          </a:stretch>
        </p:blipFill>
        <p:spPr>
          <a:xfrm>
            <a:off x="8960731" y="4513621"/>
            <a:ext cx="946848" cy="18188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81511117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A530F-A669-2165-5B59-FC385E658E4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F07515A-1E8B-A58A-9762-D84D109CEA0A}"/>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105</a:t>
            </a:fld>
            <a:endParaRPr lang="en-US"/>
          </a:p>
        </p:txBody>
      </p:sp>
      <p:sp>
        <p:nvSpPr>
          <p:cNvPr id="6" name="Title 5">
            <a:extLst>
              <a:ext uri="{FF2B5EF4-FFF2-40B4-BE49-F238E27FC236}">
                <a16:creationId xmlns:a16="http://schemas.microsoft.com/office/drawing/2014/main" id="{DCBDE636-37E3-01A4-3A92-F3560553EF08}"/>
              </a:ext>
            </a:extLst>
          </p:cNvPr>
          <p:cNvSpPr>
            <a:spLocks noGrp="1"/>
          </p:cNvSpPr>
          <p:nvPr>
            <p:ph type="title"/>
          </p:nvPr>
        </p:nvSpPr>
        <p:spPr>
          <a:xfrm>
            <a:off x="522219" y="419100"/>
            <a:ext cx="10515600" cy="668820"/>
          </a:xfrm>
        </p:spPr>
        <p:txBody>
          <a:bodyPr>
            <a:noAutofit/>
          </a:bodyPr>
          <a:lstStyle/>
          <a:p>
            <a:r>
              <a:rPr lang="en-US"/>
              <a:t>Sterile Water &amp; Saline</a:t>
            </a:r>
          </a:p>
        </p:txBody>
      </p:sp>
      <p:pic>
        <p:nvPicPr>
          <p:cNvPr id="10" name="Picture 9" descr="A close-up of a bottle&#10;&#10;Description automatically generated">
            <a:extLst>
              <a:ext uri="{FF2B5EF4-FFF2-40B4-BE49-F238E27FC236}">
                <a16:creationId xmlns:a16="http://schemas.microsoft.com/office/drawing/2014/main" id="{0DDB049A-2BD0-482E-2CAC-72F654FFB7E3}"/>
              </a:ext>
            </a:extLst>
          </p:cNvPr>
          <p:cNvPicPr>
            <a:picLocks noChangeAspect="1"/>
          </p:cNvPicPr>
          <p:nvPr/>
        </p:nvPicPr>
        <p:blipFill>
          <a:blip r:embed="rId3"/>
          <a:stretch>
            <a:fillRect/>
          </a:stretch>
        </p:blipFill>
        <p:spPr>
          <a:xfrm>
            <a:off x="2455571" y="1478029"/>
            <a:ext cx="7280857" cy="3901941"/>
          </a:xfrm>
          <a:prstGeom prst="rect">
            <a:avLst/>
          </a:prstGeom>
        </p:spPr>
      </p:pic>
    </p:spTree>
    <p:extLst>
      <p:ext uri="{BB962C8B-B14F-4D97-AF65-F5344CB8AC3E}">
        <p14:creationId xmlns:p14="http://schemas.microsoft.com/office/powerpoint/2010/main" val="188375389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B8188-3F6B-3ACD-5C01-C6AD6995291D}"/>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6D21DBF-169D-B458-8FF5-FF9C2E626AFE}"/>
              </a:ext>
            </a:extLst>
          </p:cNvPr>
          <p:cNvSpPr>
            <a:spLocks noGrp="1"/>
          </p:cNvSpPr>
          <p:nvPr>
            <p:ph type="sldNum" sz="quarter" idx="4"/>
          </p:nvPr>
        </p:nvSpPr>
        <p:spPr/>
        <p:txBody>
          <a:bodyPr/>
          <a:lstStyle/>
          <a:p>
            <a:fld id="{94E0494F-D9D9-4FE9-B19B-AC7F2920D1CD}" type="slidenum">
              <a:rPr lang="en-US" smtClean="0"/>
              <a:pPr/>
              <a:t>106</a:t>
            </a:fld>
            <a:endParaRPr lang="en-US"/>
          </a:p>
        </p:txBody>
      </p:sp>
      <p:sp>
        <p:nvSpPr>
          <p:cNvPr id="6" name="Title 5">
            <a:extLst>
              <a:ext uri="{FF2B5EF4-FFF2-40B4-BE49-F238E27FC236}">
                <a16:creationId xmlns:a16="http://schemas.microsoft.com/office/drawing/2014/main" id="{9A919FFA-8F5A-7738-A0C7-BCE19905F056}"/>
              </a:ext>
            </a:extLst>
          </p:cNvPr>
          <p:cNvSpPr>
            <a:spLocks noGrp="1"/>
          </p:cNvSpPr>
          <p:nvPr>
            <p:ph type="title"/>
          </p:nvPr>
        </p:nvSpPr>
        <p:spPr/>
        <p:txBody>
          <a:bodyPr>
            <a:noAutofit/>
          </a:bodyPr>
          <a:lstStyle/>
          <a:p>
            <a:r>
              <a:rPr lang="en-US"/>
              <a:t>How Dose Humidification Fit in Respiratory Care</a:t>
            </a:r>
          </a:p>
        </p:txBody>
      </p:sp>
      <p:pic>
        <p:nvPicPr>
          <p:cNvPr id="4" name="Picture 3">
            <a:extLst>
              <a:ext uri="{FF2B5EF4-FFF2-40B4-BE49-F238E27FC236}">
                <a16:creationId xmlns:a16="http://schemas.microsoft.com/office/drawing/2014/main" id="{23F08BF9-90AE-A657-DA0B-094948C2F608}"/>
              </a:ext>
            </a:extLst>
          </p:cNvPr>
          <p:cNvPicPr>
            <a:picLocks noChangeAspect="1"/>
          </p:cNvPicPr>
          <p:nvPr/>
        </p:nvPicPr>
        <p:blipFill rotWithShape="1">
          <a:blip r:embed="rId3"/>
          <a:srcRect t="12977" b="8742"/>
          <a:stretch/>
        </p:blipFill>
        <p:spPr>
          <a:xfrm>
            <a:off x="0" y="1087920"/>
            <a:ext cx="12192000" cy="5166154"/>
          </a:xfrm>
          <a:prstGeom prst="rect">
            <a:avLst/>
          </a:prstGeom>
        </p:spPr>
      </p:pic>
    </p:spTree>
    <p:extLst>
      <p:ext uri="{BB962C8B-B14F-4D97-AF65-F5344CB8AC3E}">
        <p14:creationId xmlns:p14="http://schemas.microsoft.com/office/powerpoint/2010/main" val="216677605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E7DE0-5777-AA03-8BEC-5C194F916F08}"/>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1022732-1BC2-16D2-1BA8-7D6D2EAC2CC2}"/>
              </a:ext>
            </a:extLst>
          </p:cNvPr>
          <p:cNvSpPr>
            <a:spLocks noGrp="1"/>
          </p:cNvSpPr>
          <p:nvPr>
            <p:ph idx="1"/>
          </p:nvPr>
        </p:nvSpPr>
        <p:spPr>
          <a:xfrm>
            <a:off x="561975" y="1400175"/>
            <a:ext cx="10891271" cy="4737153"/>
          </a:xfrm>
        </p:spPr>
        <p:txBody>
          <a:bodyPr>
            <a:normAutofit/>
          </a:bodyPr>
          <a:lstStyle/>
          <a:p>
            <a:r>
              <a:rPr lang="en-US"/>
              <a:t>﻿Bubble humidifiers are filled with sterile water and are used on general patient floors</a:t>
            </a:r>
          </a:p>
          <a:p>
            <a:r>
              <a:rPr lang="en-US"/>
              <a:t>﻿Adds humidity for patient comfort. Dry gasses can cause nasal irritation and/or bleeding</a:t>
            </a:r>
          </a:p>
          <a:p>
            <a:r>
              <a:rPr lang="en-US"/>
              <a:t>﻿Used with a nasal cannula</a:t>
            </a:r>
          </a:p>
          <a:p>
            <a:r>
              <a:rPr lang="en-US"/>
              <a:t>﻿Gas flow ranges from 1-6 LMP</a:t>
            </a:r>
          </a:p>
          <a:p>
            <a:r>
              <a:rPr lang="en-US"/>
              <a:t>﻿Cannot be refilled</a:t>
            </a:r>
          </a:p>
          <a:p>
            <a:r>
              <a:rPr lang="en-US"/>
              <a:t>﻿Sometimes referred to as a bubbler</a:t>
            </a:r>
          </a:p>
          <a:p>
            <a:r>
              <a:rPr lang="en-US"/>
              <a:t>﻿Product code: 002620</a:t>
            </a:r>
          </a:p>
          <a:p>
            <a:r>
              <a:rPr lang="en-US"/>
              <a:t>Cross Sell: Nasal Cannulas</a:t>
            </a:r>
          </a:p>
          <a:p>
            <a:endParaRPr lang="en-US"/>
          </a:p>
        </p:txBody>
      </p:sp>
      <p:sp>
        <p:nvSpPr>
          <p:cNvPr id="3" name="Slide Number Placeholder 2">
            <a:extLst>
              <a:ext uri="{FF2B5EF4-FFF2-40B4-BE49-F238E27FC236}">
                <a16:creationId xmlns:a16="http://schemas.microsoft.com/office/drawing/2014/main" id="{E58BF37B-5A3D-1550-6C55-D24CF96D2525}"/>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107</a:t>
            </a:fld>
            <a:endParaRPr lang="en-US"/>
          </a:p>
        </p:txBody>
      </p:sp>
      <p:sp>
        <p:nvSpPr>
          <p:cNvPr id="6" name="Title 5">
            <a:extLst>
              <a:ext uri="{FF2B5EF4-FFF2-40B4-BE49-F238E27FC236}">
                <a16:creationId xmlns:a16="http://schemas.microsoft.com/office/drawing/2014/main" id="{D6353C73-DA65-A240-AB9B-EF9C7CA3BEC0}"/>
              </a:ext>
            </a:extLst>
          </p:cNvPr>
          <p:cNvSpPr>
            <a:spLocks noGrp="1"/>
          </p:cNvSpPr>
          <p:nvPr>
            <p:ph type="title"/>
          </p:nvPr>
        </p:nvSpPr>
        <p:spPr>
          <a:xfrm>
            <a:off x="522219" y="419100"/>
            <a:ext cx="10515600" cy="668820"/>
          </a:xfrm>
        </p:spPr>
        <p:txBody>
          <a:bodyPr>
            <a:noAutofit/>
          </a:bodyPr>
          <a:lstStyle/>
          <a:p>
            <a:r>
              <a:rPr lang="en-US"/>
              <a:t>Pre-filled Bubble Humidifier</a:t>
            </a:r>
          </a:p>
        </p:txBody>
      </p:sp>
      <p:pic>
        <p:nvPicPr>
          <p:cNvPr id="5" name="Picture 4" descr="A plastic container with a white label&#10;&#10;Description automatically generated">
            <a:extLst>
              <a:ext uri="{FF2B5EF4-FFF2-40B4-BE49-F238E27FC236}">
                <a16:creationId xmlns:a16="http://schemas.microsoft.com/office/drawing/2014/main" id="{F904BE43-C14B-567D-4929-E6AACC9378BF}"/>
              </a:ext>
            </a:extLst>
          </p:cNvPr>
          <p:cNvPicPr>
            <a:picLocks noChangeAspect="1"/>
          </p:cNvPicPr>
          <p:nvPr/>
        </p:nvPicPr>
        <p:blipFill>
          <a:blip r:embed="rId3"/>
          <a:stretch>
            <a:fillRect/>
          </a:stretch>
        </p:blipFill>
        <p:spPr>
          <a:xfrm>
            <a:off x="6903882" y="1361767"/>
            <a:ext cx="4327055" cy="4252451"/>
          </a:xfrm>
          <a:prstGeom prst="rect">
            <a:avLst/>
          </a:prstGeom>
        </p:spPr>
      </p:pic>
    </p:spTree>
    <p:extLst>
      <p:ext uri="{BB962C8B-B14F-4D97-AF65-F5344CB8AC3E}">
        <p14:creationId xmlns:p14="http://schemas.microsoft.com/office/powerpoint/2010/main" val="205696183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A891C-BB84-F7CF-3762-7859376CA4B4}"/>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38A623D8-44BB-E8CC-2CC3-9B3DF25ADC1B}"/>
              </a:ext>
            </a:extLst>
          </p:cNvPr>
          <p:cNvSpPr>
            <a:spLocks noGrp="1"/>
          </p:cNvSpPr>
          <p:nvPr>
            <p:ph idx="1"/>
          </p:nvPr>
        </p:nvSpPr>
        <p:spPr>
          <a:xfrm>
            <a:off x="561975" y="1400175"/>
            <a:ext cx="10891271" cy="4737153"/>
          </a:xfrm>
        </p:spPr>
        <p:txBody>
          <a:bodyPr/>
          <a:lstStyle/>
          <a:p>
            <a:r>
              <a:rPr lang="en-US"/>
              <a:t>Medline Hudson RCI - </a:t>
            </a:r>
            <a:r>
              <a:rPr lang="en-US" err="1"/>
              <a:t>AquaPak</a:t>
            </a:r>
            <a:endParaRPr lang="en-US"/>
          </a:p>
          <a:p>
            <a:pPr lvl="1"/>
            <a:r>
              <a:rPr lang="en-US"/>
              <a:t>﻿340 mL</a:t>
            </a:r>
          </a:p>
          <a:p>
            <a:pPr lvl="1"/>
            <a:r>
              <a:rPr lang="en-US"/>
              <a:t>﻿540 mL</a:t>
            </a:r>
          </a:p>
          <a:p>
            <a:pPr lvl="1"/>
            <a:r>
              <a:rPr lang="en-US"/>
              <a:t>﻿650 mL</a:t>
            </a:r>
            <a:br>
              <a:rPr lang="en-US"/>
            </a:br>
            <a:endParaRPr lang="en-US"/>
          </a:p>
          <a:p>
            <a:r>
              <a:rPr lang="en-US"/>
              <a:t>McKesson Bubble Humidifier</a:t>
            </a:r>
          </a:p>
          <a:p>
            <a:pPr lvl="1"/>
            <a:r>
              <a:rPr lang="en-US"/>
              <a:t>350 mL</a:t>
            </a:r>
            <a:br>
              <a:rPr lang="en-US"/>
            </a:br>
            <a:endParaRPr lang="en-US"/>
          </a:p>
          <a:p>
            <a:r>
              <a:rPr lang="en-US" err="1"/>
              <a:t>Amsino</a:t>
            </a:r>
            <a:r>
              <a:rPr lang="en-US"/>
              <a:t> - </a:t>
            </a:r>
            <a:r>
              <a:rPr lang="en-US" err="1"/>
              <a:t>Amsure</a:t>
            </a:r>
            <a:endParaRPr lang="en-US"/>
          </a:p>
          <a:p>
            <a:pPr lvl="1"/>
            <a:r>
              <a:rPr lang="en-US"/>
              <a:t>﻿350 mL</a:t>
            </a:r>
          </a:p>
          <a:p>
            <a:pPr lvl="1"/>
            <a:r>
              <a:rPr lang="en-US"/>
              <a:t>﻿550 mL</a:t>
            </a:r>
          </a:p>
          <a:p>
            <a:endParaRPr lang="en-US"/>
          </a:p>
        </p:txBody>
      </p:sp>
      <p:sp>
        <p:nvSpPr>
          <p:cNvPr id="3" name="Slide Number Placeholder 2">
            <a:extLst>
              <a:ext uri="{FF2B5EF4-FFF2-40B4-BE49-F238E27FC236}">
                <a16:creationId xmlns:a16="http://schemas.microsoft.com/office/drawing/2014/main" id="{18E6D2C5-E075-7659-214B-579C4DA04570}"/>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108</a:t>
            </a:fld>
            <a:endParaRPr lang="en-US"/>
          </a:p>
        </p:txBody>
      </p:sp>
      <p:sp>
        <p:nvSpPr>
          <p:cNvPr id="6" name="Title 5">
            <a:extLst>
              <a:ext uri="{FF2B5EF4-FFF2-40B4-BE49-F238E27FC236}">
                <a16:creationId xmlns:a16="http://schemas.microsoft.com/office/drawing/2014/main" id="{CC0961AD-5806-56FD-D6A3-4F6EC41E6C87}"/>
              </a:ext>
            </a:extLst>
          </p:cNvPr>
          <p:cNvSpPr>
            <a:spLocks noGrp="1"/>
          </p:cNvSpPr>
          <p:nvPr>
            <p:ph type="title"/>
          </p:nvPr>
        </p:nvSpPr>
        <p:spPr>
          <a:xfrm>
            <a:off x="522219" y="419100"/>
            <a:ext cx="10515600" cy="668820"/>
          </a:xfrm>
        </p:spPr>
        <p:txBody>
          <a:bodyPr>
            <a:noAutofit/>
          </a:bodyPr>
          <a:lstStyle/>
          <a:p>
            <a:r>
              <a:rPr lang="en-US"/>
              <a:t>Competition – Bubble Humidifiers</a:t>
            </a:r>
          </a:p>
        </p:txBody>
      </p:sp>
      <p:pic>
        <p:nvPicPr>
          <p:cNvPr id="4" name="Picture 3">
            <a:extLst>
              <a:ext uri="{FF2B5EF4-FFF2-40B4-BE49-F238E27FC236}">
                <a16:creationId xmlns:a16="http://schemas.microsoft.com/office/drawing/2014/main" id="{7B5A4351-59B7-85A6-C172-1AB103DAA1DF}"/>
              </a:ext>
            </a:extLst>
          </p:cNvPr>
          <p:cNvPicPr>
            <a:picLocks noChangeAspect="1"/>
          </p:cNvPicPr>
          <p:nvPr/>
        </p:nvPicPr>
        <p:blipFill rotWithShape="1">
          <a:blip r:embed="rId3"/>
          <a:srcRect l="50887" t="13564" r="4597" b="4913"/>
          <a:stretch/>
        </p:blipFill>
        <p:spPr>
          <a:xfrm>
            <a:off x="6628937" y="1506141"/>
            <a:ext cx="4499999" cy="4525220"/>
          </a:xfrm>
          <a:prstGeom prst="rect">
            <a:avLst/>
          </a:prstGeom>
        </p:spPr>
      </p:pic>
    </p:spTree>
    <p:extLst>
      <p:ext uri="{BB962C8B-B14F-4D97-AF65-F5344CB8AC3E}">
        <p14:creationId xmlns:p14="http://schemas.microsoft.com/office/powerpoint/2010/main" val="354682628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10148-EE13-2A09-42B1-AEBE03F28F56}"/>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C3D3EA8-EC04-D39B-80E2-BD5281D4EC98}"/>
              </a:ext>
            </a:extLst>
          </p:cNvPr>
          <p:cNvSpPr>
            <a:spLocks noGrp="1"/>
          </p:cNvSpPr>
          <p:nvPr>
            <p:ph idx="1"/>
          </p:nvPr>
        </p:nvSpPr>
        <p:spPr>
          <a:xfrm>
            <a:off x="561975" y="1400175"/>
            <a:ext cx="10891271" cy="4737153"/>
          </a:xfrm>
        </p:spPr>
        <p:txBody>
          <a:bodyPr>
            <a:normAutofit/>
          </a:bodyPr>
          <a:lstStyle/>
          <a:p>
            <a:r>
              <a:rPr lang="en-US" dirty="0"/>
              <a:t>Large Volume Nebulizer</a:t>
            </a:r>
          </a:p>
          <a:p>
            <a:pPr lvl="1"/>
            <a:r>
              <a:rPr lang="en-US" dirty="0"/>
              <a:t>﻿AKA Aerosol bottle</a:t>
            </a:r>
          </a:p>
          <a:p>
            <a:pPr lvl="1"/>
            <a:r>
              <a:rPr lang="en-US" dirty="0"/>
              <a:t>Kit includes adapter and bottle of:</a:t>
            </a:r>
          </a:p>
          <a:p>
            <a:pPr lvl="2"/>
            <a:r>
              <a:rPr lang="en-US" dirty="0"/>
              <a:t>﻿Water</a:t>
            </a:r>
          </a:p>
          <a:p>
            <a:pPr lvl="2"/>
            <a:r>
              <a:rPr lang="en-US" dirty="0"/>
              <a:t>﻿Saline</a:t>
            </a:r>
          </a:p>
          <a:p>
            <a:pPr lvl="1"/>
            <a:r>
              <a:rPr lang="en-US" dirty="0"/>
              <a:t>﻿Used with an aerosol mask, trach mask, or blow by (no interface)</a:t>
            </a:r>
          </a:p>
          <a:p>
            <a:r>
              <a:rPr lang="en-US" dirty="0"/>
              <a:t>Product codes: CK0005, CK0010, CK4505, CK4510</a:t>
            </a:r>
          </a:p>
          <a:p>
            <a:r>
              <a:rPr lang="en-US" dirty="0"/>
              <a:t>Replacement water</a:t>
            </a:r>
          </a:p>
          <a:p>
            <a:pPr lvl="1"/>
            <a:r>
              <a:rPr lang="en-US" dirty="0"/>
              <a:t>Used to fill humidifiers (not prefilled) </a:t>
            </a:r>
            <a:br>
              <a:rPr lang="en-US" dirty="0"/>
            </a:br>
            <a:r>
              <a:rPr lang="en-US" dirty="0"/>
              <a:t>and nebulizers</a:t>
            </a:r>
          </a:p>
          <a:p>
            <a:pPr lvl="1"/>
            <a:r>
              <a:rPr lang="en-US" dirty="0"/>
              <a:t>﻿CN0010 (1L) not for sale</a:t>
            </a:r>
          </a:p>
          <a:p>
            <a:pPr lvl="1"/>
            <a:r>
              <a:rPr lang="en-US" dirty="0"/>
              <a:t>﻿Cannot be spiked</a:t>
            </a:r>
          </a:p>
          <a:p>
            <a:r>
              <a:rPr lang="en-US" dirty="0"/>
              <a:t>Product code: CN0005</a:t>
            </a:r>
          </a:p>
          <a:p>
            <a:r>
              <a:rPr lang="en-US" dirty="0"/>
              <a:t>Cross Sell: Corrugated tubing, Aerosol and Trach Masks</a:t>
            </a:r>
          </a:p>
          <a:p>
            <a:endParaRPr lang="en-US" dirty="0"/>
          </a:p>
        </p:txBody>
      </p:sp>
      <p:sp>
        <p:nvSpPr>
          <p:cNvPr id="3" name="Slide Number Placeholder 2">
            <a:extLst>
              <a:ext uri="{FF2B5EF4-FFF2-40B4-BE49-F238E27FC236}">
                <a16:creationId xmlns:a16="http://schemas.microsoft.com/office/drawing/2014/main" id="{113FCEC1-4104-7FFD-FAF8-5656AD8DEA48}"/>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109</a:t>
            </a:fld>
            <a:endParaRPr lang="en-US"/>
          </a:p>
        </p:txBody>
      </p:sp>
      <p:sp>
        <p:nvSpPr>
          <p:cNvPr id="6" name="Title 5">
            <a:extLst>
              <a:ext uri="{FF2B5EF4-FFF2-40B4-BE49-F238E27FC236}">
                <a16:creationId xmlns:a16="http://schemas.microsoft.com/office/drawing/2014/main" id="{D01646D2-1366-FBFC-3857-648207619377}"/>
              </a:ext>
            </a:extLst>
          </p:cNvPr>
          <p:cNvSpPr>
            <a:spLocks noGrp="1"/>
          </p:cNvSpPr>
          <p:nvPr>
            <p:ph type="title"/>
          </p:nvPr>
        </p:nvSpPr>
        <p:spPr>
          <a:xfrm>
            <a:off x="522219" y="419100"/>
            <a:ext cx="10515600" cy="668820"/>
          </a:xfrm>
        </p:spPr>
        <p:txBody>
          <a:bodyPr>
            <a:noAutofit/>
          </a:bodyPr>
          <a:lstStyle/>
          <a:p>
            <a:r>
              <a:rPr lang="en-US"/>
              <a:t>Pre-filled Large Volume Nebulizers</a:t>
            </a:r>
          </a:p>
        </p:txBody>
      </p:sp>
      <p:pic>
        <p:nvPicPr>
          <p:cNvPr id="4" name="Picture 3" descr="A couple of plastic bottles with white labels&#10;&#10;Description automatically generated">
            <a:extLst>
              <a:ext uri="{FF2B5EF4-FFF2-40B4-BE49-F238E27FC236}">
                <a16:creationId xmlns:a16="http://schemas.microsoft.com/office/drawing/2014/main" id="{BAFFC555-E2CC-E508-0C60-7B206E10D5E0}"/>
              </a:ext>
            </a:extLst>
          </p:cNvPr>
          <p:cNvPicPr>
            <a:picLocks noChangeAspect="1"/>
          </p:cNvPicPr>
          <p:nvPr/>
        </p:nvPicPr>
        <p:blipFill rotWithShape="1">
          <a:blip r:embed="rId3"/>
          <a:srcRect l="50000" t="10753" r="30140" b="24301"/>
          <a:stretch/>
        </p:blipFill>
        <p:spPr>
          <a:xfrm>
            <a:off x="9640836" y="1195593"/>
            <a:ext cx="1170039" cy="4454013"/>
          </a:xfrm>
          <a:prstGeom prst="rect">
            <a:avLst/>
          </a:prstGeom>
        </p:spPr>
      </p:pic>
      <p:pic>
        <p:nvPicPr>
          <p:cNvPr id="11" name="Picture 10" descr="A close-up of a bottle&#10;&#10;Description automatically generated">
            <a:extLst>
              <a:ext uri="{FF2B5EF4-FFF2-40B4-BE49-F238E27FC236}">
                <a16:creationId xmlns:a16="http://schemas.microsoft.com/office/drawing/2014/main" id="{98445BB5-DD26-ACFD-8A7B-8AFC5953EF70}"/>
              </a:ext>
            </a:extLst>
          </p:cNvPr>
          <p:cNvPicPr>
            <a:picLocks noChangeAspect="1"/>
          </p:cNvPicPr>
          <p:nvPr/>
        </p:nvPicPr>
        <p:blipFill rotWithShape="1">
          <a:blip r:embed="rId4"/>
          <a:srcRect l="54370" t="16396"/>
          <a:stretch/>
        </p:blipFill>
        <p:spPr>
          <a:xfrm>
            <a:off x="8362643" y="2673554"/>
            <a:ext cx="1278193" cy="3078522"/>
          </a:xfrm>
          <a:prstGeom prst="rect">
            <a:avLst/>
          </a:prstGeom>
        </p:spPr>
      </p:pic>
    </p:spTree>
    <p:extLst>
      <p:ext uri="{BB962C8B-B14F-4D97-AF65-F5344CB8AC3E}">
        <p14:creationId xmlns:p14="http://schemas.microsoft.com/office/powerpoint/2010/main" val="295882841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5591A-5228-06D8-75F5-74F7963E0B75}"/>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13F3E6EE-61B4-DBB3-DCDD-63C722AE3850}"/>
              </a:ext>
            </a:extLst>
          </p:cNvPr>
          <p:cNvSpPr>
            <a:spLocks noGrp="1"/>
          </p:cNvSpPr>
          <p:nvPr>
            <p:ph idx="1"/>
          </p:nvPr>
        </p:nvSpPr>
        <p:spPr>
          <a:xfrm>
            <a:off x="561975" y="1400175"/>
            <a:ext cx="10891271" cy="4737153"/>
          </a:xfrm>
        </p:spPr>
        <p:txBody>
          <a:bodyPr/>
          <a:lstStyle/>
          <a:p>
            <a:r>
              <a:rPr lang="en-US"/>
              <a:t>Large Volume Nebulizer</a:t>
            </a:r>
          </a:p>
          <a:p>
            <a:pPr lvl="1"/>
            <a:r>
              <a:rPr lang="en-US"/>
              <a:t>﻿Medline Hudson RCI - </a:t>
            </a:r>
            <a:r>
              <a:rPr lang="en-US" err="1"/>
              <a:t>AquaPak</a:t>
            </a:r>
            <a:endParaRPr lang="en-US"/>
          </a:p>
          <a:p>
            <a:pPr lvl="1"/>
            <a:r>
              <a:rPr lang="en-US"/>
              <a:t>﻿Multiple configurations of water and saline</a:t>
            </a:r>
          </a:p>
          <a:p>
            <a:pPr lvl="1"/>
            <a:r>
              <a:rPr lang="en-US"/>
              <a:t>﻿Can buy adapter separate</a:t>
            </a:r>
          </a:p>
          <a:p>
            <a:r>
              <a:rPr lang="en-US"/>
              <a:t>Replacement Water</a:t>
            </a:r>
          </a:p>
          <a:p>
            <a:pPr lvl="1"/>
            <a:r>
              <a:rPr lang="en-US"/>
              <a:t>﻿</a:t>
            </a:r>
            <a:r>
              <a:rPr lang="en-US" err="1"/>
              <a:t>Amsino</a:t>
            </a:r>
            <a:endParaRPr lang="en-US"/>
          </a:p>
          <a:p>
            <a:pPr lvl="2"/>
            <a:r>
              <a:rPr lang="en-US"/>
              <a:t>﻿350 mL</a:t>
            </a:r>
          </a:p>
          <a:p>
            <a:pPr lvl="2"/>
            <a:r>
              <a:rPr lang="en-US"/>
              <a:t>﻿500 mL</a:t>
            </a:r>
          </a:p>
          <a:p>
            <a:pPr lvl="2"/>
            <a:r>
              <a:rPr lang="en-US"/>
              <a:t>﻿1000 mL</a:t>
            </a:r>
          </a:p>
          <a:p>
            <a:endParaRPr lang="en-US"/>
          </a:p>
        </p:txBody>
      </p:sp>
      <p:sp>
        <p:nvSpPr>
          <p:cNvPr id="3" name="Slide Number Placeholder 2">
            <a:extLst>
              <a:ext uri="{FF2B5EF4-FFF2-40B4-BE49-F238E27FC236}">
                <a16:creationId xmlns:a16="http://schemas.microsoft.com/office/drawing/2014/main" id="{FD367ACE-F7D2-E1E5-13C8-FD48B22D3A7D}"/>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110</a:t>
            </a:fld>
            <a:endParaRPr lang="en-US"/>
          </a:p>
        </p:txBody>
      </p:sp>
      <p:sp>
        <p:nvSpPr>
          <p:cNvPr id="6" name="Title 5">
            <a:extLst>
              <a:ext uri="{FF2B5EF4-FFF2-40B4-BE49-F238E27FC236}">
                <a16:creationId xmlns:a16="http://schemas.microsoft.com/office/drawing/2014/main" id="{FE5C0F2E-7698-26B6-610D-D2EA8663D5F7}"/>
              </a:ext>
            </a:extLst>
          </p:cNvPr>
          <p:cNvSpPr>
            <a:spLocks noGrp="1"/>
          </p:cNvSpPr>
          <p:nvPr>
            <p:ph type="title"/>
          </p:nvPr>
        </p:nvSpPr>
        <p:spPr>
          <a:xfrm>
            <a:off x="522219" y="419100"/>
            <a:ext cx="10515600" cy="668820"/>
          </a:xfrm>
        </p:spPr>
        <p:txBody>
          <a:bodyPr>
            <a:noAutofit/>
          </a:bodyPr>
          <a:lstStyle/>
          <a:p>
            <a:r>
              <a:rPr lang="en-US"/>
              <a:t>Competition – Pre-filled Large Volume Nebulizers</a:t>
            </a:r>
          </a:p>
        </p:txBody>
      </p:sp>
      <p:pic>
        <p:nvPicPr>
          <p:cNvPr id="5" name="Picture 4">
            <a:extLst>
              <a:ext uri="{FF2B5EF4-FFF2-40B4-BE49-F238E27FC236}">
                <a16:creationId xmlns:a16="http://schemas.microsoft.com/office/drawing/2014/main" id="{C9AE683C-038E-D7B1-437A-0B88114A6CAD}"/>
              </a:ext>
            </a:extLst>
          </p:cNvPr>
          <p:cNvPicPr>
            <a:picLocks noChangeAspect="1"/>
          </p:cNvPicPr>
          <p:nvPr/>
        </p:nvPicPr>
        <p:blipFill rotWithShape="1">
          <a:blip r:embed="rId3"/>
          <a:srcRect l="52899" t="17221" r="4843"/>
          <a:stretch/>
        </p:blipFill>
        <p:spPr>
          <a:xfrm>
            <a:off x="6361471" y="1254690"/>
            <a:ext cx="4326192" cy="4627418"/>
          </a:xfrm>
          <a:prstGeom prst="rect">
            <a:avLst/>
          </a:prstGeom>
        </p:spPr>
      </p:pic>
    </p:spTree>
    <p:extLst>
      <p:ext uri="{BB962C8B-B14F-4D97-AF65-F5344CB8AC3E}">
        <p14:creationId xmlns:p14="http://schemas.microsoft.com/office/powerpoint/2010/main" val="146360520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029BA-4898-B613-8866-56413D9189AC}"/>
            </a:ext>
          </a:extLst>
        </p:cNvPr>
        <p:cNvGrpSpPr/>
        <p:nvPr/>
      </p:nvGrpSpPr>
      <p:grpSpPr>
        <a:xfrm>
          <a:off x="0" y="0"/>
          <a:ext cx="0" cy="0"/>
          <a:chOff x="0" y="0"/>
          <a:chExt cx="0" cy="0"/>
        </a:xfrm>
      </p:grpSpPr>
      <p:pic>
        <p:nvPicPr>
          <p:cNvPr id="5" name="Picture 4" descr="A close-up of a bottle&#10;&#10;Description automatically generated">
            <a:extLst>
              <a:ext uri="{FF2B5EF4-FFF2-40B4-BE49-F238E27FC236}">
                <a16:creationId xmlns:a16="http://schemas.microsoft.com/office/drawing/2014/main" id="{E6A9B57C-62BC-3374-2503-75EFB5B24BF5}"/>
              </a:ext>
            </a:extLst>
          </p:cNvPr>
          <p:cNvPicPr>
            <a:picLocks noChangeAspect="1"/>
          </p:cNvPicPr>
          <p:nvPr/>
        </p:nvPicPr>
        <p:blipFill>
          <a:blip r:embed="rId3"/>
          <a:stretch>
            <a:fillRect/>
          </a:stretch>
        </p:blipFill>
        <p:spPr>
          <a:xfrm>
            <a:off x="7654709" y="1167122"/>
            <a:ext cx="2044198" cy="4970206"/>
          </a:xfrm>
          <a:prstGeom prst="rect">
            <a:avLst/>
          </a:prstGeom>
        </p:spPr>
      </p:pic>
      <p:sp>
        <p:nvSpPr>
          <p:cNvPr id="11" name="Content Placeholder 10">
            <a:extLst>
              <a:ext uri="{FF2B5EF4-FFF2-40B4-BE49-F238E27FC236}">
                <a16:creationId xmlns:a16="http://schemas.microsoft.com/office/drawing/2014/main" id="{D2D0D49D-255F-890B-7696-B21B2FC10859}"/>
              </a:ext>
            </a:extLst>
          </p:cNvPr>
          <p:cNvSpPr>
            <a:spLocks noGrp="1"/>
          </p:cNvSpPr>
          <p:nvPr>
            <p:ph idx="1"/>
          </p:nvPr>
        </p:nvSpPr>
        <p:spPr>
          <a:xfrm>
            <a:off x="561975" y="1400175"/>
            <a:ext cx="10891271" cy="4737153"/>
          </a:xfrm>
        </p:spPr>
        <p:txBody>
          <a:bodyPr/>
          <a:lstStyle/>
          <a:p>
            <a:r>
              <a:rPr lang="en-US"/>
              <a:t>Irrigation solution</a:t>
            </a:r>
          </a:p>
          <a:p>
            <a:pPr lvl="1"/>
            <a:r>
              <a:rPr lang="en-US"/>
              <a:t>﻿0.9% saline</a:t>
            </a:r>
          </a:p>
          <a:p>
            <a:pPr lvl="1"/>
            <a:r>
              <a:rPr lang="en-US"/>
              <a:t>﻿Dual top:</a:t>
            </a:r>
          </a:p>
          <a:p>
            <a:pPr lvl="2"/>
            <a:r>
              <a:rPr lang="en-US"/>
              <a:t>﻿Twist off spout Eat:</a:t>
            </a:r>
          </a:p>
          <a:p>
            <a:pPr lvl="2"/>
            <a:r>
              <a:rPr lang="en-US"/>
              <a:t>﻿Screw off cap EL</a:t>
            </a:r>
          </a:p>
          <a:p>
            <a:pPr lvl="1"/>
            <a:r>
              <a:rPr lang="en-US"/>
              <a:t>﻿110 mL</a:t>
            </a:r>
          </a:p>
          <a:p>
            <a:pPr lvl="1"/>
            <a:r>
              <a:rPr lang="en-US"/>
              <a:t>﻿Used during trach care</a:t>
            </a:r>
          </a:p>
          <a:p>
            <a:r>
              <a:rPr lang="en-US"/>
              <a:t>Product Code: AL4109</a:t>
            </a:r>
          </a:p>
          <a:p>
            <a:r>
              <a:rPr lang="en-US"/>
              <a:t>Cross Sell: Trach care kits</a:t>
            </a:r>
          </a:p>
          <a:p>
            <a:endParaRPr lang="en-US"/>
          </a:p>
        </p:txBody>
      </p:sp>
      <p:sp>
        <p:nvSpPr>
          <p:cNvPr id="10" name="Title 9">
            <a:extLst>
              <a:ext uri="{FF2B5EF4-FFF2-40B4-BE49-F238E27FC236}">
                <a16:creationId xmlns:a16="http://schemas.microsoft.com/office/drawing/2014/main" id="{B54C2737-056C-9B9D-1F3F-C52A05823BF6}"/>
              </a:ext>
            </a:extLst>
          </p:cNvPr>
          <p:cNvSpPr>
            <a:spLocks noGrp="1"/>
          </p:cNvSpPr>
          <p:nvPr>
            <p:ph type="title"/>
          </p:nvPr>
        </p:nvSpPr>
        <p:spPr>
          <a:xfrm>
            <a:off x="522219" y="419100"/>
            <a:ext cx="10515600" cy="668820"/>
          </a:xfrm>
        </p:spPr>
        <p:txBody>
          <a:bodyPr>
            <a:normAutofit/>
          </a:bodyPr>
          <a:lstStyle/>
          <a:p>
            <a:r>
              <a:rPr lang="en-US"/>
              <a:t>Irrigation Solutions</a:t>
            </a:r>
          </a:p>
        </p:txBody>
      </p:sp>
    </p:spTree>
    <p:extLst>
      <p:ext uri="{BB962C8B-B14F-4D97-AF65-F5344CB8AC3E}">
        <p14:creationId xmlns:p14="http://schemas.microsoft.com/office/powerpoint/2010/main" val="70547865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F8A3F-6077-909F-0DA5-B1671479D09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DBD9DA8-D2F6-258A-3DC4-F6CC24D1A853}"/>
              </a:ext>
            </a:extLst>
          </p:cNvPr>
          <p:cNvPicPr>
            <a:picLocks noChangeAspect="1"/>
          </p:cNvPicPr>
          <p:nvPr/>
        </p:nvPicPr>
        <p:blipFill rotWithShape="1">
          <a:blip r:embed="rId3"/>
          <a:srcRect l="47512" t="12242" r="6681" b="7254"/>
          <a:stretch/>
        </p:blipFill>
        <p:spPr>
          <a:xfrm>
            <a:off x="6386822" y="1150893"/>
            <a:ext cx="4723630" cy="4602660"/>
          </a:xfrm>
          <a:prstGeom prst="rect">
            <a:avLst/>
          </a:prstGeom>
        </p:spPr>
      </p:pic>
      <p:sp>
        <p:nvSpPr>
          <p:cNvPr id="6" name="Content Placeholder 5">
            <a:extLst>
              <a:ext uri="{FF2B5EF4-FFF2-40B4-BE49-F238E27FC236}">
                <a16:creationId xmlns:a16="http://schemas.microsoft.com/office/drawing/2014/main" id="{C3F851CE-6B23-30C2-7DE9-EC951C71206F}"/>
              </a:ext>
            </a:extLst>
          </p:cNvPr>
          <p:cNvSpPr>
            <a:spLocks noGrp="1"/>
          </p:cNvSpPr>
          <p:nvPr>
            <p:ph idx="1"/>
          </p:nvPr>
        </p:nvSpPr>
        <p:spPr>
          <a:xfrm>
            <a:off x="561975" y="1400175"/>
            <a:ext cx="10891271" cy="4737153"/>
          </a:xfrm>
        </p:spPr>
        <p:txBody>
          <a:bodyPr/>
          <a:lstStyle/>
          <a:p>
            <a:r>
              <a:rPr lang="en-US"/>
              <a:t>﻿Used for suctioning and medication delivery</a:t>
            </a:r>
          </a:p>
          <a:p>
            <a:r>
              <a:rPr lang="en-US"/>
              <a:t>﻿Sterile water and sterile saline options</a:t>
            </a:r>
          </a:p>
          <a:p>
            <a:r>
              <a:rPr lang="en-US"/>
              <a:t>﻿3 mL, 5 mL and 15 mL options</a:t>
            </a:r>
            <a:br>
              <a:rPr lang="en-US"/>
            </a:br>
            <a:endParaRPr lang="en-US"/>
          </a:p>
          <a:p>
            <a:r>
              <a:rPr lang="en-US"/>
              <a:t>Product Codes: 5257, 5251, 5262, </a:t>
            </a:r>
            <a:br>
              <a:rPr lang="en-US"/>
            </a:br>
            <a:r>
              <a:rPr lang="en-US"/>
              <a:t>AL7025, AL7023</a:t>
            </a:r>
          </a:p>
          <a:p>
            <a:r>
              <a:rPr lang="en-US"/>
              <a:t>Cross Sell: Open Suction Kits, </a:t>
            </a:r>
            <a:br>
              <a:rPr lang="en-US"/>
            </a:br>
            <a:r>
              <a:rPr lang="en-US"/>
              <a:t>Closed Suction and Medication Delivery</a:t>
            </a:r>
          </a:p>
          <a:p>
            <a:endParaRPr lang="en-US"/>
          </a:p>
        </p:txBody>
      </p:sp>
      <p:sp>
        <p:nvSpPr>
          <p:cNvPr id="5" name="Title 4">
            <a:extLst>
              <a:ext uri="{FF2B5EF4-FFF2-40B4-BE49-F238E27FC236}">
                <a16:creationId xmlns:a16="http://schemas.microsoft.com/office/drawing/2014/main" id="{A4F43B1C-21AE-3507-17CF-56564D896470}"/>
              </a:ext>
            </a:extLst>
          </p:cNvPr>
          <p:cNvSpPr>
            <a:spLocks noGrp="1"/>
          </p:cNvSpPr>
          <p:nvPr>
            <p:ph type="title"/>
          </p:nvPr>
        </p:nvSpPr>
        <p:spPr>
          <a:xfrm>
            <a:off x="522219" y="419100"/>
            <a:ext cx="10515600" cy="668820"/>
          </a:xfrm>
        </p:spPr>
        <p:txBody>
          <a:bodyPr/>
          <a:lstStyle/>
          <a:p>
            <a:r>
              <a:rPr lang="en-US" err="1"/>
              <a:t>Modudose</a:t>
            </a:r>
            <a:r>
              <a:rPr lang="en-US"/>
              <a:t> Unit Does Solution</a:t>
            </a:r>
          </a:p>
        </p:txBody>
      </p:sp>
    </p:spTree>
    <p:extLst>
      <p:ext uri="{BB962C8B-B14F-4D97-AF65-F5344CB8AC3E}">
        <p14:creationId xmlns:p14="http://schemas.microsoft.com/office/powerpoint/2010/main" val="109217226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C6C9A-1BDA-2260-4E55-93774DCA779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D140026-85E2-4AE9-6373-2DCDD366A29F}"/>
              </a:ext>
            </a:extLst>
          </p:cNvPr>
          <p:cNvPicPr>
            <a:picLocks noChangeAspect="1"/>
          </p:cNvPicPr>
          <p:nvPr/>
        </p:nvPicPr>
        <p:blipFill rotWithShape="1">
          <a:blip r:embed="rId3"/>
          <a:srcRect l="54080" t="19331" r="7893" b="3482"/>
          <a:stretch/>
        </p:blipFill>
        <p:spPr>
          <a:xfrm>
            <a:off x="6371304" y="1400175"/>
            <a:ext cx="4562167" cy="4621162"/>
          </a:xfrm>
          <a:prstGeom prst="rect">
            <a:avLst/>
          </a:prstGeom>
        </p:spPr>
      </p:pic>
      <p:sp>
        <p:nvSpPr>
          <p:cNvPr id="2" name="Content Placeholder 1">
            <a:extLst>
              <a:ext uri="{FF2B5EF4-FFF2-40B4-BE49-F238E27FC236}">
                <a16:creationId xmlns:a16="http://schemas.microsoft.com/office/drawing/2014/main" id="{8C659C2C-F345-0DCC-8D0A-B3E136C20A6E}"/>
              </a:ext>
            </a:extLst>
          </p:cNvPr>
          <p:cNvSpPr>
            <a:spLocks noGrp="1"/>
          </p:cNvSpPr>
          <p:nvPr>
            <p:ph idx="1"/>
          </p:nvPr>
        </p:nvSpPr>
        <p:spPr>
          <a:xfrm>
            <a:off x="561975" y="1400175"/>
            <a:ext cx="10891271" cy="4737153"/>
          </a:xfrm>
        </p:spPr>
        <p:txBody>
          <a:bodyPr/>
          <a:lstStyle/>
          <a:p>
            <a:r>
              <a:rPr lang="en-US"/>
              <a:t>Medline Hudson RCI</a:t>
            </a:r>
          </a:p>
          <a:p>
            <a:pPr lvl="1"/>
            <a:r>
              <a:rPr lang="en-US"/>
              <a:t>﻿Sterile water</a:t>
            </a:r>
          </a:p>
          <a:p>
            <a:pPr lvl="1"/>
            <a:r>
              <a:rPr lang="en-US"/>
              <a:t>﻿0.45% Saline</a:t>
            </a:r>
          </a:p>
          <a:p>
            <a:pPr lvl="1"/>
            <a:r>
              <a:rPr lang="en-US"/>
              <a:t>﻿0.9% Saline</a:t>
            </a:r>
          </a:p>
          <a:p>
            <a:r>
              <a:rPr lang="en-US" err="1"/>
              <a:t>Amsino</a:t>
            </a:r>
            <a:r>
              <a:rPr lang="en-US"/>
              <a:t> (formally Smiths)</a:t>
            </a:r>
          </a:p>
          <a:p>
            <a:pPr lvl="1"/>
            <a:r>
              <a:rPr lang="en-US"/>
              <a:t>﻿Sterile Water</a:t>
            </a:r>
          </a:p>
          <a:p>
            <a:pPr lvl="1"/>
            <a:r>
              <a:rPr lang="en-US"/>
              <a:t>﻿0.9% Saline</a:t>
            </a:r>
          </a:p>
          <a:p>
            <a:endParaRPr lang="en-US"/>
          </a:p>
        </p:txBody>
      </p:sp>
      <p:sp>
        <p:nvSpPr>
          <p:cNvPr id="3" name="Title 2">
            <a:extLst>
              <a:ext uri="{FF2B5EF4-FFF2-40B4-BE49-F238E27FC236}">
                <a16:creationId xmlns:a16="http://schemas.microsoft.com/office/drawing/2014/main" id="{AFECE2E9-15E7-764D-C49C-1D686775EC31}"/>
              </a:ext>
            </a:extLst>
          </p:cNvPr>
          <p:cNvSpPr>
            <a:spLocks noGrp="1"/>
          </p:cNvSpPr>
          <p:nvPr>
            <p:ph type="title"/>
          </p:nvPr>
        </p:nvSpPr>
        <p:spPr>
          <a:xfrm>
            <a:off x="522219" y="419100"/>
            <a:ext cx="10515600" cy="668820"/>
          </a:xfrm>
        </p:spPr>
        <p:txBody>
          <a:bodyPr/>
          <a:lstStyle/>
          <a:p>
            <a:r>
              <a:rPr lang="en-US"/>
              <a:t>Competition</a:t>
            </a:r>
          </a:p>
        </p:txBody>
      </p:sp>
    </p:spTree>
    <p:extLst>
      <p:ext uri="{BB962C8B-B14F-4D97-AF65-F5344CB8AC3E}">
        <p14:creationId xmlns:p14="http://schemas.microsoft.com/office/powerpoint/2010/main" val="365336754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AD908-7F96-73D6-457C-A107643B081E}"/>
            </a:ext>
          </a:extLst>
        </p:cNvPr>
        <p:cNvGrpSpPr/>
        <p:nvPr/>
      </p:nvGrpSpPr>
      <p:grpSpPr>
        <a:xfrm>
          <a:off x="0" y="0"/>
          <a:ext cx="0" cy="0"/>
          <a:chOff x="0" y="0"/>
          <a:chExt cx="0" cy="0"/>
        </a:xfrm>
      </p:grpSpPr>
      <p:pic>
        <p:nvPicPr>
          <p:cNvPr id="3" name="Picture 2" descr="Close-up of a bag&#10;&#10;Description automatically generated">
            <a:extLst>
              <a:ext uri="{FF2B5EF4-FFF2-40B4-BE49-F238E27FC236}">
                <a16:creationId xmlns:a16="http://schemas.microsoft.com/office/drawing/2014/main" id="{81606C43-8A9D-01F5-87FB-C23E5CB985D9}"/>
              </a:ext>
            </a:extLst>
          </p:cNvPr>
          <p:cNvPicPr>
            <a:picLocks noChangeAspect="1"/>
          </p:cNvPicPr>
          <p:nvPr/>
        </p:nvPicPr>
        <p:blipFill>
          <a:blip r:embed="rId3"/>
          <a:stretch>
            <a:fillRect/>
          </a:stretch>
        </p:blipFill>
        <p:spPr>
          <a:xfrm>
            <a:off x="5870391" y="1302174"/>
            <a:ext cx="2890152" cy="2700683"/>
          </a:xfrm>
          <a:prstGeom prst="rect">
            <a:avLst/>
          </a:prstGeom>
        </p:spPr>
      </p:pic>
      <p:pic>
        <p:nvPicPr>
          <p:cNvPr id="7" name="Picture 6" descr="A large plastic bottle with a label&#10;&#10;Description automatically generated">
            <a:extLst>
              <a:ext uri="{FF2B5EF4-FFF2-40B4-BE49-F238E27FC236}">
                <a16:creationId xmlns:a16="http://schemas.microsoft.com/office/drawing/2014/main" id="{16BA9362-637B-9FDD-5218-E98BBE80B11D}"/>
              </a:ext>
            </a:extLst>
          </p:cNvPr>
          <p:cNvPicPr>
            <a:picLocks noChangeAspect="1"/>
          </p:cNvPicPr>
          <p:nvPr/>
        </p:nvPicPr>
        <p:blipFill>
          <a:blip r:embed="rId4"/>
          <a:stretch>
            <a:fillRect/>
          </a:stretch>
        </p:blipFill>
        <p:spPr>
          <a:xfrm>
            <a:off x="9293397" y="3628103"/>
            <a:ext cx="2050340" cy="2891505"/>
          </a:xfrm>
          <a:prstGeom prst="rect">
            <a:avLst/>
          </a:prstGeom>
        </p:spPr>
      </p:pic>
      <p:pic>
        <p:nvPicPr>
          <p:cNvPr id="10" name="Picture 9" descr="A white plastic bottle with a label&#10;&#10;Description automatically generated">
            <a:extLst>
              <a:ext uri="{FF2B5EF4-FFF2-40B4-BE49-F238E27FC236}">
                <a16:creationId xmlns:a16="http://schemas.microsoft.com/office/drawing/2014/main" id="{1E8DDD8A-F285-5E6C-EBD5-8E003F8EF7B9}"/>
              </a:ext>
            </a:extLst>
          </p:cNvPr>
          <p:cNvPicPr>
            <a:picLocks noChangeAspect="1"/>
          </p:cNvPicPr>
          <p:nvPr/>
        </p:nvPicPr>
        <p:blipFill>
          <a:blip r:embed="rId5"/>
          <a:stretch>
            <a:fillRect/>
          </a:stretch>
        </p:blipFill>
        <p:spPr>
          <a:xfrm>
            <a:off x="7977083" y="3806180"/>
            <a:ext cx="1224413" cy="2649794"/>
          </a:xfrm>
          <a:prstGeom prst="rect">
            <a:avLst/>
          </a:prstGeom>
        </p:spPr>
      </p:pic>
      <p:sp>
        <p:nvSpPr>
          <p:cNvPr id="12" name="Content Placeholder 11">
            <a:extLst>
              <a:ext uri="{FF2B5EF4-FFF2-40B4-BE49-F238E27FC236}">
                <a16:creationId xmlns:a16="http://schemas.microsoft.com/office/drawing/2014/main" id="{F67AAF36-6FDD-ACCD-E1EA-BCBD3A275EF1}"/>
              </a:ext>
            </a:extLst>
          </p:cNvPr>
          <p:cNvSpPr>
            <a:spLocks noGrp="1"/>
          </p:cNvSpPr>
          <p:nvPr>
            <p:ph idx="1"/>
          </p:nvPr>
        </p:nvSpPr>
        <p:spPr>
          <a:xfrm>
            <a:off x="561975" y="1400175"/>
            <a:ext cx="10891271" cy="4737153"/>
          </a:xfrm>
        </p:spPr>
        <p:txBody>
          <a:bodyPr>
            <a:normAutofit/>
          </a:bodyPr>
          <a:lstStyle/>
          <a:p>
            <a:r>
              <a:rPr lang="en-US" dirty="0"/>
              <a:t>﻿Sterile Water contained in either a flexible bag or rigid </a:t>
            </a:r>
            <a:r>
              <a:rPr lang="en-US" dirty="0" err="1"/>
              <a:t>spikable</a:t>
            </a:r>
            <a:r>
              <a:rPr lang="en-US" dirty="0"/>
              <a:t> bottle</a:t>
            </a:r>
          </a:p>
          <a:p>
            <a:pPr lvl="1"/>
            <a:r>
              <a:rPr lang="en-US" dirty="0"/>
              <a:t>﻿1 L and 2 L options</a:t>
            </a:r>
          </a:p>
          <a:p>
            <a:r>
              <a:rPr lang="en-US" dirty="0"/>
              <a:t>﻿Used for active humidification on:</a:t>
            </a:r>
          </a:p>
          <a:p>
            <a:pPr lvl="1"/>
            <a:r>
              <a:rPr lang="en-US" dirty="0"/>
              <a:t>﻿Invasive Ventilator</a:t>
            </a:r>
          </a:p>
          <a:p>
            <a:pPr lvl="1"/>
            <a:r>
              <a:rPr lang="en-US" dirty="0"/>
              <a:t>﻿Non-Invasive ventilator</a:t>
            </a:r>
          </a:p>
          <a:p>
            <a:pPr lvl="1"/>
            <a:r>
              <a:rPr lang="en-US" dirty="0"/>
              <a:t>﻿High Flow Oxygen Therapy</a:t>
            </a:r>
          </a:p>
          <a:p>
            <a:r>
              <a:rPr lang="en-US" dirty="0"/>
              <a:t>System patible with Neptune Concha</a:t>
            </a:r>
          </a:p>
          <a:p>
            <a:r>
              <a:rPr lang="en-US" dirty="0"/>
              <a:t>Hanging bottles used with </a:t>
            </a:r>
            <a:r>
              <a:rPr lang="en-US" dirty="0" err="1"/>
              <a:t>Vapotherm</a:t>
            </a:r>
            <a:r>
              <a:rPr lang="en-US" dirty="0"/>
              <a:t> need an adapter (supplied by </a:t>
            </a:r>
            <a:r>
              <a:rPr lang="en-US" dirty="0" err="1"/>
              <a:t>Vapotherm</a:t>
            </a:r>
            <a:r>
              <a:rPr lang="en-US" dirty="0"/>
              <a:t>)</a:t>
            </a:r>
          </a:p>
          <a:p>
            <a:r>
              <a:rPr lang="en-US" dirty="0"/>
              <a:t>Product Codes: 2D0735X, 2D0737, CHB0010, CHB0020</a:t>
            </a:r>
          </a:p>
          <a:p>
            <a:r>
              <a:rPr lang="en-US" dirty="0"/>
              <a:t>Cross Sell: AH Circuits, filters, HFNC, NIV</a:t>
            </a:r>
          </a:p>
          <a:p>
            <a:endParaRPr lang="en-US" dirty="0"/>
          </a:p>
        </p:txBody>
      </p:sp>
      <p:sp>
        <p:nvSpPr>
          <p:cNvPr id="11" name="Title 10">
            <a:extLst>
              <a:ext uri="{FF2B5EF4-FFF2-40B4-BE49-F238E27FC236}">
                <a16:creationId xmlns:a16="http://schemas.microsoft.com/office/drawing/2014/main" id="{3F532294-83C8-9991-855C-73FBE5513B68}"/>
              </a:ext>
            </a:extLst>
          </p:cNvPr>
          <p:cNvSpPr>
            <a:spLocks noGrp="1"/>
          </p:cNvSpPr>
          <p:nvPr>
            <p:ph type="title"/>
          </p:nvPr>
        </p:nvSpPr>
        <p:spPr>
          <a:xfrm>
            <a:off x="522219" y="419100"/>
            <a:ext cx="10515600" cy="668820"/>
          </a:xfrm>
        </p:spPr>
        <p:txBody>
          <a:bodyPr/>
          <a:lstStyle/>
          <a:p>
            <a:r>
              <a:rPr lang="en-US"/>
              <a:t>Flex Bags and Hanging Bottles</a:t>
            </a:r>
          </a:p>
        </p:txBody>
      </p:sp>
      <p:sp>
        <p:nvSpPr>
          <p:cNvPr id="13" name="TextBox 12">
            <a:extLst>
              <a:ext uri="{FF2B5EF4-FFF2-40B4-BE49-F238E27FC236}">
                <a16:creationId xmlns:a16="http://schemas.microsoft.com/office/drawing/2014/main" id="{6029F9DA-C99E-D685-EAF0-1E7E8A8B9BA2}"/>
              </a:ext>
            </a:extLst>
          </p:cNvPr>
          <p:cNvSpPr txBox="1"/>
          <p:nvPr/>
        </p:nvSpPr>
        <p:spPr>
          <a:xfrm>
            <a:off x="8672714" y="1372845"/>
            <a:ext cx="620683" cy="646331"/>
          </a:xfrm>
          <a:prstGeom prst="rect">
            <a:avLst/>
          </a:prstGeom>
          <a:noFill/>
        </p:spPr>
        <p:txBody>
          <a:bodyPr wrap="none" rtlCol="0">
            <a:spAutoFit/>
          </a:bodyPr>
          <a:lstStyle/>
          <a:p>
            <a:r>
              <a:rPr lang="en-US"/>
              <a:t>Flex</a:t>
            </a:r>
          </a:p>
          <a:p>
            <a:r>
              <a:rPr lang="en-US"/>
              <a:t>Bag</a:t>
            </a:r>
          </a:p>
        </p:txBody>
      </p:sp>
      <p:sp>
        <p:nvSpPr>
          <p:cNvPr id="14" name="TextBox 13">
            <a:extLst>
              <a:ext uri="{FF2B5EF4-FFF2-40B4-BE49-F238E27FC236}">
                <a16:creationId xmlns:a16="http://schemas.microsoft.com/office/drawing/2014/main" id="{286CD762-3C40-1FFA-73D2-B55C9E9BCFD9}"/>
              </a:ext>
            </a:extLst>
          </p:cNvPr>
          <p:cNvSpPr txBox="1"/>
          <p:nvPr/>
        </p:nvSpPr>
        <p:spPr>
          <a:xfrm>
            <a:off x="6933207" y="5555826"/>
            <a:ext cx="1043876" cy="646331"/>
          </a:xfrm>
          <a:prstGeom prst="rect">
            <a:avLst/>
          </a:prstGeom>
          <a:noFill/>
        </p:spPr>
        <p:txBody>
          <a:bodyPr wrap="none" rtlCol="0">
            <a:spAutoFit/>
          </a:bodyPr>
          <a:lstStyle/>
          <a:p>
            <a:r>
              <a:rPr lang="en-US"/>
              <a:t>Hanging</a:t>
            </a:r>
          </a:p>
          <a:p>
            <a:pPr algn="r"/>
            <a:r>
              <a:rPr lang="en-US"/>
              <a:t>Bottle</a:t>
            </a:r>
          </a:p>
        </p:txBody>
      </p:sp>
    </p:spTree>
    <p:extLst>
      <p:ext uri="{BB962C8B-B14F-4D97-AF65-F5344CB8AC3E}">
        <p14:creationId xmlns:p14="http://schemas.microsoft.com/office/powerpoint/2010/main" val="34807645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458C5C-49E7-2822-9D5E-EC136C09F7B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6809785-FFAD-F23E-800D-6BBF5EFF9CAE}"/>
              </a:ext>
            </a:extLst>
          </p:cNvPr>
          <p:cNvPicPr>
            <a:picLocks noChangeAspect="1"/>
          </p:cNvPicPr>
          <p:nvPr/>
        </p:nvPicPr>
        <p:blipFill rotWithShape="1">
          <a:blip r:embed="rId3"/>
          <a:srcRect l="46074" t="15884"/>
          <a:stretch/>
        </p:blipFill>
        <p:spPr>
          <a:xfrm>
            <a:off x="5781367" y="1140541"/>
            <a:ext cx="6252897" cy="5203937"/>
          </a:xfrm>
          <a:prstGeom prst="rect">
            <a:avLst/>
          </a:prstGeom>
        </p:spPr>
      </p:pic>
      <p:sp>
        <p:nvSpPr>
          <p:cNvPr id="3" name="Content Placeholder 2">
            <a:extLst>
              <a:ext uri="{FF2B5EF4-FFF2-40B4-BE49-F238E27FC236}">
                <a16:creationId xmlns:a16="http://schemas.microsoft.com/office/drawing/2014/main" id="{F28AD56B-ECC3-8981-82F8-7B1A9D97AF1B}"/>
              </a:ext>
            </a:extLst>
          </p:cNvPr>
          <p:cNvSpPr>
            <a:spLocks noGrp="1"/>
          </p:cNvSpPr>
          <p:nvPr>
            <p:ph idx="1"/>
          </p:nvPr>
        </p:nvSpPr>
        <p:spPr>
          <a:xfrm>
            <a:off x="561975" y="1400175"/>
            <a:ext cx="10891271" cy="4737153"/>
          </a:xfrm>
        </p:spPr>
        <p:txBody>
          <a:bodyPr>
            <a:normAutofit fontScale="92500" lnSpcReduction="10000"/>
          </a:bodyPr>
          <a:lstStyle/>
          <a:p>
            <a:r>
              <a:rPr lang="en-US" err="1"/>
              <a:t>Sensimedical</a:t>
            </a:r>
            <a:endParaRPr lang="en-US"/>
          </a:p>
          <a:p>
            <a:pPr lvl="1"/>
            <a:r>
              <a:rPr lang="en-US"/>
              <a:t>Flex bags only</a:t>
            </a:r>
          </a:p>
          <a:p>
            <a:r>
              <a:rPr lang="en-US" err="1"/>
              <a:t>Amsino</a:t>
            </a:r>
            <a:endParaRPr lang="en-US"/>
          </a:p>
          <a:p>
            <a:pPr lvl="1"/>
            <a:r>
              <a:rPr lang="en-US"/>
              <a:t>Bottles only</a:t>
            </a:r>
          </a:p>
          <a:p>
            <a:r>
              <a:rPr lang="en-US"/>
              <a:t>Medline</a:t>
            </a:r>
          </a:p>
          <a:p>
            <a:pPr lvl="1"/>
            <a:r>
              <a:rPr lang="en-US"/>
              <a:t>﻿Private label from </a:t>
            </a:r>
            <a:r>
              <a:rPr lang="en-US" err="1"/>
              <a:t>Amsino</a:t>
            </a:r>
            <a:r>
              <a:rPr lang="en-US"/>
              <a:t> for hanging bottles</a:t>
            </a:r>
          </a:p>
          <a:p>
            <a:pPr lvl="1"/>
            <a:r>
              <a:rPr lang="en-US"/>
              <a:t>﻿Neptune Heater/Concha system</a:t>
            </a:r>
          </a:p>
          <a:p>
            <a:pPr lvl="2"/>
            <a:r>
              <a:rPr lang="en-US"/>
              <a:t>﻿Bottles are proprietary</a:t>
            </a:r>
          </a:p>
          <a:p>
            <a:pPr lvl="2"/>
            <a:r>
              <a:rPr lang="en-US"/>
              <a:t>﻿Two spikes</a:t>
            </a:r>
          </a:p>
          <a:p>
            <a:r>
              <a:rPr lang="en-US"/>
              <a:t>Irrigation Water - used for inhalation</a:t>
            </a:r>
          </a:p>
          <a:p>
            <a:pPr lvl="1"/>
            <a:r>
              <a:rPr lang="en-US"/>
              <a:t>﻿Baxter</a:t>
            </a:r>
          </a:p>
          <a:p>
            <a:pPr lvl="1"/>
            <a:r>
              <a:rPr lang="en-US"/>
              <a:t>﻿Hospira</a:t>
            </a:r>
          </a:p>
          <a:p>
            <a:pPr lvl="1"/>
            <a:r>
              <a:rPr lang="en-US"/>
              <a:t>﻿B Braun</a:t>
            </a:r>
          </a:p>
          <a:p>
            <a:endParaRPr lang="en-US"/>
          </a:p>
        </p:txBody>
      </p:sp>
      <p:sp>
        <p:nvSpPr>
          <p:cNvPr id="6" name="Title 5">
            <a:extLst>
              <a:ext uri="{FF2B5EF4-FFF2-40B4-BE49-F238E27FC236}">
                <a16:creationId xmlns:a16="http://schemas.microsoft.com/office/drawing/2014/main" id="{2A33400C-7D72-DB90-080E-9AFF85581C19}"/>
              </a:ext>
            </a:extLst>
          </p:cNvPr>
          <p:cNvSpPr>
            <a:spLocks noGrp="1"/>
          </p:cNvSpPr>
          <p:nvPr>
            <p:ph type="title"/>
          </p:nvPr>
        </p:nvSpPr>
        <p:spPr/>
        <p:txBody>
          <a:bodyPr/>
          <a:lstStyle/>
          <a:p>
            <a:r>
              <a:rPr lang="en-US"/>
              <a:t>Competition</a:t>
            </a:r>
          </a:p>
        </p:txBody>
      </p:sp>
    </p:spTree>
    <p:extLst>
      <p:ext uri="{BB962C8B-B14F-4D97-AF65-F5344CB8AC3E}">
        <p14:creationId xmlns:p14="http://schemas.microsoft.com/office/powerpoint/2010/main" val="46384909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492DD-14D4-D56A-36F3-7EE32470ED85}"/>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7F500C85-F8DB-C087-9240-29C8A5F003B1}"/>
              </a:ext>
            </a:extLst>
          </p:cNvPr>
          <p:cNvSpPr>
            <a:spLocks noGrp="1"/>
          </p:cNvSpPr>
          <p:nvPr>
            <p:ph idx="1"/>
          </p:nvPr>
        </p:nvSpPr>
        <p:spPr/>
        <p:txBody>
          <a:bodyPr/>
          <a:lstStyle/>
          <a:p>
            <a:endParaRPr lang="en-US"/>
          </a:p>
        </p:txBody>
      </p:sp>
      <p:sp>
        <p:nvSpPr>
          <p:cNvPr id="3" name="Slide Number Placeholder 2">
            <a:extLst>
              <a:ext uri="{FF2B5EF4-FFF2-40B4-BE49-F238E27FC236}">
                <a16:creationId xmlns:a16="http://schemas.microsoft.com/office/drawing/2014/main" id="{9B438F79-DD19-30B5-9F08-B1C5C150DB9F}"/>
              </a:ext>
            </a:extLst>
          </p:cNvPr>
          <p:cNvSpPr>
            <a:spLocks noGrp="1"/>
          </p:cNvSpPr>
          <p:nvPr>
            <p:ph type="sldNum" sz="quarter" idx="4"/>
          </p:nvPr>
        </p:nvSpPr>
        <p:spPr>
          <a:xfrm>
            <a:off x="10810215" y="6443853"/>
            <a:ext cx="830696" cy="281997"/>
          </a:xfrm>
        </p:spPr>
        <p:txBody>
          <a:bodyPr/>
          <a:lstStyle/>
          <a:p>
            <a:fld id="{065D75E3-62B6-C44A-8295-14DF27978E1A}" type="slidenum">
              <a:rPr lang="en-US" dirty="0" smtClean="0"/>
              <a:pPr/>
              <a:t>116</a:t>
            </a:fld>
            <a:endParaRPr lang="en-US"/>
          </a:p>
        </p:txBody>
      </p:sp>
      <p:sp>
        <p:nvSpPr>
          <p:cNvPr id="4" name="Title 3">
            <a:extLst>
              <a:ext uri="{FF2B5EF4-FFF2-40B4-BE49-F238E27FC236}">
                <a16:creationId xmlns:a16="http://schemas.microsoft.com/office/drawing/2014/main" id="{ED08E9B0-B632-902B-00D7-F6A6CFC7A365}"/>
              </a:ext>
            </a:extLst>
          </p:cNvPr>
          <p:cNvSpPr>
            <a:spLocks noGrp="1"/>
          </p:cNvSpPr>
          <p:nvPr>
            <p:ph type="title"/>
          </p:nvPr>
        </p:nvSpPr>
        <p:spPr>
          <a:xfrm>
            <a:off x="522219" y="419100"/>
            <a:ext cx="10515600" cy="668820"/>
          </a:xfrm>
        </p:spPr>
        <p:txBody>
          <a:bodyPr/>
          <a:lstStyle/>
          <a:p>
            <a:r>
              <a:rPr lang="en-US"/>
              <a:t>Competitive Landscape</a:t>
            </a:r>
          </a:p>
        </p:txBody>
      </p:sp>
      <p:graphicFrame>
        <p:nvGraphicFramePr>
          <p:cNvPr id="5" name="Table 4">
            <a:extLst>
              <a:ext uri="{FF2B5EF4-FFF2-40B4-BE49-F238E27FC236}">
                <a16:creationId xmlns:a16="http://schemas.microsoft.com/office/drawing/2014/main" id="{0720C716-3A55-62D4-1C34-29C0746B89AC}"/>
              </a:ext>
            </a:extLst>
          </p:cNvPr>
          <p:cNvGraphicFramePr>
            <a:graphicFrameLocks noGrp="1"/>
          </p:cNvGraphicFramePr>
          <p:nvPr>
            <p:extLst>
              <p:ext uri="{D42A27DB-BD31-4B8C-83A1-F6EECF244321}">
                <p14:modId xmlns:p14="http://schemas.microsoft.com/office/powerpoint/2010/main" val="1821580726"/>
              </p:ext>
            </p:extLst>
          </p:nvPr>
        </p:nvGraphicFramePr>
        <p:xfrm>
          <a:off x="619760" y="1087120"/>
          <a:ext cx="11021153" cy="5058041"/>
        </p:xfrm>
        <a:graphic>
          <a:graphicData uri="http://schemas.openxmlformats.org/drawingml/2006/table">
            <a:tbl>
              <a:tblPr firstRow="1" bandRow="1">
                <a:tableStyleId>{5C22544A-7EE6-4342-B048-85BDC9FD1C3A}</a:tableStyleId>
              </a:tblPr>
              <a:tblGrid>
                <a:gridCol w="1200323">
                  <a:extLst>
                    <a:ext uri="{9D8B030D-6E8A-4147-A177-3AD203B41FA5}">
                      <a16:colId xmlns:a16="http://schemas.microsoft.com/office/drawing/2014/main" val="3421468689"/>
                    </a:ext>
                  </a:extLst>
                </a:gridCol>
                <a:gridCol w="1636805">
                  <a:extLst>
                    <a:ext uri="{9D8B030D-6E8A-4147-A177-3AD203B41FA5}">
                      <a16:colId xmlns:a16="http://schemas.microsoft.com/office/drawing/2014/main" val="1433352190"/>
                    </a:ext>
                  </a:extLst>
                </a:gridCol>
                <a:gridCol w="1636805">
                  <a:extLst>
                    <a:ext uri="{9D8B030D-6E8A-4147-A177-3AD203B41FA5}">
                      <a16:colId xmlns:a16="http://schemas.microsoft.com/office/drawing/2014/main" val="3920236612"/>
                    </a:ext>
                  </a:extLst>
                </a:gridCol>
                <a:gridCol w="1636805">
                  <a:extLst>
                    <a:ext uri="{9D8B030D-6E8A-4147-A177-3AD203B41FA5}">
                      <a16:colId xmlns:a16="http://schemas.microsoft.com/office/drawing/2014/main" val="434171081"/>
                    </a:ext>
                  </a:extLst>
                </a:gridCol>
                <a:gridCol w="1636805">
                  <a:extLst>
                    <a:ext uri="{9D8B030D-6E8A-4147-A177-3AD203B41FA5}">
                      <a16:colId xmlns:a16="http://schemas.microsoft.com/office/drawing/2014/main" val="2384678656"/>
                    </a:ext>
                  </a:extLst>
                </a:gridCol>
                <a:gridCol w="1636805">
                  <a:extLst>
                    <a:ext uri="{9D8B030D-6E8A-4147-A177-3AD203B41FA5}">
                      <a16:colId xmlns:a16="http://schemas.microsoft.com/office/drawing/2014/main" val="2285209099"/>
                    </a:ext>
                  </a:extLst>
                </a:gridCol>
                <a:gridCol w="1636805">
                  <a:extLst>
                    <a:ext uri="{9D8B030D-6E8A-4147-A177-3AD203B41FA5}">
                      <a16:colId xmlns:a16="http://schemas.microsoft.com/office/drawing/2014/main" val="2470667675"/>
                    </a:ext>
                  </a:extLst>
                </a:gridCol>
              </a:tblGrid>
              <a:tr h="744585">
                <a:tc>
                  <a:txBody>
                    <a:bodyPr/>
                    <a:lstStyle/>
                    <a:p>
                      <a:endParaRPr lang="en-US" sz="1800" b="1">
                        <a:latin typeface="Arial" panose="020B0604020202020204" pitchFamily="34" charset="0"/>
                        <a:cs typeface="Arial" panose="020B0604020202020204" pitchFamily="34" charset="0"/>
                      </a:endParaRPr>
                    </a:p>
                  </a:txBody>
                  <a:tcPr>
                    <a:solidFill>
                      <a:schemeClr val="bg1"/>
                    </a:solidFill>
                  </a:tcPr>
                </a:tc>
                <a:tc>
                  <a:txBody>
                    <a:bodyPr/>
                    <a:lstStyle/>
                    <a:p>
                      <a:pPr algn="ctr"/>
                      <a:r>
                        <a:rPr lang="en-US" sz="1400" b="1">
                          <a:solidFill>
                            <a:schemeClr val="bg1"/>
                          </a:solidFill>
                          <a:latin typeface="Arial"/>
                          <a:cs typeface="Arial"/>
                        </a:rPr>
                        <a:t>AirLife</a:t>
                      </a:r>
                    </a:p>
                  </a:txBody>
                  <a:tcPr anchor="ctr">
                    <a:lnB w="12700" cap="flat" cmpd="sng" algn="ctr">
                      <a:solidFill>
                        <a:schemeClr val="bg1"/>
                      </a:solidFill>
                      <a:prstDash val="solid"/>
                      <a:round/>
                      <a:headEnd type="none" w="med" len="med"/>
                      <a:tailEnd type="none" w="med" len="med"/>
                    </a:lnB>
                    <a:solidFill>
                      <a:srgbClr val="1B51A4"/>
                    </a:solidFill>
                  </a:tcPr>
                </a:tc>
                <a:tc>
                  <a:txBody>
                    <a:bodyPr/>
                    <a:lstStyle/>
                    <a:p>
                      <a:pPr algn="ctr"/>
                      <a:r>
                        <a:rPr lang="en-US" sz="1400" b="1">
                          <a:solidFill>
                            <a:schemeClr val="bg1"/>
                          </a:solidFill>
                          <a:latin typeface="Arial" panose="020B0604020202020204" pitchFamily="34" charset="0"/>
                          <a:cs typeface="Arial" panose="020B0604020202020204" pitchFamily="34" charset="0"/>
                        </a:rPr>
                        <a:t>Medline</a:t>
                      </a:r>
                    </a:p>
                  </a:txBody>
                  <a:tcPr anchor="ctr">
                    <a:lnB w="12700" cap="flat" cmpd="sng" algn="ctr">
                      <a:solidFill>
                        <a:schemeClr val="bg1"/>
                      </a:solidFill>
                      <a:prstDash val="solid"/>
                      <a:round/>
                      <a:headEnd type="none" w="med" len="med"/>
                      <a:tailEnd type="none" w="med" len="med"/>
                    </a:lnB>
                    <a:solidFill>
                      <a:srgbClr val="1B51A4"/>
                    </a:solidFill>
                  </a:tcPr>
                </a:tc>
                <a:tc>
                  <a:txBody>
                    <a:bodyPr/>
                    <a:lstStyle/>
                    <a:p>
                      <a:pPr algn="ctr"/>
                      <a:r>
                        <a:rPr lang="en-US" sz="1400" b="1" err="1">
                          <a:solidFill>
                            <a:schemeClr val="bg1"/>
                          </a:solidFill>
                          <a:latin typeface="Arial" panose="020B0604020202020204" pitchFamily="34" charset="0"/>
                          <a:cs typeface="Arial" panose="020B0604020202020204" pitchFamily="34" charset="0"/>
                        </a:rPr>
                        <a:t>Sensimedical</a:t>
                      </a:r>
                      <a:endParaRPr lang="en-US" sz="1400" b="1">
                        <a:solidFill>
                          <a:schemeClr val="bg1"/>
                        </a:solidFill>
                        <a:latin typeface="Arial" panose="020B0604020202020204" pitchFamily="34" charset="0"/>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rgbClr val="1B51A4"/>
                    </a:solidFill>
                  </a:tcPr>
                </a:tc>
                <a:tc>
                  <a:txBody>
                    <a:bodyPr/>
                    <a:lstStyle/>
                    <a:p>
                      <a:pPr algn="ctr"/>
                      <a:r>
                        <a:rPr lang="en-US" sz="1400" b="1" err="1">
                          <a:solidFill>
                            <a:schemeClr val="bg1"/>
                          </a:solidFill>
                          <a:latin typeface="Arial"/>
                          <a:cs typeface="Arial"/>
                        </a:rPr>
                        <a:t>Amsino</a:t>
                      </a:r>
                      <a:endParaRPr lang="en-US" sz="1400" b="1">
                        <a:solidFill>
                          <a:schemeClr val="bg1"/>
                        </a:solidFill>
                        <a:latin typeface="Arial"/>
                        <a:cs typeface="Arial"/>
                      </a:endParaRPr>
                    </a:p>
                  </a:txBody>
                  <a:tcPr anchor="ctr">
                    <a:lnB w="12700" cap="flat" cmpd="sng" algn="ctr">
                      <a:solidFill>
                        <a:schemeClr val="bg1"/>
                      </a:solidFill>
                      <a:prstDash val="solid"/>
                      <a:round/>
                      <a:headEnd type="none" w="med" len="med"/>
                      <a:tailEnd type="none" w="med" len="med"/>
                    </a:lnB>
                    <a:solidFill>
                      <a:srgbClr val="1B51A4"/>
                    </a:solidFill>
                  </a:tcPr>
                </a:tc>
                <a:tc>
                  <a:txBody>
                    <a:bodyPr/>
                    <a:lstStyle/>
                    <a:p>
                      <a:pPr algn="ctr"/>
                      <a:r>
                        <a:rPr lang="en-US" sz="1400" b="1">
                          <a:solidFill>
                            <a:schemeClr val="bg1"/>
                          </a:solidFill>
                          <a:latin typeface="Arial" panose="020B0604020202020204" pitchFamily="34" charset="0"/>
                          <a:cs typeface="Arial" panose="020B0604020202020204" pitchFamily="34" charset="0"/>
                        </a:rPr>
                        <a:t>Cardinal &amp; McKesson</a:t>
                      </a:r>
                    </a:p>
                  </a:txBody>
                  <a:tcPr anchor="ctr">
                    <a:lnB w="12700" cap="flat" cmpd="sng" algn="ctr">
                      <a:solidFill>
                        <a:schemeClr val="bg1"/>
                      </a:solidFill>
                      <a:prstDash val="solid"/>
                      <a:round/>
                      <a:headEnd type="none" w="med" len="med"/>
                      <a:tailEnd type="none" w="med" len="med"/>
                    </a:lnB>
                    <a:solidFill>
                      <a:srgbClr val="1B51A4"/>
                    </a:solidFill>
                  </a:tcPr>
                </a:tc>
                <a:tc>
                  <a:txBody>
                    <a:bodyPr/>
                    <a:lstStyle/>
                    <a:p>
                      <a:pPr algn="ctr"/>
                      <a:r>
                        <a:rPr lang="en-US" sz="1400" b="1">
                          <a:solidFill>
                            <a:schemeClr val="bg1"/>
                          </a:solidFill>
                          <a:latin typeface="Arial"/>
                          <a:cs typeface="Arial"/>
                        </a:rPr>
                        <a:t>Pharma Companies</a:t>
                      </a:r>
                      <a:endParaRPr lang="en-US" sz="1400" b="1">
                        <a:solidFill>
                          <a:schemeClr val="bg1"/>
                        </a:solidFill>
                        <a:latin typeface="Arial" panose="020B0604020202020204" pitchFamily="34" charset="0"/>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rgbClr val="1B51A4"/>
                    </a:solidFill>
                  </a:tcPr>
                </a:tc>
                <a:extLst>
                  <a:ext uri="{0D108BD9-81ED-4DB2-BD59-A6C34878D82A}">
                    <a16:rowId xmlns:a16="http://schemas.microsoft.com/office/drawing/2014/main" val="1920091827"/>
                  </a:ext>
                </a:extLst>
              </a:tr>
              <a:tr h="1104040">
                <a:tc>
                  <a:txBody>
                    <a:bodyPr/>
                    <a:lstStyle/>
                    <a:p>
                      <a:pPr marL="0" algn="l" defTabSz="457200" rtl="0" eaLnBrk="1" latinLnBrk="0" hangingPunct="1"/>
                      <a:r>
                        <a:rPr lang="en-US" sz="1200" b="0" kern="1200">
                          <a:solidFill>
                            <a:schemeClr val="bg1"/>
                          </a:solidFill>
                          <a:latin typeface="Arial" panose="020B0604020202020204" pitchFamily="34" charset="0"/>
                          <a:ea typeface="+mn-ea"/>
                          <a:cs typeface="Arial" panose="020B0604020202020204" pitchFamily="34" charset="0"/>
                        </a:rPr>
                        <a:t>Inhalation</a:t>
                      </a:r>
                    </a:p>
                  </a:txBody>
                  <a:tcPr anchor="ctr">
                    <a:lnR w="12700" cap="flat" cmpd="sng" algn="ctr">
                      <a:solidFill>
                        <a:schemeClr val="bg1"/>
                      </a:solidFill>
                      <a:prstDash val="solid"/>
                      <a:round/>
                      <a:headEnd type="none" w="med" len="med"/>
                      <a:tailEnd type="none" w="med" len="med"/>
                    </a:lnR>
                    <a:solidFill>
                      <a:srgbClr val="1B51A4"/>
                    </a:solidFill>
                  </a:tcPr>
                </a:tc>
                <a:tc>
                  <a:txBody>
                    <a:bodyPr/>
                    <a:lstStyle/>
                    <a:p>
                      <a:pPr algn="ctr"/>
                      <a:r>
                        <a:rPr lang="en-US" sz="1400">
                          <a:solidFill>
                            <a:schemeClr val="bg1"/>
                          </a:solidFill>
                          <a:latin typeface="Arial" panose="020B0604020202020204" pitchFamily="34" charset="0"/>
                          <a:cs typeface="Arial" panose="020B0604020202020204" pitchFamily="34" charset="0"/>
                        </a:rPr>
                        <a:t>Yes</a:t>
                      </a:r>
                    </a:p>
                    <a:p>
                      <a:pPr algn="ctr"/>
                      <a:r>
                        <a:rPr lang="en-US" sz="1050" err="1">
                          <a:solidFill>
                            <a:schemeClr val="bg1"/>
                          </a:solidFill>
                          <a:latin typeface="Arial" panose="020B0604020202020204" pitchFamily="34" charset="0"/>
                          <a:cs typeface="Arial" panose="020B0604020202020204" pitchFamily="34" charset="0"/>
                        </a:rPr>
                        <a:t>Flexbags</a:t>
                      </a:r>
                      <a:r>
                        <a:rPr lang="en-US" sz="1050">
                          <a:solidFill>
                            <a:schemeClr val="bg1"/>
                          </a:solidFill>
                          <a:latin typeface="Arial" panose="020B0604020202020204" pitchFamily="34" charset="0"/>
                          <a:cs typeface="Arial" panose="020B0604020202020204" pitchFamily="34" charset="0"/>
                        </a:rPr>
                        <a:t> &amp; Bottles</a:t>
                      </a:r>
                      <a:endParaRPr lang="en-US" sz="1050" baseline="3000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8557"/>
                    </a:solidFill>
                  </a:tcPr>
                </a:tc>
                <a:tc>
                  <a:txBody>
                    <a:bodyPr/>
                    <a:lstStyle/>
                    <a:p>
                      <a:pPr algn="ctr"/>
                      <a:r>
                        <a:rPr lang="en-US" sz="1400">
                          <a:latin typeface="Arial" panose="020B0604020202020204" pitchFamily="34" charset="0"/>
                          <a:cs typeface="Arial" panose="020B0604020202020204" pitchFamily="34" charset="0"/>
                        </a:rPr>
                        <a:t>Yes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Yes</a:t>
                      </a:r>
                    </a:p>
                    <a:p>
                      <a:pPr algn="ctr"/>
                      <a:r>
                        <a:rPr lang="en-US" sz="1000">
                          <a:solidFill>
                            <a:schemeClr val="tx1"/>
                          </a:solidFill>
                          <a:latin typeface="Arial" panose="020B0604020202020204" pitchFamily="34" charset="0"/>
                          <a:cs typeface="Arial" panose="020B0604020202020204" pitchFamily="34" charset="0"/>
                        </a:rPr>
                        <a:t>1L and 2L flex bags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Yes</a:t>
                      </a:r>
                    </a:p>
                    <a:p>
                      <a:pPr algn="ctr"/>
                      <a:r>
                        <a:rPr lang="en-US" sz="1050">
                          <a:solidFill>
                            <a:schemeClr val="tx1"/>
                          </a:solidFill>
                          <a:latin typeface="Arial" panose="020B0604020202020204" pitchFamily="34" charset="0"/>
                          <a:cs typeface="Arial" panose="020B0604020202020204" pitchFamily="34" charset="0"/>
                        </a:rPr>
                        <a:t>500 mL, 750 mL </a:t>
                      </a:r>
                      <a:br>
                        <a:rPr lang="en-US" sz="1050">
                          <a:solidFill>
                            <a:schemeClr val="tx1"/>
                          </a:solidFill>
                          <a:latin typeface="Arial" panose="020B0604020202020204" pitchFamily="34" charset="0"/>
                          <a:cs typeface="Arial" panose="020B0604020202020204" pitchFamily="34" charset="0"/>
                        </a:rPr>
                      </a:br>
                      <a:r>
                        <a:rPr lang="en-US" sz="1050">
                          <a:solidFill>
                            <a:schemeClr val="tx1"/>
                          </a:solidFill>
                          <a:latin typeface="Arial" panose="020B0604020202020204" pitchFamily="34" charset="0"/>
                          <a:cs typeface="Arial" panose="020B0604020202020204" pitchFamily="34" charset="0"/>
                        </a:rPr>
                        <a:t>and 1 L bottles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a:cs typeface="Arial"/>
                        </a:rPr>
                        <a:t>Irrigation Water</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396665163"/>
                  </a:ext>
                </a:extLst>
              </a:tr>
              <a:tr h="83444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Large Volume Nebs</a:t>
                      </a:r>
                    </a:p>
                  </a:txBody>
                  <a:tcPr anchor="ctr">
                    <a:lnR w="12700" cap="flat" cmpd="sng" algn="ctr">
                      <a:solidFill>
                        <a:schemeClr val="bg1"/>
                      </a:solidFill>
                      <a:prstDash val="solid"/>
                      <a:round/>
                      <a:headEnd type="none" w="med" len="med"/>
                      <a:tailEnd type="none" w="med" len="med"/>
                    </a:lnR>
                    <a:solidFill>
                      <a:srgbClr val="1B51A4"/>
                    </a:solidFill>
                  </a:tcPr>
                </a:tc>
                <a:tc>
                  <a:txBody>
                    <a:bodyPr/>
                    <a:lstStyle/>
                    <a:p>
                      <a:pPr algn="ctr"/>
                      <a:r>
                        <a:rPr lang="en-US" sz="1400">
                          <a:solidFill>
                            <a:schemeClr val="bg1"/>
                          </a:solidFill>
                          <a:latin typeface="Arial" panose="020B0604020202020204" pitchFamily="34" charset="0"/>
                          <a:cs typeface="Arial" panose="020B0604020202020204" pitchFamily="34" charset="0"/>
                        </a:rPr>
                        <a:t>Yes</a:t>
                      </a:r>
                    </a:p>
                    <a:p>
                      <a:pPr algn="ctr"/>
                      <a:r>
                        <a:rPr lang="en-US" sz="1050">
                          <a:solidFill>
                            <a:schemeClr val="bg1"/>
                          </a:solidFill>
                          <a:latin typeface="Arial" panose="020B0604020202020204" pitchFamily="34" charset="0"/>
                          <a:cs typeface="Arial" panose="020B0604020202020204" pitchFamily="34" charset="0"/>
                        </a:rPr>
                        <a:t>Water &amp; Saline</a:t>
                      </a:r>
                    </a:p>
                    <a:p>
                      <a:pPr algn="ctr"/>
                      <a:r>
                        <a:rPr lang="en-US" sz="1050">
                          <a:solidFill>
                            <a:schemeClr val="bg1"/>
                          </a:solidFill>
                          <a:latin typeface="Arial" panose="020B0604020202020204" pitchFamily="34" charset="0"/>
                          <a:cs typeface="Arial" panose="020B0604020202020204" pitchFamily="34" charset="0"/>
                        </a:rPr>
                        <a:t>500 mL &amp; 1 L</a:t>
                      </a:r>
                      <a:endParaRPr lang="en-US" sz="140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8557"/>
                    </a:solidFill>
                  </a:tcPr>
                </a:tc>
                <a:tc>
                  <a:txBody>
                    <a:bodyPr/>
                    <a:lstStyle/>
                    <a:p>
                      <a:pPr algn="ctr"/>
                      <a:r>
                        <a:rPr lang="en-US" sz="1400">
                          <a:latin typeface="Arial" panose="020B0604020202020204" pitchFamily="34" charset="0"/>
                          <a:cs typeface="Arial" panose="020B0604020202020204" pitchFamily="34" charset="0"/>
                        </a:rPr>
                        <a:t>Yes</a:t>
                      </a:r>
                    </a:p>
                    <a:p>
                      <a:pPr algn="ctr"/>
                      <a:r>
                        <a:rPr lang="en-US" sz="1050">
                          <a:latin typeface="Arial" panose="020B0604020202020204" pitchFamily="34" charset="0"/>
                          <a:cs typeface="Arial" panose="020B0604020202020204" pitchFamily="34" charset="0"/>
                        </a:rPr>
                        <a:t>Water &amp; Saline</a:t>
                      </a:r>
                    </a:p>
                    <a:p>
                      <a:pPr algn="ctr"/>
                      <a:r>
                        <a:rPr lang="en-US" sz="1050">
                          <a:latin typeface="Arial" panose="020B0604020202020204" pitchFamily="34" charset="0"/>
                          <a:cs typeface="Arial" panose="020B0604020202020204" pitchFamily="34" charset="0"/>
                        </a:rPr>
                        <a:t>440, 760, 1070 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Yes</a:t>
                      </a:r>
                    </a:p>
                    <a:p>
                      <a:pPr algn="ctr"/>
                      <a:r>
                        <a:rPr lang="en-US" sz="1050">
                          <a:solidFill>
                            <a:schemeClr val="tx1"/>
                          </a:solidFill>
                          <a:latin typeface="Arial" panose="020B0604020202020204" pitchFamily="34" charset="0"/>
                          <a:cs typeface="Arial" panose="020B0604020202020204" pitchFamily="34" charset="0"/>
                        </a:rPr>
                        <a:t>Water</a:t>
                      </a:r>
                    </a:p>
                    <a:p>
                      <a:pPr algn="ctr"/>
                      <a:r>
                        <a:rPr lang="en-US" sz="1050">
                          <a:solidFill>
                            <a:schemeClr val="tx1"/>
                          </a:solidFill>
                          <a:latin typeface="Arial" panose="020B0604020202020204" pitchFamily="34" charset="0"/>
                          <a:cs typeface="Arial" panose="020B0604020202020204" pitchFamily="34" charset="0"/>
                        </a:rPr>
                        <a:t>500 mL – 1 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741549868"/>
                  </a:ext>
                </a:extLst>
              </a:tr>
              <a:tr h="73174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Bubble Humidifiers</a:t>
                      </a:r>
                    </a:p>
                  </a:txBody>
                  <a:tcPr anchor="ctr">
                    <a:lnR w="12700" cap="flat" cmpd="sng" algn="ctr">
                      <a:solidFill>
                        <a:schemeClr val="bg1"/>
                      </a:solidFill>
                      <a:prstDash val="solid"/>
                      <a:round/>
                      <a:headEnd type="none" w="med" len="med"/>
                      <a:tailEnd type="none" w="med" len="med"/>
                    </a:lnR>
                    <a:solidFill>
                      <a:srgbClr val="1B51A4"/>
                    </a:solidFill>
                  </a:tcPr>
                </a:tc>
                <a:tc>
                  <a:txBody>
                    <a:bodyPr/>
                    <a:lstStyle/>
                    <a:p>
                      <a:pPr algn="ctr"/>
                      <a:r>
                        <a:rPr lang="en-US" sz="1400">
                          <a:solidFill>
                            <a:schemeClr val="bg1"/>
                          </a:solidFill>
                          <a:latin typeface="Arial" panose="020B0604020202020204" pitchFamily="34" charset="0"/>
                          <a:cs typeface="Arial" panose="020B0604020202020204" pitchFamily="34" charset="0"/>
                        </a:rPr>
                        <a:t>Yes</a:t>
                      </a:r>
                    </a:p>
                    <a:p>
                      <a:pPr algn="ctr"/>
                      <a:r>
                        <a:rPr lang="en-US" sz="1050">
                          <a:solidFill>
                            <a:schemeClr val="bg1"/>
                          </a:solidFill>
                          <a:latin typeface="Arial" panose="020B0604020202020204" pitchFamily="34" charset="0"/>
                          <a:cs typeface="Arial" panose="020B0604020202020204" pitchFamily="34" charset="0"/>
                        </a:rPr>
                        <a:t>500mL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8557"/>
                    </a:solidFill>
                  </a:tcPr>
                </a:tc>
                <a:tc>
                  <a:txBody>
                    <a:bodyPr/>
                    <a:lstStyle/>
                    <a:p>
                      <a:pPr algn="ctr"/>
                      <a:r>
                        <a:rPr lang="en-US" sz="1400">
                          <a:latin typeface="Arial" panose="020B0604020202020204" pitchFamily="34" charset="0"/>
                          <a:cs typeface="Arial" panose="020B0604020202020204" pitchFamily="34" charset="0"/>
                        </a:rPr>
                        <a:t>Yes</a:t>
                      </a:r>
                    </a:p>
                    <a:p>
                      <a:pPr algn="ctr"/>
                      <a:r>
                        <a:rPr lang="en-US" sz="1050">
                          <a:latin typeface="Arial" panose="020B0604020202020204" pitchFamily="34" charset="0"/>
                          <a:cs typeface="Arial" panose="020B0604020202020204" pitchFamily="34" charset="0"/>
                        </a:rPr>
                        <a:t>340, 540, 650 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Yes</a:t>
                      </a:r>
                    </a:p>
                    <a:p>
                      <a:pPr algn="ctr"/>
                      <a:r>
                        <a:rPr lang="en-US" sz="1050">
                          <a:solidFill>
                            <a:schemeClr val="tx1"/>
                          </a:solidFill>
                          <a:latin typeface="Arial" panose="020B0604020202020204" pitchFamily="34" charset="0"/>
                          <a:cs typeface="Arial" panose="020B0604020202020204" pitchFamily="34" charset="0"/>
                        </a:rPr>
                        <a:t>350, 550 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Yes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202504062"/>
                  </a:ext>
                </a:extLst>
              </a:tr>
              <a:tr h="91147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Irrigation</a:t>
                      </a:r>
                    </a:p>
                  </a:txBody>
                  <a:tcPr anchor="ctr">
                    <a:lnR w="12700" cap="flat" cmpd="sng" algn="ctr">
                      <a:solidFill>
                        <a:schemeClr val="bg1"/>
                      </a:solidFill>
                      <a:prstDash val="solid"/>
                      <a:round/>
                      <a:headEnd type="none" w="med" len="med"/>
                      <a:tailEnd type="none" w="med" len="med"/>
                    </a:lnR>
                    <a:solidFill>
                      <a:srgbClr val="1B51A4"/>
                    </a:solidFill>
                  </a:tcPr>
                </a:tc>
                <a:tc>
                  <a:txBody>
                    <a:bodyPr/>
                    <a:lstStyle/>
                    <a:p>
                      <a:pPr algn="ctr"/>
                      <a:r>
                        <a:rPr lang="en-US" sz="1400">
                          <a:solidFill>
                            <a:schemeClr val="bg1"/>
                          </a:solidFill>
                          <a:latin typeface="Arial" panose="020B0604020202020204" pitchFamily="34" charset="0"/>
                          <a:cs typeface="Arial" panose="020B0604020202020204" pitchFamily="34" charset="0"/>
                        </a:rPr>
                        <a:t>Yes</a:t>
                      </a:r>
                    </a:p>
                    <a:p>
                      <a:pPr algn="ctr"/>
                      <a:r>
                        <a:rPr lang="en-US" sz="1050">
                          <a:solidFill>
                            <a:schemeClr val="bg1"/>
                          </a:solidFill>
                          <a:latin typeface="Arial" panose="020B0604020202020204" pitchFamily="34" charset="0"/>
                          <a:cs typeface="Arial" panose="020B0604020202020204" pitchFamily="34" charset="0"/>
                        </a:rPr>
                        <a:t>110mL </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8557"/>
                    </a:solidFill>
                  </a:tcPr>
                </a:tc>
                <a:tc>
                  <a:txBody>
                    <a:bodyPr/>
                    <a:lstStyle/>
                    <a:p>
                      <a:pPr algn="ctr"/>
                      <a:r>
                        <a:rPr lang="en-US" sz="1400">
                          <a:latin typeface="Arial" panose="020B0604020202020204" pitchFamily="34" charset="0"/>
                          <a:cs typeface="Arial" panose="020B0604020202020204" pitchFamily="34" charset="0"/>
                        </a:rPr>
                        <a:t>Yes</a:t>
                      </a:r>
                    </a:p>
                    <a:p>
                      <a:pPr algn="ctr"/>
                      <a:r>
                        <a:rPr lang="en-US" sz="1050">
                          <a:latin typeface="Arial" panose="020B0604020202020204" pitchFamily="34" charset="0"/>
                          <a:cs typeface="Arial" panose="020B0604020202020204" pitchFamily="34" charset="0"/>
                        </a:rPr>
                        <a:t>Cups &amp; Bottles</a:t>
                      </a:r>
                    </a:p>
                    <a:p>
                      <a:pPr algn="ctr"/>
                      <a:r>
                        <a:rPr lang="en-US" sz="1050">
                          <a:latin typeface="Arial" panose="020B0604020202020204" pitchFamily="34" charset="0"/>
                          <a:cs typeface="Arial" panose="020B0604020202020204" pitchFamily="34" charset="0"/>
                        </a:rPr>
                        <a:t>100 mL – 1 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Yes</a:t>
                      </a:r>
                    </a:p>
                    <a:p>
                      <a:pPr algn="ctr"/>
                      <a:r>
                        <a:rPr lang="en-US" sz="1050">
                          <a:solidFill>
                            <a:schemeClr val="tx1"/>
                          </a:solidFill>
                          <a:latin typeface="Arial" panose="020B0604020202020204" pitchFamily="34" charset="0"/>
                          <a:cs typeface="Arial" panose="020B0604020202020204" pitchFamily="34" charset="0"/>
                        </a:rPr>
                        <a:t>Cups &amp; Bottles</a:t>
                      </a:r>
                    </a:p>
                    <a:p>
                      <a:pPr algn="ctr"/>
                      <a:r>
                        <a:rPr lang="en-US" sz="1050">
                          <a:solidFill>
                            <a:schemeClr val="tx1"/>
                          </a:solidFill>
                          <a:latin typeface="Arial" panose="020B0604020202020204" pitchFamily="34" charset="0"/>
                          <a:cs typeface="Arial" panose="020B0604020202020204" pitchFamily="34" charset="0"/>
                        </a:rPr>
                        <a:t>100 mL – 1 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123673478"/>
                  </a:ext>
                </a:extLst>
              </a:tr>
              <a:tr h="73174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Modudose</a:t>
                      </a:r>
                      <a:r>
                        <a:rPr kumimoji="0" lang="en-US"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(Unit Dose)</a:t>
                      </a:r>
                    </a:p>
                  </a:txBody>
                  <a:tcPr anchor="ctr">
                    <a:lnR w="12700" cap="flat" cmpd="sng" algn="ctr">
                      <a:solidFill>
                        <a:schemeClr val="bg1"/>
                      </a:solidFill>
                      <a:prstDash val="solid"/>
                      <a:round/>
                      <a:headEnd type="none" w="med" len="med"/>
                      <a:tailEnd type="none" w="med" len="med"/>
                    </a:lnR>
                    <a:solidFill>
                      <a:srgbClr val="1B51A4"/>
                    </a:solidFill>
                  </a:tcPr>
                </a:tc>
                <a:tc>
                  <a:txBody>
                    <a:bodyPr/>
                    <a:lstStyle/>
                    <a:p>
                      <a:pPr algn="ctr"/>
                      <a:r>
                        <a:rPr lang="en-US" sz="1400">
                          <a:solidFill>
                            <a:schemeClr val="bg1"/>
                          </a:solidFill>
                          <a:latin typeface="Arial" panose="020B0604020202020204" pitchFamily="34" charset="0"/>
                          <a:cs typeface="Arial" panose="020B0604020202020204" pitchFamily="34" charset="0"/>
                        </a:rPr>
                        <a:t>Yes</a:t>
                      </a:r>
                    </a:p>
                    <a:p>
                      <a:pPr algn="ctr"/>
                      <a:r>
                        <a:rPr lang="en-US" sz="1050">
                          <a:solidFill>
                            <a:schemeClr val="bg1"/>
                          </a:solidFill>
                          <a:latin typeface="Arial" panose="020B0604020202020204" pitchFamily="34" charset="0"/>
                          <a:cs typeface="Arial" panose="020B0604020202020204" pitchFamily="34" charset="0"/>
                        </a:rPr>
                        <a:t>Water &amp; Saline</a:t>
                      </a:r>
                    </a:p>
                    <a:p>
                      <a:pPr algn="ctr"/>
                      <a:r>
                        <a:rPr lang="en-US" sz="1050">
                          <a:solidFill>
                            <a:schemeClr val="bg1"/>
                          </a:solidFill>
                          <a:latin typeface="Arial" panose="020B0604020202020204" pitchFamily="34" charset="0"/>
                          <a:cs typeface="Arial" panose="020B0604020202020204" pitchFamily="34" charset="0"/>
                        </a:rPr>
                        <a:t>3, 5, 15 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8557"/>
                    </a:solidFill>
                  </a:tcPr>
                </a:tc>
                <a:tc>
                  <a:txBody>
                    <a:bodyPr/>
                    <a:lstStyle/>
                    <a:p>
                      <a:pPr algn="ctr"/>
                      <a:r>
                        <a:rPr lang="en-US" sz="1400">
                          <a:latin typeface="Arial" panose="020B0604020202020204" pitchFamily="34" charset="0"/>
                          <a:cs typeface="Arial" panose="020B0604020202020204" pitchFamily="34" charset="0"/>
                        </a:rPr>
                        <a:t>Yes</a:t>
                      </a:r>
                    </a:p>
                    <a:p>
                      <a:pPr algn="ctr"/>
                      <a:r>
                        <a:rPr lang="en-US" sz="1050">
                          <a:latin typeface="Arial" panose="020B0604020202020204" pitchFamily="34" charset="0"/>
                          <a:cs typeface="Arial" panose="020B0604020202020204" pitchFamily="34" charset="0"/>
                        </a:rPr>
                        <a:t>Water &amp; Saline</a:t>
                      </a:r>
                    </a:p>
                    <a:p>
                      <a:pPr algn="ctr"/>
                      <a:r>
                        <a:rPr lang="en-US" sz="1050">
                          <a:latin typeface="Arial" panose="020B0604020202020204" pitchFamily="34" charset="0"/>
                          <a:cs typeface="Arial" panose="020B0604020202020204" pitchFamily="34" charset="0"/>
                        </a:rPr>
                        <a:t>3, 5, 15 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No</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panose="020B0604020202020204" pitchFamily="34" charset="0"/>
                          <a:cs typeface="Arial" panose="020B0604020202020204" pitchFamily="34" charset="0"/>
                        </a:rPr>
                        <a:t>Yes</a:t>
                      </a:r>
                    </a:p>
                    <a:p>
                      <a:pPr algn="ctr"/>
                      <a:r>
                        <a:rPr lang="en-US" sz="1050">
                          <a:solidFill>
                            <a:schemeClr val="tx1"/>
                          </a:solidFill>
                          <a:latin typeface="Arial" panose="020B0604020202020204" pitchFamily="34" charset="0"/>
                          <a:cs typeface="Arial" panose="020B0604020202020204" pitchFamily="34" charset="0"/>
                        </a:rPr>
                        <a:t>Saline</a:t>
                      </a:r>
                    </a:p>
                    <a:p>
                      <a:pPr algn="ctr"/>
                      <a:r>
                        <a:rPr lang="en-US" sz="1050">
                          <a:solidFill>
                            <a:schemeClr val="tx1"/>
                          </a:solidFill>
                          <a:latin typeface="Arial" panose="020B0604020202020204" pitchFamily="34" charset="0"/>
                          <a:cs typeface="Arial" panose="020B0604020202020204" pitchFamily="34" charset="0"/>
                        </a:rPr>
                        <a:t>3, 5, 15 mL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Yes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r>
                        <a:rPr lang="en-US" sz="1400">
                          <a:solidFill>
                            <a:schemeClr val="tx1"/>
                          </a:solidFill>
                          <a:latin typeface="Arial"/>
                          <a:cs typeface="Arial"/>
                        </a:rPr>
                        <a:t>No</a:t>
                      </a:r>
                    </a:p>
                    <a:p>
                      <a:pPr algn="ctr"/>
                      <a:endParaRPr lang="en-US" sz="1050">
                        <a:solidFill>
                          <a:schemeClr val="tx1"/>
                        </a:solidFill>
                        <a:latin typeface="Arial"/>
                        <a:cs typeface="Arial"/>
                      </a:endParaRPr>
                    </a:p>
                  </a:txBody>
                  <a:tcPr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065232999"/>
                  </a:ext>
                </a:extLst>
              </a:tr>
            </a:tbl>
          </a:graphicData>
        </a:graphic>
      </p:graphicFrame>
    </p:spTree>
    <p:extLst>
      <p:ext uri="{BB962C8B-B14F-4D97-AF65-F5344CB8AC3E}">
        <p14:creationId xmlns:p14="http://schemas.microsoft.com/office/powerpoint/2010/main" val="152953024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9BC2F1C-4BA1-62F1-A5E5-79824D158574}"/>
              </a:ext>
            </a:extLst>
          </p:cNvPr>
          <p:cNvSpPr>
            <a:spLocks noGrp="1"/>
          </p:cNvSpPr>
          <p:nvPr>
            <p:ph type="sldNum" sz="quarter" idx="4"/>
          </p:nvPr>
        </p:nvSpPr>
        <p:spPr>
          <a:prstGeom prst="rect">
            <a:avLst/>
          </a:prstGeom>
        </p:spPr>
        <p:txBody>
          <a:bodyPr/>
          <a:lstStyle/>
          <a:p>
            <a:fld id="{065D75E3-62B6-C44A-8295-14DF27978E1A}" type="slidenum">
              <a:rPr lang="en-US" smtClean="0">
                <a:solidFill>
                  <a:schemeClr val="tx1"/>
                </a:solidFill>
              </a:rPr>
              <a:pPr/>
              <a:t>117</a:t>
            </a:fld>
            <a:endParaRPr lang="en-US" dirty="0">
              <a:solidFill>
                <a:schemeClr val="tx1"/>
              </a:solidFill>
            </a:endParaRPr>
          </a:p>
        </p:txBody>
      </p:sp>
      <p:sp>
        <p:nvSpPr>
          <p:cNvPr id="5" name="Title 4">
            <a:extLst>
              <a:ext uri="{FF2B5EF4-FFF2-40B4-BE49-F238E27FC236}">
                <a16:creationId xmlns:a16="http://schemas.microsoft.com/office/drawing/2014/main" id="{9041EBA1-29B7-AF28-4958-912A55FF1297}"/>
              </a:ext>
            </a:extLst>
          </p:cNvPr>
          <p:cNvSpPr>
            <a:spLocks noGrp="1"/>
          </p:cNvSpPr>
          <p:nvPr>
            <p:ph type="title"/>
          </p:nvPr>
        </p:nvSpPr>
        <p:spPr/>
        <p:txBody>
          <a:bodyPr/>
          <a:lstStyle/>
          <a:p>
            <a:pPr algn="l"/>
            <a:r>
              <a:rPr lang="en-US" dirty="0">
                <a:solidFill>
                  <a:schemeClr val="tx1"/>
                </a:solidFill>
              </a:rPr>
              <a:t>Safety Risk: Inhalation water vs IV Fluids</a:t>
            </a:r>
          </a:p>
        </p:txBody>
      </p:sp>
      <p:pic>
        <p:nvPicPr>
          <p:cNvPr id="2" name="Picture 2">
            <a:extLst>
              <a:ext uri="{FF2B5EF4-FFF2-40B4-BE49-F238E27FC236}">
                <a16:creationId xmlns:a16="http://schemas.microsoft.com/office/drawing/2014/main" id="{1C15B433-DDCE-DEEB-B31B-1A6EB0C791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34" t="11642" r="37397" b="12637"/>
          <a:stretch>
            <a:fillRect/>
          </a:stretch>
        </p:blipFill>
        <p:spPr bwMode="auto">
          <a:xfrm>
            <a:off x="9836757" y="1701250"/>
            <a:ext cx="1068130" cy="309067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A18759B-AB5D-5B57-17FC-5D8C5F9058BF}"/>
              </a:ext>
            </a:extLst>
          </p:cNvPr>
          <p:cNvSpPr txBox="1"/>
          <p:nvPr/>
        </p:nvSpPr>
        <p:spPr>
          <a:xfrm>
            <a:off x="137721" y="3092698"/>
            <a:ext cx="1626375" cy="307777"/>
          </a:xfrm>
          <a:prstGeom prst="rect">
            <a:avLst/>
          </a:prstGeom>
          <a:noFill/>
        </p:spPr>
        <p:txBody>
          <a:bodyPr wrap="square" rtlCol="0">
            <a:spAutoFit/>
          </a:bodyPr>
          <a:lstStyle/>
          <a:p>
            <a:pPr algn="ctr"/>
            <a:r>
              <a:rPr lang="en-US" sz="1400" b="1" dirty="0"/>
              <a:t>IV Fluids</a:t>
            </a:r>
          </a:p>
        </p:txBody>
      </p:sp>
      <p:sp>
        <p:nvSpPr>
          <p:cNvPr id="10" name="TextBox 9">
            <a:extLst>
              <a:ext uri="{FF2B5EF4-FFF2-40B4-BE49-F238E27FC236}">
                <a16:creationId xmlns:a16="http://schemas.microsoft.com/office/drawing/2014/main" id="{92A6AC6D-8B03-F2DD-220E-26BA779654C1}"/>
              </a:ext>
            </a:extLst>
          </p:cNvPr>
          <p:cNvSpPr txBox="1"/>
          <p:nvPr/>
        </p:nvSpPr>
        <p:spPr>
          <a:xfrm>
            <a:off x="2795043" y="2984976"/>
            <a:ext cx="3866499" cy="523220"/>
          </a:xfrm>
          <a:prstGeom prst="rect">
            <a:avLst/>
          </a:prstGeom>
          <a:noFill/>
        </p:spPr>
        <p:txBody>
          <a:bodyPr wrap="square" rtlCol="0">
            <a:spAutoFit/>
          </a:bodyPr>
          <a:lstStyle/>
          <a:p>
            <a:pPr algn="ctr"/>
            <a:r>
              <a:rPr lang="en-US" sz="1400" b="1" dirty="0"/>
              <a:t>AirLife</a:t>
            </a:r>
          </a:p>
          <a:p>
            <a:pPr algn="ctr"/>
            <a:r>
              <a:rPr lang="en-US" sz="1400" b="1" dirty="0"/>
              <a:t>Inhalation Water</a:t>
            </a:r>
          </a:p>
        </p:txBody>
      </p:sp>
      <p:sp>
        <p:nvSpPr>
          <p:cNvPr id="11" name="TextBox 10">
            <a:extLst>
              <a:ext uri="{FF2B5EF4-FFF2-40B4-BE49-F238E27FC236}">
                <a16:creationId xmlns:a16="http://schemas.microsoft.com/office/drawing/2014/main" id="{FE41CB10-FC2D-B505-6E96-E2D3277FDFFC}"/>
              </a:ext>
            </a:extLst>
          </p:cNvPr>
          <p:cNvSpPr txBox="1"/>
          <p:nvPr/>
        </p:nvSpPr>
        <p:spPr>
          <a:xfrm>
            <a:off x="7692489" y="2984976"/>
            <a:ext cx="2144268" cy="523220"/>
          </a:xfrm>
          <a:prstGeom prst="rect">
            <a:avLst/>
          </a:prstGeom>
          <a:noFill/>
        </p:spPr>
        <p:txBody>
          <a:bodyPr wrap="square" rtlCol="0">
            <a:spAutoFit/>
          </a:bodyPr>
          <a:lstStyle/>
          <a:p>
            <a:pPr algn="ctr"/>
            <a:r>
              <a:rPr lang="en-US" sz="1400" b="1" dirty="0" err="1"/>
              <a:t>SensiMedical</a:t>
            </a:r>
            <a:r>
              <a:rPr lang="en-US" sz="1400" b="1" dirty="0"/>
              <a:t> </a:t>
            </a:r>
          </a:p>
          <a:p>
            <a:pPr algn="ctr"/>
            <a:r>
              <a:rPr lang="en-US" sz="1400" b="1" dirty="0"/>
              <a:t>Inhalation Water</a:t>
            </a:r>
          </a:p>
        </p:txBody>
      </p:sp>
      <p:sp>
        <p:nvSpPr>
          <p:cNvPr id="12" name="TextBox 11">
            <a:extLst>
              <a:ext uri="{FF2B5EF4-FFF2-40B4-BE49-F238E27FC236}">
                <a16:creationId xmlns:a16="http://schemas.microsoft.com/office/drawing/2014/main" id="{F414019D-145F-F2E1-B55D-0143DC2516B9}"/>
              </a:ext>
            </a:extLst>
          </p:cNvPr>
          <p:cNvSpPr txBox="1"/>
          <p:nvPr/>
        </p:nvSpPr>
        <p:spPr>
          <a:xfrm>
            <a:off x="570143" y="5279572"/>
            <a:ext cx="10419752" cy="1200329"/>
          </a:xfrm>
          <a:prstGeom prst="rect">
            <a:avLst/>
          </a:prstGeom>
          <a:noFill/>
        </p:spPr>
        <p:txBody>
          <a:bodyPr wrap="square" rtlCol="0">
            <a:spAutoFit/>
          </a:bodyPr>
          <a:lstStyle/>
          <a:p>
            <a:r>
              <a:rPr lang="en-US" b="1" dirty="0"/>
              <a:t>Outcome</a:t>
            </a:r>
            <a:r>
              <a:rPr lang="en-US" dirty="0"/>
              <a:t>: </a:t>
            </a:r>
            <a:r>
              <a:rPr lang="en-US" b="1" dirty="0"/>
              <a:t>Accidental infusion of inhalation water can cause red blood cell rupture, leading to severe or catastrophic patient harm</a:t>
            </a:r>
          </a:p>
          <a:p>
            <a:r>
              <a:rPr lang="en-US" sz="1600" b="1" dirty="0"/>
              <a:t>Resources: Pennsylvania Patient Safety Authority </a:t>
            </a:r>
          </a:p>
          <a:p>
            <a:endParaRPr lang="en-US" dirty="0"/>
          </a:p>
        </p:txBody>
      </p:sp>
      <p:pic>
        <p:nvPicPr>
          <p:cNvPr id="13" name="Picture 6" descr="No Rx Required - IV 5% Dextrose Fluid Bag (D5W) - 1000mL (1L) – IV Fluid  Supply">
            <a:extLst>
              <a:ext uri="{FF2B5EF4-FFF2-40B4-BE49-F238E27FC236}">
                <a16:creationId xmlns:a16="http://schemas.microsoft.com/office/drawing/2014/main" id="{8DE4738A-FE38-06D1-11FC-1BEED2270A1C}"/>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90000" l="10000" r="90000">
                        <a14:backgroundMark x1="72765" y1="29750" x2="71223" y2="63276"/>
                        <a14:backgroundMark x1="71223" y1="63276" x2="75385" y2="73064"/>
                      </a14:backgroundRemoval>
                    </a14:imgEffect>
                  </a14:imgLayer>
                </a14:imgProps>
              </a:ext>
              <a:ext uri="{28A0092B-C50C-407E-A947-70E740481C1C}">
                <a14:useLocalDpi xmlns:a14="http://schemas.microsoft.com/office/drawing/2010/main" val="0"/>
              </a:ext>
            </a:extLst>
          </a:blip>
          <a:srcRect l="20844" t="7540" r="19359" b="2199"/>
          <a:stretch>
            <a:fillRect/>
          </a:stretch>
        </p:blipFill>
        <p:spPr bwMode="auto">
          <a:xfrm>
            <a:off x="1234357" y="1704233"/>
            <a:ext cx="1532694" cy="308470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111A93C6-4529-4FC0-85F9-AE657D5EC4A1}"/>
              </a:ext>
            </a:extLst>
          </p:cNvPr>
          <p:cNvPicPr>
            <a:picLocks noChangeAspect="1"/>
          </p:cNvPicPr>
          <p:nvPr/>
        </p:nvPicPr>
        <p:blipFill>
          <a:blip r:embed="rId6"/>
          <a:stretch>
            <a:fillRect/>
          </a:stretch>
        </p:blipFill>
        <p:spPr>
          <a:xfrm>
            <a:off x="5634236" y="1696565"/>
            <a:ext cx="1268199" cy="310004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7" name="TextBox 16">
            <a:extLst>
              <a:ext uri="{FF2B5EF4-FFF2-40B4-BE49-F238E27FC236}">
                <a16:creationId xmlns:a16="http://schemas.microsoft.com/office/drawing/2014/main" id="{59989CB3-6E9C-7E3C-5681-80A666AD2093}"/>
              </a:ext>
            </a:extLst>
          </p:cNvPr>
          <p:cNvSpPr txBox="1"/>
          <p:nvPr/>
        </p:nvSpPr>
        <p:spPr>
          <a:xfrm>
            <a:off x="522221" y="1083732"/>
            <a:ext cx="11177695" cy="369332"/>
          </a:xfrm>
          <a:prstGeom prst="rect">
            <a:avLst/>
          </a:prstGeom>
          <a:noFill/>
        </p:spPr>
        <p:txBody>
          <a:bodyPr wrap="square" rtlCol="0">
            <a:spAutoFit/>
          </a:bodyPr>
          <a:lstStyle/>
          <a:p>
            <a:r>
              <a:rPr lang="en-US" b="1" dirty="0"/>
              <a:t>Concern: Caregivers (i.e. Nursing) confuse Inhalation Water for IV fluids</a:t>
            </a:r>
          </a:p>
        </p:txBody>
      </p:sp>
    </p:spTree>
    <p:extLst>
      <p:ext uri="{BB962C8B-B14F-4D97-AF65-F5344CB8AC3E}">
        <p14:creationId xmlns:p14="http://schemas.microsoft.com/office/powerpoint/2010/main" val="99202528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Shape 261">
          <a:extLst>
            <a:ext uri="{FF2B5EF4-FFF2-40B4-BE49-F238E27FC236}">
              <a16:creationId xmlns:a16="http://schemas.microsoft.com/office/drawing/2014/main" id="{9C195898-9745-E6BE-8D1B-7B70DB5F5A4C}"/>
            </a:ext>
          </a:extLst>
        </p:cNvPr>
        <p:cNvGrpSpPr/>
        <p:nvPr/>
      </p:nvGrpSpPr>
      <p:grpSpPr>
        <a:xfrm>
          <a:off x="0" y="0"/>
          <a:ext cx="0" cy="0"/>
          <a:chOff x="0" y="0"/>
          <a:chExt cx="0" cy="0"/>
        </a:xfrm>
      </p:grpSpPr>
      <p:sp>
        <p:nvSpPr>
          <p:cNvPr id="265" name="Google Shape;265;p33">
            <a:extLst>
              <a:ext uri="{FF2B5EF4-FFF2-40B4-BE49-F238E27FC236}">
                <a16:creationId xmlns:a16="http://schemas.microsoft.com/office/drawing/2014/main" id="{F5C31D73-D869-9AF1-0524-9E7CCB320ED6}"/>
              </a:ext>
            </a:extLst>
          </p:cNvPr>
          <p:cNvSpPr txBox="1">
            <a:spLocks noGrp="1"/>
          </p:cNvSpPr>
          <p:nvPr>
            <p:ph type="title"/>
          </p:nvPr>
        </p:nvSpPr>
        <p:spPr>
          <a:prstGeom prst="rect">
            <a:avLst/>
          </a:prstGeom>
        </p:spPr>
        <p:txBody>
          <a:bodyPr spcFirstLastPara="1" vert="horz" wrap="square" lIns="121900" tIns="121900" rIns="121900" bIns="121900" rtlCol="0" anchor="t" anchorCtr="0">
            <a:noAutofit/>
          </a:bodyPr>
          <a:lstStyle/>
          <a:p>
            <a:pPr algn="l"/>
            <a:r>
              <a:rPr lang="en-US" dirty="0"/>
              <a:t>How is risk mitigated today?</a:t>
            </a:r>
            <a:endParaRPr dirty="0"/>
          </a:p>
        </p:txBody>
      </p:sp>
      <p:sp>
        <p:nvSpPr>
          <p:cNvPr id="3" name="Slide Number Placeholder 3">
            <a:extLst>
              <a:ext uri="{FF2B5EF4-FFF2-40B4-BE49-F238E27FC236}">
                <a16:creationId xmlns:a16="http://schemas.microsoft.com/office/drawing/2014/main" id="{3E9EA8F0-72E6-6F42-4388-3BBD49D55FBE}"/>
              </a:ext>
            </a:extLst>
          </p:cNvPr>
          <p:cNvSpPr txBox="1">
            <a:spLocks/>
          </p:cNvSpPr>
          <p:nvPr/>
        </p:nvSpPr>
        <p:spPr>
          <a:xfrm>
            <a:off x="11360152" y="6443134"/>
            <a:ext cx="831849" cy="28363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fld id="{065D75E3-62B6-C44A-8295-14DF27978E1A}" type="slidenum">
              <a:rPr lang="en-US" sz="1867">
                <a:solidFill>
                  <a:schemeClr val="accent6"/>
                </a:solidFill>
              </a:rPr>
              <a:pPr/>
              <a:t>118</a:t>
            </a:fld>
            <a:endParaRPr lang="en-US" sz="1867" dirty="0">
              <a:solidFill>
                <a:schemeClr val="accent6"/>
              </a:solidFill>
            </a:endParaRPr>
          </a:p>
        </p:txBody>
      </p:sp>
      <p:pic>
        <p:nvPicPr>
          <p:cNvPr id="4" name="Picture 3">
            <a:extLst>
              <a:ext uri="{FF2B5EF4-FFF2-40B4-BE49-F238E27FC236}">
                <a16:creationId xmlns:a16="http://schemas.microsoft.com/office/drawing/2014/main" id="{BA178481-66AC-2782-1359-2C7606E1FBD3}"/>
              </a:ext>
            </a:extLst>
          </p:cNvPr>
          <p:cNvPicPr>
            <a:picLocks noChangeAspect="1"/>
          </p:cNvPicPr>
          <p:nvPr/>
        </p:nvPicPr>
        <p:blipFill>
          <a:blip r:embed="rId3"/>
          <a:stretch>
            <a:fillRect/>
          </a:stretch>
        </p:blipFill>
        <p:spPr>
          <a:xfrm>
            <a:off x="6799671" y="2400889"/>
            <a:ext cx="1402475" cy="2286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a:extLst>
              <a:ext uri="{FF2B5EF4-FFF2-40B4-BE49-F238E27FC236}">
                <a16:creationId xmlns:a16="http://schemas.microsoft.com/office/drawing/2014/main" id="{94BC04CE-D820-80A4-EECC-EF2795B88086}"/>
              </a:ext>
            </a:extLst>
          </p:cNvPr>
          <p:cNvPicPr>
            <a:picLocks noChangeAspect="1"/>
          </p:cNvPicPr>
          <p:nvPr/>
        </p:nvPicPr>
        <p:blipFill>
          <a:blip r:embed="rId4"/>
          <a:stretch>
            <a:fillRect/>
          </a:stretch>
        </p:blipFill>
        <p:spPr>
          <a:xfrm>
            <a:off x="4149669" y="2400889"/>
            <a:ext cx="952500" cy="2286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descr="A close up of text on a white background&#10;&#10;Description generated with high confidence">
            <a:extLst>
              <a:ext uri="{FF2B5EF4-FFF2-40B4-BE49-F238E27FC236}">
                <a16:creationId xmlns:a16="http://schemas.microsoft.com/office/drawing/2014/main" id="{1707F403-FD5E-1C17-AC17-6F6822D99B3E}"/>
              </a:ext>
            </a:extLst>
          </p:cNvPr>
          <p:cNvPicPr>
            <a:picLocks noChangeAspect="1"/>
          </p:cNvPicPr>
          <p:nvPr/>
        </p:nvPicPr>
        <p:blipFill>
          <a:blip r:embed="rId5">
            <a:extLst>
              <a:ext uri="{28A0092B-C50C-407E-A947-70E740481C1C}">
                <a14:useLocalDpi xmlns:a14="http://schemas.microsoft.com/office/drawing/2010/main" val="0"/>
              </a:ext>
            </a:extLst>
          </a:blip>
          <a:srcRect l="35081"/>
          <a:stretch>
            <a:fillRect/>
          </a:stretch>
        </p:blipFill>
        <p:spPr>
          <a:xfrm>
            <a:off x="981989" y="2400889"/>
            <a:ext cx="1537875" cy="2286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0BE2AE57-C6FC-C2E6-650B-0DBF84078BFB}"/>
              </a:ext>
            </a:extLst>
          </p:cNvPr>
          <p:cNvSpPr txBox="1"/>
          <p:nvPr/>
        </p:nvSpPr>
        <p:spPr>
          <a:xfrm>
            <a:off x="699367" y="1542417"/>
            <a:ext cx="2103120" cy="523220"/>
          </a:xfrm>
          <a:prstGeom prst="rect">
            <a:avLst/>
          </a:prstGeom>
          <a:noFill/>
        </p:spPr>
        <p:txBody>
          <a:bodyPr wrap="square" rtlCol="0">
            <a:spAutoFit/>
          </a:bodyPr>
          <a:lstStyle/>
          <a:p>
            <a:pPr algn="ctr"/>
            <a:r>
              <a:rPr lang="en-US" sz="1400" b="1" dirty="0"/>
              <a:t>AirLife</a:t>
            </a:r>
          </a:p>
          <a:p>
            <a:pPr algn="ctr"/>
            <a:r>
              <a:rPr lang="en-US" sz="1400" b="1" dirty="0"/>
              <a:t>2L Flex Bag</a:t>
            </a:r>
          </a:p>
        </p:txBody>
      </p:sp>
      <p:sp>
        <p:nvSpPr>
          <p:cNvPr id="8" name="TextBox 7">
            <a:extLst>
              <a:ext uri="{FF2B5EF4-FFF2-40B4-BE49-F238E27FC236}">
                <a16:creationId xmlns:a16="http://schemas.microsoft.com/office/drawing/2014/main" id="{FD6D4880-6B9C-EC4D-9452-8C85EB2ABA3C}"/>
              </a:ext>
            </a:extLst>
          </p:cNvPr>
          <p:cNvSpPr txBox="1"/>
          <p:nvPr/>
        </p:nvSpPr>
        <p:spPr>
          <a:xfrm>
            <a:off x="3574357" y="1542417"/>
            <a:ext cx="2103120" cy="523220"/>
          </a:xfrm>
          <a:prstGeom prst="rect">
            <a:avLst/>
          </a:prstGeom>
          <a:noFill/>
        </p:spPr>
        <p:txBody>
          <a:bodyPr wrap="square" rtlCol="0">
            <a:spAutoFit/>
          </a:bodyPr>
          <a:lstStyle/>
          <a:p>
            <a:pPr algn="ctr"/>
            <a:r>
              <a:rPr lang="en-US" sz="1400" b="1" dirty="0"/>
              <a:t>AirLife </a:t>
            </a:r>
          </a:p>
          <a:p>
            <a:pPr algn="ctr"/>
            <a:r>
              <a:rPr lang="en-US" sz="1400" b="1" dirty="0"/>
              <a:t>1L Rigid Bottle</a:t>
            </a:r>
          </a:p>
        </p:txBody>
      </p:sp>
      <p:sp>
        <p:nvSpPr>
          <p:cNvPr id="9" name="TextBox 8">
            <a:extLst>
              <a:ext uri="{FF2B5EF4-FFF2-40B4-BE49-F238E27FC236}">
                <a16:creationId xmlns:a16="http://schemas.microsoft.com/office/drawing/2014/main" id="{F73DFE9C-0EF3-879D-FD64-87302E9CD5B7}"/>
              </a:ext>
            </a:extLst>
          </p:cNvPr>
          <p:cNvSpPr txBox="1"/>
          <p:nvPr/>
        </p:nvSpPr>
        <p:spPr>
          <a:xfrm>
            <a:off x="6449348" y="1542417"/>
            <a:ext cx="2103120" cy="523220"/>
          </a:xfrm>
          <a:prstGeom prst="rect">
            <a:avLst/>
          </a:prstGeom>
          <a:noFill/>
        </p:spPr>
        <p:txBody>
          <a:bodyPr wrap="square" rtlCol="0">
            <a:spAutoFit/>
          </a:bodyPr>
          <a:lstStyle/>
          <a:p>
            <a:pPr algn="ctr"/>
            <a:r>
              <a:rPr lang="en-US" sz="1400" b="1" dirty="0"/>
              <a:t>AirLife</a:t>
            </a:r>
          </a:p>
          <a:p>
            <a:pPr algn="ctr"/>
            <a:r>
              <a:rPr lang="en-US" sz="1400" b="1" dirty="0"/>
              <a:t>2L Rigid Bottle</a:t>
            </a:r>
          </a:p>
        </p:txBody>
      </p:sp>
      <p:pic>
        <p:nvPicPr>
          <p:cNvPr id="10" name="Picture 9">
            <a:extLst>
              <a:ext uri="{FF2B5EF4-FFF2-40B4-BE49-F238E27FC236}">
                <a16:creationId xmlns:a16="http://schemas.microsoft.com/office/drawing/2014/main" id="{1E5E7E4E-0438-5115-8C63-E0E8104C5BB9}"/>
              </a:ext>
            </a:extLst>
          </p:cNvPr>
          <p:cNvPicPr>
            <a:picLocks noChangeAspect="1"/>
          </p:cNvPicPr>
          <p:nvPr/>
        </p:nvPicPr>
        <p:blipFill>
          <a:blip r:embed="rId6"/>
          <a:stretch>
            <a:fillRect/>
          </a:stretch>
        </p:blipFill>
        <p:spPr>
          <a:xfrm>
            <a:off x="9884745" y="2400889"/>
            <a:ext cx="982311" cy="2286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A4317709-5797-2BFB-1BCE-5DC408E498AF}"/>
              </a:ext>
            </a:extLst>
          </p:cNvPr>
          <p:cNvSpPr txBox="1"/>
          <p:nvPr/>
        </p:nvSpPr>
        <p:spPr>
          <a:xfrm>
            <a:off x="9324339" y="1542417"/>
            <a:ext cx="2103120" cy="523220"/>
          </a:xfrm>
          <a:prstGeom prst="rect">
            <a:avLst/>
          </a:prstGeom>
          <a:noFill/>
        </p:spPr>
        <p:txBody>
          <a:bodyPr wrap="square" rtlCol="0">
            <a:spAutoFit/>
          </a:bodyPr>
          <a:lstStyle/>
          <a:p>
            <a:pPr algn="ctr"/>
            <a:r>
              <a:rPr lang="en-US" sz="1400" b="1" dirty="0" err="1"/>
              <a:t>Amsino</a:t>
            </a:r>
            <a:endParaRPr lang="en-US" sz="1400" b="1" dirty="0"/>
          </a:p>
          <a:p>
            <a:pPr algn="ctr"/>
            <a:r>
              <a:rPr lang="en-US" sz="1400" b="1" dirty="0"/>
              <a:t>1L Flex Bottle</a:t>
            </a:r>
          </a:p>
        </p:txBody>
      </p:sp>
      <p:sp>
        <p:nvSpPr>
          <p:cNvPr id="12" name="TextBox 11">
            <a:extLst>
              <a:ext uri="{FF2B5EF4-FFF2-40B4-BE49-F238E27FC236}">
                <a16:creationId xmlns:a16="http://schemas.microsoft.com/office/drawing/2014/main" id="{526B9D6E-6CFA-21AE-91B5-BE2488769A7A}"/>
              </a:ext>
            </a:extLst>
          </p:cNvPr>
          <p:cNvSpPr txBox="1"/>
          <p:nvPr/>
        </p:nvSpPr>
        <p:spPr>
          <a:xfrm>
            <a:off x="9004299" y="4785100"/>
            <a:ext cx="2743200" cy="1169551"/>
          </a:xfrm>
          <a:prstGeom prst="rect">
            <a:avLst/>
          </a:prstGeom>
          <a:noFill/>
        </p:spPr>
        <p:txBody>
          <a:bodyPr wrap="square" rtlCol="0">
            <a:spAutoFit/>
          </a:bodyPr>
          <a:lstStyle/>
          <a:p>
            <a:pPr marL="285744" indent="-285744">
              <a:buFont typeface="Arial" panose="020B0604020202020204" pitchFamily="34" charset="0"/>
              <a:buChar char="•"/>
            </a:pPr>
            <a:r>
              <a:rPr lang="en-US" sz="1400" b="1" dirty="0"/>
              <a:t>18% more expensive than AirLife 1L bag</a:t>
            </a:r>
          </a:p>
          <a:p>
            <a:pPr marL="285744" indent="-285744">
              <a:buFont typeface="Arial" panose="020B0604020202020204" pitchFamily="34" charset="0"/>
              <a:buChar char="•"/>
            </a:pPr>
            <a:r>
              <a:rPr lang="en-US" sz="1400" b="1" dirty="0"/>
              <a:t>Have to use vent on spike</a:t>
            </a:r>
          </a:p>
          <a:p>
            <a:pPr marL="285744" indent="-285744">
              <a:buFont typeface="Arial" panose="020B0604020202020204" pitchFamily="34" charset="0"/>
              <a:buChar char="•"/>
            </a:pPr>
            <a:r>
              <a:rPr lang="en-US" sz="1400" b="1" dirty="0"/>
              <a:t>Spike port has poor seal, causes product to leak</a:t>
            </a:r>
          </a:p>
        </p:txBody>
      </p:sp>
      <p:sp>
        <p:nvSpPr>
          <p:cNvPr id="13" name="TextBox 12">
            <a:extLst>
              <a:ext uri="{FF2B5EF4-FFF2-40B4-BE49-F238E27FC236}">
                <a16:creationId xmlns:a16="http://schemas.microsoft.com/office/drawing/2014/main" id="{0B811CD8-C3DC-80A6-2BB6-2BAE4A4ECDB1}"/>
              </a:ext>
            </a:extLst>
          </p:cNvPr>
          <p:cNvSpPr txBox="1"/>
          <p:nvPr/>
        </p:nvSpPr>
        <p:spPr>
          <a:xfrm>
            <a:off x="379327" y="5139389"/>
            <a:ext cx="2743200" cy="738664"/>
          </a:xfrm>
          <a:prstGeom prst="rect">
            <a:avLst/>
          </a:prstGeom>
          <a:noFill/>
        </p:spPr>
        <p:txBody>
          <a:bodyPr wrap="square" rtlCol="0">
            <a:spAutoFit/>
          </a:bodyPr>
          <a:lstStyle/>
          <a:p>
            <a:pPr marL="285744" indent="-285744">
              <a:buFont typeface="Arial" panose="020B0604020202020204" pitchFamily="34" charset="0"/>
              <a:buChar char="•"/>
            </a:pPr>
            <a:r>
              <a:rPr lang="en-US" sz="1400" b="1" dirty="0"/>
              <a:t>2L is considered wasteful</a:t>
            </a:r>
          </a:p>
          <a:p>
            <a:pPr marL="285744" indent="-285744">
              <a:buFont typeface="Arial" panose="020B0604020202020204" pitchFamily="34" charset="0"/>
              <a:buChar char="•"/>
            </a:pPr>
            <a:r>
              <a:rPr lang="en-US" sz="1400" b="1" dirty="0"/>
              <a:t>More expensive than 1L bag</a:t>
            </a:r>
          </a:p>
        </p:txBody>
      </p:sp>
      <p:sp>
        <p:nvSpPr>
          <p:cNvPr id="14" name="TextBox 13">
            <a:extLst>
              <a:ext uri="{FF2B5EF4-FFF2-40B4-BE49-F238E27FC236}">
                <a16:creationId xmlns:a16="http://schemas.microsoft.com/office/drawing/2014/main" id="{D33F6F61-D5BA-BCF0-079A-DE4DD09565B5}"/>
              </a:ext>
            </a:extLst>
          </p:cNvPr>
          <p:cNvSpPr txBox="1"/>
          <p:nvPr/>
        </p:nvSpPr>
        <p:spPr>
          <a:xfrm>
            <a:off x="3254317" y="5000543"/>
            <a:ext cx="2743200" cy="954107"/>
          </a:xfrm>
          <a:prstGeom prst="rect">
            <a:avLst/>
          </a:prstGeom>
          <a:noFill/>
        </p:spPr>
        <p:txBody>
          <a:bodyPr wrap="square" rtlCol="0">
            <a:spAutoFit/>
          </a:bodyPr>
          <a:lstStyle/>
          <a:p>
            <a:pPr marL="285744" indent="-285744">
              <a:buFont typeface="Arial" panose="020B0604020202020204" pitchFamily="34" charset="0"/>
              <a:buChar char="•"/>
            </a:pPr>
            <a:r>
              <a:rPr lang="en-US" sz="1400" b="1" dirty="0"/>
              <a:t>1L is 12% more expensive than 1L flex bag</a:t>
            </a:r>
          </a:p>
          <a:p>
            <a:pPr marL="285744" indent="-285744">
              <a:buFont typeface="Arial" panose="020B0604020202020204" pitchFamily="34" charset="0"/>
              <a:buChar char="•"/>
            </a:pPr>
            <a:r>
              <a:rPr lang="en-US" sz="1400" b="1" dirty="0"/>
              <a:t>Spike port has latex free rubber seal</a:t>
            </a:r>
          </a:p>
        </p:txBody>
      </p:sp>
      <p:sp>
        <p:nvSpPr>
          <p:cNvPr id="15" name="TextBox 14">
            <a:extLst>
              <a:ext uri="{FF2B5EF4-FFF2-40B4-BE49-F238E27FC236}">
                <a16:creationId xmlns:a16="http://schemas.microsoft.com/office/drawing/2014/main" id="{E267A8EA-39E4-5C73-B2A0-763762457DA0}"/>
              </a:ext>
            </a:extLst>
          </p:cNvPr>
          <p:cNvSpPr txBox="1"/>
          <p:nvPr/>
        </p:nvSpPr>
        <p:spPr>
          <a:xfrm>
            <a:off x="6129308" y="5215987"/>
            <a:ext cx="2743200" cy="738664"/>
          </a:xfrm>
          <a:prstGeom prst="rect">
            <a:avLst/>
          </a:prstGeom>
          <a:noFill/>
        </p:spPr>
        <p:txBody>
          <a:bodyPr wrap="square" rtlCol="0">
            <a:spAutoFit/>
          </a:bodyPr>
          <a:lstStyle/>
          <a:p>
            <a:pPr marL="285744" indent="-285744">
              <a:buFont typeface="Arial" panose="020B0604020202020204" pitchFamily="34" charset="0"/>
              <a:buChar char="•"/>
            </a:pPr>
            <a:r>
              <a:rPr lang="en-US" sz="1400" b="1" dirty="0"/>
              <a:t>2L is considered wasteful</a:t>
            </a:r>
          </a:p>
          <a:p>
            <a:pPr marL="285744" indent="-285744">
              <a:buFont typeface="Arial" panose="020B0604020202020204" pitchFamily="34" charset="0"/>
              <a:buChar char="•"/>
            </a:pPr>
            <a:r>
              <a:rPr lang="en-US" sz="1400" b="1" dirty="0"/>
              <a:t>More expensive than 1L bottle</a:t>
            </a:r>
          </a:p>
        </p:txBody>
      </p:sp>
      <p:pic>
        <p:nvPicPr>
          <p:cNvPr id="16" name="Picture 15">
            <a:extLst>
              <a:ext uri="{FF2B5EF4-FFF2-40B4-BE49-F238E27FC236}">
                <a16:creationId xmlns:a16="http://schemas.microsoft.com/office/drawing/2014/main" id="{9E6B4E22-83AC-5824-8A8D-6968E3A934AE}"/>
              </a:ext>
            </a:extLst>
          </p:cNvPr>
          <p:cNvPicPr>
            <a:picLocks noChangeAspect="1"/>
          </p:cNvPicPr>
          <p:nvPr/>
        </p:nvPicPr>
        <p:blipFill>
          <a:blip r:embed="rId7"/>
          <a:stretch>
            <a:fillRect/>
          </a:stretch>
        </p:blipFill>
        <p:spPr>
          <a:xfrm>
            <a:off x="8837120" y="3155886"/>
            <a:ext cx="974437" cy="776007"/>
          </a:xfrm>
          <a:prstGeom prst="ellipse">
            <a:avLst/>
          </a:prstGeom>
        </p:spPr>
      </p:pic>
      <p:pic>
        <p:nvPicPr>
          <p:cNvPr id="17" name="Picture 16">
            <a:extLst>
              <a:ext uri="{FF2B5EF4-FFF2-40B4-BE49-F238E27FC236}">
                <a16:creationId xmlns:a16="http://schemas.microsoft.com/office/drawing/2014/main" id="{5251B1C0-A2CE-7CE3-3F32-BBD3A4C07EF9}"/>
              </a:ext>
            </a:extLst>
          </p:cNvPr>
          <p:cNvPicPr>
            <a:picLocks noChangeAspect="1"/>
          </p:cNvPicPr>
          <p:nvPr/>
        </p:nvPicPr>
        <p:blipFill>
          <a:blip r:embed="rId8"/>
          <a:stretch>
            <a:fillRect/>
          </a:stretch>
        </p:blipFill>
        <p:spPr>
          <a:xfrm>
            <a:off x="5258852" y="3066836"/>
            <a:ext cx="1033811" cy="954107"/>
          </a:xfrm>
          <a:prstGeom prst="ellipse">
            <a:avLst/>
          </a:prstGeom>
        </p:spPr>
      </p:pic>
    </p:spTree>
    <p:extLst>
      <p:ext uri="{BB962C8B-B14F-4D97-AF65-F5344CB8AC3E}">
        <p14:creationId xmlns:p14="http://schemas.microsoft.com/office/powerpoint/2010/main" val="371939185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4B398-C23A-EFC6-A5AD-91800FE1377F}"/>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FABB10A5-9266-AACD-4FDB-F680AAD9D333}"/>
              </a:ext>
            </a:extLst>
          </p:cNvPr>
          <p:cNvSpPr txBox="1"/>
          <p:nvPr/>
        </p:nvSpPr>
        <p:spPr>
          <a:xfrm>
            <a:off x="522219" y="1103251"/>
            <a:ext cx="6182872" cy="5282111"/>
          </a:xfrm>
          <a:prstGeom prst="rect">
            <a:avLst/>
          </a:prstGeom>
        </p:spPr>
        <p:txBody>
          <a:bodyPr vert="horz" lIns="91440" tIns="45720" rIns="91440" bIns="45720" rtlCol="0">
            <a:normAutofit/>
          </a:bodyPr>
          <a:lstStyle/>
          <a:p>
            <a:pPr>
              <a:lnSpc>
                <a:spcPct val="90000"/>
              </a:lnSpc>
              <a:spcBef>
                <a:spcPts val="1000"/>
              </a:spcBef>
            </a:pPr>
            <a:r>
              <a:rPr lang="en-US" sz="1600" dirty="0">
                <a:latin typeface="Arial" panose="020B0604020202020204" pitchFamily="34" charset="0"/>
                <a:cs typeface="Arial" panose="020B0604020202020204" pitchFamily="34" charset="0"/>
              </a:rPr>
              <a:t>Introducing the new FLEX CONTAINTER!</a:t>
            </a:r>
          </a:p>
          <a:p>
            <a:pPr>
              <a:lnSpc>
                <a:spcPct val="90000"/>
              </a:lnSpc>
              <a:spcBef>
                <a:spcPts val="1000"/>
              </a:spcBef>
            </a:pPr>
            <a:endParaRPr lang="en-US" sz="933"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AirLife flex container provides healthcare professionals with a DEHP free inhalation specific sterile water solution, clearly differentiated from IV bags and engineered for longer shelf life.</a:t>
            </a:r>
          </a:p>
          <a:p>
            <a:endParaRPr lang="en-US" sz="1200" dirty="0">
              <a:solidFill>
                <a:schemeClr val="accent6"/>
              </a:solidFill>
              <a:latin typeface="Arial" panose="020B0604020202020204" pitchFamily="34" charset="0"/>
              <a:cs typeface="Arial" panose="020B0604020202020204" pitchFamily="34" charset="0"/>
            </a:endParaRPr>
          </a:p>
          <a:p>
            <a:pPr>
              <a:lnSpc>
                <a:spcPct val="90000"/>
              </a:lnSpc>
              <a:spcBef>
                <a:spcPts val="1000"/>
              </a:spcBef>
            </a:pPr>
            <a:r>
              <a:rPr lang="en-US" sz="1400" b="1" u="sng" dirty="0">
                <a:latin typeface="Arial" panose="020B0604020202020204" pitchFamily="34" charset="0"/>
                <a:cs typeface="Arial" panose="020B0604020202020204" pitchFamily="34" charset="0"/>
              </a:rPr>
              <a:t>Key Messaging:</a:t>
            </a:r>
          </a:p>
          <a:p>
            <a:pPr marL="228594" indent="-228594">
              <a:lnSpc>
                <a:spcPct val="90000"/>
              </a:lnSpc>
              <a:spcBef>
                <a:spcPts val="1000"/>
              </a:spcBef>
              <a:buFont typeface="Arial" panose="020B0604020202020204" pitchFamily="34" charset="0"/>
              <a:buChar char="•"/>
            </a:pPr>
            <a:r>
              <a:rPr lang="en-US" sz="1400" b="1" dirty="0">
                <a:solidFill>
                  <a:srgbClr val="00B050"/>
                </a:solidFill>
                <a:latin typeface="Arial" panose="020B0604020202020204" pitchFamily="34" charset="0"/>
                <a:cs typeface="Arial" panose="020B0604020202020204" pitchFamily="34" charset="0"/>
              </a:rPr>
              <a:t>Differentiated from an IV bag – design is unique to AirLife</a:t>
            </a:r>
          </a:p>
          <a:p>
            <a:pPr marL="228594" indent="-228594">
              <a:lnSpc>
                <a:spcPct val="90000"/>
              </a:lnSpc>
              <a:spcBef>
                <a:spcPts val="1000"/>
              </a:spcBef>
              <a:buFont typeface="Arial" panose="020B0604020202020204" pitchFamily="34" charset="0"/>
              <a:buChar char="•"/>
            </a:pPr>
            <a:r>
              <a:rPr lang="en-US" sz="1400" b="1" dirty="0">
                <a:solidFill>
                  <a:srgbClr val="00B050"/>
                </a:solidFill>
                <a:latin typeface="Arial" panose="020B0604020202020204" pitchFamily="34" charset="0"/>
                <a:cs typeface="Arial" panose="020B0604020202020204" pitchFamily="34" charset="0"/>
              </a:rPr>
              <a:t>Not made with DEHP </a:t>
            </a:r>
          </a:p>
          <a:p>
            <a:pPr marL="228594" indent="-228594">
              <a:lnSpc>
                <a:spcPct val="90000"/>
              </a:lnSpc>
              <a:spcBef>
                <a:spcPts val="1000"/>
              </a:spcBef>
              <a:buFont typeface="Arial" panose="020B0604020202020204" pitchFamily="34" charset="0"/>
              <a:buChar char="•"/>
            </a:pPr>
            <a:r>
              <a:rPr lang="en-US" sz="1400" b="1" dirty="0">
                <a:solidFill>
                  <a:srgbClr val="00B050"/>
                </a:solidFill>
                <a:latin typeface="Arial" panose="020B0604020202020204" pitchFamily="34" charset="0"/>
                <a:cs typeface="Arial" panose="020B0604020202020204" pitchFamily="34" charset="0"/>
              </a:rPr>
              <a:t>24-month shelf life</a:t>
            </a:r>
          </a:p>
          <a:p>
            <a:pPr marL="228594" indent="-228594">
              <a:lnSpc>
                <a:spcPct val="90000"/>
              </a:lnSpc>
              <a:spcBef>
                <a:spcPts val="1000"/>
              </a:spcBef>
              <a:buFont typeface="Arial" panose="020B0604020202020204" pitchFamily="34" charset="0"/>
              <a:buChar char="•"/>
            </a:pPr>
            <a:r>
              <a:rPr lang="en-US" sz="1400" dirty="0">
                <a:latin typeface="Arial" panose="020B0604020202020204" pitchFamily="34" charset="0"/>
                <a:cs typeface="Arial" panose="020B0604020202020204" pitchFamily="34" charset="0"/>
              </a:rPr>
              <a:t>Improved manufacturing process and capacity</a:t>
            </a:r>
          </a:p>
          <a:p>
            <a:pPr marL="228594" indent="-228594">
              <a:lnSpc>
                <a:spcPct val="90000"/>
              </a:lnSpc>
              <a:spcBef>
                <a:spcPts val="1000"/>
              </a:spcBef>
              <a:buFont typeface="Arial" panose="020B0604020202020204" pitchFamily="34" charset="0"/>
              <a:buChar char="•"/>
            </a:pPr>
            <a:r>
              <a:rPr lang="en-US" sz="1400" dirty="0">
                <a:latin typeface="Arial" panose="020B0604020202020204" pitchFamily="34" charset="0"/>
                <a:cs typeface="Arial" panose="020B0604020202020204" pitchFamily="34" charset="0"/>
              </a:rPr>
              <a:t>Does not utilize air vent on humidification chamber spike</a:t>
            </a:r>
          </a:p>
          <a:p>
            <a:pPr marL="228594" indent="-228594">
              <a:lnSpc>
                <a:spcPct val="90000"/>
              </a:lnSpc>
              <a:spcBef>
                <a:spcPts val="1000"/>
              </a:spcBef>
              <a:buFont typeface="Arial" panose="020B0604020202020204" pitchFamily="34" charset="0"/>
              <a:buChar char="•"/>
            </a:pPr>
            <a:r>
              <a:rPr lang="en-US" sz="1400" dirty="0">
                <a:latin typeface="Arial" panose="020B0604020202020204" pitchFamily="34" charset="0"/>
                <a:cs typeface="Arial" panose="020B0604020202020204" pitchFamily="34" charset="0"/>
              </a:rPr>
              <a:t>Each price for FC0010 will be the same as each price for 2D0735X (1L Flex Bag)</a:t>
            </a:r>
          </a:p>
          <a:p>
            <a:pPr marL="228594" indent="-228594">
              <a:lnSpc>
                <a:spcPct val="90000"/>
              </a:lnSpc>
              <a:spcBef>
                <a:spcPts val="1000"/>
              </a:spcBef>
              <a:buFont typeface="Arial" panose="020B0604020202020204" pitchFamily="34" charset="0"/>
              <a:buChar char="•"/>
            </a:pPr>
            <a:r>
              <a:rPr lang="en-US" sz="1400" dirty="0">
                <a:latin typeface="Arial" panose="020B0604020202020204" pitchFamily="34" charset="0"/>
                <a:cs typeface="Arial" panose="020B0604020202020204" pitchFamily="34" charset="0"/>
              </a:rPr>
              <a:t>The goal of launching the flex container is to </a:t>
            </a:r>
            <a:r>
              <a:rPr lang="en-US" sz="1400" i="1" dirty="0">
                <a:latin typeface="Arial" panose="020B0604020202020204" pitchFamily="34" charset="0"/>
                <a:cs typeface="Arial" panose="020B0604020202020204" pitchFamily="34" charset="0"/>
              </a:rPr>
              <a:t>eventually</a:t>
            </a:r>
            <a:r>
              <a:rPr lang="en-US" sz="1400" dirty="0">
                <a:latin typeface="Arial" panose="020B0604020202020204" pitchFamily="34" charset="0"/>
                <a:cs typeface="Arial" panose="020B0604020202020204" pitchFamily="34" charset="0"/>
              </a:rPr>
              <a:t> replace 2D0735X (1L Flex Bag) by the end of 2026</a:t>
            </a:r>
          </a:p>
          <a:p>
            <a:pPr marL="228594" indent="-228594">
              <a:lnSpc>
                <a:spcPct val="90000"/>
              </a:lnSpc>
              <a:spcBef>
                <a:spcPts val="1000"/>
              </a:spcBef>
              <a:buFont typeface="Arial" panose="020B0604020202020204" pitchFamily="34" charset="0"/>
              <a:buChar char="•"/>
            </a:pPr>
            <a:r>
              <a:rPr lang="en-US" sz="1400" dirty="0">
                <a:latin typeface="Arial" panose="020B0604020202020204" pitchFamily="34" charset="0"/>
                <a:cs typeface="Arial" panose="020B0604020202020204" pitchFamily="34" charset="0"/>
              </a:rPr>
              <a:t>In process of being added to GPOs</a:t>
            </a:r>
          </a:p>
        </p:txBody>
      </p:sp>
      <p:pic>
        <p:nvPicPr>
          <p:cNvPr id="9" name="Picture 8">
            <a:extLst>
              <a:ext uri="{FF2B5EF4-FFF2-40B4-BE49-F238E27FC236}">
                <a16:creationId xmlns:a16="http://schemas.microsoft.com/office/drawing/2014/main" id="{75BE5FF7-FD80-4FAB-C898-C9FBC8D1962B}"/>
              </a:ext>
            </a:extLst>
          </p:cNvPr>
          <p:cNvPicPr>
            <a:picLocks noChangeAspect="1"/>
          </p:cNvPicPr>
          <p:nvPr/>
        </p:nvPicPr>
        <p:blipFill>
          <a:blip r:embed="rId3"/>
          <a:srcRect r="1826" b="-1"/>
          <a:stretch>
            <a:fillRect/>
          </a:stretch>
        </p:blipFill>
        <p:spPr>
          <a:xfrm>
            <a:off x="7233349" y="1679508"/>
            <a:ext cx="4199047" cy="39243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Slide Number Placeholder 3">
            <a:extLst>
              <a:ext uri="{FF2B5EF4-FFF2-40B4-BE49-F238E27FC236}">
                <a16:creationId xmlns:a16="http://schemas.microsoft.com/office/drawing/2014/main" id="{F52E013B-2358-1C96-91B1-5B0BBF33DA13}"/>
              </a:ext>
            </a:extLst>
          </p:cNvPr>
          <p:cNvSpPr>
            <a:spLocks noGrp="1"/>
          </p:cNvSpPr>
          <p:nvPr>
            <p:ph type="sldNum" sz="quarter" idx="4"/>
          </p:nvPr>
        </p:nvSpPr>
        <p:spPr>
          <a:prstGeom prst="rect">
            <a:avLst/>
          </a:prstGeom>
        </p:spPr>
        <p:txBody>
          <a:bodyPr anchor="b">
            <a:normAutofit/>
          </a:bodyPr>
          <a:lstStyle/>
          <a:p>
            <a:pPr>
              <a:spcAft>
                <a:spcPts val="600"/>
              </a:spcAft>
            </a:pPr>
            <a:fld id="{065D75E3-62B6-C44A-8295-14DF27978E1A}" type="slidenum">
              <a:rPr lang="en-US" smtClean="0"/>
              <a:pPr>
                <a:spcAft>
                  <a:spcPts val="600"/>
                </a:spcAft>
              </a:pPr>
              <a:t>119</a:t>
            </a:fld>
            <a:endParaRPr lang="en-US"/>
          </a:p>
        </p:txBody>
      </p:sp>
      <p:sp>
        <p:nvSpPr>
          <p:cNvPr id="5" name="Title 4">
            <a:extLst>
              <a:ext uri="{FF2B5EF4-FFF2-40B4-BE49-F238E27FC236}">
                <a16:creationId xmlns:a16="http://schemas.microsoft.com/office/drawing/2014/main" id="{D3243483-5C72-5C59-7E1E-53BD6243CBB1}"/>
              </a:ext>
            </a:extLst>
          </p:cNvPr>
          <p:cNvSpPr>
            <a:spLocks noGrp="1"/>
          </p:cNvSpPr>
          <p:nvPr>
            <p:ph type="title"/>
          </p:nvPr>
        </p:nvSpPr>
        <p:spPr/>
        <p:txBody>
          <a:bodyPr spcFirstLastPara="1" vert="horz" wrap="square" lIns="91440" tIns="45720" rIns="91440" bIns="45720" rtlCol="0" anchor="ctr" anchorCtr="0">
            <a:normAutofit/>
          </a:bodyPr>
          <a:lstStyle/>
          <a:p>
            <a:pPr algn="l"/>
            <a:r>
              <a:rPr lang="en-US" kern="1200" dirty="0">
                <a:latin typeface="Arial" panose="020B0604020202020204" pitchFamily="34" charset="0"/>
                <a:ea typeface="+mj-ea"/>
                <a:cs typeface="Arial" panose="020B0604020202020204" pitchFamily="34" charset="0"/>
              </a:rPr>
              <a:t>FC0010 – Flexible Hanging Container</a:t>
            </a:r>
          </a:p>
        </p:txBody>
      </p:sp>
      <p:pic>
        <p:nvPicPr>
          <p:cNvPr id="7" name="Picture 6">
            <a:extLst>
              <a:ext uri="{FF2B5EF4-FFF2-40B4-BE49-F238E27FC236}">
                <a16:creationId xmlns:a16="http://schemas.microsoft.com/office/drawing/2014/main" id="{B3D5B630-3C96-6C84-410A-A6DC67CACFB4}"/>
              </a:ext>
            </a:extLst>
          </p:cNvPr>
          <p:cNvPicPr>
            <a:picLocks noChangeAspect="1"/>
          </p:cNvPicPr>
          <p:nvPr/>
        </p:nvPicPr>
        <p:blipFill>
          <a:blip r:embed="rId4"/>
          <a:stretch>
            <a:fillRect/>
          </a:stretch>
        </p:blipFill>
        <p:spPr>
          <a:xfrm>
            <a:off x="10435581" y="4561233"/>
            <a:ext cx="836641" cy="881063"/>
          </a:xfrm>
          <a:prstGeom prst="rect">
            <a:avLst/>
          </a:prstGeom>
        </p:spPr>
      </p:pic>
      <p:sp>
        <p:nvSpPr>
          <p:cNvPr id="8" name="TextBox 7">
            <a:extLst>
              <a:ext uri="{FF2B5EF4-FFF2-40B4-BE49-F238E27FC236}">
                <a16:creationId xmlns:a16="http://schemas.microsoft.com/office/drawing/2014/main" id="{08F9DF2A-74E9-717B-A664-EACD6F3909FC}"/>
              </a:ext>
            </a:extLst>
          </p:cNvPr>
          <p:cNvSpPr txBox="1"/>
          <p:nvPr/>
        </p:nvSpPr>
        <p:spPr>
          <a:xfrm>
            <a:off x="10645255" y="6161800"/>
            <a:ext cx="1405720" cy="276999"/>
          </a:xfrm>
          <a:prstGeom prst="rect">
            <a:avLst/>
          </a:prstGeom>
          <a:noFill/>
        </p:spPr>
        <p:txBody>
          <a:bodyPr wrap="square" rtlCol="0">
            <a:spAutoFit/>
          </a:bodyPr>
          <a:lstStyle/>
          <a:p>
            <a:r>
              <a:rPr lang="en-US" sz="1200" dirty="0"/>
              <a:t>Spike port access</a:t>
            </a:r>
          </a:p>
        </p:txBody>
      </p:sp>
    </p:spTree>
    <p:extLst>
      <p:ext uri="{BB962C8B-B14F-4D97-AF65-F5344CB8AC3E}">
        <p14:creationId xmlns:p14="http://schemas.microsoft.com/office/powerpoint/2010/main" val="82785438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241F73-5A12-8188-4352-D4E988C2BA1D}"/>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3B9C24-7EE5-E2EF-6D21-B859886D1A40}"/>
              </a:ext>
            </a:extLst>
          </p:cNvPr>
          <p:cNvSpPr>
            <a:spLocks noGrp="1"/>
          </p:cNvSpPr>
          <p:nvPr>
            <p:ph type="sldNum" sz="quarter" idx="4"/>
          </p:nvPr>
        </p:nvSpPr>
        <p:spPr>
          <a:prstGeom prst="rect">
            <a:avLst/>
          </a:prstGeom>
        </p:spPr>
        <p:txBody>
          <a:bodyPr/>
          <a:lstStyle/>
          <a:p>
            <a:fld id="{065D75E3-62B6-C44A-8295-14DF27978E1A}" type="slidenum">
              <a:rPr lang="en-US" smtClean="0"/>
              <a:pPr/>
              <a:t>120</a:t>
            </a:fld>
            <a:endParaRPr lang="en-US" dirty="0"/>
          </a:p>
        </p:txBody>
      </p:sp>
      <p:sp>
        <p:nvSpPr>
          <p:cNvPr id="5" name="Title 4">
            <a:extLst>
              <a:ext uri="{FF2B5EF4-FFF2-40B4-BE49-F238E27FC236}">
                <a16:creationId xmlns:a16="http://schemas.microsoft.com/office/drawing/2014/main" id="{A097EE73-BA2A-562F-D697-0A332E58CDFC}"/>
              </a:ext>
            </a:extLst>
          </p:cNvPr>
          <p:cNvSpPr>
            <a:spLocks noGrp="1"/>
          </p:cNvSpPr>
          <p:nvPr>
            <p:ph type="title"/>
          </p:nvPr>
        </p:nvSpPr>
        <p:spPr/>
        <p:txBody>
          <a:bodyPr>
            <a:normAutofit/>
          </a:bodyPr>
          <a:lstStyle/>
          <a:p>
            <a:pPr algn="l"/>
            <a:r>
              <a:rPr lang="en-US" dirty="0"/>
              <a:t>AirLife Flex Container vs AirLife Flex Bag</a:t>
            </a:r>
          </a:p>
        </p:txBody>
      </p:sp>
      <p:sp>
        <p:nvSpPr>
          <p:cNvPr id="19" name="TextBox 18">
            <a:extLst>
              <a:ext uri="{FF2B5EF4-FFF2-40B4-BE49-F238E27FC236}">
                <a16:creationId xmlns:a16="http://schemas.microsoft.com/office/drawing/2014/main" id="{DB4D4087-0F83-3963-88D1-027D178EE6C0}"/>
              </a:ext>
            </a:extLst>
          </p:cNvPr>
          <p:cNvSpPr txBox="1"/>
          <p:nvPr/>
        </p:nvSpPr>
        <p:spPr>
          <a:xfrm>
            <a:off x="2346179" y="1506125"/>
            <a:ext cx="3635532" cy="5119415"/>
          </a:xfrm>
          <a:prstGeom prst="rect">
            <a:avLst/>
          </a:prstGeom>
          <a:noFill/>
        </p:spPr>
        <p:txBody>
          <a:bodyPr wrap="square" rtlCol="0">
            <a:spAutoFit/>
          </a:bodyPr>
          <a:lstStyle/>
          <a:p>
            <a:r>
              <a:rPr lang="en-US" sz="1600" b="1" u="sng" dirty="0"/>
              <a:t>FC0010</a:t>
            </a:r>
          </a:p>
          <a:p>
            <a:endParaRPr lang="en-US" sz="1600" b="1" dirty="0">
              <a:solidFill>
                <a:schemeClr val="accent6"/>
              </a:solidFill>
            </a:endParaRPr>
          </a:p>
          <a:p>
            <a:r>
              <a:rPr lang="en-US" sz="1600" b="1" dirty="0"/>
              <a:t>Product Overview</a:t>
            </a:r>
            <a:endParaRPr lang="en-US" sz="1600" dirty="0"/>
          </a:p>
          <a:p>
            <a:pPr marL="285744" indent="-285744">
              <a:buFont typeface="Arial" panose="020B0604020202020204" pitchFamily="34" charset="0"/>
              <a:buChar char="•"/>
            </a:pPr>
            <a:r>
              <a:rPr lang="en-US" sz="1600" dirty="0"/>
              <a:t>1L Flexible Container</a:t>
            </a:r>
          </a:p>
          <a:p>
            <a:pPr marL="285744" indent="-285744">
              <a:buFont typeface="Arial" panose="020B0604020202020204" pitchFamily="34" charset="0"/>
              <a:buChar char="•"/>
            </a:pPr>
            <a:r>
              <a:rPr lang="en-US" sz="1600" dirty="0">
                <a:solidFill>
                  <a:srgbClr val="00B050"/>
                </a:solidFill>
              </a:rPr>
              <a:t>Differentiated from an IV bag</a:t>
            </a:r>
          </a:p>
          <a:p>
            <a:r>
              <a:rPr lang="en-US" sz="1600" b="1" dirty="0"/>
              <a:t>Material / Compliance</a:t>
            </a:r>
            <a:endParaRPr lang="en-US" sz="1600" dirty="0"/>
          </a:p>
          <a:p>
            <a:pPr marL="285744" indent="-285744">
              <a:buFont typeface="Arial" panose="020B0604020202020204" pitchFamily="34" charset="0"/>
              <a:buChar char="•"/>
            </a:pPr>
            <a:r>
              <a:rPr lang="en-US" sz="1600" dirty="0">
                <a:solidFill>
                  <a:srgbClr val="00B050"/>
                </a:solidFill>
              </a:rPr>
              <a:t>DEHP Free</a:t>
            </a:r>
          </a:p>
          <a:p>
            <a:r>
              <a:rPr lang="en-US" sz="1600" b="1" dirty="0"/>
              <a:t>Shelf Life</a:t>
            </a:r>
            <a:endParaRPr lang="en-US" sz="1600" dirty="0"/>
          </a:p>
          <a:p>
            <a:pPr marL="285744" indent="-285744">
              <a:buFont typeface="Arial" panose="020B0604020202020204" pitchFamily="34" charset="0"/>
              <a:buChar char="•"/>
            </a:pPr>
            <a:r>
              <a:rPr lang="en-US" sz="1600" dirty="0">
                <a:solidFill>
                  <a:srgbClr val="00B050"/>
                </a:solidFill>
              </a:rPr>
              <a:t>24-month shelf life</a:t>
            </a:r>
          </a:p>
          <a:p>
            <a:r>
              <a:rPr lang="en-US" sz="1600" b="1" dirty="0"/>
              <a:t>Manufacturing</a:t>
            </a:r>
            <a:endParaRPr lang="en-US" sz="1600" dirty="0"/>
          </a:p>
          <a:p>
            <a:pPr marL="285744" indent="-285744">
              <a:buFont typeface="Arial" panose="020B0604020202020204" pitchFamily="34" charset="0"/>
              <a:buChar char="•"/>
            </a:pPr>
            <a:r>
              <a:rPr lang="en-US" sz="1600" dirty="0"/>
              <a:t>Manufactured in Guadalajara</a:t>
            </a:r>
          </a:p>
          <a:p>
            <a:r>
              <a:rPr lang="en-US" sz="1600" b="1" dirty="0"/>
              <a:t>Case Pack</a:t>
            </a:r>
            <a:endParaRPr lang="en-US" sz="1600" dirty="0"/>
          </a:p>
          <a:p>
            <a:pPr marL="285744" indent="-285744">
              <a:buFont typeface="Arial" panose="020B0604020202020204" pitchFamily="34" charset="0"/>
              <a:buChar char="•"/>
            </a:pPr>
            <a:r>
              <a:rPr lang="en-US" sz="1600" u="sng" dirty="0"/>
              <a:t>12/cs</a:t>
            </a:r>
          </a:p>
          <a:p>
            <a:pPr marL="285744" indent="-285744">
              <a:buFont typeface="Arial" panose="020B0604020202020204" pitchFamily="34" charset="0"/>
              <a:buChar char="•"/>
            </a:pPr>
            <a:endParaRPr lang="en-US" sz="667" u="sng" dirty="0">
              <a:solidFill>
                <a:schemeClr val="accent6"/>
              </a:solidFill>
            </a:endParaRPr>
          </a:p>
          <a:p>
            <a:r>
              <a:rPr lang="en-US" sz="1600" b="1" dirty="0"/>
              <a:t>Cost</a:t>
            </a:r>
          </a:p>
          <a:p>
            <a:r>
              <a:rPr lang="en-US" sz="1600" b="1" dirty="0"/>
              <a:t>       </a:t>
            </a:r>
            <a:r>
              <a:rPr lang="en-US" sz="1600" dirty="0"/>
              <a:t>$1.16/</a:t>
            </a:r>
            <a:r>
              <a:rPr lang="en-US" sz="1600" dirty="0" err="1"/>
              <a:t>ea</a:t>
            </a:r>
            <a:endParaRPr lang="en-US" sz="1600" b="1" dirty="0"/>
          </a:p>
          <a:p>
            <a:endParaRPr lang="en-US" sz="1600" u="sng" dirty="0">
              <a:solidFill>
                <a:schemeClr val="accent6"/>
              </a:solidFill>
            </a:endParaRPr>
          </a:p>
          <a:p>
            <a:endParaRPr lang="en-US" sz="1600" u="sng" dirty="0">
              <a:solidFill>
                <a:schemeClr val="accent6"/>
              </a:solidFill>
            </a:endParaRPr>
          </a:p>
          <a:p>
            <a:pPr marL="285744" indent="-285744">
              <a:buFont typeface="Arial" panose="020B0604020202020204" pitchFamily="34" charset="0"/>
              <a:buChar char="•"/>
            </a:pPr>
            <a:endParaRPr lang="en-US" sz="1600" dirty="0">
              <a:solidFill>
                <a:schemeClr val="accent6"/>
              </a:solidFill>
            </a:endParaRPr>
          </a:p>
          <a:p>
            <a:pPr marL="285744" indent="-285744">
              <a:buFont typeface="Arial" panose="020B0604020202020204" pitchFamily="34" charset="0"/>
              <a:buChar char="•"/>
            </a:pPr>
            <a:endParaRPr lang="en-US" sz="1600" dirty="0">
              <a:solidFill>
                <a:schemeClr val="accent6"/>
              </a:solidFill>
            </a:endParaRPr>
          </a:p>
          <a:p>
            <a:pPr marL="285744" indent="-285744">
              <a:buFont typeface="Arial" panose="020B0604020202020204" pitchFamily="34" charset="0"/>
              <a:buChar char="•"/>
            </a:pPr>
            <a:r>
              <a:rPr lang="en-US" sz="1600" dirty="0">
                <a:solidFill>
                  <a:schemeClr val="accent6"/>
                </a:solidFill>
              </a:rPr>
              <a:t>          </a:t>
            </a:r>
          </a:p>
        </p:txBody>
      </p:sp>
      <p:sp>
        <p:nvSpPr>
          <p:cNvPr id="20" name="TextBox 19">
            <a:extLst>
              <a:ext uri="{FF2B5EF4-FFF2-40B4-BE49-F238E27FC236}">
                <a16:creationId xmlns:a16="http://schemas.microsoft.com/office/drawing/2014/main" id="{EC47289C-1239-F474-48FB-0BE83973F9BE}"/>
              </a:ext>
            </a:extLst>
          </p:cNvPr>
          <p:cNvSpPr txBox="1"/>
          <p:nvPr/>
        </p:nvSpPr>
        <p:spPr>
          <a:xfrm>
            <a:off x="6096000" y="1506125"/>
            <a:ext cx="3635533" cy="4380751"/>
          </a:xfrm>
          <a:prstGeom prst="rect">
            <a:avLst/>
          </a:prstGeom>
          <a:noFill/>
        </p:spPr>
        <p:txBody>
          <a:bodyPr wrap="square" rtlCol="0">
            <a:spAutoFit/>
          </a:bodyPr>
          <a:lstStyle/>
          <a:p>
            <a:r>
              <a:rPr lang="en-US" sz="1600" b="1" u="sng" dirty="0"/>
              <a:t>2D0735X               </a:t>
            </a:r>
          </a:p>
          <a:p>
            <a:endParaRPr lang="en-US" sz="1600" b="1" dirty="0">
              <a:solidFill>
                <a:schemeClr val="accent6"/>
              </a:solidFill>
            </a:endParaRPr>
          </a:p>
          <a:p>
            <a:r>
              <a:rPr lang="en-US" sz="1600" b="1" dirty="0"/>
              <a:t>Product Overview</a:t>
            </a:r>
            <a:endParaRPr lang="en-US" sz="1600" dirty="0"/>
          </a:p>
          <a:p>
            <a:pPr marL="285744" indent="-285744">
              <a:buFont typeface="Arial" panose="020B0604020202020204" pitchFamily="34" charset="0"/>
              <a:buChar char="•"/>
            </a:pPr>
            <a:r>
              <a:rPr lang="en-US" sz="1600" dirty="0"/>
              <a:t>1L &amp; 2L Flex Bags</a:t>
            </a:r>
          </a:p>
          <a:p>
            <a:pPr marL="285744" indent="-285744">
              <a:buFont typeface="Arial" panose="020B0604020202020204" pitchFamily="34" charset="0"/>
              <a:buChar char="•"/>
            </a:pPr>
            <a:r>
              <a:rPr lang="en-US" sz="1600" dirty="0">
                <a:solidFill>
                  <a:srgbClr val="FF0000"/>
                </a:solidFill>
              </a:rPr>
              <a:t>Looks like an IV bag</a:t>
            </a:r>
          </a:p>
          <a:p>
            <a:r>
              <a:rPr lang="en-US" sz="1600" b="1" dirty="0"/>
              <a:t>Material / Compliance</a:t>
            </a:r>
            <a:endParaRPr lang="en-US" sz="1600" dirty="0"/>
          </a:p>
          <a:p>
            <a:pPr marL="285744" indent="-285744">
              <a:buFont typeface="Arial" panose="020B0604020202020204" pitchFamily="34" charset="0"/>
              <a:buChar char="•"/>
            </a:pPr>
            <a:r>
              <a:rPr lang="en-US" sz="1600" dirty="0">
                <a:solidFill>
                  <a:srgbClr val="FF0000"/>
                </a:solidFill>
              </a:rPr>
              <a:t>Contains DEHP</a:t>
            </a:r>
          </a:p>
          <a:p>
            <a:r>
              <a:rPr lang="en-US" sz="1600" b="1" dirty="0"/>
              <a:t>Shelf Life</a:t>
            </a:r>
            <a:endParaRPr lang="en-US" sz="1600" dirty="0"/>
          </a:p>
          <a:p>
            <a:pPr marL="285744" indent="-285744">
              <a:buFont typeface="Arial" panose="020B0604020202020204" pitchFamily="34" charset="0"/>
              <a:buChar char="•"/>
            </a:pPr>
            <a:r>
              <a:rPr lang="en-US" sz="1600" dirty="0">
                <a:solidFill>
                  <a:srgbClr val="FF0000"/>
                </a:solidFill>
              </a:rPr>
              <a:t>16-month shelf life</a:t>
            </a:r>
          </a:p>
          <a:p>
            <a:r>
              <a:rPr lang="en-US" sz="1600" b="1" dirty="0"/>
              <a:t>Manufacturing</a:t>
            </a:r>
            <a:endParaRPr lang="en-US" sz="1600" dirty="0"/>
          </a:p>
          <a:p>
            <a:pPr marL="285744" indent="-285744">
              <a:buFont typeface="Arial" panose="020B0604020202020204" pitchFamily="34" charset="0"/>
              <a:buChar char="•"/>
            </a:pPr>
            <a:r>
              <a:rPr lang="en-US" sz="1600" dirty="0"/>
              <a:t>Manufactured in Guadalajara</a:t>
            </a:r>
          </a:p>
          <a:p>
            <a:r>
              <a:rPr lang="en-US" sz="1600" b="1" dirty="0"/>
              <a:t>Case Pack</a:t>
            </a:r>
            <a:endParaRPr lang="en-US" sz="1600" dirty="0"/>
          </a:p>
          <a:p>
            <a:pPr marL="285744" indent="-285744">
              <a:buFont typeface="Arial" panose="020B0604020202020204" pitchFamily="34" charset="0"/>
              <a:buChar char="•"/>
            </a:pPr>
            <a:r>
              <a:rPr lang="en-US" sz="1600" dirty="0"/>
              <a:t>1L bag: </a:t>
            </a:r>
            <a:r>
              <a:rPr lang="en-US" sz="1600" u="sng" dirty="0"/>
              <a:t>14/cs</a:t>
            </a:r>
          </a:p>
          <a:p>
            <a:pPr marL="285744" indent="-285744">
              <a:buFont typeface="Arial" panose="020B0604020202020204" pitchFamily="34" charset="0"/>
              <a:buChar char="•"/>
            </a:pPr>
            <a:r>
              <a:rPr lang="en-US" sz="1600" dirty="0"/>
              <a:t>2L bag: 6/cs</a:t>
            </a:r>
          </a:p>
          <a:p>
            <a:pPr marL="285744" indent="-285744">
              <a:buFont typeface="Arial" panose="020B0604020202020204" pitchFamily="34" charset="0"/>
              <a:buChar char="•"/>
            </a:pPr>
            <a:endParaRPr lang="en-US" sz="667" dirty="0">
              <a:solidFill>
                <a:schemeClr val="accent6"/>
              </a:solidFill>
            </a:endParaRPr>
          </a:p>
          <a:p>
            <a:r>
              <a:rPr lang="en-US" sz="1600" b="1" dirty="0"/>
              <a:t>Cost</a:t>
            </a:r>
          </a:p>
          <a:p>
            <a:r>
              <a:rPr lang="en-US" sz="1600" b="1" dirty="0"/>
              <a:t>       </a:t>
            </a:r>
            <a:r>
              <a:rPr lang="en-US" sz="1600" dirty="0"/>
              <a:t>$1.52/</a:t>
            </a:r>
            <a:r>
              <a:rPr lang="en-US" sz="1600" dirty="0" err="1"/>
              <a:t>ea</a:t>
            </a:r>
            <a:endParaRPr lang="en-US" sz="1600" b="1" dirty="0"/>
          </a:p>
          <a:p>
            <a:pPr marL="285744" indent="-285744">
              <a:buFont typeface="Arial" panose="020B0604020202020204" pitchFamily="34" charset="0"/>
              <a:buChar char="•"/>
            </a:pPr>
            <a:endParaRPr lang="en-US" sz="1600" dirty="0">
              <a:solidFill>
                <a:schemeClr val="accent6"/>
              </a:solidFill>
            </a:endParaRPr>
          </a:p>
        </p:txBody>
      </p:sp>
      <p:cxnSp>
        <p:nvCxnSpPr>
          <p:cNvPr id="34" name="Straight Connector 33">
            <a:extLst>
              <a:ext uri="{FF2B5EF4-FFF2-40B4-BE49-F238E27FC236}">
                <a16:creationId xmlns:a16="http://schemas.microsoft.com/office/drawing/2014/main" id="{0F979DC3-8442-7CAB-B143-B2795ABE8ABF}"/>
              </a:ext>
            </a:extLst>
          </p:cNvPr>
          <p:cNvCxnSpPr>
            <a:cxnSpLocks/>
          </p:cNvCxnSpPr>
          <p:nvPr/>
        </p:nvCxnSpPr>
        <p:spPr>
          <a:xfrm>
            <a:off x="5905500" y="1230919"/>
            <a:ext cx="0" cy="5132832"/>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C5F79023-93EB-A058-9246-DF64974E1D08}"/>
              </a:ext>
            </a:extLst>
          </p:cNvPr>
          <p:cNvPicPr>
            <a:picLocks noChangeAspect="1"/>
          </p:cNvPicPr>
          <p:nvPr/>
        </p:nvPicPr>
        <p:blipFill>
          <a:blip r:embed="rId3"/>
          <a:stretch>
            <a:fillRect/>
          </a:stretch>
        </p:blipFill>
        <p:spPr>
          <a:xfrm>
            <a:off x="9889196" y="1506125"/>
            <a:ext cx="1967622" cy="48097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27602F70-3FF9-8FD7-6AAE-5A2963FB072D}"/>
              </a:ext>
            </a:extLst>
          </p:cNvPr>
          <p:cNvPicPr>
            <a:picLocks noChangeAspect="1"/>
          </p:cNvPicPr>
          <p:nvPr/>
        </p:nvPicPr>
        <p:blipFill>
          <a:blip r:embed="rId4"/>
          <a:stretch>
            <a:fillRect/>
          </a:stretch>
        </p:blipFill>
        <p:spPr>
          <a:xfrm>
            <a:off x="245320" y="1506125"/>
            <a:ext cx="1830120" cy="48074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82418721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91C1C-6EAC-5EE4-8023-39805D3329A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9672BA4-B799-EAFE-E77B-F16D5C33713D}"/>
              </a:ext>
            </a:extLst>
          </p:cNvPr>
          <p:cNvSpPr>
            <a:spLocks noGrp="1"/>
          </p:cNvSpPr>
          <p:nvPr>
            <p:ph type="sldNum" sz="quarter" idx="4"/>
          </p:nvPr>
        </p:nvSpPr>
        <p:spPr>
          <a:prstGeom prst="rect">
            <a:avLst/>
          </a:prstGeom>
        </p:spPr>
        <p:txBody>
          <a:bodyPr/>
          <a:lstStyle/>
          <a:p>
            <a:fld id="{065D75E3-62B6-C44A-8295-14DF27978E1A}" type="slidenum">
              <a:rPr lang="en-US" smtClean="0"/>
              <a:pPr/>
              <a:t>121</a:t>
            </a:fld>
            <a:endParaRPr lang="en-US" dirty="0"/>
          </a:p>
        </p:txBody>
      </p:sp>
      <p:sp>
        <p:nvSpPr>
          <p:cNvPr id="5" name="Title 4">
            <a:extLst>
              <a:ext uri="{FF2B5EF4-FFF2-40B4-BE49-F238E27FC236}">
                <a16:creationId xmlns:a16="http://schemas.microsoft.com/office/drawing/2014/main" id="{A4DECB16-8EE1-2C01-AAF5-49D8303DEBD6}"/>
              </a:ext>
            </a:extLst>
          </p:cNvPr>
          <p:cNvSpPr>
            <a:spLocks noGrp="1"/>
          </p:cNvSpPr>
          <p:nvPr>
            <p:ph type="title"/>
          </p:nvPr>
        </p:nvSpPr>
        <p:spPr/>
        <p:txBody>
          <a:bodyPr>
            <a:normAutofit/>
          </a:bodyPr>
          <a:lstStyle/>
          <a:p>
            <a:pPr algn="l"/>
            <a:r>
              <a:rPr lang="en-US" dirty="0"/>
              <a:t>AirLife Flex Container vs </a:t>
            </a:r>
            <a:r>
              <a:rPr lang="en-US" dirty="0" err="1"/>
              <a:t>SensiMedical</a:t>
            </a:r>
            <a:r>
              <a:rPr lang="en-US" dirty="0"/>
              <a:t> Flex Bag</a:t>
            </a:r>
          </a:p>
        </p:txBody>
      </p:sp>
      <p:pic>
        <p:nvPicPr>
          <p:cNvPr id="1026" name="Picture 2">
            <a:extLst>
              <a:ext uri="{FF2B5EF4-FFF2-40B4-BE49-F238E27FC236}">
                <a16:creationId xmlns:a16="http://schemas.microsoft.com/office/drawing/2014/main" id="{36AA991B-FFDC-AF10-FFBD-8E8B86371D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34" t="11642" r="37397" b="12637"/>
          <a:stretch>
            <a:fillRect/>
          </a:stretch>
        </p:blipFill>
        <p:spPr bwMode="auto">
          <a:xfrm>
            <a:off x="9895815" y="1361014"/>
            <a:ext cx="1662236" cy="48097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3984100D-9347-D300-847B-E23BEAF533F6}"/>
              </a:ext>
            </a:extLst>
          </p:cNvPr>
          <p:cNvSpPr txBox="1"/>
          <p:nvPr/>
        </p:nvSpPr>
        <p:spPr>
          <a:xfrm>
            <a:off x="6286501" y="1361014"/>
            <a:ext cx="3818283" cy="4278094"/>
          </a:xfrm>
          <a:prstGeom prst="rect">
            <a:avLst/>
          </a:prstGeom>
          <a:noFill/>
        </p:spPr>
        <p:txBody>
          <a:bodyPr wrap="square" rtlCol="0">
            <a:spAutoFit/>
          </a:bodyPr>
          <a:lstStyle/>
          <a:p>
            <a:r>
              <a:rPr lang="en-US" sz="1600" b="1" u="sng" dirty="0"/>
              <a:t>7871800000</a:t>
            </a:r>
          </a:p>
          <a:p>
            <a:endParaRPr lang="en-US" sz="1600" b="1" dirty="0">
              <a:solidFill>
                <a:schemeClr val="accent6"/>
              </a:solidFill>
            </a:endParaRPr>
          </a:p>
          <a:p>
            <a:r>
              <a:rPr lang="en-US" sz="1600" b="1" dirty="0"/>
              <a:t>Product Overview</a:t>
            </a:r>
            <a:endParaRPr lang="en-US" sz="1600" dirty="0"/>
          </a:p>
          <a:p>
            <a:pPr marL="285744" indent="-285744">
              <a:buFont typeface="Arial" panose="020B0604020202020204" pitchFamily="34" charset="0"/>
              <a:buChar char="•"/>
            </a:pPr>
            <a:r>
              <a:rPr lang="en-US" sz="1600" dirty="0"/>
              <a:t>1L &amp; 2L Flex Bags</a:t>
            </a:r>
          </a:p>
          <a:p>
            <a:pPr marL="285744" indent="-285744">
              <a:buFont typeface="Arial" panose="020B0604020202020204" pitchFamily="34" charset="0"/>
              <a:buChar char="•"/>
            </a:pPr>
            <a:r>
              <a:rPr lang="en-US" sz="1600" b="1" dirty="0">
                <a:solidFill>
                  <a:srgbClr val="FF0000"/>
                </a:solidFill>
              </a:rPr>
              <a:t>Looks like an IV bag</a:t>
            </a:r>
            <a:endParaRPr lang="en-US" sz="1600" b="1" dirty="0">
              <a:solidFill>
                <a:schemeClr val="accent6"/>
              </a:solidFill>
            </a:endParaRPr>
          </a:p>
          <a:p>
            <a:r>
              <a:rPr lang="en-US" sz="1600" b="1" dirty="0"/>
              <a:t>Material / Compliance</a:t>
            </a:r>
            <a:endParaRPr lang="en-US" sz="1600" dirty="0"/>
          </a:p>
          <a:p>
            <a:pPr marL="285744" indent="-285744">
              <a:buFont typeface="Arial" panose="020B0604020202020204" pitchFamily="34" charset="0"/>
              <a:buChar char="•"/>
            </a:pPr>
            <a:r>
              <a:rPr lang="en-US" sz="1600" dirty="0">
                <a:solidFill>
                  <a:srgbClr val="00B050"/>
                </a:solidFill>
              </a:rPr>
              <a:t>DEHP Free</a:t>
            </a:r>
          </a:p>
          <a:p>
            <a:r>
              <a:rPr lang="en-US" sz="1600" b="1" dirty="0"/>
              <a:t>Shelf Life</a:t>
            </a:r>
            <a:endParaRPr lang="en-US" sz="1600" dirty="0"/>
          </a:p>
          <a:p>
            <a:pPr marL="285744" indent="-285744">
              <a:buFont typeface="Arial" panose="020B0604020202020204" pitchFamily="34" charset="0"/>
              <a:buChar char="•"/>
            </a:pPr>
            <a:r>
              <a:rPr lang="en-US" sz="1600" dirty="0">
                <a:solidFill>
                  <a:srgbClr val="00B050"/>
                </a:solidFill>
              </a:rPr>
              <a:t>24-month shelf life</a:t>
            </a:r>
          </a:p>
          <a:p>
            <a:r>
              <a:rPr lang="en-US" sz="1600" b="1" dirty="0"/>
              <a:t>Manufacturing</a:t>
            </a:r>
            <a:endParaRPr lang="en-US" sz="1600" dirty="0"/>
          </a:p>
          <a:p>
            <a:pPr marL="285744" indent="-285744">
              <a:buFont typeface="Arial" panose="020B0604020202020204" pitchFamily="34" charset="0"/>
              <a:buChar char="•"/>
            </a:pPr>
            <a:r>
              <a:rPr lang="en-US" sz="1600" dirty="0">
                <a:solidFill>
                  <a:srgbClr val="FF0000"/>
                </a:solidFill>
              </a:rPr>
              <a:t>Manufactured in El Salvador</a:t>
            </a:r>
          </a:p>
          <a:p>
            <a:r>
              <a:rPr lang="en-US" sz="1600" b="1" dirty="0"/>
              <a:t>Case Pack</a:t>
            </a:r>
            <a:endParaRPr lang="en-US" sz="1600" dirty="0"/>
          </a:p>
          <a:p>
            <a:pPr marL="285744" indent="-285744">
              <a:buFont typeface="Arial" panose="020B0604020202020204" pitchFamily="34" charset="0"/>
              <a:buChar char="•"/>
            </a:pPr>
            <a:r>
              <a:rPr lang="en-US" sz="1600" dirty="0"/>
              <a:t>1L bag: 14/cs</a:t>
            </a:r>
          </a:p>
          <a:p>
            <a:pPr marL="285744" indent="-285744">
              <a:buFont typeface="Arial" panose="020B0604020202020204" pitchFamily="34" charset="0"/>
              <a:buChar char="•"/>
            </a:pPr>
            <a:r>
              <a:rPr lang="en-US" sz="1600" dirty="0"/>
              <a:t>2L bag: 6/cs</a:t>
            </a:r>
          </a:p>
          <a:p>
            <a:endParaRPr lang="en-US" sz="1600" dirty="0">
              <a:solidFill>
                <a:schemeClr val="accent6"/>
              </a:solidFill>
            </a:endParaRPr>
          </a:p>
          <a:p>
            <a:pPr marL="285744" indent="-285744">
              <a:buFont typeface="Arial" panose="020B0604020202020204" pitchFamily="34" charset="0"/>
              <a:buChar char="•"/>
            </a:pPr>
            <a:endParaRPr lang="en-US" sz="1600" dirty="0"/>
          </a:p>
          <a:p>
            <a:pPr marL="285744" indent="-285744">
              <a:buFont typeface="Arial" panose="020B0604020202020204" pitchFamily="34" charset="0"/>
              <a:buChar char="•"/>
            </a:pPr>
            <a:endParaRPr lang="en-US" sz="1600" dirty="0"/>
          </a:p>
        </p:txBody>
      </p:sp>
      <p:cxnSp>
        <p:nvCxnSpPr>
          <p:cNvPr id="34" name="Straight Connector 33">
            <a:extLst>
              <a:ext uri="{FF2B5EF4-FFF2-40B4-BE49-F238E27FC236}">
                <a16:creationId xmlns:a16="http://schemas.microsoft.com/office/drawing/2014/main" id="{A0F95F7A-8708-6800-C3BE-6B2FDD2F10C7}"/>
              </a:ext>
            </a:extLst>
          </p:cNvPr>
          <p:cNvCxnSpPr>
            <a:cxnSpLocks/>
          </p:cNvCxnSpPr>
          <p:nvPr/>
        </p:nvCxnSpPr>
        <p:spPr>
          <a:xfrm>
            <a:off x="5905500" y="1144845"/>
            <a:ext cx="0" cy="5132131"/>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15C66C7-D456-C935-356B-BC4CCBE9DE6D}"/>
              </a:ext>
            </a:extLst>
          </p:cNvPr>
          <p:cNvSpPr txBox="1"/>
          <p:nvPr/>
        </p:nvSpPr>
        <p:spPr>
          <a:xfrm>
            <a:off x="2526294" y="1361014"/>
            <a:ext cx="3253725" cy="3539430"/>
          </a:xfrm>
          <a:prstGeom prst="rect">
            <a:avLst/>
          </a:prstGeom>
          <a:noFill/>
        </p:spPr>
        <p:txBody>
          <a:bodyPr wrap="square" rtlCol="0">
            <a:spAutoFit/>
          </a:bodyPr>
          <a:lstStyle/>
          <a:p>
            <a:r>
              <a:rPr lang="en-US" sz="1600" b="1" u="sng" dirty="0"/>
              <a:t>FC0010</a:t>
            </a:r>
          </a:p>
          <a:p>
            <a:endParaRPr lang="en-US" sz="1600" b="1" dirty="0"/>
          </a:p>
          <a:p>
            <a:r>
              <a:rPr lang="en-US" sz="1600" b="1" dirty="0"/>
              <a:t>Product Overview</a:t>
            </a:r>
            <a:endParaRPr lang="en-US" sz="1600" dirty="0"/>
          </a:p>
          <a:p>
            <a:pPr marL="285744" indent="-285744">
              <a:buFont typeface="Arial" panose="020B0604020202020204" pitchFamily="34" charset="0"/>
              <a:buChar char="•"/>
            </a:pPr>
            <a:r>
              <a:rPr lang="en-US" sz="1600" dirty="0"/>
              <a:t>1L Flexible Container</a:t>
            </a:r>
          </a:p>
          <a:p>
            <a:pPr marL="285744" indent="-285744">
              <a:buFont typeface="Arial" panose="020B0604020202020204" pitchFamily="34" charset="0"/>
              <a:buChar char="•"/>
            </a:pPr>
            <a:r>
              <a:rPr lang="en-US" sz="1600" dirty="0">
                <a:solidFill>
                  <a:srgbClr val="00B050"/>
                </a:solidFill>
              </a:rPr>
              <a:t>Differentiated from an IV bag</a:t>
            </a:r>
          </a:p>
          <a:p>
            <a:r>
              <a:rPr lang="en-US" sz="1600" b="1" dirty="0"/>
              <a:t>Material / Compliance</a:t>
            </a:r>
            <a:endParaRPr lang="en-US" sz="1600" dirty="0"/>
          </a:p>
          <a:p>
            <a:pPr marL="285744" indent="-285744">
              <a:buFont typeface="Arial" panose="020B0604020202020204" pitchFamily="34" charset="0"/>
              <a:buChar char="•"/>
            </a:pPr>
            <a:r>
              <a:rPr lang="en-US" sz="1600" dirty="0">
                <a:solidFill>
                  <a:srgbClr val="00B050"/>
                </a:solidFill>
              </a:rPr>
              <a:t>DEHP Free</a:t>
            </a:r>
          </a:p>
          <a:p>
            <a:r>
              <a:rPr lang="en-US" sz="1600" b="1" dirty="0"/>
              <a:t>Shelf Life</a:t>
            </a:r>
            <a:endParaRPr lang="en-US" sz="1600" dirty="0"/>
          </a:p>
          <a:p>
            <a:pPr marL="285744" indent="-285744">
              <a:buFont typeface="Arial" panose="020B0604020202020204" pitchFamily="34" charset="0"/>
              <a:buChar char="•"/>
            </a:pPr>
            <a:r>
              <a:rPr lang="en-US" sz="1600" dirty="0">
                <a:solidFill>
                  <a:srgbClr val="00B050"/>
                </a:solidFill>
              </a:rPr>
              <a:t>24-month shelf life</a:t>
            </a:r>
          </a:p>
          <a:p>
            <a:r>
              <a:rPr lang="en-US" sz="1600" b="1" dirty="0"/>
              <a:t>Manufacturing</a:t>
            </a:r>
            <a:endParaRPr lang="en-US" sz="1600" dirty="0"/>
          </a:p>
          <a:p>
            <a:pPr marL="285744" indent="-285744">
              <a:buFont typeface="Arial" panose="020B0604020202020204" pitchFamily="34" charset="0"/>
              <a:buChar char="•"/>
            </a:pPr>
            <a:r>
              <a:rPr lang="en-US" sz="1600" dirty="0">
                <a:solidFill>
                  <a:srgbClr val="00B050"/>
                </a:solidFill>
              </a:rPr>
              <a:t>Manufactured in Guadalajara</a:t>
            </a:r>
          </a:p>
          <a:p>
            <a:r>
              <a:rPr lang="en-US" sz="1600" b="1" dirty="0"/>
              <a:t>Case Pack</a:t>
            </a:r>
            <a:endParaRPr lang="en-US" sz="1600" dirty="0"/>
          </a:p>
          <a:p>
            <a:pPr marL="285744" indent="-285744">
              <a:buFont typeface="Arial" panose="020B0604020202020204" pitchFamily="34" charset="0"/>
              <a:buChar char="•"/>
            </a:pPr>
            <a:r>
              <a:rPr lang="en-US" sz="1600" u="sng" dirty="0"/>
              <a:t>12/cs</a:t>
            </a:r>
          </a:p>
          <a:p>
            <a:r>
              <a:rPr lang="en-US" sz="1600" dirty="0">
                <a:solidFill>
                  <a:schemeClr val="accent6"/>
                </a:solidFill>
              </a:rPr>
              <a:t>          </a:t>
            </a:r>
          </a:p>
        </p:txBody>
      </p:sp>
      <p:pic>
        <p:nvPicPr>
          <p:cNvPr id="8" name="Picture 7">
            <a:extLst>
              <a:ext uri="{FF2B5EF4-FFF2-40B4-BE49-F238E27FC236}">
                <a16:creationId xmlns:a16="http://schemas.microsoft.com/office/drawing/2014/main" id="{DDCA8481-D799-7DEF-BF43-0B52D8782EAD}"/>
              </a:ext>
            </a:extLst>
          </p:cNvPr>
          <p:cNvPicPr>
            <a:picLocks noChangeAspect="1"/>
          </p:cNvPicPr>
          <p:nvPr/>
        </p:nvPicPr>
        <p:blipFill>
          <a:blip r:embed="rId4"/>
          <a:stretch>
            <a:fillRect/>
          </a:stretch>
        </p:blipFill>
        <p:spPr>
          <a:xfrm>
            <a:off x="257096" y="1361014"/>
            <a:ext cx="1830120" cy="48074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1752373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2DCCE54-CE96-F8E4-A15C-48289168E4BD}"/>
              </a:ext>
            </a:extLst>
          </p:cNvPr>
          <p:cNvSpPr>
            <a:spLocks noGrp="1"/>
          </p:cNvSpPr>
          <p:nvPr>
            <p:ph type="sldNum" sz="quarter" idx="4"/>
          </p:nvPr>
        </p:nvSpPr>
        <p:spPr>
          <a:prstGeom prst="rect">
            <a:avLst/>
          </a:prstGeom>
        </p:spPr>
        <p:txBody>
          <a:bodyPr/>
          <a:lstStyle/>
          <a:p>
            <a:fld id="{065D75E3-62B6-C44A-8295-14DF27978E1A}" type="slidenum">
              <a:rPr lang="en-US" smtClean="0"/>
              <a:pPr/>
              <a:t>122</a:t>
            </a:fld>
            <a:endParaRPr lang="en-US" dirty="0"/>
          </a:p>
        </p:txBody>
      </p:sp>
      <p:sp>
        <p:nvSpPr>
          <p:cNvPr id="17" name="Title 1">
            <a:extLst>
              <a:ext uri="{FF2B5EF4-FFF2-40B4-BE49-F238E27FC236}">
                <a16:creationId xmlns:a16="http://schemas.microsoft.com/office/drawing/2014/main" id="{434BD7D5-1407-89A5-C72B-D93D75DC1B1C}"/>
              </a:ext>
            </a:extLst>
          </p:cNvPr>
          <p:cNvSpPr>
            <a:spLocks noGrp="1"/>
          </p:cNvSpPr>
          <p:nvPr>
            <p:ph type="title"/>
          </p:nvPr>
        </p:nvSpPr>
        <p:spPr/>
        <p:txBody>
          <a:bodyPr>
            <a:normAutofit/>
          </a:bodyPr>
          <a:lstStyle/>
          <a:p>
            <a:pPr algn="l"/>
            <a:r>
              <a:rPr lang="en-US" dirty="0">
                <a:solidFill>
                  <a:schemeClr val="tx1"/>
                </a:solidFill>
              </a:rPr>
              <a:t>Health Systems</a:t>
            </a:r>
            <a:endParaRPr lang="en-US" dirty="0">
              <a:solidFill>
                <a:srgbClr val="C00000"/>
              </a:solidFill>
            </a:endParaRPr>
          </a:p>
        </p:txBody>
      </p:sp>
      <p:sp>
        <p:nvSpPr>
          <p:cNvPr id="5" name="TextBox 4">
            <a:extLst>
              <a:ext uri="{FF2B5EF4-FFF2-40B4-BE49-F238E27FC236}">
                <a16:creationId xmlns:a16="http://schemas.microsoft.com/office/drawing/2014/main" id="{C8C717B1-3A84-3056-68F3-2E1C7A30F008}"/>
              </a:ext>
            </a:extLst>
          </p:cNvPr>
          <p:cNvSpPr txBox="1"/>
          <p:nvPr/>
        </p:nvSpPr>
        <p:spPr>
          <a:xfrm>
            <a:off x="644543" y="1037958"/>
            <a:ext cx="10424640" cy="1169551"/>
          </a:xfrm>
          <a:prstGeom prst="rect">
            <a:avLst/>
          </a:prstGeom>
          <a:noFill/>
        </p:spPr>
        <p:txBody>
          <a:bodyPr wrap="square" rtlCol="0">
            <a:spAutoFit/>
          </a:bodyPr>
          <a:lstStyle/>
          <a:p>
            <a:pPr marL="285744" indent="-285744">
              <a:buClr>
                <a:schemeClr val="tx1"/>
              </a:buClr>
              <a:buFont typeface="Arial" panose="020B0604020202020204" pitchFamily="34" charset="0"/>
              <a:buChar char="•"/>
            </a:pPr>
            <a:r>
              <a:rPr lang="en-US" sz="1400" b="1" dirty="0"/>
              <a:t>AirLife offers a full portfolio of inhalation water and saline solutions which are live on all GPOs</a:t>
            </a:r>
          </a:p>
          <a:p>
            <a:pPr marL="285744" indent="-285744">
              <a:buClr>
                <a:schemeClr val="tx1"/>
              </a:buClr>
              <a:buFont typeface="Arial" panose="020B0604020202020204" pitchFamily="34" charset="0"/>
              <a:buChar char="•"/>
            </a:pPr>
            <a:r>
              <a:rPr lang="en-US" sz="1400" b="1" dirty="0"/>
              <a:t>The Flex Container is in process of being added to all GPO contracts, including Health Trust</a:t>
            </a:r>
          </a:p>
          <a:p>
            <a:pPr marL="285744" indent="-285744">
              <a:buClr>
                <a:schemeClr val="tx1"/>
              </a:buClr>
              <a:buFont typeface="Arial" panose="020B0604020202020204" pitchFamily="34" charset="0"/>
              <a:buChar char="•"/>
            </a:pPr>
            <a:r>
              <a:rPr lang="en-US" sz="1400" b="1" dirty="0"/>
              <a:t>Once we are live, a launch call will be led by the health systems team</a:t>
            </a:r>
          </a:p>
          <a:p>
            <a:pPr marL="285744" indent="-285744">
              <a:buClr>
                <a:schemeClr val="tx1"/>
              </a:buClr>
              <a:buFont typeface="Arial" panose="020B0604020202020204" pitchFamily="34" charset="0"/>
              <a:buChar char="•"/>
            </a:pPr>
            <a:r>
              <a:rPr lang="en-US" sz="1400" b="1" dirty="0"/>
              <a:t>There is no action needed from sales reps</a:t>
            </a:r>
          </a:p>
          <a:p>
            <a:pPr>
              <a:buClr>
                <a:schemeClr val="tx1"/>
              </a:buClr>
            </a:pPr>
            <a:endParaRPr lang="en-US" sz="1400" b="1" dirty="0"/>
          </a:p>
        </p:txBody>
      </p:sp>
      <p:graphicFrame>
        <p:nvGraphicFramePr>
          <p:cNvPr id="6" name="Table 5">
            <a:extLst>
              <a:ext uri="{FF2B5EF4-FFF2-40B4-BE49-F238E27FC236}">
                <a16:creationId xmlns:a16="http://schemas.microsoft.com/office/drawing/2014/main" id="{3FE7CEA7-2723-687E-1034-6B72AD87AA89}"/>
              </a:ext>
            </a:extLst>
          </p:cNvPr>
          <p:cNvGraphicFramePr>
            <a:graphicFrameLocks noGrp="1"/>
          </p:cNvGraphicFramePr>
          <p:nvPr/>
        </p:nvGraphicFramePr>
        <p:xfrm>
          <a:off x="264696" y="2017817"/>
          <a:ext cx="11275262" cy="4234892"/>
        </p:xfrm>
        <a:graphic>
          <a:graphicData uri="http://schemas.openxmlformats.org/drawingml/2006/table">
            <a:tbl>
              <a:tblPr firstRow="1" bandRow="1">
                <a:tableStyleId>{5C22544A-7EE6-4342-B048-85BDC9FD1C3A}</a:tableStyleId>
              </a:tblPr>
              <a:tblGrid>
                <a:gridCol w="1211275">
                  <a:extLst>
                    <a:ext uri="{9D8B030D-6E8A-4147-A177-3AD203B41FA5}">
                      <a16:colId xmlns:a16="http://schemas.microsoft.com/office/drawing/2014/main" val="3421468689"/>
                    </a:ext>
                  </a:extLst>
                </a:gridCol>
                <a:gridCol w="1011251">
                  <a:extLst>
                    <a:ext uri="{9D8B030D-6E8A-4147-A177-3AD203B41FA5}">
                      <a16:colId xmlns:a16="http://schemas.microsoft.com/office/drawing/2014/main" val="2202225229"/>
                    </a:ext>
                  </a:extLst>
                </a:gridCol>
                <a:gridCol w="1293248">
                  <a:extLst>
                    <a:ext uri="{9D8B030D-6E8A-4147-A177-3AD203B41FA5}">
                      <a16:colId xmlns:a16="http://schemas.microsoft.com/office/drawing/2014/main" val="1433352190"/>
                    </a:ext>
                  </a:extLst>
                </a:gridCol>
                <a:gridCol w="1293248">
                  <a:extLst>
                    <a:ext uri="{9D8B030D-6E8A-4147-A177-3AD203B41FA5}">
                      <a16:colId xmlns:a16="http://schemas.microsoft.com/office/drawing/2014/main" val="120846903"/>
                    </a:ext>
                  </a:extLst>
                </a:gridCol>
                <a:gridCol w="1293248">
                  <a:extLst>
                    <a:ext uri="{9D8B030D-6E8A-4147-A177-3AD203B41FA5}">
                      <a16:colId xmlns:a16="http://schemas.microsoft.com/office/drawing/2014/main" val="518146607"/>
                    </a:ext>
                  </a:extLst>
                </a:gridCol>
                <a:gridCol w="1293248">
                  <a:extLst>
                    <a:ext uri="{9D8B030D-6E8A-4147-A177-3AD203B41FA5}">
                      <a16:colId xmlns:a16="http://schemas.microsoft.com/office/drawing/2014/main" val="2285209099"/>
                    </a:ext>
                  </a:extLst>
                </a:gridCol>
                <a:gridCol w="1293248">
                  <a:extLst>
                    <a:ext uri="{9D8B030D-6E8A-4147-A177-3AD203B41FA5}">
                      <a16:colId xmlns:a16="http://schemas.microsoft.com/office/drawing/2014/main" val="3355498409"/>
                    </a:ext>
                  </a:extLst>
                </a:gridCol>
                <a:gridCol w="1293248">
                  <a:extLst>
                    <a:ext uri="{9D8B030D-6E8A-4147-A177-3AD203B41FA5}">
                      <a16:colId xmlns:a16="http://schemas.microsoft.com/office/drawing/2014/main" val="2427320669"/>
                    </a:ext>
                  </a:extLst>
                </a:gridCol>
                <a:gridCol w="1293248">
                  <a:extLst>
                    <a:ext uri="{9D8B030D-6E8A-4147-A177-3AD203B41FA5}">
                      <a16:colId xmlns:a16="http://schemas.microsoft.com/office/drawing/2014/main" val="2712672933"/>
                    </a:ext>
                  </a:extLst>
                </a:gridCol>
              </a:tblGrid>
              <a:tr h="457200">
                <a:tc>
                  <a:txBody>
                    <a:bodyPr/>
                    <a:lstStyle/>
                    <a:p>
                      <a:endParaRPr lang="en-US" sz="1400" dirty="0">
                        <a:solidFill>
                          <a:schemeClr val="tx1"/>
                        </a:solidFill>
                        <a:latin typeface="Arial" panose="020B0604020202020204" pitchFamily="34" charset="0"/>
                        <a:cs typeface="Arial" panose="020B0604020202020204" pitchFamily="34" charset="0"/>
                      </a:endParaRP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gridSpan="3">
                  <a:txBody>
                    <a:bodyPr/>
                    <a:lstStyle/>
                    <a:p>
                      <a:pPr algn="ctr"/>
                      <a:r>
                        <a:rPr lang="en-US" sz="1400" dirty="0">
                          <a:latin typeface="Arial" panose="020B0604020202020204" pitchFamily="34" charset="0"/>
                          <a:cs typeface="Arial" panose="020B0604020202020204" pitchFamily="34" charset="0"/>
                        </a:rPr>
                        <a:t>Inhalation</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D51A4"/>
                    </a:solidFill>
                  </a:tcPr>
                </a:tc>
                <a:tc hMerge="1">
                  <a:txBody>
                    <a:bodyPr/>
                    <a:lstStyle/>
                    <a:p>
                      <a:endParaRPr dirty="0"/>
                    </a:p>
                  </a:txBody>
                  <a:tcPr anchor="ctr">
                    <a:lnB w="12700" cap="flat" cmpd="sng" algn="ctr">
                      <a:solidFill>
                        <a:schemeClr val="tx1"/>
                      </a:solidFill>
                      <a:prstDash val="solid"/>
                      <a:round/>
                      <a:headEnd type="none" w="med" len="med"/>
                      <a:tailEnd type="none" w="med" len="med"/>
                    </a:lnB>
                    <a:solidFill>
                      <a:srgbClr val="1B51A4"/>
                    </a:solidFill>
                  </a:tcPr>
                </a:tc>
                <a:tc hMerge="1">
                  <a:txBody>
                    <a:bodyPr/>
                    <a:lstStyle/>
                    <a:p>
                      <a:endParaRPr lang="en-US"/>
                    </a:p>
                  </a:txBody>
                  <a:tcPr/>
                </a:tc>
                <a:tc gridSpan="2">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b="1" kern="1200" dirty="0">
                          <a:solidFill>
                            <a:schemeClr val="lt1"/>
                          </a:solidFill>
                          <a:latin typeface="Arial" panose="020B0604020202020204" pitchFamily="34" charset="0"/>
                          <a:ea typeface="+mn-ea"/>
                          <a:cs typeface="Arial" panose="020B0604020202020204" pitchFamily="34" charset="0"/>
                        </a:rPr>
                        <a:t>Large Vol. Nebulizer</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D51A4"/>
                    </a:solidFill>
                  </a:tcPr>
                </a:tc>
                <a:tc hMerge="1">
                  <a:txBody>
                    <a:bodyPr/>
                    <a:lstStyle/>
                    <a:p>
                      <a:pPr marL="0" algn="ctr" defTabSz="457200" rtl="0" eaLnBrk="1" latinLnBrk="0" hangingPunct="1"/>
                      <a:endParaRPr lang="en-US" sz="900" b="1" kern="1200" dirty="0">
                        <a:solidFill>
                          <a:schemeClr val="lt1"/>
                        </a:solidFill>
                        <a:latin typeface="Arial" panose="020B0604020202020204" pitchFamily="34" charset="0"/>
                        <a:ea typeface="+mn-ea"/>
                        <a:cs typeface="Arial" panose="020B0604020202020204" pitchFamily="34" charset="0"/>
                      </a:endParaRPr>
                    </a:p>
                  </a:txBody>
                  <a:tcPr anchor="ctr">
                    <a:solidFill>
                      <a:schemeClr val="tx2">
                        <a:lumMod val="60000"/>
                        <a:lumOff val="40000"/>
                      </a:schemeClr>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b="1" kern="1200" dirty="0">
                          <a:solidFill>
                            <a:schemeClr val="lt1"/>
                          </a:solidFill>
                          <a:latin typeface="Arial" panose="020B0604020202020204" pitchFamily="34" charset="0"/>
                          <a:ea typeface="+mn-ea"/>
                          <a:cs typeface="Arial" panose="020B0604020202020204" pitchFamily="34" charset="0"/>
                        </a:rPr>
                        <a:t>Bubble Humidifiers</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D51A4"/>
                    </a:solidFill>
                  </a:tcPr>
                </a:tc>
                <a:tc gridSpan="2">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b="1" kern="1200" dirty="0">
                          <a:solidFill>
                            <a:schemeClr val="lt1"/>
                          </a:solidFill>
                          <a:latin typeface="Arial" panose="020B0604020202020204" pitchFamily="34" charset="0"/>
                          <a:ea typeface="+mn-ea"/>
                          <a:cs typeface="Arial" panose="020B0604020202020204" pitchFamily="34" charset="0"/>
                        </a:rPr>
                        <a:t>Irrigation / Modudose</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D51A4"/>
                    </a:solidFill>
                  </a:tcPr>
                </a:tc>
                <a:tc hMerge="1">
                  <a:txBody>
                    <a:bodyPr/>
                    <a:lstStyle/>
                    <a:p>
                      <a:pPr algn="ctr"/>
                      <a:endParaRPr lang="en-US" sz="1050" dirty="0">
                        <a:latin typeface="Arial" panose="020B0604020202020204" pitchFamily="34" charset="0"/>
                        <a:cs typeface="Arial" panose="020B0604020202020204" pitchFamily="34" charset="0"/>
                      </a:endParaRPr>
                    </a:p>
                  </a:txBody>
                  <a:tcPr anchor="ctr">
                    <a:solidFill>
                      <a:schemeClr val="tx2">
                        <a:lumMod val="75000"/>
                      </a:schemeClr>
                    </a:solidFill>
                  </a:tcPr>
                </a:tc>
                <a:extLst>
                  <a:ext uri="{0D108BD9-81ED-4DB2-BD59-A6C34878D82A}">
                    <a16:rowId xmlns:a16="http://schemas.microsoft.com/office/drawing/2014/main" val="1920091827"/>
                  </a:ext>
                </a:extLst>
              </a:tr>
              <a:tr h="457200">
                <a:tc>
                  <a:txBody>
                    <a:bodyPr/>
                    <a:lstStyle/>
                    <a:p>
                      <a:pPr marL="0" algn="l" defTabSz="457200" rtl="0" eaLnBrk="1" latinLnBrk="0" hangingPunct="1"/>
                      <a:r>
                        <a:rPr lang="en-US" sz="1200" b="1" kern="1200" dirty="0">
                          <a:solidFill>
                            <a:schemeClr val="lt1"/>
                          </a:solidFill>
                          <a:latin typeface="Arial" panose="020B0604020202020204" pitchFamily="34" charset="0"/>
                          <a:ea typeface="+mn-ea"/>
                          <a:cs typeface="Arial" panose="020B0604020202020204" pitchFamily="34" charset="0"/>
                        </a:rPr>
                        <a:t>Product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1D51A4"/>
                    </a:solidFill>
                  </a:tcPr>
                </a:tc>
                <a:tc>
                  <a:txBody>
                    <a:bodyPr/>
                    <a:lstStyle/>
                    <a:p>
                      <a:pPr algn="ctr"/>
                      <a:r>
                        <a:rPr lang="en-US" sz="1400" b="1" dirty="0">
                          <a:solidFill>
                            <a:schemeClr val="bg1"/>
                          </a:solidFill>
                          <a:latin typeface="Arial" panose="020B0604020202020204" pitchFamily="34" charset="0"/>
                          <a:cs typeface="Arial" panose="020B0604020202020204" pitchFamily="34" charset="0"/>
                        </a:rPr>
                        <a:t>Flex Container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Flex Bags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Hanging Bottles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Nebulizer Bottles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Nebulizer Kits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Humidifier Kits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Irrigation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latin typeface="Arial" panose="020B0604020202020204" pitchFamily="34" charset="0"/>
                          <a:cs typeface="Arial" panose="020B0604020202020204" pitchFamily="34" charset="0"/>
                        </a:rPr>
                        <a:t>Modudose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96665163"/>
                  </a:ext>
                </a:extLst>
              </a:tr>
              <a:tr h="821132">
                <a:tc>
                  <a:txBody>
                    <a:bodyPr/>
                    <a:lstStyle/>
                    <a:p>
                      <a:pPr marL="0" algn="l" defTabSz="457200" rtl="0" eaLnBrk="1" latinLnBrk="0" hangingPunct="1"/>
                      <a:r>
                        <a:rPr lang="en-US" sz="1200" b="1" kern="1200" dirty="0">
                          <a:solidFill>
                            <a:schemeClr val="lt1"/>
                          </a:solidFill>
                          <a:latin typeface="Arial" panose="020B0604020202020204" pitchFamily="34" charset="0"/>
                          <a:ea typeface="+mn-ea"/>
                          <a:cs typeface="Arial" panose="020B0604020202020204" pitchFamily="34" charset="0"/>
                        </a:rPr>
                        <a:t>Picture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1D51A4"/>
                    </a:solidFill>
                  </a:tcPr>
                </a:tc>
                <a:tc>
                  <a:txBody>
                    <a:bodyPr/>
                    <a:lstStyle/>
                    <a:p>
                      <a:endParaRPr lang="en-US" sz="4000"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8326524"/>
                  </a:ext>
                </a:extLst>
              </a:tr>
              <a:tr h="416560">
                <a:tc>
                  <a:txBody>
                    <a:bodyPr/>
                    <a:lstStyle/>
                    <a:p>
                      <a:pPr marL="0" algn="l" defTabSz="457200" rtl="0" eaLnBrk="1" latinLnBrk="0" hangingPunct="1"/>
                      <a:r>
                        <a:rPr lang="en-US" sz="1200" b="1" kern="1200" dirty="0">
                          <a:solidFill>
                            <a:schemeClr val="lt1"/>
                          </a:solidFill>
                          <a:latin typeface="Arial" panose="020B0604020202020204" pitchFamily="34" charset="0"/>
                          <a:ea typeface="+mn-ea"/>
                          <a:cs typeface="Arial" panose="020B0604020202020204" pitchFamily="34" charset="0"/>
                        </a:rPr>
                        <a:t>Sizes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1D51A4"/>
                    </a:solidFill>
                  </a:tcPr>
                </a:tc>
                <a:tc>
                  <a:txBody>
                    <a:bodyPr/>
                    <a:lstStyle/>
                    <a:p>
                      <a:pPr marL="0" indent="0" algn="l" defTabSz="457200" rtl="0" eaLnBrk="1" latinLnBrk="0" hangingPunct="1">
                        <a:buFont typeface="Arial" panose="020B0604020202020204" pitchFamily="34" charset="0"/>
                        <a:buNone/>
                      </a:pPr>
                      <a:r>
                        <a:rPr lang="en-US" sz="1200" dirty="0">
                          <a:solidFill>
                            <a:schemeClr val="bg1"/>
                          </a:solidFill>
                        </a:rPr>
                        <a:t>1L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marL="57150" indent="-57150" algn="l" defTabSz="457200" rtl="0" eaLnBrk="1" latinLnBrk="0" hangingPunct="1">
                        <a:buFont typeface="Arial" panose="020B0604020202020204" pitchFamily="34" charset="0"/>
                        <a:buChar char="•"/>
                      </a:pPr>
                      <a:r>
                        <a:rPr lang="en-US" sz="1200" kern="1200" dirty="0">
                          <a:solidFill>
                            <a:schemeClr val="tx1"/>
                          </a:solidFill>
                          <a:latin typeface="Arial" panose="020B0604020202020204" pitchFamily="34" charset="0"/>
                          <a:ea typeface="+mn-ea"/>
                          <a:cs typeface="Arial" panose="020B0604020202020204" pitchFamily="34" charset="0"/>
                        </a:rPr>
                        <a:t>1L, 2L</a:t>
                      </a:r>
                      <a:endParaRPr lang="en-US" sz="4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57150" indent="-57150" algn="l" defTabSz="457200" rtl="0" eaLnBrk="1" latinLnBrk="0" hangingPunct="1">
                        <a:buFont typeface="Arial" panose="020B0604020202020204" pitchFamily="34" charset="0"/>
                        <a:buChar char="•"/>
                      </a:pPr>
                      <a:r>
                        <a:rPr lang="en-US" sz="1200" kern="1200" dirty="0">
                          <a:solidFill>
                            <a:schemeClr val="tx1"/>
                          </a:solidFill>
                          <a:latin typeface="Arial" panose="020B0604020202020204" pitchFamily="34" charset="0"/>
                          <a:ea typeface="+mn-ea"/>
                          <a:cs typeface="Arial" panose="020B0604020202020204" pitchFamily="34" charset="0"/>
                        </a:rPr>
                        <a:t>1L, 2L</a:t>
                      </a:r>
                      <a:endParaRPr lang="en-US" sz="4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57150" indent="-57150" algn="l" defTabSz="457200" rtl="0" eaLnBrk="1" latinLnBrk="0" hangingPunct="1">
                        <a:buFont typeface="Arial" panose="020B0604020202020204" pitchFamily="34" charset="0"/>
                        <a:buChar char="•"/>
                      </a:pPr>
                      <a:r>
                        <a:rPr lang="en-US" sz="1200" kern="1200" dirty="0">
                          <a:solidFill>
                            <a:schemeClr val="tx1"/>
                          </a:solidFill>
                          <a:latin typeface="Arial" panose="020B0604020202020204" pitchFamily="34" charset="0"/>
                          <a:ea typeface="+mn-ea"/>
                          <a:cs typeface="Arial" panose="020B0604020202020204" pitchFamily="34" charset="0"/>
                        </a:rPr>
                        <a:t>500mL, 1L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57150" indent="-57150" algn="l" defTabSz="457200" rtl="0" eaLnBrk="1" latinLnBrk="0" hangingPunct="1">
                        <a:buFont typeface="Arial" panose="020B0604020202020204" pitchFamily="34" charset="0"/>
                        <a:buChar char="•"/>
                      </a:pPr>
                      <a:r>
                        <a:rPr lang="en-US" sz="1200" kern="1200" dirty="0">
                          <a:solidFill>
                            <a:schemeClr val="tx1"/>
                          </a:solidFill>
                          <a:latin typeface="Arial" panose="020B0604020202020204" pitchFamily="34" charset="0"/>
                          <a:ea typeface="+mn-ea"/>
                          <a:cs typeface="Arial" panose="020B0604020202020204" pitchFamily="34" charset="0"/>
                        </a:rPr>
                        <a:t>500 mL, 1L</a:t>
                      </a:r>
                      <a:endParaRPr lang="en-US" sz="4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57150" indent="-57150" algn="l" defTabSz="457200" rtl="0" eaLnBrk="1" latinLnBrk="0" hangingPunct="1">
                        <a:buFont typeface="Arial" panose="020B0604020202020204" pitchFamily="34" charset="0"/>
                        <a:buChar char="•"/>
                      </a:pPr>
                      <a:r>
                        <a:rPr lang="en-US" sz="1200" kern="1200" dirty="0">
                          <a:solidFill>
                            <a:schemeClr val="tx1"/>
                          </a:solidFill>
                          <a:latin typeface="Arial" panose="020B0604020202020204" pitchFamily="34" charset="0"/>
                          <a:ea typeface="+mn-ea"/>
                          <a:cs typeface="Arial" panose="020B0604020202020204" pitchFamily="34" charset="0"/>
                        </a:rPr>
                        <a:t>500 mL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57150" indent="-57150" algn="l" defTabSz="457200" rtl="0" eaLnBrk="1" latinLnBrk="0" hangingPunct="1">
                        <a:buFont typeface="Arial" panose="020B0604020202020204" pitchFamily="34" charset="0"/>
                        <a:buChar char="•"/>
                      </a:pPr>
                      <a:r>
                        <a:rPr lang="en-US" sz="1200" kern="1200" dirty="0">
                          <a:solidFill>
                            <a:schemeClr val="tx1"/>
                          </a:solidFill>
                          <a:latin typeface="Arial" panose="020B0604020202020204" pitchFamily="34" charset="0"/>
                          <a:ea typeface="+mn-ea"/>
                          <a:cs typeface="Arial" panose="020B0604020202020204" pitchFamily="34" charset="0"/>
                        </a:rPr>
                        <a:t>110 mL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3 mL, 5 mL, 15 mL</a:t>
                      </a:r>
                      <a:endParaRPr lang="en-US" sz="4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10586319"/>
                  </a:ext>
                </a:extLst>
              </a:tr>
              <a:tr h="254000">
                <a:tc>
                  <a:txBody>
                    <a:bodyPr/>
                    <a:lstStyle/>
                    <a:p>
                      <a:r>
                        <a:rPr lang="en-US" sz="1200" b="1" kern="1200" dirty="0">
                          <a:solidFill>
                            <a:schemeClr val="lt1"/>
                          </a:solidFill>
                          <a:latin typeface="Arial" panose="020B0604020202020204" pitchFamily="34" charset="0"/>
                          <a:ea typeface="+mn-ea"/>
                          <a:cs typeface="Arial" panose="020B0604020202020204" pitchFamily="34" charset="0"/>
                        </a:rPr>
                        <a:t>Fill</a:t>
                      </a:r>
                      <a:endParaRPr lang="en-US" sz="40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1D51A4"/>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bg1"/>
                          </a:solidFill>
                          <a:latin typeface="Arial" panose="020B0604020202020204" pitchFamily="34" charset="0"/>
                          <a:ea typeface="+mn-ea"/>
                          <a:cs typeface="Arial" panose="020B0604020202020204" pitchFamily="34" charset="0"/>
                        </a:rPr>
                        <a:t>Water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Water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Water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Water &amp; Saline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Water &amp; Saline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Water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a:solidFill>
                            <a:schemeClr val="tx1"/>
                          </a:solidFill>
                          <a:latin typeface="Arial" panose="020B0604020202020204" pitchFamily="34" charset="0"/>
                          <a:ea typeface="+mn-ea"/>
                          <a:cs typeface="Arial" panose="020B0604020202020204" pitchFamily="34" charset="0"/>
                        </a:rPr>
                        <a:t>Saline</a:t>
                      </a:r>
                      <a:endParaRPr lang="en-US" sz="1200" kern="1200" dirty="0">
                        <a:solidFill>
                          <a:schemeClr val="tx1"/>
                        </a:solidFill>
                        <a:latin typeface="Arial" panose="020B0604020202020204" pitchFamily="34" charset="0"/>
                        <a:ea typeface="+mn-ea"/>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Water &amp; Saline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31492893"/>
                  </a:ext>
                </a:extLst>
              </a:tr>
              <a:tr h="416560">
                <a:tc>
                  <a:txBody>
                    <a:bodyPr/>
                    <a:lstStyle/>
                    <a:p>
                      <a:r>
                        <a:rPr lang="en-US" sz="1200" b="1" dirty="0">
                          <a:solidFill>
                            <a:schemeClr val="bg1"/>
                          </a:solidFill>
                        </a:rPr>
                        <a:t>GPO Contracts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1D51A4"/>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bg1"/>
                          </a:solidFill>
                          <a:latin typeface="Arial" panose="020B0604020202020204" pitchFamily="34" charset="0"/>
                          <a:ea typeface="+mn-ea"/>
                          <a:cs typeface="Arial" panose="020B0604020202020204" pitchFamily="34" charset="0"/>
                        </a:rPr>
                        <a:t>Pending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l" defTabSz="457200" rtl="0" eaLnBrk="1" latinLnBrk="0" hangingPunct="1">
                        <a:buFont typeface="Arial" panose="020B0604020202020204" pitchFamily="34" charset="0"/>
                        <a:buNone/>
                      </a:pPr>
                      <a:r>
                        <a:rPr lang="en-US" sz="1200" kern="1200" dirty="0">
                          <a:solidFill>
                            <a:schemeClr val="tx1"/>
                          </a:solidFill>
                          <a:latin typeface="Arial" panose="020B0604020202020204" pitchFamily="34" charset="0"/>
                          <a:ea typeface="+mn-ea"/>
                          <a:cs typeface="Arial" panose="020B0604020202020204" pitchFamily="34" charset="0"/>
                        </a:rPr>
                        <a:t>All major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47382280"/>
                  </a:ext>
                </a:extLst>
              </a:tr>
              <a:tr h="41656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IV Bag Differentiation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1D51A4"/>
                    </a:solidFill>
                  </a:tcPr>
                </a:tc>
                <a:tc>
                  <a:txBody>
                    <a:bodyPr/>
                    <a:lstStyle/>
                    <a:p>
                      <a:pPr algn="l"/>
                      <a:r>
                        <a:rPr lang="en-US" sz="1200" dirty="0">
                          <a:solidFill>
                            <a:schemeClr val="bg1"/>
                          </a:solidFill>
                          <a:latin typeface="Arial" panose="020B0604020202020204" pitchFamily="34" charset="0"/>
                          <a:cs typeface="Arial" panose="020B0604020202020204" pitchFamily="34" charset="0"/>
                        </a:rPr>
                        <a:t>Yes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Yes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8359320"/>
                  </a:ext>
                </a:extLst>
              </a:tr>
              <a:tr h="25400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DEHP Free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1D51A4"/>
                    </a:solidFill>
                  </a:tcPr>
                </a:tc>
                <a:tc>
                  <a:txBody>
                    <a:bodyPr/>
                    <a:lstStyle/>
                    <a:p>
                      <a:pPr algn="l"/>
                      <a:r>
                        <a:rPr lang="en-US" sz="1200" dirty="0">
                          <a:solidFill>
                            <a:schemeClr val="bg1"/>
                          </a:solidFill>
                          <a:latin typeface="Arial" panose="020B0604020202020204" pitchFamily="34" charset="0"/>
                          <a:cs typeface="Arial" panose="020B0604020202020204" pitchFamily="34" charset="0"/>
                        </a:rPr>
                        <a:t>Yes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No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988918"/>
                  </a:ext>
                </a:extLst>
              </a:tr>
              <a:tr h="25400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Shelf Life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1D51A4"/>
                    </a:solidFill>
                  </a:tcPr>
                </a:tc>
                <a:tc>
                  <a:txBody>
                    <a:bodyPr/>
                    <a:lstStyle/>
                    <a:p>
                      <a:pPr algn="l"/>
                      <a:r>
                        <a:rPr lang="en-US" sz="1200" dirty="0">
                          <a:solidFill>
                            <a:schemeClr val="bg1"/>
                          </a:solidFill>
                          <a:latin typeface="Arial" panose="020B0604020202020204" pitchFamily="34" charset="0"/>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557"/>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16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lang="en-US" sz="1200" dirty="0">
                          <a:solidFill>
                            <a:schemeClr val="tx1"/>
                          </a:solidFill>
                          <a:latin typeface="Arial" panose="020B0604020202020204" pitchFamily="34" charset="0"/>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24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01901163"/>
                  </a:ext>
                </a:extLst>
              </a:tr>
            </a:tbl>
          </a:graphicData>
        </a:graphic>
      </p:graphicFrame>
      <p:pic>
        <p:nvPicPr>
          <p:cNvPr id="7" name="Picture 3">
            <a:extLst>
              <a:ext uri="{FF2B5EF4-FFF2-40B4-BE49-F238E27FC236}">
                <a16:creationId xmlns:a16="http://schemas.microsoft.com/office/drawing/2014/main" id="{1C7F559F-7A43-B7C0-5DFE-D30B5C2012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8701" y="3121635"/>
            <a:ext cx="708457" cy="628737"/>
          </a:xfrm>
          <a:prstGeom prst="rect">
            <a:avLst/>
          </a:prstGeom>
          <a:noFill/>
          <a:ln w="9525">
            <a:solidFill>
              <a:schemeClr val="bg1"/>
            </a:solidFill>
            <a:miter lim="800000"/>
            <a:headEnd/>
            <a:tailEnd/>
          </a:ln>
          <a:effectLst/>
        </p:spPr>
      </p:pic>
      <p:pic>
        <p:nvPicPr>
          <p:cNvPr id="8" name="Picture 7">
            <a:extLst>
              <a:ext uri="{FF2B5EF4-FFF2-40B4-BE49-F238E27FC236}">
                <a16:creationId xmlns:a16="http://schemas.microsoft.com/office/drawing/2014/main" id="{CD2C247A-FBD1-1037-E316-D20327DF473B}"/>
              </a:ext>
            </a:extLst>
          </p:cNvPr>
          <p:cNvPicPr>
            <a:picLocks noChangeAspect="1"/>
          </p:cNvPicPr>
          <p:nvPr/>
        </p:nvPicPr>
        <p:blipFill>
          <a:blip r:embed="rId3"/>
          <a:stretch>
            <a:fillRect/>
          </a:stretch>
        </p:blipFill>
        <p:spPr>
          <a:xfrm>
            <a:off x="6775842" y="3094416"/>
            <a:ext cx="474459" cy="683175"/>
          </a:xfrm>
          <a:prstGeom prst="rect">
            <a:avLst/>
          </a:prstGeom>
          <a:noFill/>
          <a:ln>
            <a:solidFill>
              <a:schemeClr val="bg1"/>
            </a:solidFill>
          </a:ln>
        </p:spPr>
      </p:pic>
      <p:pic>
        <p:nvPicPr>
          <p:cNvPr id="9" name="Picture 8">
            <a:extLst>
              <a:ext uri="{FF2B5EF4-FFF2-40B4-BE49-F238E27FC236}">
                <a16:creationId xmlns:a16="http://schemas.microsoft.com/office/drawing/2014/main" id="{6A662AAF-078A-8467-22DB-7A9CCAD912A1}"/>
              </a:ext>
            </a:extLst>
          </p:cNvPr>
          <p:cNvPicPr>
            <a:picLocks noChangeAspect="1"/>
          </p:cNvPicPr>
          <p:nvPr/>
        </p:nvPicPr>
        <p:blipFill>
          <a:blip r:embed="rId4"/>
          <a:stretch>
            <a:fillRect/>
          </a:stretch>
        </p:blipFill>
        <p:spPr>
          <a:xfrm>
            <a:off x="3952133" y="3094417"/>
            <a:ext cx="571769" cy="683173"/>
          </a:xfrm>
          <a:prstGeom prst="rect">
            <a:avLst/>
          </a:prstGeom>
          <a:noFill/>
          <a:ln>
            <a:solidFill>
              <a:schemeClr val="bg1"/>
            </a:solidFill>
          </a:ln>
        </p:spPr>
      </p:pic>
      <p:pic>
        <p:nvPicPr>
          <p:cNvPr id="10" name="Picture 9">
            <a:extLst>
              <a:ext uri="{FF2B5EF4-FFF2-40B4-BE49-F238E27FC236}">
                <a16:creationId xmlns:a16="http://schemas.microsoft.com/office/drawing/2014/main" id="{18AEF57E-90B9-80E9-81FB-A7AEDDBE2EF9}"/>
              </a:ext>
            </a:extLst>
          </p:cNvPr>
          <p:cNvPicPr>
            <a:picLocks noChangeAspect="1"/>
          </p:cNvPicPr>
          <p:nvPr/>
        </p:nvPicPr>
        <p:blipFill>
          <a:blip r:embed="rId5"/>
          <a:stretch>
            <a:fillRect/>
          </a:stretch>
        </p:blipFill>
        <p:spPr>
          <a:xfrm>
            <a:off x="4553953" y="3094417"/>
            <a:ext cx="388319" cy="683173"/>
          </a:xfrm>
          <a:prstGeom prst="rect">
            <a:avLst/>
          </a:prstGeom>
          <a:noFill/>
          <a:ln>
            <a:solidFill>
              <a:schemeClr val="bg1"/>
            </a:solidFill>
          </a:ln>
        </p:spPr>
      </p:pic>
      <p:pic>
        <p:nvPicPr>
          <p:cNvPr id="11" name="Picture 10">
            <a:extLst>
              <a:ext uri="{FF2B5EF4-FFF2-40B4-BE49-F238E27FC236}">
                <a16:creationId xmlns:a16="http://schemas.microsoft.com/office/drawing/2014/main" id="{9107A843-4D7A-7277-7653-890096ED80C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71789" y="3094416"/>
            <a:ext cx="348589" cy="683175"/>
          </a:xfrm>
          <a:prstGeom prst="rect">
            <a:avLst/>
          </a:prstGeom>
        </p:spPr>
      </p:pic>
      <p:pic>
        <p:nvPicPr>
          <p:cNvPr id="12" name="Picture 11" descr="A close up of text on a white background&#10;&#10;Description generated with high confidence">
            <a:extLst>
              <a:ext uri="{FF2B5EF4-FFF2-40B4-BE49-F238E27FC236}">
                <a16:creationId xmlns:a16="http://schemas.microsoft.com/office/drawing/2014/main" id="{90DA89C5-0E7E-BBB4-0C1E-9D3CD836955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716093" y="3094417"/>
            <a:ext cx="965769" cy="683173"/>
          </a:xfrm>
          <a:prstGeom prst="rect">
            <a:avLst/>
          </a:prstGeom>
        </p:spPr>
      </p:pic>
      <p:pic>
        <p:nvPicPr>
          <p:cNvPr id="13" name="Picture 12" descr="A picture containing sky, indoor&#10;&#10;Description generated with very high confidence">
            <a:extLst>
              <a:ext uri="{FF2B5EF4-FFF2-40B4-BE49-F238E27FC236}">
                <a16:creationId xmlns:a16="http://schemas.microsoft.com/office/drawing/2014/main" id="{7532C4DB-D503-89C7-8A03-4E562B0F83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44497" y="3094417"/>
            <a:ext cx="760571" cy="683173"/>
          </a:xfrm>
          <a:prstGeom prst="rect">
            <a:avLst/>
          </a:prstGeom>
        </p:spPr>
      </p:pic>
      <p:pic>
        <p:nvPicPr>
          <p:cNvPr id="14" name="Picture 13">
            <a:extLst>
              <a:ext uri="{FF2B5EF4-FFF2-40B4-BE49-F238E27FC236}">
                <a16:creationId xmlns:a16="http://schemas.microsoft.com/office/drawing/2014/main" id="{5D031F06-9F78-BC31-D15E-30357F93497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961263" y="3094417"/>
            <a:ext cx="937829" cy="683173"/>
          </a:xfrm>
          <a:prstGeom prst="rect">
            <a:avLst/>
          </a:prstGeom>
        </p:spPr>
      </p:pic>
      <p:sp>
        <p:nvSpPr>
          <p:cNvPr id="15" name="Rectangle 14">
            <a:extLst>
              <a:ext uri="{FF2B5EF4-FFF2-40B4-BE49-F238E27FC236}">
                <a16:creationId xmlns:a16="http://schemas.microsoft.com/office/drawing/2014/main" id="{E28AD03A-96F8-AF64-A20B-4E2B13E07591}"/>
              </a:ext>
            </a:extLst>
          </p:cNvPr>
          <p:cNvSpPr/>
          <p:nvPr/>
        </p:nvSpPr>
        <p:spPr>
          <a:xfrm>
            <a:off x="10855607" y="3107571"/>
            <a:ext cx="245759" cy="6568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p>
        </p:txBody>
      </p:sp>
      <p:pic>
        <p:nvPicPr>
          <p:cNvPr id="16" name="Picture 15">
            <a:extLst>
              <a:ext uri="{FF2B5EF4-FFF2-40B4-BE49-F238E27FC236}">
                <a16:creationId xmlns:a16="http://schemas.microsoft.com/office/drawing/2014/main" id="{5D470A8F-EE2F-6E87-C764-8720D01AEFDE}"/>
              </a:ext>
            </a:extLst>
          </p:cNvPr>
          <p:cNvPicPr>
            <a:picLocks noChangeAspect="1"/>
          </p:cNvPicPr>
          <p:nvPr/>
        </p:nvPicPr>
        <p:blipFill>
          <a:blip r:embed="rId10"/>
          <a:stretch>
            <a:fillRect/>
          </a:stretch>
        </p:blipFill>
        <p:spPr>
          <a:xfrm>
            <a:off x="1822617" y="3067835"/>
            <a:ext cx="423708" cy="736336"/>
          </a:xfrm>
          <a:prstGeom prst="rect">
            <a:avLst/>
          </a:prstGeom>
        </p:spPr>
      </p:pic>
    </p:spTree>
    <p:extLst>
      <p:ext uri="{BB962C8B-B14F-4D97-AF65-F5344CB8AC3E}">
        <p14:creationId xmlns:p14="http://schemas.microsoft.com/office/powerpoint/2010/main" val="269316391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descr="A close-up of a tube&#10;&#10;Description automatically generated">
            <a:extLst>
              <a:ext uri="{FF2B5EF4-FFF2-40B4-BE49-F238E27FC236}">
                <a16:creationId xmlns:a16="http://schemas.microsoft.com/office/drawing/2014/main" id="{80C82113-2817-54A4-D483-80A7FEFC751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655990" y="4964485"/>
            <a:ext cx="2120164" cy="14195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Slide Number Placeholder 3">
            <a:extLst>
              <a:ext uri="{FF2B5EF4-FFF2-40B4-BE49-F238E27FC236}">
                <a16:creationId xmlns:a16="http://schemas.microsoft.com/office/drawing/2014/main" id="{C5BA6829-9F8F-F25C-DA7E-EB84328A7FDE}"/>
              </a:ext>
            </a:extLst>
          </p:cNvPr>
          <p:cNvSpPr>
            <a:spLocks noGrp="1"/>
          </p:cNvSpPr>
          <p:nvPr>
            <p:ph type="sldNum" sz="quarter" idx="4"/>
          </p:nvPr>
        </p:nvSpPr>
        <p:spPr>
          <a:prstGeom prst="rect">
            <a:avLst/>
          </a:prstGeom>
        </p:spPr>
        <p:txBody>
          <a:bodyPr/>
          <a:lstStyle/>
          <a:p>
            <a:fld id="{065D75E3-62B6-C44A-8295-14DF27978E1A}" type="slidenum">
              <a:rPr lang="en-US" smtClean="0"/>
              <a:pPr/>
              <a:t>123</a:t>
            </a:fld>
            <a:endParaRPr lang="en-US" dirty="0"/>
          </a:p>
        </p:txBody>
      </p:sp>
      <p:sp>
        <p:nvSpPr>
          <p:cNvPr id="5" name="Title 4">
            <a:extLst>
              <a:ext uri="{FF2B5EF4-FFF2-40B4-BE49-F238E27FC236}">
                <a16:creationId xmlns:a16="http://schemas.microsoft.com/office/drawing/2014/main" id="{922235FF-B0CC-B335-2EE1-D645D6DAC219}"/>
              </a:ext>
            </a:extLst>
          </p:cNvPr>
          <p:cNvSpPr>
            <a:spLocks noGrp="1"/>
          </p:cNvSpPr>
          <p:nvPr>
            <p:ph type="title"/>
          </p:nvPr>
        </p:nvSpPr>
        <p:spPr/>
        <p:txBody>
          <a:bodyPr/>
          <a:lstStyle/>
          <a:p>
            <a:pPr algn="l"/>
            <a:r>
              <a:rPr lang="en-US" dirty="0"/>
              <a:t>GO ALL IN!</a:t>
            </a:r>
          </a:p>
        </p:txBody>
      </p:sp>
      <p:pic>
        <p:nvPicPr>
          <p:cNvPr id="6" name="Picture 5">
            <a:extLst>
              <a:ext uri="{FF2B5EF4-FFF2-40B4-BE49-F238E27FC236}">
                <a16:creationId xmlns:a16="http://schemas.microsoft.com/office/drawing/2014/main" id="{90E1580A-8320-CDB1-79DE-3702BC6E38A9}"/>
              </a:ext>
            </a:extLst>
          </p:cNvPr>
          <p:cNvPicPr>
            <a:picLocks noChangeAspect="1"/>
          </p:cNvPicPr>
          <p:nvPr/>
        </p:nvPicPr>
        <p:blipFill>
          <a:blip r:embed="rId4"/>
          <a:srcRect l="7166" t="19572" r="37061" b="4737"/>
          <a:stretch/>
        </p:blipFill>
        <p:spPr>
          <a:xfrm>
            <a:off x="1247504" y="4851737"/>
            <a:ext cx="1270617" cy="142304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FD2D637D-B5CF-CD2E-1C4F-9C00B66750DC}"/>
              </a:ext>
            </a:extLst>
          </p:cNvPr>
          <p:cNvPicPr>
            <a:picLocks noChangeAspect="1"/>
          </p:cNvPicPr>
          <p:nvPr/>
        </p:nvPicPr>
        <p:blipFill>
          <a:blip r:embed="rId5"/>
          <a:srcRect l="42749" t="11040" r="24249" b="4576"/>
          <a:stretch>
            <a:fillRect/>
          </a:stretch>
        </p:blipFill>
        <p:spPr>
          <a:xfrm>
            <a:off x="4185452" y="4735364"/>
            <a:ext cx="705801" cy="16557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aphicFrame>
        <p:nvGraphicFramePr>
          <p:cNvPr id="14" name="Table 13">
            <a:extLst>
              <a:ext uri="{FF2B5EF4-FFF2-40B4-BE49-F238E27FC236}">
                <a16:creationId xmlns:a16="http://schemas.microsoft.com/office/drawing/2014/main" id="{31AC6569-4739-62E5-A1C2-EAFF9D831F5D}"/>
              </a:ext>
            </a:extLst>
          </p:cNvPr>
          <p:cNvGraphicFramePr>
            <a:graphicFrameLocks noGrp="1"/>
          </p:cNvGraphicFramePr>
          <p:nvPr/>
        </p:nvGraphicFramePr>
        <p:xfrm>
          <a:off x="738230" y="1167918"/>
          <a:ext cx="10515597" cy="2922895"/>
        </p:xfrm>
        <a:graphic>
          <a:graphicData uri="http://schemas.openxmlformats.org/drawingml/2006/table">
            <a:tbl>
              <a:tblPr firstRow="1" bandRow="1">
                <a:tableStyleId>{5C22544A-7EE6-4342-B048-85BDC9FD1C3A}</a:tableStyleId>
              </a:tblPr>
              <a:tblGrid>
                <a:gridCol w="1073967">
                  <a:extLst>
                    <a:ext uri="{9D8B030D-6E8A-4147-A177-3AD203B41FA5}">
                      <a16:colId xmlns:a16="http://schemas.microsoft.com/office/drawing/2014/main" val="3421468689"/>
                    </a:ext>
                  </a:extLst>
                </a:gridCol>
                <a:gridCol w="1318932">
                  <a:extLst>
                    <a:ext uri="{9D8B030D-6E8A-4147-A177-3AD203B41FA5}">
                      <a16:colId xmlns:a16="http://schemas.microsoft.com/office/drawing/2014/main" val="1433352190"/>
                    </a:ext>
                  </a:extLst>
                </a:gridCol>
                <a:gridCol w="1353783">
                  <a:extLst>
                    <a:ext uri="{9D8B030D-6E8A-4147-A177-3AD203B41FA5}">
                      <a16:colId xmlns:a16="http://schemas.microsoft.com/office/drawing/2014/main" val="3689710761"/>
                    </a:ext>
                  </a:extLst>
                </a:gridCol>
                <a:gridCol w="1353783">
                  <a:extLst>
                    <a:ext uri="{9D8B030D-6E8A-4147-A177-3AD203B41FA5}">
                      <a16:colId xmlns:a16="http://schemas.microsoft.com/office/drawing/2014/main" val="2870933757"/>
                    </a:ext>
                  </a:extLst>
                </a:gridCol>
                <a:gridCol w="1353783">
                  <a:extLst>
                    <a:ext uri="{9D8B030D-6E8A-4147-A177-3AD203B41FA5}">
                      <a16:colId xmlns:a16="http://schemas.microsoft.com/office/drawing/2014/main" val="488897986"/>
                    </a:ext>
                  </a:extLst>
                </a:gridCol>
                <a:gridCol w="1353783">
                  <a:extLst>
                    <a:ext uri="{9D8B030D-6E8A-4147-A177-3AD203B41FA5}">
                      <a16:colId xmlns:a16="http://schemas.microsoft.com/office/drawing/2014/main" val="397375586"/>
                    </a:ext>
                  </a:extLst>
                </a:gridCol>
                <a:gridCol w="1353783">
                  <a:extLst>
                    <a:ext uri="{9D8B030D-6E8A-4147-A177-3AD203B41FA5}">
                      <a16:colId xmlns:a16="http://schemas.microsoft.com/office/drawing/2014/main" val="715950423"/>
                    </a:ext>
                  </a:extLst>
                </a:gridCol>
                <a:gridCol w="1353783">
                  <a:extLst>
                    <a:ext uri="{9D8B030D-6E8A-4147-A177-3AD203B41FA5}">
                      <a16:colId xmlns:a16="http://schemas.microsoft.com/office/drawing/2014/main" val="3920236612"/>
                    </a:ext>
                  </a:extLst>
                </a:gridCol>
              </a:tblGrid>
              <a:tr h="901999">
                <a:tc>
                  <a:txBody>
                    <a:bodyPr/>
                    <a:lstStyle/>
                    <a:p>
                      <a:pPr algn="l"/>
                      <a:endParaRPr lang="en-US" sz="1600" b="1" dirty="0">
                        <a:solidFill>
                          <a:schemeClr val="bg1"/>
                        </a:solidFill>
                        <a:latin typeface="+mn-lt"/>
                        <a:cs typeface="Arial" panose="020B0604020202020204" pitchFamily="34" charset="0"/>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solidFill>
                            <a:schemeClr val="bg1"/>
                          </a:solidFill>
                          <a:latin typeface="+mn-lt"/>
                          <a:cs typeface="Arial" panose="020B0604020202020204" pitchFamily="34" charset="0"/>
                        </a:rPr>
                        <a:t>Average # of Heaters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bg1"/>
                          </a:solidFill>
                          <a:latin typeface="+mn-lt"/>
                        </a:rPr>
                        <a:t>Heater Revenue</a:t>
                      </a:r>
                      <a:endParaRPr sz="1600" dirty="0">
                        <a:solidFill>
                          <a:schemeClr val="bg1"/>
                        </a:solidFill>
                        <a:latin typeface="+mn-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bg1"/>
                          </a:solidFill>
                          <a:latin typeface="+mn-lt"/>
                        </a:rPr>
                        <a:t>Circuits</a:t>
                      </a:r>
                    </a:p>
                    <a:p>
                      <a:pPr algn="ctr"/>
                      <a:r>
                        <a:rPr lang="en-US" sz="1600" dirty="0">
                          <a:solidFill>
                            <a:schemeClr val="bg1"/>
                          </a:solidFill>
                          <a:latin typeface="+mn-lt"/>
                        </a:rPr>
                        <a:t> Revenue</a:t>
                      </a:r>
                      <a:endParaRPr sz="1600" dirty="0">
                        <a:solidFill>
                          <a:schemeClr val="bg1"/>
                        </a:solidFill>
                        <a:latin typeface="+mn-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bg1"/>
                          </a:solidFill>
                          <a:latin typeface="+mn-lt"/>
                        </a:rPr>
                        <a:t>Water</a:t>
                      </a:r>
                    </a:p>
                    <a:p>
                      <a:pPr algn="ctr"/>
                      <a:r>
                        <a:rPr lang="en-US" sz="1600" dirty="0">
                          <a:solidFill>
                            <a:schemeClr val="bg1"/>
                          </a:solidFill>
                          <a:latin typeface="+mn-lt"/>
                        </a:rPr>
                        <a:t>Revenue</a:t>
                      </a:r>
                      <a:endParaRPr sz="1600" dirty="0">
                        <a:solidFill>
                          <a:schemeClr val="bg1"/>
                        </a:solidFill>
                        <a:latin typeface="+mn-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557"/>
                    </a:solidFill>
                  </a:tcPr>
                </a:tc>
                <a:tc>
                  <a:txBody>
                    <a:bodyPr/>
                    <a:lstStyle/>
                    <a:p>
                      <a:pPr algn="ctr"/>
                      <a:r>
                        <a:rPr lang="en-US" sz="1600" dirty="0">
                          <a:solidFill>
                            <a:schemeClr val="bg1"/>
                          </a:solidFill>
                          <a:latin typeface="+mn-lt"/>
                        </a:rPr>
                        <a:t>NIV Mask Revenue</a:t>
                      </a:r>
                      <a:endParaRPr sz="1600" dirty="0">
                        <a:solidFill>
                          <a:schemeClr val="bg1"/>
                        </a:solidFill>
                        <a:latin typeface="+mn-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bg1"/>
                          </a:solidFill>
                          <a:latin typeface="+mn-lt"/>
                        </a:rPr>
                        <a:t>HFNC Revenue</a:t>
                      </a:r>
                      <a:endParaRPr sz="1600" dirty="0">
                        <a:solidFill>
                          <a:schemeClr val="bg1"/>
                        </a:solidFill>
                        <a:latin typeface="+mn-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bg1"/>
                          </a:solidFill>
                          <a:latin typeface="+mn-lt"/>
                        </a:rPr>
                        <a:t>Annual Opportunity</a:t>
                      </a:r>
                      <a:endParaRPr sz="1600" dirty="0">
                        <a:solidFill>
                          <a:schemeClr val="bg1"/>
                        </a:solidFill>
                        <a:latin typeface="+mn-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extLst>
                  <a:ext uri="{0D108BD9-81ED-4DB2-BD59-A6C34878D82A}">
                    <a16:rowId xmlns:a16="http://schemas.microsoft.com/office/drawing/2014/main" val="1920091827"/>
                  </a:ext>
                </a:extLst>
              </a:tr>
              <a:tr h="673632">
                <a:tc>
                  <a:txBody>
                    <a:bodyPr/>
                    <a:lstStyle/>
                    <a:p>
                      <a:pPr marL="0" algn="l" defTabSz="457200" rtl="0" eaLnBrk="1" latinLnBrk="0" hangingPunct="1"/>
                      <a:r>
                        <a:rPr lang="en-US" sz="1600" b="1" kern="1200" dirty="0">
                          <a:solidFill>
                            <a:schemeClr val="bg1"/>
                          </a:solidFill>
                          <a:latin typeface="+mn-lt"/>
                          <a:ea typeface="+mn-ea"/>
                          <a:cs typeface="Arial" panose="020B0604020202020204" pitchFamily="34" charset="0"/>
                        </a:rPr>
                        <a:t>Small Hospital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tx1"/>
                          </a:solidFill>
                          <a:latin typeface="+mn-lt"/>
                          <a:cs typeface="Arial" panose="020B0604020202020204" pitchFamily="34" charset="0"/>
                        </a:rPr>
                        <a:t>25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tx1"/>
                          </a:solidFill>
                          <a:latin typeface="+mn-lt"/>
                          <a:cs typeface="Arial" panose="020B0604020202020204" pitchFamily="34" charset="0"/>
                        </a:rPr>
                        <a:t>$30,000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tx1"/>
                          </a:solidFill>
                          <a:latin typeface="+mn-lt"/>
                          <a:cs typeface="Arial" panose="020B0604020202020204" pitchFamily="34" charset="0"/>
                        </a:rPr>
                        <a:t>$21,950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bg1"/>
                          </a:solidFill>
                          <a:latin typeface="+mn-lt"/>
                          <a:cs typeface="Arial" panose="020B0604020202020204" pitchFamily="34" charset="0"/>
                        </a:rPr>
                        <a:t>$5,485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557"/>
                    </a:solidFill>
                  </a:tcPr>
                </a:tc>
                <a:tc>
                  <a:txBody>
                    <a:bodyPr/>
                    <a:lstStyle/>
                    <a:p>
                      <a:pPr algn="ctr"/>
                      <a:r>
                        <a:rPr lang="en-US" sz="1600" dirty="0">
                          <a:solidFill>
                            <a:schemeClr val="tx1"/>
                          </a:solidFill>
                          <a:latin typeface="+mn-lt"/>
                          <a:cs typeface="Arial" panose="020B0604020202020204" pitchFamily="34" charset="0"/>
                        </a:rPr>
                        <a:t>$5,080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tx1"/>
                          </a:solidFill>
                          <a:latin typeface="+mn-lt"/>
                          <a:cs typeface="Arial" panose="020B0604020202020204" pitchFamily="34" charset="0"/>
                        </a:rPr>
                        <a:t>$4,985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b="1" dirty="0">
                          <a:solidFill>
                            <a:schemeClr val="tx1"/>
                          </a:solidFill>
                          <a:latin typeface="+mn-lt"/>
                          <a:cs typeface="Arial" panose="020B0604020202020204" pitchFamily="34" charset="0"/>
                        </a:rPr>
                        <a:t>$67,500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741549868"/>
                  </a:ext>
                </a:extLst>
              </a:tr>
              <a:tr h="67363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chemeClr val="bg1"/>
                          </a:solidFill>
                          <a:effectLst/>
                          <a:uLnTx/>
                          <a:uFillTx/>
                          <a:latin typeface="+mn-lt"/>
                          <a:ea typeface="+mn-ea"/>
                          <a:cs typeface="Arial" panose="020B0604020202020204" pitchFamily="34" charset="0"/>
                        </a:rPr>
                        <a:t>Medium Hospital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latin typeface="+mn-lt"/>
                          <a:cs typeface="Arial" panose="020B0604020202020204" pitchFamily="34" charset="0"/>
                        </a:rPr>
                        <a:t>70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latin typeface="+mn-lt"/>
                          <a:cs typeface="Arial" panose="020B0604020202020204" pitchFamily="34" charset="0"/>
                        </a:rPr>
                        <a:t>$84,000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latin typeface="+mn-lt"/>
                          <a:cs typeface="Arial" panose="020B0604020202020204" pitchFamily="34" charset="0"/>
                        </a:rPr>
                        <a:t>$61,458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bg1"/>
                          </a:solidFill>
                          <a:latin typeface="+mn-lt"/>
                          <a:cs typeface="Arial" panose="020B0604020202020204" pitchFamily="34" charset="0"/>
                        </a:rPr>
                        <a:t>$15,360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55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latin typeface="+mn-lt"/>
                          <a:cs typeface="Arial" panose="020B0604020202020204" pitchFamily="34" charset="0"/>
                        </a:rPr>
                        <a:t>$14,221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latin typeface="+mn-lt"/>
                          <a:cs typeface="Arial" panose="020B0604020202020204" pitchFamily="34" charset="0"/>
                        </a:rPr>
                        <a:t>$13,961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latin typeface="+mn-lt"/>
                          <a:cs typeface="Arial" panose="020B0604020202020204" pitchFamily="34" charset="0"/>
                        </a:rPr>
                        <a:t>$189,000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3123673478"/>
                  </a:ext>
                </a:extLst>
              </a:tr>
              <a:tr h="67363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chemeClr val="bg1"/>
                          </a:solidFill>
                          <a:effectLst/>
                          <a:uLnTx/>
                          <a:uFillTx/>
                          <a:latin typeface="+mn-lt"/>
                          <a:ea typeface="+mn-ea"/>
                          <a:cs typeface="Arial" panose="020B0604020202020204" pitchFamily="34" charset="0"/>
                        </a:rPr>
                        <a:t>Large Hospital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1D51A4"/>
                    </a:solidFill>
                  </a:tcPr>
                </a:tc>
                <a:tc>
                  <a:txBody>
                    <a:bodyPr/>
                    <a:lstStyle/>
                    <a:p>
                      <a:pPr algn="ctr"/>
                      <a:r>
                        <a:rPr lang="en-US" sz="1600" dirty="0">
                          <a:solidFill>
                            <a:schemeClr val="tx1"/>
                          </a:solidFill>
                          <a:latin typeface="+mn-lt"/>
                          <a:cs typeface="Arial" panose="020B0604020202020204" pitchFamily="34" charset="0"/>
                        </a:rPr>
                        <a:t>115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tx1"/>
                          </a:solidFill>
                          <a:latin typeface="+mn-lt"/>
                          <a:cs typeface="Arial" panose="020B0604020202020204" pitchFamily="34" charset="0"/>
                        </a:rPr>
                        <a:t>$165,000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tx1"/>
                          </a:solidFill>
                          <a:latin typeface="+mn-lt"/>
                          <a:cs typeface="Arial" panose="020B0604020202020204" pitchFamily="34" charset="0"/>
                        </a:rPr>
                        <a:t>$100,515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bg1"/>
                          </a:solidFill>
                          <a:latin typeface="+mn-lt"/>
                          <a:cs typeface="Arial" panose="020B0604020202020204" pitchFamily="34" charset="0"/>
                        </a:rPr>
                        <a:t>$25,985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557"/>
                    </a:solidFill>
                  </a:tcPr>
                </a:tc>
                <a:tc>
                  <a:txBody>
                    <a:bodyPr/>
                    <a:lstStyle/>
                    <a:p>
                      <a:pPr algn="ctr"/>
                      <a:r>
                        <a:rPr lang="en-US" sz="1600" dirty="0">
                          <a:solidFill>
                            <a:schemeClr val="tx1"/>
                          </a:solidFill>
                          <a:latin typeface="+mn-lt"/>
                          <a:cs typeface="Arial" panose="020B0604020202020204" pitchFamily="34" charset="0"/>
                        </a:rPr>
                        <a:t>$23,214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dirty="0">
                          <a:solidFill>
                            <a:schemeClr val="tx1"/>
                          </a:solidFill>
                          <a:latin typeface="+mn-lt"/>
                          <a:cs typeface="Arial" panose="020B0604020202020204" pitchFamily="34" charset="0"/>
                        </a:rPr>
                        <a:t>$22,786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US" sz="1600" b="1" dirty="0">
                          <a:solidFill>
                            <a:schemeClr val="tx1"/>
                          </a:solidFill>
                          <a:latin typeface="+mn-lt"/>
                          <a:cs typeface="Arial" panose="020B0604020202020204" pitchFamily="34" charset="0"/>
                        </a:rPr>
                        <a:t>$337,500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2065232999"/>
                  </a:ext>
                </a:extLst>
              </a:tr>
            </a:tbl>
          </a:graphicData>
        </a:graphic>
      </p:graphicFrame>
      <p:sp>
        <p:nvSpPr>
          <p:cNvPr id="16" name="TextBox 15">
            <a:extLst>
              <a:ext uri="{FF2B5EF4-FFF2-40B4-BE49-F238E27FC236}">
                <a16:creationId xmlns:a16="http://schemas.microsoft.com/office/drawing/2014/main" id="{88D2FE8A-3B81-F7EE-CEFB-152650BC1012}"/>
              </a:ext>
            </a:extLst>
          </p:cNvPr>
          <p:cNvSpPr txBox="1"/>
          <p:nvPr/>
        </p:nvSpPr>
        <p:spPr>
          <a:xfrm>
            <a:off x="1077161" y="4150589"/>
            <a:ext cx="10037677" cy="646331"/>
          </a:xfrm>
          <a:prstGeom prst="rect">
            <a:avLst/>
          </a:prstGeom>
          <a:noFill/>
        </p:spPr>
        <p:txBody>
          <a:bodyPr wrap="square" rtlCol="0">
            <a:spAutoFit/>
          </a:bodyPr>
          <a:lstStyle/>
          <a:p>
            <a:pPr algn="ctr"/>
            <a:r>
              <a:rPr lang="en-US" b="1" dirty="0"/>
              <a:t>Converting customers to DuoTherm will lead to pull through sales of inhalation water, NIV Masks and HFNC. DuoTherm and Inhalation water are strategic categories!</a:t>
            </a:r>
          </a:p>
        </p:txBody>
      </p:sp>
      <p:sp>
        <p:nvSpPr>
          <p:cNvPr id="9" name="Arrow: Right 8">
            <a:extLst>
              <a:ext uri="{FF2B5EF4-FFF2-40B4-BE49-F238E27FC236}">
                <a16:creationId xmlns:a16="http://schemas.microsoft.com/office/drawing/2014/main" id="{8673E782-C5C0-7B3C-1077-166401A4B2A1}"/>
              </a:ext>
            </a:extLst>
          </p:cNvPr>
          <p:cNvSpPr/>
          <p:nvPr/>
        </p:nvSpPr>
        <p:spPr>
          <a:xfrm>
            <a:off x="5120895" y="5412338"/>
            <a:ext cx="1162975" cy="301841"/>
          </a:xfrm>
          <a:prstGeom prst="rightArrow">
            <a:avLst/>
          </a:prstGeom>
          <a:solidFill>
            <a:srgbClr val="008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solidFill>
                <a:srgbClr val="008557"/>
              </a:solidFill>
            </a:endParaRPr>
          </a:p>
        </p:txBody>
      </p:sp>
      <p:sp>
        <p:nvSpPr>
          <p:cNvPr id="10" name="Arrow: Right 9">
            <a:extLst>
              <a:ext uri="{FF2B5EF4-FFF2-40B4-BE49-F238E27FC236}">
                <a16:creationId xmlns:a16="http://schemas.microsoft.com/office/drawing/2014/main" id="{085B9509-79DE-3696-04C3-4C0D6C8838A6}"/>
              </a:ext>
            </a:extLst>
          </p:cNvPr>
          <p:cNvSpPr/>
          <p:nvPr/>
        </p:nvSpPr>
        <p:spPr>
          <a:xfrm>
            <a:off x="8302973" y="5412338"/>
            <a:ext cx="1162975" cy="301841"/>
          </a:xfrm>
          <a:prstGeom prst="rightArrow">
            <a:avLst/>
          </a:prstGeom>
          <a:solidFill>
            <a:srgbClr val="008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solidFill>
                <a:srgbClr val="008557"/>
              </a:solidFill>
            </a:endParaRPr>
          </a:p>
        </p:txBody>
      </p:sp>
      <p:pic>
        <p:nvPicPr>
          <p:cNvPr id="15" name="Picture 14">
            <a:extLst>
              <a:ext uri="{FF2B5EF4-FFF2-40B4-BE49-F238E27FC236}">
                <a16:creationId xmlns:a16="http://schemas.microsoft.com/office/drawing/2014/main" id="{C4486A79-E0A3-D5E4-B4CE-7A92081709EE}"/>
              </a:ext>
            </a:extLst>
          </p:cNvPr>
          <p:cNvPicPr>
            <a:picLocks noChangeAspect="1"/>
          </p:cNvPicPr>
          <p:nvPr/>
        </p:nvPicPr>
        <p:blipFill>
          <a:blip r:embed="rId6"/>
          <a:stretch>
            <a:fillRect/>
          </a:stretch>
        </p:blipFill>
        <p:spPr>
          <a:xfrm>
            <a:off x="6513512" y="4876918"/>
            <a:ext cx="1599419" cy="13726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7" name="Arrow: Right 16">
            <a:extLst>
              <a:ext uri="{FF2B5EF4-FFF2-40B4-BE49-F238E27FC236}">
                <a16:creationId xmlns:a16="http://schemas.microsoft.com/office/drawing/2014/main" id="{B2E192F2-4DF4-2FAD-3D87-4AD3B8BC3CD0}"/>
              </a:ext>
            </a:extLst>
          </p:cNvPr>
          <p:cNvSpPr/>
          <p:nvPr/>
        </p:nvSpPr>
        <p:spPr>
          <a:xfrm>
            <a:off x="2770298" y="5412337"/>
            <a:ext cx="1162975" cy="301841"/>
          </a:xfrm>
          <a:prstGeom prst="rightArrow">
            <a:avLst/>
          </a:prstGeom>
          <a:solidFill>
            <a:srgbClr val="008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solidFill>
                <a:srgbClr val="008557"/>
              </a:solidFill>
            </a:endParaRPr>
          </a:p>
        </p:txBody>
      </p:sp>
    </p:spTree>
    <p:extLst>
      <p:ext uri="{BB962C8B-B14F-4D97-AF65-F5344CB8AC3E}">
        <p14:creationId xmlns:p14="http://schemas.microsoft.com/office/powerpoint/2010/main" val="11710127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CDF86-7FA2-4910-75E1-17A65A4EDD9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EF2ADA-7D14-4B6C-00D9-F442B484960B}"/>
              </a:ext>
            </a:extLst>
          </p:cNvPr>
          <p:cNvSpPr>
            <a:spLocks noGrp="1"/>
          </p:cNvSpPr>
          <p:nvPr>
            <p:ph idx="1"/>
          </p:nvPr>
        </p:nvSpPr>
        <p:spPr>
          <a:xfrm>
            <a:off x="410973" y="1129953"/>
            <a:ext cx="5276763" cy="5183671"/>
          </a:xfrm>
        </p:spPr>
        <p:txBody>
          <a:bodyPr>
            <a:normAutofit fontScale="92500" lnSpcReduction="10000"/>
          </a:bodyPr>
          <a:lstStyle/>
          <a:p>
            <a:pPr marL="0" indent="0">
              <a:buNone/>
            </a:pPr>
            <a:r>
              <a:rPr lang="en-US" sz="1800" b="1" u="sng" dirty="0"/>
              <a:t>Acute Sales Team</a:t>
            </a:r>
          </a:p>
          <a:p>
            <a:r>
              <a:rPr lang="en-US" sz="1800" dirty="0"/>
              <a:t>Phase 1:</a:t>
            </a:r>
          </a:p>
          <a:p>
            <a:pPr lvl="1"/>
            <a:r>
              <a:rPr lang="en-US" sz="1800" dirty="0"/>
              <a:t>Children’s facilities</a:t>
            </a:r>
          </a:p>
          <a:p>
            <a:pPr lvl="1"/>
            <a:r>
              <a:rPr lang="en-US" sz="1800" dirty="0"/>
              <a:t>Customers with DEHP free initiatives</a:t>
            </a:r>
          </a:p>
          <a:p>
            <a:pPr lvl="1"/>
            <a:r>
              <a:rPr lang="en-US" sz="1800" dirty="0"/>
              <a:t>At risk customers</a:t>
            </a:r>
          </a:p>
          <a:p>
            <a:pPr lvl="1"/>
            <a:r>
              <a:rPr lang="en-US" sz="1800" dirty="0"/>
              <a:t>Key GPO contracts </a:t>
            </a:r>
          </a:p>
          <a:p>
            <a:pPr lvl="1"/>
            <a:r>
              <a:rPr lang="en-US" sz="1800" dirty="0"/>
              <a:t>Top 125 IDN accounts</a:t>
            </a:r>
          </a:p>
          <a:p>
            <a:pPr lvl="1"/>
            <a:r>
              <a:rPr lang="en-US" sz="1800" dirty="0"/>
              <a:t>New competitive customers</a:t>
            </a:r>
          </a:p>
          <a:p>
            <a:pPr lvl="1"/>
            <a:r>
              <a:rPr lang="en-US" sz="1800" dirty="0"/>
              <a:t>DuoTherm, NIV Mask, HFNC opportunities</a:t>
            </a:r>
            <a:endParaRPr lang="en-US" sz="1800" dirty="0">
              <a:highlight>
                <a:srgbClr val="FFFF00"/>
              </a:highlight>
            </a:endParaRPr>
          </a:p>
          <a:p>
            <a:pPr lvl="1"/>
            <a:endParaRPr lang="en-US" sz="1800" dirty="0"/>
          </a:p>
          <a:p>
            <a:r>
              <a:rPr lang="en-US" sz="1800" dirty="0"/>
              <a:t>Phase 2:</a:t>
            </a:r>
          </a:p>
          <a:p>
            <a:pPr lvl="1"/>
            <a:r>
              <a:rPr lang="en-US" sz="1800" dirty="0"/>
              <a:t>Lost Business</a:t>
            </a:r>
          </a:p>
          <a:p>
            <a:pPr lvl="2"/>
            <a:r>
              <a:rPr lang="en-US" sz="1800" dirty="0"/>
              <a:t>Target list will be sent after NSM (customers with a loss of greater than 25%)  </a:t>
            </a:r>
          </a:p>
          <a:p>
            <a:pPr lvl="1"/>
            <a:r>
              <a:rPr lang="en-US" sz="1800" dirty="0"/>
              <a:t>Current flex bags and rigid bottle customers</a:t>
            </a:r>
          </a:p>
          <a:p>
            <a:pPr lvl="2"/>
            <a:r>
              <a:rPr lang="en-US" sz="1800" dirty="0"/>
              <a:t>2D0735X, 2D0737,CHB0010, CHB0020</a:t>
            </a:r>
          </a:p>
          <a:p>
            <a:pPr lvl="1"/>
            <a:r>
              <a:rPr lang="en-US" sz="1800" dirty="0"/>
              <a:t>New competitive customers</a:t>
            </a:r>
          </a:p>
          <a:p>
            <a:pPr lvl="1"/>
            <a:r>
              <a:rPr lang="en-US" sz="1800" dirty="0"/>
              <a:t>DuoTherm, NIV Mask, HFNC opportunities</a:t>
            </a:r>
          </a:p>
          <a:p>
            <a:pPr marL="0" indent="0">
              <a:buNone/>
            </a:pPr>
            <a:endParaRPr lang="en-US" sz="1000" dirty="0"/>
          </a:p>
          <a:p>
            <a:pPr lvl="1"/>
            <a:endParaRPr lang="en-US" sz="1000" dirty="0"/>
          </a:p>
        </p:txBody>
      </p:sp>
      <p:sp>
        <p:nvSpPr>
          <p:cNvPr id="4" name="Slide Number Placeholder 3">
            <a:extLst>
              <a:ext uri="{FF2B5EF4-FFF2-40B4-BE49-F238E27FC236}">
                <a16:creationId xmlns:a16="http://schemas.microsoft.com/office/drawing/2014/main" id="{8D7F0F94-395A-CA47-6226-C7EF09181523}"/>
              </a:ext>
            </a:extLst>
          </p:cNvPr>
          <p:cNvSpPr>
            <a:spLocks noGrp="1"/>
          </p:cNvSpPr>
          <p:nvPr>
            <p:ph type="sldNum" sz="quarter" idx="4"/>
          </p:nvPr>
        </p:nvSpPr>
        <p:spPr>
          <a:prstGeom prst="rect">
            <a:avLst/>
          </a:prstGeom>
        </p:spPr>
        <p:txBody>
          <a:bodyPr anchor="b">
            <a:normAutofit/>
          </a:bodyPr>
          <a:lstStyle/>
          <a:p>
            <a:pPr>
              <a:spcAft>
                <a:spcPts val="600"/>
              </a:spcAft>
            </a:pPr>
            <a:fld id="{065D75E3-62B6-C44A-8295-14DF27978E1A}" type="slidenum">
              <a:rPr lang="en-US" smtClean="0"/>
              <a:pPr>
                <a:spcAft>
                  <a:spcPts val="600"/>
                </a:spcAft>
              </a:pPr>
              <a:t>124</a:t>
            </a:fld>
            <a:endParaRPr lang="en-US"/>
          </a:p>
        </p:txBody>
      </p:sp>
      <p:sp>
        <p:nvSpPr>
          <p:cNvPr id="5" name="Title 4">
            <a:extLst>
              <a:ext uri="{FF2B5EF4-FFF2-40B4-BE49-F238E27FC236}">
                <a16:creationId xmlns:a16="http://schemas.microsoft.com/office/drawing/2014/main" id="{6FBD25D0-9753-9A82-D069-0B7A5C69E015}"/>
              </a:ext>
            </a:extLst>
          </p:cNvPr>
          <p:cNvSpPr>
            <a:spLocks noGrp="1"/>
          </p:cNvSpPr>
          <p:nvPr>
            <p:ph type="title"/>
          </p:nvPr>
        </p:nvSpPr>
        <p:spPr/>
        <p:txBody>
          <a:bodyPr anchor="ctr">
            <a:normAutofit/>
          </a:bodyPr>
          <a:lstStyle/>
          <a:p>
            <a:pPr algn="l"/>
            <a:r>
              <a:rPr lang="en-US" dirty="0"/>
              <a:t>Customer Targets</a:t>
            </a:r>
          </a:p>
        </p:txBody>
      </p:sp>
      <p:pic>
        <p:nvPicPr>
          <p:cNvPr id="6" name="Picture 5" descr="Arrow in a bulls eye">
            <a:extLst>
              <a:ext uri="{FF2B5EF4-FFF2-40B4-BE49-F238E27FC236}">
                <a16:creationId xmlns:a16="http://schemas.microsoft.com/office/drawing/2014/main" id="{0B2F9F2F-4DEB-9080-B7C8-225AD596BD54}"/>
              </a:ext>
            </a:extLst>
          </p:cNvPr>
          <p:cNvPicPr>
            <a:picLocks noChangeAspect="1"/>
          </p:cNvPicPr>
          <p:nvPr/>
        </p:nvPicPr>
        <p:blipFill>
          <a:blip r:embed="rId3"/>
          <a:stretch>
            <a:fillRect/>
          </a:stretch>
        </p:blipFill>
        <p:spPr>
          <a:xfrm>
            <a:off x="5918205" y="1992430"/>
            <a:ext cx="5181600" cy="345871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78447541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27D4F-5438-3CEC-7E29-F1577AFDFF8D}"/>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E2D1313-E28A-DDCE-FDAF-2FFC849A73F7}"/>
              </a:ext>
            </a:extLst>
          </p:cNvPr>
          <p:cNvGraphicFramePr>
            <a:graphicFrameLocks noGrp="1"/>
          </p:cNvGraphicFramePr>
          <p:nvPr>
            <p:extLst>
              <p:ext uri="{D42A27DB-BD31-4B8C-83A1-F6EECF244321}">
                <p14:modId xmlns:p14="http://schemas.microsoft.com/office/powerpoint/2010/main" val="1039952582"/>
              </p:ext>
            </p:extLst>
          </p:nvPr>
        </p:nvGraphicFramePr>
        <p:xfrm>
          <a:off x="519419" y="1482291"/>
          <a:ext cx="11210465" cy="4206240"/>
        </p:xfrm>
        <a:graphic>
          <a:graphicData uri="http://schemas.openxmlformats.org/drawingml/2006/table">
            <a:tbl>
              <a:tblPr>
                <a:tableStyleId>{5C22544A-7EE6-4342-B048-85BDC9FD1C3A}</a:tableStyleId>
              </a:tblPr>
              <a:tblGrid>
                <a:gridCol w="1337582">
                  <a:extLst>
                    <a:ext uri="{9D8B030D-6E8A-4147-A177-3AD203B41FA5}">
                      <a16:colId xmlns:a16="http://schemas.microsoft.com/office/drawing/2014/main" val="3942210497"/>
                    </a:ext>
                  </a:extLst>
                </a:gridCol>
                <a:gridCol w="1044311">
                  <a:extLst>
                    <a:ext uri="{9D8B030D-6E8A-4147-A177-3AD203B41FA5}">
                      <a16:colId xmlns:a16="http://schemas.microsoft.com/office/drawing/2014/main" val="2563287415"/>
                    </a:ext>
                  </a:extLst>
                </a:gridCol>
                <a:gridCol w="733840">
                  <a:extLst>
                    <a:ext uri="{9D8B030D-6E8A-4147-A177-3AD203B41FA5}">
                      <a16:colId xmlns:a16="http://schemas.microsoft.com/office/drawing/2014/main" val="4052933924"/>
                    </a:ext>
                  </a:extLst>
                </a:gridCol>
                <a:gridCol w="2888318">
                  <a:extLst>
                    <a:ext uri="{9D8B030D-6E8A-4147-A177-3AD203B41FA5}">
                      <a16:colId xmlns:a16="http://schemas.microsoft.com/office/drawing/2014/main" val="2548839738"/>
                    </a:ext>
                  </a:extLst>
                </a:gridCol>
                <a:gridCol w="837330">
                  <a:extLst>
                    <a:ext uri="{9D8B030D-6E8A-4147-A177-3AD203B41FA5}">
                      <a16:colId xmlns:a16="http://schemas.microsoft.com/office/drawing/2014/main" val="2589092045"/>
                    </a:ext>
                  </a:extLst>
                </a:gridCol>
                <a:gridCol w="639758">
                  <a:extLst>
                    <a:ext uri="{9D8B030D-6E8A-4147-A177-3AD203B41FA5}">
                      <a16:colId xmlns:a16="http://schemas.microsoft.com/office/drawing/2014/main" val="2238883626"/>
                    </a:ext>
                  </a:extLst>
                </a:gridCol>
                <a:gridCol w="3729326">
                  <a:extLst>
                    <a:ext uri="{9D8B030D-6E8A-4147-A177-3AD203B41FA5}">
                      <a16:colId xmlns:a16="http://schemas.microsoft.com/office/drawing/2014/main" val="1632037726"/>
                    </a:ext>
                  </a:extLst>
                </a:gridCol>
              </a:tblGrid>
              <a:tr h="1051560">
                <a:tc>
                  <a:txBody>
                    <a:bodyPr/>
                    <a:lstStyle/>
                    <a:p>
                      <a:pPr marL="91440" algn="l" fontAlgn="ctr">
                        <a:buNone/>
                      </a:pPr>
                      <a:r>
                        <a:rPr lang="en-US" sz="1000" u="none" strike="noStrike">
                          <a:effectLst/>
                        </a:rPr>
                        <a:t>Neal </a:t>
                      </a:r>
                      <a:r>
                        <a:rPr lang="en-US" sz="1000" u="none" strike="noStrike" err="1">
                          <a:effectLst/>
                        </a:rPr>
                        <a:t>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56040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Humidification and Irrigation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2/28/2026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Sterile Water and Accessories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04985417"/>
                  </a:ext>
                </a:extLst>
              </a:tr>
              <a:tr h="1051560">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PP-NS-1732</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Active Humidification Devices and Accessories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Circuits and Inhalation/Sterile Water</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197742243"/>
                  </a:ext>
                </a:extLst>
              </a:tr>
              <a:tr h="1051560">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VYAIR-0147136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Active Heat and Humidification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3/31/2025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Inhalation Water</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594474800"/>
                  </a:ext>
                </a:extLst>
              </a:tr>
              <a:tr h="1051560">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PP-NS-1732</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Active Humidification Devices and Accessories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Circuits and Inhalation/Sterile Water</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086175610"/>
                  </a:ext>
                </a:extLst>
              </a:tr>
            </a:tbl>
          </a:graphicData>
        </a:graphic>
      </p:graphicFrame>
      <p:sp>
        <p:nvSpPr>
          <p:cNvPr id="2" name="Title 1">
            <a:extLst>
              <a:ext uri="{FF2B5EF4-FFF2-40B4-BE49-F238E27FC236}">
                <a16:creationId xmlns:a16="http://schemas.microsoft.com/office/drawing/2014/main" id="{0177D808-AA2E-C350-8684-AFF6CC27BE60}"/>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Water: Contracts</a:t>
            </a:r>
            <a:endParaRPr lang="en-US"/>
          </a:p>
        </p:txBody>
      </p:sp>
    </p:spTree>
    <p:extLst>
      <p:ext uri="{BB962C8B-B14F-4D97-AF65-F5344CB8AC3E}">
        <p14:creationId xmlns:p14="http://schemas.microsoft.com/office/powerpoint/2010/main" val="25892002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44171-10F9-2FF7-B213-A5455355A17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970CD9B-9A01-2A77-45CF-2A4A64774717}"/>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Sterile Water &amp; Saline: Highest Volume SKUs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F2499FDD-C80C-189A-1340-00E822906616}"/>
              </a:ext>
            </a:extLst>
          </p:cNvPr>
          <p:cNvSpPr txBox="1"/>
          <p:nvPr/>
        </p:nvSpPr>
        <p:spPr>
          <a:xfrm>
            <a:off x="388752" y="1426777"/>
            <a:ext cx="10963276" cy="3447098"/>
          </a:xfrm>
          <a:prstGeom prst="rect">
            <a:avLst/>
          </a:prstGeom>
          <a:noFill/>
        </p:spPr>
        <p:txBody>
          <a:bodyPr wrap="square" lIns="91440" tIns="45720" rIns="91440" bIns="45720" numCol="1" rtlCol="0" anchor="t">
            <a:spAutoFit/>
          </a:bodyPr>
          <a:lstStyle/>
          <a:p>
            <a:pPr marL="0" indent="0">
              <a:buNone/>
            </a:pPr>
            <a:endParaRPr lang="en-US" sz="2000" b="1">
              <a:cs typeface="Arial"/>
            </a:endParaRPr>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endParaRPr lang="en-US" sz="2000" b="1"/>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E63DEB7D-8AE0-C72B-F374-1EA203AE9FDA}"/>
              </a:ext>
            </a:extLst>
          </p:cNvPr>
          <p:cNvSpPr txBox="1"/>
          <p:nvPr/>
        </p:nvSpPr>
        <p:spPr>
          <a:xfrm>
            <a:off x="776377" y="1430548"/>
            <a:ext cx="9460301"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400" b="1">
                <a:solidFill>
                  <a:srgbClr val="444444"/>
                </a:solidFill>
                <a:latin typeface="Aptos"/>
                <a:ea typeface="Calibri"/>
                <a:cs typeface="Calibri"/>
              </a:rPr>
              <a:t>High Volume:​</a:t>
            </a:r>
          </a:p>
          <a:p>
            <a:pPr rtl="0"/>
            <a:r>
              <a:rPr lang="en-US" sz="2400">
                <a:solidFill>
                  <a:srgbClr val="444444"/>
                </a:solidFill>
                <a:latin typeface="Aptos"/>
                <a:ea typeface="Calibri"/>
                <a:cs typeface="Calibri"/>
              </a:rPr>
              <a:t>2D0737 | WATER STERILE F/INHALATION 2000ML 6/CS​</a:t>
            </a:r>
          </a:p>
          <a:p>
            <a:pPr rtl="0"/>
            <a:r>
              <a:rPr lang="en-US" sz="2400">
                <a:solidFill>
                  <a:srgbClr val="444444"/>
                </a:solidFill>
                <a:latin typeface="Aptos"/>
                <a:ea typeface="Calibri"/>
                <a:cs typeface="Calibri"/>
              </a:rPr>
              <a:t>2D0735X | WATER STERILE F/INHAL FLEX 1000ML 14/CS​</a:t>
            </a:r>
          </a:p>
          <a:p>
            <a:pPr rtl="0"/>
            <a:r>
              <a:rPr lang="en-US" sz="2400">
                <a:solidFill>
                  <a:srgbClr val="444444"/>
                </a:solidFill>
                <a:latin typeface="Aptos"/>
                <a:ea typeface="Calibri"/>
                <a:cs typeface="Calibri"/>
              </a:rPr>
              <a:t>CHB0010 | WATER STERILE IN HANGING BOTTLE 1000ML​</a:t>
            </a:r>
          </a:p>
          <a:p>
            <a:pPr rtl="0"/>
            <a:r>
              <a:rPr lang="fr-FR" sz="2400">
                <a:solidFill>
                  <a:srgbClr val="444444"/>
                </a:solidFill>
                <a:latin typeface="Aptos"/>
                <a:ea typeface="Calibri"/>
                <a:cs typeface="Calibri"/>
              </a:rPr>
              <a:t>002620 | HUMIDIFIER KIT 500ML 12/CS</a:t>
            </a:r>
            <a:r>
              <a:rPr lang="en-US" sz="2400">
                <a:solidFill>
                  <a:srgbClr val="444444"/>
                </a:solidFill>
                <a:latin typeface="Aptos"/>
                <a:ea typeface="Calibri"/>
                <a:cs typeface="Calibri"/>
              </a:rPr>
              <a:t>​</a:t>
            </a:r>
          </a:p>
          <a:p>
            <a:pPr rtl="0"/>
            <a:r>
              <a:rPr lang="en-US" sz="2400">
                <a:solidFill>
                  <a:srgbClr val="444444"/>
                </a:solidFill>
                <a:latin typeface="Aptos"/>
                <a:ea typeface="Calibri"/>
                <a:cs typeface="Calibri"/>
              </a:rPr>
              <a:t>CK0010 | NEB KIT W ADAPTER STERILE WATER 1000ML​</a:t>
            </a:r>
          </a:p>
          <a:p>
            <a:pPr rtl="0"/>
            <a:r>
              <a:rPr lang="en-US" sz="2400">
                <a:solidFill>
                  <a:srgbClr val="444444"/>
                </a:solidFill>
                <a:latin typeface="Aptos"/>
                <a:ea typeface="Calibri"/>
                <a:cs typeface="Calibri"/>
              </a:rPr>
              <a:t>CN0005 | WATER STERILE FOR INHALATION 500ML​</a:t>
            </a:r>
          </a:p>
          <a:p>
            <a:pPr rtl="0"/>
            <a:r>
              <a:rPr lang="en-US" sz="2400">
                <a:solidFill>
                  <a:srgbClr val="444444"/>
                </a:solidFill>
                <a:latin typeface="Aptos"/>
                <a:ea typeface="Calibri"/>
                <a:cs typeface="Calibri"/>
              </a:rPr>
              <a:t>116 | BALLARD SNGL DOSE SAL VIALS PNK,15ML,144​</a:t>
            </a:r>
          </a:p>
          <a:p>
            <a:pPr rtl="0"/>
            <a:r>
              <a:rPr lang="en-US" sz="2400">
                <a:solidFill>
                  <a:srgbClr val="444444"/>
                </a:solidFill>
                <a:latin typeface="Aptos"/>
                <a:ea typeface="Calibri"/>
                <a:cs typeface="Calibri"/>
              </a:rPr>
              <a:t>CK0005 | NEB KIT W ADAPTER STERILE WATER 500ML​</a:t>
            </a:r>
          </a:p>
          <a:p>
            <a:pPr rtl="0"/>
            <a:r>
              <a:rPr lang="it-IT" sz="2400">
                <a:solidFill>
                  <a:srgbClr val="444444"/>
                </a:solidFill>
                <a:latin typeface="Aptos"/>
                <a:ea typeface="Calibri"/>
                <a:cs typeface="Calibri"/>
              </a:rPr>
              <a:t>AL4109 | SALINE 0.9% DUALTOP PLAST BT 110ML 25/CS</a:t>
            </a:r>
            <a:r>
              <a:rPr lang="en-US" sz="2400">
                <a:solidFill>
                  <a:srgbClr val="444444"/>
                </a:solidFill>
                <a:latin typeface="Aptos"/>
                <a:ea typeface="Calibri"/>
                <a:cs typeface="Calibri"/>
              </a:rPr>
              <a:t>​</a:t>
            </a:r>
          </a:p>
          <a:p>
            <a:pPr rtl="0"/>
            <a:r>
              <a:rPr lang="en-US" sz="2400">
                <a:solidFill>
                  <a:srgbClr val="444444"/>
                </a:solidFill>
                <a:latin typeface="Aptos"/>
                <a:ea typeface="Calibri"/>
                <a:cs typeface="Calibri"/>
              </a:rPr>
              <a:t>CHB0020 | WATER STERILE IN HANGING BOTTLE 2000ML​</a:t>
            </a:r>
          </a:p>
          <a:p>
            <a:pPr algn="ctr"/>
            <a:endParaRPr lang="en-US"/>
          </a:p>
        </p:txBody>
      </p:sp>
    </p:spTree>
    <p:extLst>
      <p:ext uri="{BB962C8B-B14F-4D97-AF65-F5344CB8AC3E}">
        <p14:creationId xmlns:p14="http://schemas.microsoft.com/office/powerpoint/2010/main" val="3794659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44171-10F9-2FF7-B213-A5455355A17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13739D-4624-5F88-896E-E7EF5206F841}"/>
              </a:ext>
            </a:extLst>
          </p:cNvPr>
          <p:cNvSpPr>
            <a:spLocks noGrp="1"/>
          </p:cNvSpPr>
          <p:nvPr>
            <p:ph idx="1"/>
          </p:nvPr>
        </p:nvSpPr>
        <p:spPr>
          <a:xfrm>
            <a:off x="561976" y="1400175"/>
            <a:ext cx="7533810" cy="4737153"/>
          </a:xfrm>
        </p:spPr>
        <p:txBody>
          <a:bodyPr/>
          <a:lstStyle/>
          <a:p>
            <a:pPr marL="342900" indent="-342900">
              <a:buFont typeface="Arial" panose="020B0604020202020204" pitchFamily="34" charset="0"/>
              <a:buChar char="•"/>
            </a:pPr>
            <a:r>
              <a:rPr lang="en-US" sz="2400"/>
              <a:t>Are you throwing away water? </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Can we help ensure you have access to the right sizes?</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Are you purchasing on contract and can we place a bid for your business?</a:t>
            </a:r>
          </a:p>
          <a:p>
            <a:endParaRPr lang="en-US"/>
          </a:p>
        </p:txBody>
      </p:sp>
      <p:sp>
        <p:nvSpPr>
          <p:cNvPr id="2" name="Title 1">
            <a:extLst>
              <a:ext uri="{FF2B5EF4-FFF2-40B4-BE49-F238E27FC236}">
                <a16:creationId xmlns:a16="http://schemas.microsoft.com/office/drawing/2014/main" id="{24049E02-23D3-F4C3-65A2-26461A5F491D}"/>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Sterile Water &amp; Saline: Questions to Ask</a:t>
            </a:r>
            <a:endParaRPr lang="en-US"/>
          </a:p>
        </p:txBody>
      </p:sp>
    </p:spTree>
    <p:extLst>
      <p:ext uri="{BB962C8B-B14F-4D97-AF65-F5344CB8AC3E}">
        <p14:creationId xmlns:p14="http://schemas.microsoft.com/office/powerpoint/2010/main" val="31802303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ACE75-24BE-3121-F332-FEE96CF05C3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F133B48-29D6-FEA0-A5D4-E065AB2377D7}"/>
              </a:ext>
            </a:extLst>
          </p:cNvPr>
          <p:cNvSpPr txBox="1"/>
          <p:nvPr/>
        </p:nvSpPr>
        <p:spPr>
          <a:xfrm>
            <a:off x="8041640" y="1241550"/>
            <a:ext cx="4536440" cy="3231654"/>
          </a:xfrm>
          <a:prstGeom prst="rect">
            <a:avLst/>
          </a:prstGeom>
          <a:noFill/>
        </p:spPr>
        <p:txBody>
          <a:bodyPr wrap="square" lIns="91440" tIns="45720" rIns="91440" bIns="45720" anchor="t">
            <a:spAutoFit/>
          </a:bodyPr>
          <a:lstStyle/>
          <a:p>
            <a:r>
              <a:rPr lang="en-US" dirty="0">
                <a:solidFill>
                  <a:srgbClr val="008557"/>
                </a:solidFill>
              </a:rPr>
              <a:t>Resources: </a:t>
            </a: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ea typeface="+mn-lt"/>
                <a:cs typeface="+mn-lt"/>
                <a:hlinkClick r:id="rId3"/>
              </a:rPr>
              <a:t>Sterile Water &amp; Saline Brochure</a:t>
            </a:r>
            <a:endParaRPr lang="en-US" sz="1400" dirty="0">
              <a:ea typeface="+mn-lt"/>
              <a:cs typeface="+mn-lt"/>
            </a:endParaRPr>
          </a:p>
          <a:p>
            <a:pPr marL="285750" indent="-285750">
              <a:buFont typeface="Arial" panose="020B0604020202020204" pitchFamily="34" charset="0"/>
              <a:buChar char="•"/>
            </a:pPr>
            <a:endParaRPr lang="en-US" sz="1400" dirty="0">
              <a:ea typeface="+mn-lt"/>
              <a:cs typeface="+mn-lt"/>
              <a:hlinkClick r:id="rId4"/>
            </a:endParaRPr>
          </a:p>
          <a:p>
            <a:pPr marL="285750" indent="-285750">
              <a:buFont typeface="Arial" panose="020B0604020202020204" pitchFamily="34" charset="0"/>
              <a:buChar char="•"/>
            </a:pPr>
            <a:r>
              <a:rPr lang="en-US" sz="1400" dirty="0">
                <a:hlinkClick r:id="rId4"/>
              </a:rPr>
              <a:t>Inhalation Water Competitive Comparison</a:t>
            </a:r>
            <a:endParaRPr lang="en-US" sz="1400" dirty="0"/>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cs typeface="Arial" panose="020B0604020202020204"/>
                <a:hlinkClick r:id="rId5"/>
              </a:rPr>
              <a:t>Flex Container Lit Sheet</a:t>
            </a: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hlinkClick r:id="rId4"/>
              </a:rPr>
              <a:t>Inhalation Water Competitive Comparison</a:t>
            </a:r>
            <a:endParaRPr lang="en-US" sz="1400" dirty="0"/>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p:txBody>
      </p:sp>
      <p:sp>
        <p:nvSpPr>
          <p:cNvPr id="4" name="Content Placeholder 3">
            <a:extLst>
              <a:ext uri="{FF2B5EF4-FFF2-40B4-BE49-F238E27FC236}">
                <a16:creationId xmlns:a16="http://schemas.microsoft.com/office/drawing/2014/main" id="{6594FE2B-851D-A69F-86C7-BC01464E7088}"/>
              </a:ext>
            </a:extLst>
          </p:cNvPr>
          <p:cNvSpPr>
            <a:spLocks noGrp="1"/>
          </p:cNvSpPr>
          <p:nvPr>
            <p:ph idx="1"/>
          </p:nvPr>
        </p:nvSpPr>
        <p:spPr>
          <a:xfrm>
            <a:off x="561975" y="1400175"/>
            <a:ext cx="7065459" cy="4737153"/>
          </a:xfrm>
        </p:spPr>
        <p:txBody>
          <a:bodyPr>
            <a:normAutofit lnSpcReduction="10000"/>
          </a:bodyPr>
          <a:lstStyle/>
          <a:p>
            <a:pPr marL="0" indent="0">
              <a:buNone/>
            </a:pPr>
            <a:r>
              <a:rPr lang="en-US" sz="2400" dirty="0"/>
              <a:t>Contract Position</a:t>
            </a:r>
          </a:p>
          <a:p>
            <a:pPr marL="0" indent="0">
              <a:buNone/>
            </a:pPr>
            <a:endParaRPr lang="en-US" sz="2400" dirty="0"/>
          </a:p>
          <a:p>
            <a:pPr marL="0" indent="0">
              <a:buNone/>
            </a:pPr>
            <a:r>
              <a:rPr lang="en-US" sz="2400" dirty="0"/>
              <a:t>One of the most complete lines in the industry</a:t>
            </a:r>
          </a:p>
          <a:p>
            <a:pPr marL="0" indent="0">
              <a:buNone/>
            </a:pPr>
            <a:endParaRPr lang="en-US" dirty="0"/>
          </a:p>
          <a:p>
            <a:pPr marL="0" indent="0">
              <a:buNone/>
            </a:pPr>
            <a:r>
              <a:rPr lang="en-US" sz="2400" dirty="0"/>
              <a:t>Flex Container benefits vs bottles/bags</a:t>
            </a:r>
          </a:p>
          <a:p>
            <a:pPr marL="0" indent="0">
              <a:buNone/>
            </a:pPr>
            <a:endParaRPr lang="en-US" sz="2400" b="1" dirty="0"/>
          </a:p>
          <a:p>
            <a:pPr marL="0" indent="0">
              <a:buNone/>
            </a:pPr>
            <a:endParaRPr lang="en-US" sz="2400" b="1" dirty="0"/>
          </a:p>
          <a:p>
            <a:pPr marL="0" indent="0">
              <a:buNone/>
            </a:pPr>
            <a:endParaRPr lang="en-US" sz="2400" b="1" dirty="0"/>
          </a:p>
          <a:p>
            <a:pPr marL="0" indent="0">
              <a:buNone/>
            </a:pPr>
            <a:r>
              <a:rPr lang="en-US" sz="2400" b="1" dirty="0"/>
              <a:t>*Prime Targets</a:t>
            </a:r>
          </a:p>
          <a:p>
            <a:pPr marL="0" indent="0">
              <a:buNone/>
            </a:pPr>
            <a:r>
              <a:rPr lang="en-US" sz="2400" b="1" dirty="0"/>
              <a:t>Vizient </a:t>
            </a:r>
            <a:r>
              <a:rPr lang="en-US" sz="2400" b="1" dirty="0" err="1"/>
              <a:t>Captis</a:t>
            </a:r>
            <a:r>
              <a:rPr lang="en-US" sz="2400" b="1" dirty="0"/>
              <a:t> &amp; MS Commit sole source Contract 1001353</a:t>
            </a:r>
          </a:p>
          <a:p>
            <a:endParaRPr lang="en-US" dirty="0"/>
          </a:p>
        </p:txBody>
      </p:sp>
      <p:sp>
        <p:nvSpPr>
          <p:cNvPr id="3" name="Title 2">
            <a:extLst>
              <a:ext uri="{FF2B5EF4-FFF2-40B4-BE49-F238E27FC236}">
                <a16:creationId xmlns:a16="http://schemas.microsoft.com/office/drawing/2014/main" id="{180F9A92-DA87-8A1A-61A2-23EC081F1122}"/>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Water: Key Selling Points</a:t>
            </a:r>
            <a:endParaRPr lang="en-US"/>
          </a:p>
        </p:txBody>
      </p:sp>
    </p:spTree>
    <p:extLst>
      <p:ext uri="{BB962C8B-B14F-4D97-AF65-F5344CB8AC3E}">
        <p14:creationId xmlns:p14="http://schemas.microsoft.com/office/powerpoint/2010/main" val="84004218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11D98-1F10-BF53-75A2-53DCA97F3A7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3CDE082-612D-AA71-05C2-3505BDD78CC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129</a:t>
            </a:fld>
            <a:endParaRPr lang="en-US"/>
          </a:p>
        </p:txBody>
      </p:sp>
      <p:sp>
        <p:nvSpPr>
          <p:cNvPr id="3" name="Title 2">
            <a:extLst>
              <a:ext uri="{FF2B5EF4-FFF2-40B4-BE49-F238E27FC236}">
                <a16:creationId xmlns:a16="http://schemas.microsoft.com/office/drawing/2014/main" id="{4953A17B-9132-B962-304A-8A96BD392C85}"/>
              </a:ext>
            </a:extLst>
          </p:cNvPr>
          <p:cNvSpPr>
            <a:spLocks noGrp="1"/>
          </p:cNvSpPr>
          <p:nvPr>
            <p:ph type="title"/>
          </p:nvPr>
        </p:nvSpPr>
        <p:spPr>
          <a:xfrm>
            <a:off x="3329609" y="3676303"/>
            <a:ext cx="8311302" cy="2635399"/>
          </a:xfrm>
        </p:spPr>
        <p:txBody>
          <a:bodyPr>
            <a:normAutofit/>
          </a:bodyPr>
          <a:lstStyle/>
          <a:p>
            <a:r>
              <a:rPr lang="en-US"/>
              <a:t>Non-Invasive Ventilation</a:t>
            </a:r>
            <a:br>
              <a:rPr lang="en-US"/>
            </a:br>
            <a:br>
              <a:rPr lang="en-US"/>
            </a:br>
            <a:endParaRPr lang="en-US"/>
          </a:p>
        </p:txBody>
      </p:sp>
    </p:spTree>
    <p:extLst>
      <p:ext uri="{BB962C8B-B14F-4D97-AF65-F5344CB8AC3E}">
        <p14:creationId xmlns:p14="http://schemas.microsoft.com/office/powerpoint/2010/main" val="14393509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1AA45-2BD5-3CFC-C8F1-1C9518924ACE}"/>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D7BA3BC4-999E-26B5-B283-889712B464BE}"/>
              </a:ext>
            </a:extLst>
          </p:cNvPr>
          <p:cNvSpPr>
            <a:spLocks noGrp="1"/>
          </p:cNvSpPr>
          <p:nvPr>
            <p:ph type="body" sz="quarter" idx="13"/>
          </p:nvPr>
        </p:nvSpPr>
        <p:spPr>
          <a:xfrm>
            <a:off x="722313" y="4406900"/>
            <a:ext cx="5076321" cy="1701800"/>
          </a:xfrm>
        </p:spPr>
        <p:txBody>
          <a:bodyPr/>
          <a:lstStyle/>
          <a:p>
            <a:pPr marL="0" indent="0">
              <a:buNone/>
            </a:pPr>
            <a:r>
              <a:rPr lang="en-US" b="1"/>
              <a:t>Overview		</a:t>
            </a:r>
          </a:p>
          <a:p>
            <a:r>
              <a:rPr lang="en-US" sz="1400"/>
              <a:t>Initiated during acute or weaning phase</a:t>
            </a:r>
          </a:p>
          <a:p>
            <a:r>
              <a:rPr lang="en-US" sz="1400"/>
              <a:t>Mask interfaces vary</a:t>
            </a:r>
          </a:p>
          <a:p>
            <a:r>
              <a:rPr lang="en-US" sz="1400">
                <a:hlinkClick r:id="rId3">
                  <a:extLst>
                    <a:ext uri="{A12FA001-AC4F-418D-AE19-62706E023703}">
                      <ahyp:hlinkClr xmlns:ahyp="http://schemas.microsoft.com/office/drawing/2018/hyperlinkcolor" val="tx"/>
                    </a:ext>
                  </a:extLst>
                </a:hlinkClick>
              </a:rPr>
              <a:t>Non Invasive Ventilation: Educational Video – YouTube</a:t>
            </a:r>
            <a:r>
              <a:rPr lang="en-US" sz="1400"/>
              <a:t> (14:24)										</a:t>
            </a:r>
          </a:p>
          <a:p>
            <a:endParaRPr lang="en-US"/>
          </a:p>
          <a:p>
            <a:endParaRPr lang="en-US"/>
          </a:p>
        </p:txBody>
      </p:sp>
      <p:sp>
        <p:nvSpPr>
          <p:cNvPr id="3" name="Title 2">
            <a:extLst>
              <a:ext uri="{FF2B5EF4-FFF2-40B4-BE49-F238E27FC236}">
                <a16:creationId xmlns:a16="http://schemas.microsoft.com/office/drawing/2014/main" id="{D46EF4BA-71DE-F452-D1F0-187AB5AD6265}"/>
              </a:ext>
            </a:extLst>
          </p:cNvPr>
          <p:cNvSpPr>
            <a:spLocks noGrp="1"/>
          </p:cNvSpPr>
          <p:nvPr>
            <p:ph type="title"/>
          </p:nvPr>
        </p:nvSpPr>
        <p:spPr>
          <a:xfrm>
            <a:off x="522219" y="419100"/>
            <a:ext cx="10515600" cy="668820"/>
          </a:xfrm>
        </p:spPr>
        <p:txBody>
          <a:bodyPr>
            <a:noAutofit/>
          </a:bodyPr>
          <a:lstStyle/>
          <a:p>
            <a:r>
              <a:rPr lang="en-US"/>
              <a:t>Non-Invasive Ventilation (NIV)</a:t>
            </a:r>
          </a:p>
        </p:txBody>
      </p:sp>
      <p:sp>
        <p:nvSpPr>
          <p:cNvPr id="2" name="Slide Number Placeholder 1">
            <a:extLst>
              <a:ext uri="{FF2B5EF4-FFF2-40B4-BE49-F238E27FC236}">
                <a16:creationId xmlns:a16="http://schemas.microsoft.com/office/drawing/2014/main" id="{9FBA4BBE-6788-E1C7-4586-8AB9E5145FAF}"/>
              </a:ext>
            </a:extLst>
          </p:cNvPr>
          <p:cNvSpPr>
            <a:spLocks noGrp="1"/>
          </p:cNvSpPr>
          <p:nvPr>
            <p:ph type="sldNum" sz="quarter" idx="4294967295"/>
          </p:nvPr>
        </p:nvSpPr>
        <p:spPr>
          <a:xfrm>
            <a:off x="11361738" y="6443663"/>
            <a:ext cx="830262" cy="2825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5D75E3-62B6-C44A-8295-14DF27978E1A}" type="slidenum">
              <a:rPr kumimoji="0" lang="en-US" sz="1100" b="0" i="0" u="none" strike="noStrike" kern="1200" cap="none" spc="0" normalizeH="0" baseline="0" noProof="0" smtClean="0">
                <a:ln>
                  <a:noFill/>
                </a:ln>
                <a:solidFill>
                  <a:srgbClr val="008557"/>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1100" b="0" i="0" u="none" strike="noStrike" kern="1200" cap="none" spc="0" normalizeH="0" baseline="0" noProof="0">
              <a:ln>
                <a:noFill/>
              </a:ln>
              <a:solidFill>
                <a:srgbClr val="008557"/>
              </a:solidFill>
              <a:effectLst/>
              <a:uLnTx/>
              <a:uFillTx/>
              <a:latin typeface="Arial" panose="020B0604020202020204"/>
              <a:ea typeface="+mn-ea"/>
              <a:cs typeface="+mn-cs"/>
            </a:endParaRPr>
          </a:p>
        </p:txBody>
      </p:sp>
      <p:pic>
        <p:nvPicPr>
          <p:cNvPr id="1026" name="Picture 2" descr="nCPAP interfaces">
            <a:extLst>
              <a:ext uri="{FF2B5EF4-FFF2-40B4-BE49-F238E27FC236}">
                <a16:creationId xmlns:a16="http://schemas.microsoft.com/office/drawing/2014/main" id="{FE41DC58-411E-5653-7667-75B98E8A588B}"/>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509091" y="1582496"/>
            <a:ext cx="3648862" cy="2426137"/>
          </a:xfrm>
          <a:prstGeom prst="rect">
            <a:avLst/>
          </a:prstGeom>
          <a:ln>
            <a:noFill/>
          </a:ln>
          <a:effectLst/>
        </p:spPr>
      </p:pic>
      <p:pic>
        <p:nvPicPr>
          <p:cNvPr id="1028" name="Picture 4" descr="MiniMe®2 paediatric nasal NIV mask">
            <a:extLst>
              <a:ext uri="{FF2B5EF4-FFF2-40B4-BE49-F238E27FC236}">
                <a16:creationId xmlns:a16="http://schemas.microsoft.com/office/drawing/2014/main" id="{A4CFF17C-55AD-9A4E-8C7D-DBA3823614B3}"/>
              </a:ext>
            </a:extLst>
          </p:cNvPr>
          <p:cNvPicPr>
            <a:picLocks noChangeAspect="1" noChangeArrowheads="1"/>
          </p:cNvPicPr>
          <p:nvPr/>
        </p:nvPicPr>
        <p:blipFill rotWithShape="1">
          <a:blip r:embed="rId5">
            <a:grayscl/>
            <a:extLst>
              <a:ext uri="{28A0092B-C50C-407E-A947-70E740481C1C}">
                <a14:useLocalDpi xmlns:a14="http://schemas.microsoft.com/office/drawing/2010/main" val="0"/>
              </a:ext>
            </a:extLst>
          </a:blip>
          <a:srcRect l="24524"/>
          <a:stretch/>
        </p:blipFill>
        <p:spPr bwMode="auto">
          <a:xfrm>
            <a:off x="4606397" y="1526072"/>
            <a:ext cx="2006284" cy="2482561"/>
          </a:xfrm>
          <a:prstGeom prst="rect">
            <a:avLst/>
          </a:prstGeom>
          <a:ln>
            <a:noFill/>
          </a:ln>
          <a:effectLst/>
        </p:spPr>
      </p:pic>
      <p:pic>
        <p:nvPicPr>
          <p:cNvPr id="1030" name="Picture 6" descr="Vyaire Medical AirLife noninvasive ventilation (NIV) masks - NIV040M,  NIV040S, NIV040L | Vitality Medical">
            <a:extLst>
              <a:ext uri="{FF2B5EF4-FFF2-40B4-BE49-F238E27FC236}">
                <a16:creationId xmlns:a16="http://schemas.microsoft.com/office/drawing/2014/main" id="{69683EDC-CEA0-900E-C611-383380941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61125" y="1522836"/>
            <a:ext cx="2505115" cy="2545456"/>
          </a:xfrm>
          <a:prstGeom prst="rect">
            <a:avLst/>
          </a:prstGeom>
          <a:ln>
            <a:noFill/>
          </a:ln>
          <a:effectLst/>
        </p:spPr>
      </p:pic>
      <p:sp>
        <p:nvSpPr>
          <p:cNvPr id="6" name="Double Bracket 5">
            <a:extLst>
              <a:ext uri="{FF2B5EF4-FFF2-40B4-BE49-F238E27FC236}">
                <a16:creationId xmlns:a16="http://schemas.microsoft.com/office/drawing/2014/main" id="{6C1B9217-AD93-44AC-2C55-08C67EBFEB51}"/>
              </a:ext>
            </a:extLst>
          </p:cNvPr>
          <p:cNvSpPr/>
          <p:nvPr/>
        </p:nvSpPr>
        <p:spPr>
          <a:xfrm>
            <a:off x="2787805" y="1728439"/>
            <a:ext cx="256478" cy="312235"/>
          </a:xfrm>
          <a:prstGeom prst="bracketPair">
            <a:avLst/>
          </a:prstGeom>
          <a:solidFill>
            <a:schemeClr val="bg1">
              <a:lumMod val="75000"/>
            </a:schemeClr>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 name="TextBox 3">
            <a:extLst>
              <a:ext uri="{FF2B5EF4-FFF2-40B4-BE49-F238E27FC236}">
                <a16:creationId xmlns:a16="http://schemas.microsoft.com/office/drawing/2014/main" id="{572923BF-8ECA-A249-2865-1028562B2DAF}"/>
              </a:ext>
            </a:extLst>
          </p:cNvPr>
          <p:cNvSpPr txBox="1"/>
          <p:nvPr/>
        </p:nvSpPr>
        <p:spPr>
          <a:xfrm>
            <a:off x="6095999" y="4341472"/>
            <a:ext cx="5748363" cy="1335750"/>
          </a:xfrm>
          <a:prstGeom prst="rect">
            <a:avLst/>
          </a:prstGeom>
          <a:noFill/>
        </p:spPr>
        <p:txBody>
          <a:bodyPr wrap="square" lIns="91440" tIns="45720" rIns="91440" bIns="45720" rtlCol="0" anchor="t">
            <a:spAutoFit/>
          </a:bodyPr>
          <a:lstStyle/>
          <a:p>
            <a:pPr>
              <a:lnSpc>
                <a:spcPct val="90000"/>
              </a:lnSpc>
              <a:spcBef>
                <a:spcPts val="1000"/>
              </a:spcBef>
            </a:pPr>
            <a:r>
              <a:rPr lang="en-US" sz="2000" b="1">
                <a:solidFill>
                  <a:schemeClr val="bg1"/>
                </a:solidFill>
                <a:latin typeface="Arial" panose="020B0604020202020204" pitchFamily="34" charset="0"/>
                <a:cs typeface="Arial" panose="020B0604020202020204" pitchFamily="34" charset="0"/>
              </a:rPr>
              <a:t>Intent</a:t>
            </a:r>
          </a:p>
          <a:p>
            <a:pPr marL="285750" indent="-285750">
              <a:lnSpc>
                <a:spcPct val="90000"/>
              </a:lnSpc>
              <a:spcBef>
                <a:spcPts val="1000"/>
              </a:spcBef>
              <a:buFont typeface="Arial" panose="020B0604020202020204" pitchFamily="34" charset="0"/>
              <a:buChar char="•"/>
            </a:pPr>
            <a:r>
              <a:rPr lang="en-US" sz="1400">
                <a:solidFill>
                  <a:schemeClr val="bg1"/>
                </a:solidFill>
                <a:latin typeface="Arial" panose="020B0604020202020204" pitchFamily="34" charset="0"/>
                <a:cs typeface="Arial" panose="020B0604020202020204" pitchFamily="34" charset="0"/>
              </a:rPr>
              <a:t>Avoid intubation/mechanical ventilation</a:t>
            </a:r>
          </a:p>
          <a:p>
            <a:pPr marL="285750" indent="-285750">
              <a:lnSpc>
                <a:spcPct val="90000"/>
              </a:lnSpc>
              <a:spcBef>
                <a:spcPts val="1000"/>
              </a:spcBef>
              <a:buFont typeface="Arial" panose="020B0604020202020204" pitchFamily="34" charset="0"/>
              <a:buChar char="•"/>
            </a:pPr>
            <a:r>
              <a:rPr lang="en-US" sz="1400">
                <a:solidFill>
                  <a:schemeClr val="bg1"/>
                </a:solidFill>
                <a:latin typeface="Arial" panose="020B0604020202020204" pitchFamily="34" charset="0"/>
                <a:cs typeface="Arial" panose="020B0604020202020204" pitchFamily="34" charset="0"/>
              </a:rPr>
              <a:t>Improve gas exchange</a:t>
            </a:r>
          </a:p>
          <a:p>
            <a:pPr marL="285750" indent="-285750">
              <a:lnSpc>
                <a:spcPct val="90000"/>
              </a:lnSpc>
              <a:spcBef>
                <a:spcPts val="1000"/>
              </a:spcBef>
              <a:buFont typeface="Arial" panose="020B0604020202020204" pitchFamily="34" charset="0"/>
              <a:buChar char="•"/>
            </a:pPr>
            <a:r>
              <a:rPr lang="en-US" sz="1400">
                <a:solidFill>
                  <a:schemeClr val="bg1"/>
                </a:solidFill>
                <a:latin typeface="Arial" panose="020B0604020202020204" pitchFamily="34" charset="0"/>
                <a:cs typeface="Arial" panose="020B0604020202020204" pitchFamily="34" charset="0"/>
              </a:rPr>
              <a:t>Minimize ventilator induced lung injury and infection</a:t>
            </a:r>
          </a:p>
        </p:txBody>
      </p:sp>
      <p:sp>
        <p:nvSpPr>
          <p:cNvPr id="14" name="TextBox 13">
            <a:extLst>
              <a:ext uri="{FF2B5EF4-FFF2-40B4-BE49-F238E27FC236}">
                <a16:creationId xmlns:a16="http://schemas.microsoft.com/office/drawing/2014/main" id="{168D17A7-ADFC-2880-3819-4A8EE1D5A5EA}"/>
              </a:ext>
            </a:extLst>
          </p:cNvPr>
          <p:cNvSpPr txBox="1"/>
          <p:nvPr/>
        </p:nvSpPr>
        <p:spPr>
          <a:xfrm>
            <a:off x="365396" y="1090355"/>
            <a:ext cx="8482002" cy="369332"/>
          </a:xfrm>
          <a:prstGeom prst="rect">
            <a:avLst/>
          </a:prstGeom>
          <a:noFill/>
        </p:spPr>
        <p:txBody>
          <a:bodyPr wrap="none" rtlCol="0">
            <a:spAutoFit/>
          </a:bodyPr>
          <a:lstStyle/>
          <a:p>
            <a:r>
              <a:rPr lang="en-US" sz="1800">
                <a:latin typeface="+mn-lt"/>
                <a:cs typeface="Calibri"/>
              </a:rPr>
              <a:t>Providing Positive Airway Pressure Without Using an Endotracheal or Trach Tube</a:t>
            </a:r>
            <a:endParaRPr lang="en-US"/>
          </a:p>
        </p:txBody>
      </p:sp>
    </p:spTree>
    <p:extLst>
      <p:ext uri="{BB962C8B-B14F-4D97-AF65-F5344CB8AC3E}">
        <p14:creationId xmlns:p14="http://schemas.microsoft.com/office/powerpoint/2010/main" val="1092656555"/>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34D77-AD89-9C45-28DD-9170DF831401}"/>
            </a:ext>
          </a:extLst>
        </p:cNvPr>
        <p:cNvGrpSpPr/>
        <p:nvPr/>
      </p:nvGrpSpPr>
      <p:grpSpPr>
        <a:xfrm>
          <a:off x="0" y="0"/>
          <a:ext cx="0" cy="0"/>
          <a:chOff x="0" y="0"/>
          <a:chExt cx="0" cy="0"/>
        </a:xfrm>
      </p:grpSpPr>
      <p:pic>
        <p:nvPicPr>
          <p:cNvPr id="4" name="Chart Placeholder 19" descr="A screenshot of a computer">
            <a:extLst>
              <a:ext uri="{FF2B5EF4-FFF2-40B4-BE49-F238E27FC236}">
                <a16:creationId xmlns:a16="http://schemas.microsoft.com/office/drawing/2014/main" id="{E2CAA605-A0A2-15E3-F6AF-7B7D11FF5E61}"/>
              </a:ext>
            </a:extLst>
          </p:cNvPr>
          <p:cNvPicPr>
            <a:picLocks noGrp="1" noChangeAspect="1"/>
          </p:cNvPicPr>
          <p:nvPr>
            <p:ph type="chart" sz="quarter" idx="16"/>
          </p:nvPr>
        </p:nvPicPr>
        <p:blipFill rotWithShape="1">
          <a:blip r:embed="rId3"/>
          <a:srcRect l="33044" t="55459" r="39357" b="24246"/>
          <a:stretch/>
        </p:blipFill>
        <p:spPr bwMode="auto">
          <a:xfrm>
            <a:off x="640654" y="1607548"/>
            <a:ext cx="5581726" cy="2308801"/>
          </a:xfrm>
          <a:ln w="3175">
            <a:solidFill>
              <a:schemeClr val="tx1"/>
            </a:solidFill>
          </a:ln>
          <a:extLst>
            <a:ext uri="{53640926-AAD7-44D8-BBD7-CCE9431645EC}">
              <a14:shadowObscured xmlns:a14="http://schemas.microsoft.com/office/drawing/2010/main"/>
            </a:ext>
          </a:extLst>
        </p:spPr>
      </p:pic>
      <p:pic>
        <p:nvPicPr>
          <p:cNvPr id="7" name="Chart Placeholder 16" descr="A screenshot of a computer">
            <a:extLst>
              <a:ext uri="{FF2B5EF4-FFF2-40B4-BE49-F238E27FC236}">
                <a16:creationId xmlns:a16="http://schemas.microsoft.com/office/drawing/2014/main" id="{88E91764-0333-4802-46A0-326CDA647389}"/>
              </a:ext>
            </a:extLst>
          </p:cNvPr>
          <p:cNvPicPr>
            <a:picLocks noGrp="1" noChangeAspect="1"/>
          </p:cNvPicPr>
          <p:nvPr>
            <p:ph type="chart" sz="quarter" idx="17"/>
          </p:nvPr>
        </p:nvPicPr>
        <p:blipFill rotWithShape="1">
          <a:blip r:embed="rId4"/>
          <a:srcRect l="67085" t="55459" r="14876" b="26161"/>
          <a:stretch/>
        </p:blipFill>
        <p:spPr bwMode="auto">
          <a:xfrm>
            <a:off x="7125195" y="1601931"/>
            <a:ext cx="3977725" cy="2279765"/>
          </a:xfrm>
          <a:ln w="3175">
            <a:solidFill>
              <a:schemeClr val="tx1"/>
            </a:solidFill>
          </a:ln>
          <a:extLst>
            <a:ext uri="{53640926-AAD7-44D8-BBD7-CCE9431645EC}">
              <a14:shadowObscured xmlns:a14="http://schemas.microsoft.com/office/drawing/2010/main"/>
            </a:ext>
          </a:extLst>
        </p:spPr>
      </p:pic>
      <p:sp>
        <p:nvSpPr>
          <p:cNvPr id="21" name="Title 20">
            <a:extLst>
              <a:ext uri="{FF2B5EF4-FFF2-40B4-BE49-F238E27FC236}">
                <a16:creationId xmlns:a16="http://schemas.microsoft.com/office/drawing/2014/main" id="{1F1CE4C8-10D1-7327-D419-75FAB02F105A}"/>
              </a:ext>
            </a:extLst>
          </p:cNvPr>
          <p:cNvSpPr>
            <a:spLocks noGrp="1"/>
          </p:cNvSpPr>
          <p:nvPr>
            <p:ph type="title"/>
          </p:nvPr>
        </p:nvSpPr>
        <p:spPr>
          <a:xfrm>
            <a:off x="522219" y="419100"/>
            <a:ext cx="10515600" cy="668820"/>
          </a:xfrm>
        </p:spPr>
        <p:txBody>
          <a:bodyPr/>
          <a:lstStyle/>
          <a:p>
            <a:r>
              <a:rPr lang="en-US"/>
              <a:t>AirLife Portfolio </a:t>
            </a:r>
          </a:p>
        </p:txBody>
      </p:sp>
      <p:sp>
        <p:nvSpPr>
          <p:cNvPr id="3" name="TextBox 2">
            <a:extLst>
              <a:ext uri="{FF2B5EF4-FFF2-40B4-BE49-F238E27FC236}">
                <a16:creationId xmlns:a16="http://schemas.microsoft.com/office/drawing/2014/main" id="{4200DB0E-9246-0202-EEF8-33D32473FDE9}"/>
              </a:ext>
            </a:extLst>
          </p:cNvPr>
          <p:cNvSpPr txBox="1"/>
          <p:nvPr/>
        </p:nvSpPr>
        <p:spPr>
          <a:xfrm>
            <a:off x="640654" y="1207438"/>
            <a:ext cx="558172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black"/>
                </a:solidFill>
                <a:effectLst/>
                <a:uLnTx/>
                <a:uFillTx/>
                <a:latin typeface="Arial" panose="020B0604020202020204"/>
                <a:ea typeface="+mn-ea"/>
                <a:cs typeface="+mn-cs"/>
              </a:rPr>
              <a:t>Adult </a:t>
            </a:r>
            <a:r>
              <a:rPr kumimoji="0" lang="en-US" sz="2000" b="1" i="0" u="sng" strike="noStrike" kern="1200" cap="none" spc="0" normalizeH="0" baseline="0" noProof="0">
                <a:ln>
                  <a:noFill/>
                </a:ln>
                <a:solidFill>
                  <a:prstClr val="black"/>
                </a:solidFill>
                <a:effectLst/>
                <a:uLnTx/>
                <a:uFillTx/>
                <a:latin typeface="Arial" panose="020B0604020202020204"/>
                <a:ea typeface="+mn-ea"/>
                <a:cs typeface="+mn-cs"/>
              </a:rPr>
              <a:t>Full-Face</a:t>
            </a:r>
            <a:r>
              <a:rPr kumimoji="0" lang="en-US" sz="2000" b="1" i="0" u="none" strike="noStrike" kern="1200" cap="none" spc="0" normalizeH="0" baseline="0" noProof="0">
                <a:ln>
                  <a:noFill/>
                </a:ln>
                <a:solidFill>
                  <a:prstClr val="black"/>
                </a:solidFill>
                <a:effectLst/>
                <a:uLnTx/>
                <a:uFillTx/>
                <a:latin typeface="Arial" panose="020B0604020202020204"/>
                <a:ea typeface="+mn-ea"/>
                <a:cs typeface="+mn-cs"/>
              </a:rPr>
              <a:t> Mask</a:t>
            </a:r>
          </a:p>
        </p:txBody>
      </p:sp>
      <p:sp>
        <p:nvSpPr>
          <p:cNvPr id="5" name="TextBox 4">
            <a:extLst>
              <a:ext uri="{FF2B5EF4-FFF2-40B4-BE49-F238E27FC236}">
                <a16:creationId xmlns:a16="http://schemas.microsoft.com/office/drawing/2014/main" id="{C51A909D-F488-6D8F-D082-F90FB41F8B95}"/>
              </a:ext>
            </a:extLst>
          </p:cNvPr>
          <p:cNvSpPr txBox="1"/>
          <p:nvPr/>
        </p:nvSpPr>
        <p:spPr>
          <a:xfrm>
            <a:off x="7086369" y="1207438"/>
            <a:ext cx="405537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black"/>
                </a:solidFill>
                <a:effectLst/>
                <a:uLnTx/>
                <a:uFillTx/>
                <a:latin typeface="Arial" panose="020B0604020202020204"/>
                <a:ea typeface="+mn-ea"/>
                <a:cs typeface="+mn-cs"/>
              </a:rPr>
              <a:t>Adult </a:t>
            </a:r>
            <a:r>
              <a:rPr kumimoji="0" lang="en-US" sz="2000" b="1" i="0" u="sng" strike="noStrike" kern="1200" cap="none" spc="0" normalizeH="0" baseline="0" noProof="0">
                <a:ln>
                  <a:noFill/>
                </a:ln>
                <a:solidFill>
                  <a:prstClr val="black"/>
                </a:solidFill>
                <a:effectLst/>
                <a:uLnTx/>
                <a:uFillTx/>
                <a:latin typeface="Arial" panose="020B0604020202020204"/>
                <a:ea typeface="+mn-ea"/>
                <a:cs typeface="+mn-cs"/>
              </a:rPr>
              <a:t>Nasal</a:t>
            </a:r>
            <a:r>
              <a:rPr kumimoji="0" lang="en-US" sz="2000" b="1" i="0" u="none" strike="noStrike" kern="1200" cap="none" spc="0" normalizeH="0" baseline="0" noProof="0">
                <a:ln>
                  <a:noFill/>
                </a:ln>
                <a:solidFill>
                  <a:prstClr val="black"/>
                </a:solidFill>
                <a:effectLst/>
                <a:uLnTx/>
                <a:uFillTx/>
                <a:latin typeface="Arial" panose="020B0604020202020204"/>
                <a:ea typeface="+mn-ea"/>
                <a:cs typeface="+mn-cs"/>
              </a:rPr>
              <a:t> Mask</a:t>
            </a:r>
          </a:p>
        </p:txBody>
      </p:sp>
      <p:graphicFrame>
        <p:nvGraphicFramePr>
          <p:cNvPr id="9" name="Table 8">
            <a:extLst>
              <a:ext uri="{FF2B5EF4-FFF2-40B4-BE49-F238E27FC236}">
                <a16:creationId xmlns:a16="http://schemas.microsoft.com/office/drawing/2014/main" id="{2A4D3C3A-D8EB-65C8-0126-F832C0F474E7}"/>
              </a:ext>
            </a:extLst>
          </p:cNvPr>
          <p:cNvGraphicFramePr>
            <a:graphicFrameLocks noGrp="1"/>
          </p:cNvGraphicFramePr>
          <p:nvPr>
            <p:extLst>
              <p:ext uri="{D42A27DB-BD31-4B8C-83A1-F6EECF244321}">
                <p14:modId xmlns:p14="http://schemas.microsoft.com/office/powerpoint/2010/main" val="1044747713"/>
              </p:ext>
            </p:extLst>
          </p:nvPr>
        </p:nvGraphicFramePr>
        <p:xfrm>
          <a:off x="640654" y="4508328"/>
          <a:ext cx="5664248" cy="1499182"/>
        </p:xfrm>
        <a:graphic>
          <a:graphicData uri="http://schemas.openxmlformats.org/drawingml/2006/table">
            <a:tbl>
              <a:tblPr firstRow="1" firstCol="1" bandRow="1">
                <a:tableStyleId>{69012ECD-51FC-41F1-AA8D-1B2483CD663E}</a:tableStyleId>
              </a:tblPr>
              <a:tblGrid>
                <a:gridCol w="2267669">
                  <a:extLst>
                    <a:ext uri="{9D8B030D-6E8A-4147-A177-3AD203B41FA5}">
                      <a16:colId xmlns:a16="http://schemas.microsoft.com/office/drawing/2014/main" val="1041766191"/>
                    </a:ext>
                  </a:extLst>
                </a:gridCol>
                <a:gridCol w="3396579">
                  <a:extLst>
                    <a:ext uri="{9D8B030D-6E8A-4147-A177-3AD203B41FA5}">
                      <a16:colId xmlns:a16="http://schemas.microsoft.com/office/drawing/2014/main" val="2079388775"/>
                    </a:ext>
                  </a:extLst>
                </a:gridCol>
              </a:tblGrid>
              <a:tr h="483691">
                <a:tc>
                  <a:txBody>
                    <a:bodyPr/>
                    <a:lstStyle/>
                    <a:p>
                      <a:pPr marL="0" marR="0" algn="l">
                        <a:lnSpc>
                          <a:spcPct val="107000"/>
                        </a:lnSpc>
                        <a:spcBef>
                          <a:spcPts val="0"/>
                        </a:spcBef>
                        <a:spcAft>
                          <a:spcPts val="0"/>
                        </a:spcAft>
                      </a:pPr>
                      <a:r>
                        <a:rPr lang="en-US" sz="1800" b="1">
                          <a:solidFill>
                            <a:schemeClr val="bg1"/>
                          </a:solidFill>
                          <a:effectLst/>
                        </a:rPr>
                        <a:t>Elbow Color</a:t>
                      </a:r>
                      <a:endParaRPr lang="en-US" sz="18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tc>
                <a:tc>
                  <a:txBody>
                    <a:bodyPr/>
                    <a:lstStyle/>
                    <a:p>
                      <a:pPr marL="0" marR="0" algn="l">
                        <a:lnSpc>
                          <a:spcPct val="107000"/>
                        </a:lnSpc>
                        <a:spcBef>
                          <a:spcPts val="0"/>
                        </a:spcBef>
                        <a:spcAft>
                          <a:spcPts val="0"/>
                        </a:spcAft>
                      </a:pPr>
                      <a:r>
                        <a:rPr lang="en-US" sz="1800" b="1">
                          <a:solidFill>
                            <a:schemeClr val="bg1"/>
                          </a:solidFill>
                          <a:effectLst/>
                        </a:rPr>
                        <a:t>Description</a:t>
                      </a:r>
                      <a:endParaRPr lang="en-US" sz="18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04630261"/>
                  </a:ext>
                </a:extLst>
              </a:tr>
              <a:tr h="357228">
                <a:tc>
                  <a:txBody>
                    <a:bodyPr/>
                    <a:lstStyle/>
                    <a:p>
                      <a:pPr marL="0" marR="0">
                        <a:lnSpc>
                          <a:spcPct val="107000"/>
                        </a:lnSpc>
                        <a:spcBef>
                          <a:spcPts val="0"/>
                        </a:spcBef>
                        <a:spcAft>
                          <a:spcPts val="0"/>
                        </a:spcAft>
                      </a:pPr>
                      <a:r>
                        <a:rPr lang="en-US" sz="1800">
                          <a:solidFill>
                            <a:schemeClr val="bg1">
                              <a:lumMod val="50000"/>
                            </a:schemeClr>
                          </a:solidFill>
                          <a:effectLst/>
                        </a:rPr>
                        <a:t>Clear</a:t>
                      </a:r>
                      <a:endParaRPr lang="en-US" sz="1800">
                        <a:solidFill>
                          <a:schemeClr val="bg1">
                            <a:lumMod val="50000"/>
                          </a:schemeClr>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nSpc>
                          <a:spcPct val="107000"/>
                        </a:lnSpc>
                        <a:spcBef>
                          <a:spcPts val="0"/>
                        </a:spcBef>
                        <a:spcAft>
                          <a:spcPts val="0"/>
                        </a:spcAft>
                      </a:pPr>
                      <a:r>
                        <a:rPr lang="en-US" sz="1800">
                          <a:solidFill>
                            <a:schemeClr val="tx1"/>
                          </a:solidFill>
                          <a:effectLst/>
                        </a:rPr>
                        <a:t>Vented + AAV</a:t>
                      </a:r>
                      <a:endParaRPr lang="en-US" sz="180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1240081915"/>
                  </a:ext>
                </a:extLst>
              </a:tr>
              <a:tr h="357228">
                <a:tc>
                  <a:txBody>
                    <a:bodyPr/>
                    <a:lstStyle/>
                    <a:p>
                      <a:pPr marL="0" marR="0">
                        <a:lnSpc>
                          <a:spcPct val="107000"/>
                        </a:lnSpc>
                        <a:spcBef>
                          <a:spcPts val="0"/>
                        </a:spcBef>
                        <a:spcAft>
                          <a:spcPts val="0"/>
                        </a:spcAft>
                      </a:pPr>
                      <a:r>
                        <a:rPr lang="en-US" sz="1800">
                          <a:solidFill>
                            <a:schemeClr val="accent1">
                              <a:lumMod val="60000"/>
                              <a:lumOff val="40000"/>
                            </a:schemeClr>
                          </a:solidFill>
                          <a:effectLst/>
                        </a:rPr>
                        <a:t>Light blue</a:t>
                      </a:r>
                      <a:endParaRPr lang="en-US" sz="1800">
                        <a:solidFill>
                          <a:schemeClr val="accent1">
                            <a:lumMod val="60000"/>
                            <a:lumOff val="40000"/>
                          </a:schemeClr>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nSpc>
                          <a:spcPct val="107000"/>
                        </a:lnSpc>
                        <a:spcBef>
                          <a:spcPts val="0"/>
                        </a:spcBef>
                        <a:spcAft>
                          <a:spcPts val="0"/>
                        </a:spcAft>
                      </a:pPr>
                      <a:r>
                        <a:rPr lang="en-US" sz="1800">
                          <a:solidFill>
                            <a:schemeClr val="tx1"/>
                          </a:solidFill>
                          <a:effectLst/>
                        </a:rPr>
                        <a:t>Non-vented + AAV</a:t>
                      </a:r>
                      <a:endParaRPr lang="en-US" sz="180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1766054745"/>
                  </a:ext>
                </a:extLst>
              </a:tr>
              <a:tr h="301035">
                <a:tc>
                  <a:txBody>
                    <a:bodyPr/>
                    <a:lstStyle/>
                    <a:p>
                      <a:pPr marL="0" marR="0">
                        <a:lnSpc>
                          <a:spcPct val="107000"/>
                        </a:lnSpc>
                        <a:spcBef>
                          <a:spcPts val="0"/>
                        </a:spcBef>
                        <a:spcAft>
                          <a:spcPts val="0"/>
                        </a:spcAft>
                      </a:pPr>
                      <a:r>
                        <a:rPr lang="en-US" sz="1800">
                          <a:solidFill>
                            <a:schemeClr val="accent1">
                              <a:lumMod val="75000"/>
                            </a:schemeClr>
                          </a:solidFill>
                          <a:effectLst/>
                        </a:rPr>
                        <a:t>Dark blue</a:t>
                      </a:r>
                      <a:endParaRPr lang="en-US" sz="1800">
                        <a:solidFill>
                          <a:schemeClr val="accent1">
                            <a:lumMod val="75000"/>
                          </a:schemeClr>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nSpc>
                          <a:spcPct val="107000"/>
                        </a:lnSpc>
                        <a:spcBef>
                          <a:spcPts val="0"/>
                        </a:spcBef>
                        <a:spcAft>
                          <a:spcPts val="0"/>
                        </a:spcAft>
                      </a:pPr>
                      <a:r>
                        <a:rPr lang="en-US" sz="1800">
                          <a:solidFill>
                            <a:schemeClr val="tx1"/>
                          </a:solidFill>
                          <a:effectLst/>
                        </a:rPr>
                        <a:t>Non-vented no AAV</a:t>
                      </a:r>
                      <a:endParaRPr lang="en-US" sz="180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1559002538"/>
                  </a:ext>
                </a:extLst>
              </a:tr>
            </a:tbl>
          </a:graphicData>
        </a:graphic>
      </p:graphicFrame>
      <p:graphicFrame>
        <p:nvGraphicFramePr>
          <p:cNvPr id="10" name="Table 9">
            <a:extLst>
              <a:ext uri="{FF2B5EF4-FFF2-40B4-BE49-F238E27FC236}">
                <a16:creationId xmlns:a16="http://schemas.microsoft.com/office/drawing/2014/main" id="{981D6DFD-E1BC-BA4E-3FB2-E07BC8ABCC85}"/>
              </a:ext>
            </a:extLst>
          </p:cNvPr>
          <p:cNvGraphicFramePr>
            <a:graphicFrameLocks noGrp="1"/>
          </p:cNvGraphicFramePr>
          <p:nvPr>
            <p:extLst>
              <p:ext uri="{D42A27DB-BD31-4B8C-83A1-F6EECF244321}">
                <p14:modId xmlns:p14="http://schemas.microsoft.com/office/powerpoint/2010/main" val="594062015"/>
              </p:ext>
            </p:extLst>
          </p:nvPr>
        </p:nvGraphicFramePr>
        <p:xfrm>
          <a:off x="7086369" y="4516547"/>
          <a:ext cx="4055379" cy="1134015"/>
        </p:xfrm>
        <a:graphic>
          <a:graphicData uri="http://schemas.openxmlformats.org/drawingml/2006/table">
            <a:tbl>
              <a:tblPr firstRow="1" firstCol="1" bandRow="1">
                <a:tableStyleId>{69012ECD-51FC-41F1-AA8D-1B2483CD663E}</a:tableStyleId>
              </a:tblPr>
              <a:tblGrid>
                <a:gridCol w="1623562">
                  <a:extLst>
                    <a:ext uri="{9D8B030D-6E8A-4147-A177-3AD203B41FA5}">
                      <a16:colId xmlns:a16="http://schemas.microsoft.com/office/drawing/2014/main" val="1041766191"/>
                    </a:ext>
                  </a:extLst>
                </a:gridCol>
                <a:gridCol w="2431817">
                  <a:extLst>
                    <a:ext uri="{9D8B030D-6E8A-4147-A177-3AD203B41FA5}">
                      <a16:colId xmlns:a16="http://schemas.microsoft.com/office/drawing/2014/main" val="2079388775"/>
                    </a:ext>
                  </a:extLst>
                </a:gridCol>
              </a:tblGrid>
              <a:tr h="464871">
                <a:tc>
                  <a:txBody>
                    <a:bodyPr/>
                    <a:lstStyle/>
                    <a:p>
                      <a:pPr marL="0" marR="0" algn="l">
                        <a:lnSpc>
                          <a:spcPct val="107000"/>
                        </a:lnSpc>
                        <a:spcBef>
                          <a:spcPts val="0"/>
                        </a:spcBef>
                        <a:spcAft>
                          <a:spcPts val="0"/>
                        </a:spcAft>
                      </a:pPr>
                      <a:r>
                        <a:rPr lang="en-US" sz="1800" b="1">
                          <a:solidFill>
                            <a:schemeClr val="bg1"/>
                          </a:solidFill>
                          <a:effectLst/>
                        </a:rPr>
                        <a:t>Elbow Color</a:t>
                      </a:r>
                      <a:endParaRPr lang="en-US" sz="18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tc>
                <a:tc>
                  <a:txBody>
                    <a:bodyPr/>
                    <a:lstStyle/>
                    <a:p>
                      <a:pPr marL="0" marR="0" algn="l">
                        <a:lnSpc>
                          <a:spcPct val="107000"/>
                        </a:lnSpc>
                        <a:spcBef>
                          <a:spcPts val="0"/>
                        </a:spcBef>
                        <a:spcAft>
                          <a:spcPts val="0"/>
                        </a:spcAft>
                      </a:pPr>
                      <a:r>
                        <a:rPr lang="en-US" sz="1800" b="1">
                          <a:solidFill>
                            <a:schemeClr val="bg1"/>
                          </a:solidFill>
                          <a:effectLst/>
                        </a:rPr>
                        <a:t>Description</a:t>
                      </a:r>
                      <a:endParaRPr lang="en-US" sz="18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04630261"/>
                  </a:ext>
                </a:extLst>
              </a:tr>
              <a:tr h="334572">
                <a:tc>
                  <a:txBody>
                    <a:bodyPr/>
                    <a:lstStyle/>
                    <a:p>
                      <a:pPr marL="0" marR="0">
                        <a:lnSpc>
                          <a:spcPct val="107000"/>
                        </a:lnSpc>
                        <a:spcBef>
                          <a:spcPts val="0"/>
                        </a:spcBef>
                        <a:spcAft>
                          <a:spcPts val="0"/>
                        </a:spcAft>
                      </a:pPr>
                      <a:r>
                        <a:rPr lang="en-US" sz="1800">
                          <a:solidFill>
                            <a:schemeClr val="bg1">
                              <a:lumMod val="50000"/>
                            </a:schemeClr>
                          </a:solidFill>
                          <a:effectLst/>
                        </a:rPr>
                        <a:t>Clear</a:t>
                      </a:r>
                      <a:endParaRPr lang="en-US" sz="1800">
                        <a:solidFill>
                          <a:schemeClr val="bg1">
                            <a:lumMod val="50000"/>
                          </a:schemeClr>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nSpc>
                          <a:spcPct val="107000"/>
                        </a:lnSpc>
                        <a:spcBef>
                          <a:spcPts val="0"/>
                        </a:spcBef>
                        <a:spcAft>
                          <a:spcPts val="0"/>
                        </a:spcAft>
                      </a:pPr>
                      <a:r>
                        <a:rPr lang="en-US" sz="1800">
                          <a:solidFill>
                            <a:schemeClr val="tx1"/>
                          </a:solidFill>
                          <a:effectLst/>
                        </a:rPr>
                        <a:t>Vented + AAV</a:t>
                      </a:r>
                      <a:endParaRPr lang="en-US" sz="180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1240081915"/>
                  </a:ext>
                </a:extLst>
              </a:tr>
              <a:tr h="334572">
                <a:tc>
                  <a:txBody>
                    <a:bodyPr/>
                    <a:lstStyle/>
                    <a:p>
                      <a:pPr marL="0" marR="0">
                        <a:lnSpc>
                          <a:spcPct val="107000"/>
                        </a:lnSpc>
                        <a:spcBef>
                          <a:spcPts val="0"/>
                        </a:spcBef>
                        <a:spcAft>
                          <a:spcPts val="0"/>
                        </a:spcAft>
                      </a:pPr>
                      <a:r>
                        <a:rPr lang="en-US" sz="1800">
                          <a:solidFill>
                            <a:schemeClr val="accent1">
                              <a:lumMod val="60000"/>
                              <a:lumOff val="40000"/>
                            </a:schemeClr>
                          </a:solidFill>
                          <a:effectLst/>
                        </a:rPr>
                        <a:t>Light blue</a:t>
                      </a:r>
                      <a:endParaRPr lang="en-US" sz="1800">
                        <a:solidFill>
                          <a:schemeClr val="accent1">
                            <a:lumMod val="60000"/>
                            <a:lumOff val="40000"/>
                          </a:schemeClr>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nSpc>
                          <a:spcPct val="107000"/>
                        </a:lnSpc>
                        <a:spcBef>
                          <a:spcPts val="0"/>
                        </a:spcBef>
                        <a:spcAft>
                          <a:spcPts val="0"/>
                        </a:spcAft>
                      </a:pPr>
                      <a:r>
                        <a:rPr lang="en-US" sz="1800">
                          <a:solidFill>
                            <a:schemeClr val="tx1"/>
                          </a:solidFill>
                          <a:effectLst/>
                        </a:rPr>
                        <a:t>Non-vented + AAV</a:t>
                      </a:r>
                      <a:endParaRPr lang="en-US" sz="180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1766054745"/>
                  </a:ext>
                </a:extLst>
              </a:tr>
            </a:tbl>
          </a:graphicData>
        </a:graphic>
      </p:graphicFrame>
    </p:spTree>
    <p:extLst>
      <p:ext uri="{BB962C8B-B14F-4D97-AF65-F5344CB8AC3E}">
        <p14:creationId xmlns:p14="http://schemas.microsoft.com/office/powerpoint/2010/main" val="241848172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2818A-FE07-538B-D34B-6A8E4E94C0C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8217E6-FD24-C9DD-8323-86DE6877D98E}"/>
              </a:ext>
            </a:extLst>
          </p:cNvPr>
          <p:cNvSpPr>
            <a:spLocks noGrp="1"/>
          </p:cNvSpPr>
          <p:nvPr>
            <p:ph idx="1"/>
          </p:nvPr>
        </p:nvSpPr>
        <p:spPr>
          <a:xfrm>
            <a:off x="561975" y="1400175"/>
            <a:ext cx="10891271" cy="4737153"/>
          </a:xfrm>
        </p:spPr>
        <p:txBody>
          <a:bodyPr>
            <a:normAutofit/>
          </a:bodyPr>
          <a:lstStyle/>
          <a:p>
            <a:r>
              <a:rPr lang="en-US"/>
              <a:t>Universal circuit  (Adapts to vented or non-vented mask with AAV))</a:t>
            </a:r>
          </a:p>
          <a:p>
            <a:r>
              <a:rPr lang="en-US"/>
              <a:t>Single limb</a:t>
            </a:r>
          </a:p>
          <a:p>
            <a:r>
              <a:rPr lang="en-US"/>
              <a:t>Smooth bore</a:t>
            </a:r>
          </a:p>
          <a:p>
            <a:r>
              <a:rPr lang="en-US"/>
              <a:t>Disposable</a:t>
            </a:r>
          </a:p>
          <a:p>
            <a:pPr lvl="1"/>
            <a:r>
              <a:rPr lang="en-US"/>
              <a:t>Filter optional</a:t>
            </a:r>
          </a:p>
          <a:p>
            <a:pPr lvl="1"/>
            <a:r>
              <a:rPr lang="en-US"/>
              <a:t>Exhalation port and cap  (active or not active)</a:t>
            </a:r>
          </a:p>
          <a:p>
            <a:pPr lvl="1"/>
            <a:r>
              <a:rPr lang="en-US"/>
              <a:t>Pressure line tubing</a:t>
            </a:r>
          </a:p>
          <a:p>
            <a:pPr lvl="1"/>
            <a:r>
              <a:rPr lang="en-US"/>
              <a:t>22mm connector for non-vented mask attachment</a:t>
            </a:r>
          </a:p>
        </p:txBody>
      </p:sp>
      <p:sp>
        <p:nvSpPr>
          <p:cNvPr id="3" name="Slide Number Placeholder 2">
            <a:extLst>
              <a:ext uri="{FF2B5EF4-FFF2-40B4-BE49-F238E27FC236}">
                <a16:creationId xmlns:a16="http://schemas.microsoft.com/office/drawing/2014/main" id="{2F620D9E-3EAB-0E4F-56A9-EEE581785897}"/>
              </a:ext>
            </a:extLst>
          </p:cNvPr>
          <p:cNvSpPr>
            <a:spLocks noGrp="1"/>
          </p:cNvSpPr>
          <p:nvPr>
            <p:ph type="sldNum" sz="quarter" idx="4"/>
          </p:nvPr>
        </p:nvSpPr>
        <p:spPr>
          <a:xfrm>
            <a:off x="10810215" y="6443853"/>
            <a:ext cx="830696" cy="281997"/>
          </a:xfrm>
        </p:spPr>
        <p:txBody>
          <a:bodyPr/>
          <a:lstStyle/>
          <a:p>
            <a:pPr lvl="0"/>
            <a:fld id="{065D75E3-62B6-C44A-8295-14DF27978E1A}" type="slidenum">
              <a:rPr lang="en-US" noProof="0" smtClean="0"/>
              <a:pPr lvl="0"/>
              <a:t>132</a:t>
            </a:fld>
            <a:endParaRPr lang="en-US" noProof="0"/>
          </a:p>
        </p:txBody>
      </p:sp>
      <p:sp>
        <p:nvSpPr>
          <p:cNvPr id="4" name="Title 3">
            <a:extLst>
              <a:ext uri="{FF2B5EF4-FFF2-40B4-BE49-F238E27FC236}">
                <a16:creationId xmlns:a16="http://schemas.microsoft.com/office/drawing/2014/main" id="{486163D5-810C-B014-0310-7E4AB391AC28}"/>
              </a:ext>
            </a:extLst>
          </p:cNvPr>
          <p:cNvSpPr>
            <a:spLocks noGrp="1"/>
          </p:cNvSpPr>
          <p:nvPr>
            <p:ph type="title"/>
          </p:nvPr>
        </p:nvSpPr>
        <p:spPr>
          <a:xfrm>
            <a:off x="522219" y="419100"/>
            <a:ext cx="10515600" cy="668820"/>
          </a:xfrm>
        </p:spPr>
        <p:txBody>
          <a:bodyPr/>
          <a:lstStyle/>
          <a:p>
            <a:r>
              <a:rPr lang="en-US"/>
              <a:t>Non-Heated NIV Circuit</a:t>
            </a:r>
          </a:p>
        </p:txBody>
      </p:sp>
      <p:graphicFrame>
        <p:nvGraphicFramePr>
          <p:cNvPr id="5" name="Table 4">
            <a:extLst>
              <a:ext uri="{FF2B5EF4-FFF2-40B4-BE49-F238E27FC236}">
                <a16:creationId xmlns:a16="http://schemas.microsoft.com/office/drawing/2014/main" id="{D74E6985-64C1-C49B-8858-C9BDB51DD8BE}"/>
              </a:ext>
            </a:extLst>
          </p:cNvPr>
          <p:cNvGraphicFramePr>
            <a:graphicFrameLocks noGrp="1"/>
          </p:cNvGraphicFramePr>
          <p:nvPr>
            <p:extLst>
              <p:ext uri="{D42A27DB-BD31-4B8C-83A1-F6EECF244321}">
                <p14:modId xmlns:p14="http://schemas.microsoft.com/office/powerpoint/2010/main" val="3628054564"/>
              </p:ext>
            </p:extLst>
          </p:nvPr>
        </p:nvGraphicFramePr>
        <p:xfrm>
          <a:off x="802558" y="4967555"/>
          <a:ext cx="5896865" cy="914400"/>
        </p:xfrm>
        <a:graphic>
          <a:graphicData uri="http://schemas.openxmlformats.org/drawingml/2006/table">
            <a:tbl>
              <a:tblPr firstRow="1" bandRow="1">
                <a:tableStyleId>{69012ECD-51FC-41F1-AA8D-1B2483CD663E}</a:tableStyleId>
              </a:tblPr>
              <a:tblGrid>
                <a:gridCol w="1163974">
                  <a:extLst>
                    <a:ext uri="{9D8B030D-6E8A-4147-A177-3AD203B41FA5}">
                      <a16:colId xmlns:a16="http://schemas.microsoft.com/office/drawing/2014/main" val="3234798126"/>
                    </a:ext>
                  </a:extLst>
                </a:gridCol>
                <a:gridCol w="3152241">
                  <a:extLst>
                    <a:ext uri="{9D8B030D-6E8A-4147-A177-3AD203B41FA5}">
                      <a16:colId xmlns:a16="http://schemas.microsoft.com/office/drawing/2014/main" val="477770281"/>
                    </a:ext>
                  </a:extLst>
                </a:gridCol>
                <a:gridCol w="1580650">
                  <a:extLst>
                    <a:ext uri="{9D8B030D-6E8A-4147-A177-3AD203B41FA5}">
                      <a16:colId xmlns:a16="http://schemas.microsoft.com/office/drawing/2014/main" val="992861102"/>
                    </a:ext>
                  </a:extLst>
                </a:gridCol>
              </a:tblGrid>
              <a:tr h="292129">
                <a:tc>
                  <a:txBody>
                    <a:bodyPr/>
                    <a:lstStyle/>
                    <a:p>
                      <a:pPr algn="l"/>
                      <a:r>
                        <a:rPr lang="en-US" sz="1400"/>
                        <a:t>Part</a:t>
                      </a:r>
                      <a:endParaRPr lang="en-US" sz="1400">
                        <a:latin typeface="+mn-lt"/>
                        <a:cs typeface="Calibri" panose="020F0502020204030204" pitchFamily="34" charset="0"/>
                      </a:endParaRPr>
                    </a:p>
                  </a:txBody>
                  <a:tcPr/>
                </a:tc>
                <a:tc>
                  <a:txBody>
                    <a:bodyPr/>
                    <a:lstStyle/>
                    <a:p>
                      <a:pPr algn="l"/>
                      <a:r>
                        <a:rPr lang="en-US" sz="1400"/>
                        <a:t>Description</a:t>
                      </a:r>
                      <a:endParaRPr lang="en-US" sz="1400">
                        <a:latin typeface="+mn-lt"/>
                        <a:cs typeface="Calibri" panose="020F0502020204030204" pitchFamily="34" charset="0"/>
                      </a:endParaRPr>
                    </a:p>
                  </a:txBody>
                  <a:tcPr/>
                </a:tc>
                <a:tc>
                  <a:txBody>
                    <a:bodyPr/>
                    <a:lstStyle/>
                    <a:p>
                      <a:pPr algn="l"/>
                      <a:r>
                        <a:rPr lang="en-US" sz="1400"/>
                        <a:t>Quantity</a:t>
                      </a:r>
                      <a:endParaRPr lang="en-US" sz="1400">
                        <a:latin typeface="+mn-lt"/>
                        <a:cs typeface="Calibri" panose="020F0502020204030204" pitchFamily="34" charset="0"/>
                      </a:endParaRPr>
                    </a:p>
                  </a:txBody>
                  <a:tcPr/>
                </a:tc>
                <a:extLst>
                  <a:ext uri="{0D108BD9-81ED-4DB2-BD59-A6C34878D82A}">
                    <a16:rowId xmlns:a16="http://schemas.microsoft.com/office/drawing/2014/main" val="412834375"/>
                  </a:ext>
                </a:extLst>
              </a:tr>
              <a:tr h="292129">
                <a:tc>
                  <a:txBody>
                    <a:bodyPr/>
                    <a:lstStyle/>
                    <a:p>
                      <a:pPr algn="l"/>
                      <a:r>
                        <a:rPr lang="en-US" sz="1400"/>
                        <a:t>003769</a:t>
                      </a:r>
                      <a:endParaRPr lang="en-US" sz="1400">
                        <a:latin typeface="+mn-lt"/>
                        <a:cs typeface="Calibri" panose="020F0502020204030204" pitchFamily="34" charset="0"/>
                      </a:endParaRPr>
                    </a:p>
                  </a:txBody>
                  <a:tcPr/>
                </a:tc>
                <a:tc>
                  <a:txBody>
                    <a:bodyPr/>
                    <a:lstStyle/>
                    <a:p>
                      <a:pPr algn="l"/>
                      <a:r>
                        <a:rPr lang="en-US" sz="1400"/>
                        <a:t>Without respiratory filter</a:t>
                      </a:r>
                      <a:endParaRPr lang="en-US" sz="1400">
                        <a:latin typeface="+mn-lt"/>
                        <a:cs typeface="Calibri" panose="020F0502020204030204" pitchFamily="34" charset="0"/>
                      </a:endParaRPr>
                    </a:p>
                  </a:txBody>
                  <a:tcPr/>
                </a:tc>
                <a:tc>
                  <a:txBody>
                    <a:bodyPr/>
                    <a:lstStyle/>
                    <a:p>
                      <a:pPr algn="l"/>
                      <a:r>
                        <a:rPr lang="en-US" sz="1400"/>
                        <a:t>10/case</a:t>
                      </a:r>
                      <a:endParaRPr lang="en-US" sz="1400">
                        <a:latin typeface="+mn-lt"/>
                        <a:cs typeface="Calibri" panose="020F0502020204030204" pitchFamily="34" charset="0"/>
                      </a:endParaRPr>
                    </a:p>
                  </a:txBody>
                  <a:tcPr/>
                </a:tc>
                <a:extLst>
                  <a:ext uri="{0D108BD9-81ED-4DB2-BD59-A6C34878D82A}">
                    <a16:rowId xmlns:a16="http://schemas.microsoft.com/office/drawing/2014/main" val="2206324842"/>
                  </a:ext>
                </a:extLst>
              </a:tr>
              <a:tr h="292129">
                <a:tc>
                  <a:txBody>
                    <a:bodyPr/>
                    <a:lstStyle/>
                    <a:p>
                      <a:pPr algn="l"/>
                      <a:r>
                        <a:rPr lang="en-US" sz="1400"/>
                        <a:t>003770</a:t>
                      </a:r>
                      <a:endParaRPr lang="en-US" sz="1400">
                        <a:latin typeface="+mn-lt"/>
                        <a:cs typeface="Calibri" panose="020F0502020204030204" pitchFamily="34" charset="0"/>
                      </a:endParaRPr>
                    </a:p>
                  </a:txBody>
                  <a:tcPr/>
                </a:tc>
                <a:tc>
                  <a:txBody>
                    <a:bodyPr/>
                    <a:lstStyle/>
                    <a:p>
                      <a:pPr algn="l"/>
                      <a:r>
                        <a:rPr lang="en-US" sz="1400"/>
                        <a:t>With respiratory filter</a:t>
                      </a:r>
                      <a:endParaRPr lang="en-US" sz="1400">
                        <a:latin typeface="+mn-lt"/>
                        <a:cs typeface="Calibri" panose="020F0502020204030204" pitchFamily="34" charset="0"/>
                      </a:endParaRPr>
                    </a:p>
                  </a:txBody>
                  <a:tcPr/>
                </a:tc>
                <a:tc>
                  <a:txBody>
                    <a:bodyPr/>
                    <a:lstStyle/>
                    <a:p>
                      <a:pPr algn="l"/>
                      <a:r>
                        <a:rPr lang="en-US" sz="1400"/>
                        <a:t>10/case</a:t>
                      </a:r>
                      <a:endParaRPr lang="en-US" sz="1400">
                        <a:latin typeface="+mn-lt"/>
                        <a:cs typeface="Calibri" panose="020F0502020204030204" pitchFamily="34" charset="0"/>
                      </a:endParaRPr>
                    </a:p>
                  </a:txBody>
                  <a:tcPr/>
                </a:tc>
                <a:extLst>
                  <a:ext uri="{0D108BD9-81ED-4DB2-BD59-A6C34878D82A}">
                    <a16:rowId xmlns:a16="http://schemas.microsoft.com/office/drawing/2014/main" val="737018671"/>
                  </a:ext>
                </a:extLst>
              </a:tr>
            </a:tbl>
          </a:graphicData>
        </a:graphic>
      </p:graphicFrame>
      <p:pic>
        <p:nvPicPr>
          <p:cNvPr id="8" name="Picture 7" descr="A tube with a tube attached to it&#10;&#10;Description automatically generated">
            <a:extLst>
              <a:ext uri="{FF2B5EF4-FFF2-40B4-BE49-F238E27FC236}">
                <a16:creationId xmlns:a16="http://schemas.microsoft.com/office/drawing/2014/main" id="{EB8290C8-674B-EB32-992D-EF517F300C51}"/>
              </a:ext>
            </a:extLst>
          </p:cNvPr>
          <p:cNvPicPr>
            <a:picLocks noChangeAspect="1"/>
          </p:cNvPicPr>
          <p:nvPr/>
        </p:nvPicPr>
        <p:blipFill>
          <a:blip r:embed="rId3"/>
          <a:stretch>
            <a:fillRect/>
          </a:stretch>
        </p:blipFill>
        <p:spPr>
          <a:xfrm>
            <a:off x="7350842" y="1099957"/>
            <a:ext cx="4038600" cy="3962400"/>
          </a:xfrm>
          <a:prstGeom prst="rect">
            <a:avLst/>
          </a:prstGeom>
        </p:spPr>
      </p:pic>
    </p:spTree>
    <p:extLst>
      <p:ext uri="{BB962C8B-B14F-4D97-AF65-F5344CB8AC3E}">
        <p14:creationId xmlns:p14="http://schemas.microsoft.com/office/powerpoint/2010/main" val="43036032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712B5-2C51-8220-9385-478E67495A3B}"/>
            </a:ext>
          </a:extLst>
        </p:cNvPr>
        <p:cNvGrpSpPr/>
        <p:nvPr/>
      </p:nvGrpSpPr>
      <p:grpSpPr>
        <a:xfrm>
          <a:off x="0" y="0"/>
          <a:ext cx="0" cy="0"/>
          <a:chOff x="0" y="0"/>
          <a:chExt cx="0" cy="0"/>
        </a:xfrm>
      </p:grpSpPr>
      <p:sp>
        <p:nvSpPr>
          <p:cNvPr id="11" name="Text Placeholder 10">
            <a:extLst>
              <a:ext uri="{FF2B5EF4-FFF2-40B4-BE49-F238E27FC236}">
                <a16:creationId xmlns:a16="http://schemas.microsoft.com/office/drawing/2014/main" id="{8FAFE945-FAD4-C2B6-1EC1-166635255130}"/>
              </a:ext>
            </a:extLst>
          </p:cNvPr>
          <p:cNvSpPr>
            <a:spLocks noGrp="1"/>
          </p:cNvSpPr>
          <p:nvPr>
            <p:ph type="body" sz="half" idx="2"/>
          </p:nvPr>
        </p:nvSpPr>
        <p:spPr>
          <a:xfrm>
            <a:off x="523875" y="1366684"/>
            <a:ext cx="3684331" cy="4847303"/>
          </a:xfrm>
        </p:spPr>
        <p:txBody>
          <a:bodyPr>
            <a:normAutofit/>
          </a:bodyPr>
          <a:lstStyle/>
          <a:p>
            <a:r>
              <a:rPr lang="en-US"/>
              <a:t>Single limb</a:t>
            </a:r>
          </a:p>
          <a:p>
            <a:r>
              <a:rPr lang="en-US"/>
              <a:t>Disposable</a:t>
            </a:r>
          </a:p>
          <a:p>
            <a:r>
              <a:rPr lang="en-US"/>
              <a:t>7-day duration of use</a:t>
            </a:r>
          </a:p>
          <a:p>
            <a:r>
              <a:rPr lang="en-US"/>
              <a:t>Water chamber optional</a:t>
            </a:r>
          </a:p>
        </p:txBody>
      </p:sp>
      <p:sp>
        <p:nvSpPr>
          <p:cNvPr id="9" name="Title 8">
            <a:extLst>
              <a:ext uri="{FF2B5EF4-FFF2-40B4-BE49-F238E27FC236}">
                <a16:creationId xmlns:a16="http://schemas.microsoft.com/office/drawing/2014/main" id="{4A02357F-5C42-892D-707C-9C23E0B41E40}"/>
              </a:ext>
            </a:extLst>
          </p:cNvPr>
          <p:cNvSpPr>
            <a:spLocks noGrp="1"/>
          </p:cNvSpPr>
          <p:nvPr>
            <p:ph type="title"/>
          </p:nvPr>
        </p:nvSpPr>
        <p:spPr>
          <a:xfrm>
            <a:off x="522219" y="419100"/>
            <a:ext cx="10515600" cy="668820"/>
          </a:xfrm>
        </p:spPr>
        <p:txBody>
          <a:bodyPr/>
          <a:lstStyle/>
          <a:p>
            <a:r>
              <a:rPr lang="en-US"/>
              <a:t>Adult NIV Heated Circuit</a:t>
            </a:r>
          </a:p>
        </p:txBody>
      </p:sp>
      <p:sp>
        <p:nvSpPr>
          <p:cNvPr id="2" name="Slide Number Placeholder 1">
            <a:extLst>
              <a:ext uri="{FF2B5EF4-FFF2-40B4-BE49-F238E27FC236}">
                <a16:creationId xmlns:a16="http://schemas.microsoft.com/office/drawing/2014/main" id="{AF667223-1805-B06F-1CCF-B56BD39F3C3F}"/>
              </a:ext>
            </a:extLst>
          </p:cNvPr>
          <p:cNvSpPr>
            <a:spLocks noGrp="1"/>
          </p:cNvSpPr>
          <p:nvPr>
            <p:ph type="sldNum" sz="quarter" idx="4294967295"/>
          </p:nvPr>
        </p:nvSpPr>
        <p:spPr>
          <a:xfrm>
            <a:off x="11361738" y="6443663"/>
            <a:ext cx="830262" cy="2825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5D75E3-62B6-C44A-8295-14DF27978E1A}" type="slidenum">
              <a:rPr kumimoji="0" lang="en-US" sz="1100" b="0" i="0" u="none" strike="noStrike" kern="1200" cap="none" spc="0" normalizeH="0" baseline="0" noProof="0" smtClean="0">
                <a:ln>
                  <a:noFill/>
                </a:ln>
                <a:solidFill>
                  <a:srgbClr val="008557"/>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100" b="0" i="0" u="none" strike="noStrike" kern="1200" cap="none" spc="0" normalizeH="0" baseline="0" noProof="0">
              <a:ln>
                <a:noFill/>
              </a:ln>
              <a:solidFill>
                <a:srgbClr val="008557"/>
              </a:solidFill>
              <a:effectLst/>
              <a:uLnTx/>
              <a:uFillTx/>
              <a:latin typeface="Arial" panose="020B0604020202020204"/>
              <a:ea typeface="+mn-ea"/>
              <a:cs typeface="+mn-cs"/>
            </a:endParaRPr>
          </a:p>
        </p:txBody>
      </p:sp>
      <p:pic>
        <p:nvPicPr>
          <p:cNvPr id="4" name="Picture 3">
            <a:extLst>
              <a:ext uri="{FF2B5EF4-FFF2-40B4-BE49-F238E27FC236}">
                <a16:creationId xmlns:a16="http://schemas.microsoft.com/office/drawing/2014/main" id="{B8DF1553-CFE0-98B0-CE55-194E47699DA1}"/>
              </a:ext>
            </a:extLst>
          </p:cNvPr>
          <p:cNvPicPr>
            <a:picLocks noChangeAspect="1"/>
          </p:cNvPicPr>
          <p:nvPr/>
        </p:nvPicPr>
        <p:blipFill rotWithShape="1">
          <a:blip r:embed="rId3"/>
          <a:srcRect l="33281" t="31666" r="29609" b="20146"/>
          <a:stretch/>
        </p:blipFill>
        <p:spPr>
          <a:xfrm>
            <a:off x="6594632" y="1263785"/>
            <a:ext cx="4932971" cy="3603184"/>
          </a:xfrm>
          <a:prstGeom prst="rect">
            <a:avLst/>
          </a:prstGeom>
        </p:spPr>
      </p:pic>
      <p:pic>
        <p:nvPicPr>
          <p:cNvPr id="6" name="Picture 5">
            <a:extLst>
              <a:ext uri="{FF2B5EF4-FFF2-40B4-BE49-F238E27FC236}">
                <a16:creationId xmlns:a16="http://schemas.microsoft.com/office/drawing/2014/main" id="{856148B4-1621-DB90-1EB2-29740AEA3BDF}"/>
              </a:ext>
            </a:extLst>
          </p:cNvPr>
          <p:cNvPicPr>
            <a:picLocks noChangeAspect="1"/>
          </p:cNvPicPr>
          <p:nvPr/>
        </p:nvPicPr>
        <p:blipFill rotWithShape="1">
          <a:blip r:embed="rId4"/>
          <a:srcRect l="42344" t="39445" r="41250" b="29166"/>
          <a:stretch/>
        </p:blipFill>
        <p:spPr>
          <a:xfrm>
            <a:off x="4032782" y="2695296"/>
            <a:ext cx="2680779" cy="2627419"/>
          </a:xfrm>
          <a:prstGeom prst="rect">
            <a:avLst/>
          </a:prstGeom>
        </p:spPr>
      </p:pic>
      <p:sp>
        <p:nvSpPr>
          <p:cNvPr id="12" name="TextBox 11">
            <a:extLst>
              <a:ext uri="{FF2B5EF4-FFF2-40B4-BE49-F238E27FC236}">
                <a16:creationId xmlns:a16="http://schemas.microsoft.com/office/drawing/2014/main" id="{F7618086-CCAD-8209-3E21-072C34C443F9}"/>
              </a:ext>
            </a:extLst>
          </p:cNvPr>
          <p:cNvSpPr txBox="1"/>
          <p:nvPr/>
        </p:nvSpPr>
        <p:spPr>
          <a:xfrm>
            <a:off x="793661" y="5491316"/>
            <a:ext cx="614394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black"/>
                </a:solidFill>
                <a:effectLst/>
                <a:uLnTx/>
                <a:uFillTx/>
                <a:latin typeface="Arial" panose="020B0604020202020204"/>
                <a:ea typeface="+mn-ea"/>
                <a:cs typeface="+mn-cs"/>
              </a:rPr>
              <a:t>Product #  AH219 or AH119</a:t>
            </a:r>
          </a:p>
        </p:txBody>
      </p:sp>
    </p:spTree>
    <p:extLst>
      <p:ext uri="{BB962C8B-B14F-4D97-AF65-F5344CB8AC3E}">
        <p14:creationId xmlns:p14="http://schemas.microsoft.com/office/powerpoint/2010/main" val="256673272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92D32-8209-6934-2014-D55A5244624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5DF6E5B-1E14-2355-9FCF-FD67ADDDE709}"/>
              </a:ext>
            </a:extLst>
          </p:cNvPr>
          <p:cNvPicPr>
            <a:picLocks noChangeAspect="1"/>
          </p:cNvPicPr>
          <p:nvPr/>
        </p:nvPicPr>
        <p:blipFill>
          <a:blip r:embed="rId3"/>
          <a:stretch>
            <a:fillRect/>
          </a:stretch>
        </p:blipFill>
        <p:spPr>
          <a:xfrm>
            <a:off x="0" y="240329"/>
            <a:ext cx="12192000" cy="5851888"/>
          </a:xfrm>
          <a:prstGeom prst="rect">
            <a:avLst/>
          </a:prstGeom>
        </p:spPr>
      </p:pic>
    </p:spTree>
    <p:extLst>
      <p:ext uri="{BB962C8B-B14F-4D97-AF65-F5344CB8AC3E}">
        <p14:creationId xmlns:p14="http://schemas.microsoft.com/office/powerpoint/2010/main" val="6748072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8D67F-6EC4-81D4-382B-8FB6DBA9CDD5}"/>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D3CA3F7-96D7-19AF-21C8-86E337E066E1}"/>
              </a:ext>
            </a:extLst>
          </p:cNvPr>
          <p:cNvGraphicFramePr>
            <a:graphicFrameLocks noGrp="1"/>
          </p:cNvGraphicFramePr>
          <p:nvPr>
            <p:extLst>
              <p:ext uri="{D42A27DB-BD31-4B8C-83A1-F6EECF244321}">
                <p14:modId xmlns:p14="http://schemas.microsoft.com/office/powerpoint/2010/main" val="481550524"/>
              </p:ext>
            </p:extLst>
          </p:nvPr>
        </p:nvGraphicFramePr>
        <p:xfrm>
          <a:off x="123463" y="709571"/>
          <a:ext cx="11945074" cy="5438858"/>
        </p:xfrm>
        <a:graphic>
          <a:graphicData uri="http://schemas.openxmlformats.org/drawingml/2006/table">
            <a:tbl>
              <a:tblPr firstRow="1" firstCol="1" bandRow="1">
                <a:tableStyleId>{69012ECD-51FC-41F1-AA8D-1B2483CD663E}</a:tableStyleId>
              </a:tblPr>
              <a:tblGrid>
                <a:gridCol w="1432179">
                  <a:extLst>
                    <a:ext uri="{9D8B030D-6E8A-4147-A177-3AD203B41FA5}">
                      <a16:colId xmlns:a16="http://schemas.microsoft.com/office/drawing/2014/main" val="3574920778"/>
                    </a:ext>
                  </a:extLst>
                </a:gridCol>
                <a:gridCol w="1467589">
                  <a:extLst>
                    <a:ext uri="{9D8B030D-6E8A-4147-A177-3AD203B41FA5}">
                      <a16:colId xmlns:a16="http://schemas.microsoft.com/office/drawing/2014/main" val="1990221506"/>
                    </a:ext>
                  </a:extLst>
                </a:gridCol>
                <a:gridCol w="1628911">
                  <a:extLst>
                    <a:ext uri="{9D8B030D-6E8A-4147-A177-3AD203B41FA5}">
                      <a16:colId xmlns:a16="http://schemas.microsoft.com/office/drawing/2014/main" val="2083628125"/>
                    </a:ext>
                  </a:extLst>
                </a:gridCol>
                <a:gridCol w="1841374">
                  <a:extLst>
                    <a:ext uri="{9D8B030D-6E8A-4147-A177-3AD203B41FA5}">
                      <a16:colId xmlns:a16="http://schemas.microsoft.com/office/drawing/2014/main" val="2907223560"/>
                    </a:ext>
                  </a:extLst>
                </a:gridCol>
                <a:gridCol w="1912196">
                  <a:extLst>
                    <a:ext uri="{9D8B030D-6E8A-4147-A177-3AD203B41FA5}">
                      <a16:colId xmlns:a16="http://schemas.microsoft.com/office/drawing/2014/main" val="3672391825"/>
                    </a:ext>
                  </a:extLst>
                </a:gridCol>
                <a:gridCol w="1558086">
                  <a:extLst>
                    <a:ext uri="{9D8B030D-6E8A-4147-A177-3AD203B41FA5}">
                      <a16:colId xmlns:a16="http://schemas.microsoft.com/office/drawing/2014/main" val="3920736198"/>
                    </a:ext>
                  </a:extLst>
                </a:gridCol>
                <a:gridCol w="2104739">
                  <a:extLst>
                    <a:ext uri="{9D8B030D-6E8A-4147-A177-3AD203B41FA5}">
                      <a16:colId xmlns:a16="http://schemas.microsoft.com/office/drawing/2014/main" val="3172271387"/>
                    </a:ext>
                  </a:extLst>
                </a:gridCol>
              </a:tblGrid>
              <a:tr h="572151">
                <a:tc>
                  <a:txBody>
                    <a:bodyPr/>
                    <a:lstStyle/>
                    <a:p>
                      <a:pPr marL="0" marR="0" algn="ctr">
                        <a:lnSpc>
                          <a:spcPct val="115000"/>
                        </a:lnSpc>
                        <a:spcAft>
                          <a:spcPts val="800"/>
                        </a:spcAft>
                        <a:buNone/>
                      </a:pPr>
                      <a:r>
                        <a:rPr lang="en-US" sz="1200" kern="100">
                          <a:effectLst/>
                        </a:rPr>
                        <a:t>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Philips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err="1">
                          <a:effectLst/>
                        </a:rPr>
                        <a:t>Resmed</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F&amp;P</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Intersurgical and Hamilton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Drager</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Medline</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extLst>
                  <a:ext uri="{0D108BD9-81ED-4DB2-BD59-A6C34878D82A}">
                    <a16:rowId xmlns:a16="http://schemas.microsoft.com/office/drawing/2014/main" val="3640886734"/>
                  </a:ext>
                </a:extLst>
              </a:tr>
              <a:tr h="572151">
                <a:tc>
                  <a:txBody>
                    <a:bodyPr/>
                    <a:lstStyle/>
                    <a:p>
                      <a:pPr marL="0" marR="0" algn="ctr">
                        <a:lnSpc>
                          <a:spcPct val="115000"/>
                        </a:lnSpc>
                        <a:spcAft>
                          <a:spcPts val="800"/>
                        </a:spcAft>
                        <a:buNone/>
                      </a:pPr>
                      <a:r>
                        <a:rPr lang="en-US" sz="1200" kern="100">
                          <a:solidFill>
                            <a:schemeClr val="bg1"/>
                          </a:solidFill>
                          <a:effectLst/>
                        </a:rPr>
                        <a:t>Comparable product</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AF421</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AirFit F20</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err="1">
                          <a:effectLst/>
                        </a:rPr>
                        <a:t>Nivairo</a:t>
                      </a:r>
                      <a:r>
                        <a:rPr lang="en-US" sz="1200" kern="100">
                          <a:effectLst/>
                        </a:rPr>
                        <a:t>/</a:t>
                      </a:r>
                      <a:r>
                        <a:rPr lang="en-US" sz="1200" kern="100" err="1">
                          <a:effectLst/>
                        </a:rPr>
                        <a:t>Visairo</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BiTrac Select</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ClassicStar Plus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Flex NIV</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1797266097"/>
                  </a:ext>
                </a:extLst>
              </a:tr>
              <a:tr h="923884">
                <a:tc>
                  <a:txBody>
                    <a:bodyPr/>
                    <a:lstStyle/>
                    <a:p>
                      <a:pPr marL="0" marR="0" algn="ctr">
                        <a:lnSpc>
                          <a:spcPct val="115000"/>
                        </a:lnSpc>
                        <a:spcAft>
                          <a:spcPts val="800"/>
                        </a:spcAft>
                        <a:buNone/>
                      </a:pPr>
                      <a:r>
                        <a:rPr lang="en-US" sz="1200" kern="100">
                          <a:solidFill>
                            <a:schemeClr val="bg1"/>
                          </a:solidFill>
                          <a:effectLst/>
                        </a:rPr>
                        <a:t>Sizes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FF - 4 sizes (XL)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 FF - 3 sizes in both male and female options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err="1">
                          <a:effectLst/>
                        </a:rPr>
                        <a:t>Nivairo</a:t>
                      </a:r>
                      <a:r>
                        <a:rPr lang="en-US" sz="1200" kern="100">
                          <a:effectLst/>
                        </a:rPr>
                        <a:t> FF - 4 sizes (XS)</a:t>
                      </a:r>
                    </a:p>
                    <a:p>
                      <a:pPr marL="0" marR="0" algn="ctr">
                        <a:lnSpc>
                          <a:spcPct val="115000"/>
                        </a:lnSpc>
                        <a:spcAft>
                          <a:spcPts val="800"/>
                        </a:spcAft>
                        <a:buNone/>
                      </a:pPr>
                      <a:r>
                        <a:rPr lang="en-US" sz="1200" kern="100">
                          <a:effectLst/>
                        </a:rPr>
                        <a:t>(</a:t>
                      </a:r>
                      <a:r>
                        <a:rPr lang="en-US" sz="1200" kern="100" err="1">
                          <a:effectLst/>
                        </a:rPr>
                        <a:t>Visairo</a:t>
                      </a:r>
                      <a:r>
                        <a:rPr lang="en-US" sz="1200" kern="100">
                          <a:effectLst/>
                        </a:rPr>
                        <a:t> bridge free nasal -3 sizes)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FF &amp; Nasal - 4 sizes (XL)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FF &amp; Nasal- 4 sizes (XL)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FF &amp; nasal- 3 sizes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3465482028"/>
                  </a:ext>
                </a:extLst>
              </a:tr>
              <a:tr h="277628">
                <a:tc>
                  <a:txBody>
                    <a:bodyPr/>
                    <a:lstStyle/>
                    <a:p>
                      <a:pPr marL="0" marR="0" algn="ctr">
                        <a:lnSpc>
                          <a:spcPct val="115000"/>
                        </a:lnSpc>
                        <a:spcAft>
                          <a:spcPts val="800"/>
                        </a:spcAft>
                        <a:buNone/>
                      </a:pPr>
                      <a:r>
                        <a:rPr lang="en-US" sz="1200" kern="100">
                          <a:solidFill>
                            <a:schemeClr val="bg1"/>
                          </a:solidFill>
                          <a:effectLst/>
                        </a:rPr>
                        <a:t>Insert</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Silicon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Silicon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Silicon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Silicon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Silicon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Silicon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681613696"/>
                  </a:ext>
                </a:extLst>
              </a:tr>
              <a:tr h="866675">
                <a:tc>
                  <a:txBody>
                    <a:bodyPr/>
                    <a:lstStyle/>
                    <a:p>
                      <a:pPr marL="0" marR="0" algn="ctr">
                        <a:lnSpc>
                          <a:spcPct val="115000"/>
                        </a:lnSpc>
                        <a:spcAft>
                          <a:spcPts val="800"/>
                        </a:spcAft>
                        <a:buNone/>
                      </a:pPr>
                      <a:r>
                        <a:rPr lang="en-US" sz="1200" kern="100">
                          <a:solidFill>
                            <a:schemeClr val="bg1"/>
                          </a:solidFill>
                          <a:effectLst/>
                        </a:rPr>
                        <a:t>Adjustable Forehead/Nose bridge</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YES (add additional pads)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N/A</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NO</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182490729"/>
                  </a:ext>
                </a:extLst>
              </a:tr>
              <a:tr h="572151">
                <a:tc>
                  <a:txBody>
                    <a:bodyPr/>
                    <a:lstStyle/>
                    <a:p>
                      <a:pPr marL="0" marR="0" algn="ctr">
                        <a:lnSpc>
                          <a:spcPct val="115000"/>
                        </a:lnSpc>
                        <a:spcAft>
                          <a:spcPts val="800"/>
                        </a:spcAft>
                        <a:buNone/>
                      </a:pPr>
                      <a:r>
                        <a:rPr lang="en-US" sz="1200" kern="100">
                          <a:solidFill>
                            <a:schemeClr val="bg1"/>
                          </a:solidFill>
                          <a:effectLst/>
                        </a:rPr>
                        <a:t>360 Elbow Rotation</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Dual Swivel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NO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Dual Swivel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2079025828"/>
                  </a:ext>
                </a:extLst>
              </a:tr>
              <a:tr h="493019">
                <a:tc>
                  <a:txBody>
                    <a:bodyPr/>
                    <a:lstStyle/>
                    <a:p>
                      <a:pPr marL="0" marR="0" algn="ctr">
                        <a:lnSpc>
                          <a:spcPct val="115000"/>
                        </a:lnSpc>
                        <a:spcAft>
                          <a:spcPts val="800"/>
                        </a:spcAft>
                        <a:buNone/>
                      </a:pPr>
                      <a:r>
                        <a:rPr lang="en-US" sz="1200" kern="100">
                          <a:solidFill>
                            <a:schemeClr val="bg1"/>
                          </a:solidFill>
                          <a:effectLst/>
                        </a:rPr>
                        <a:t>Magnets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NO (plastic clips)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NO (plastic clips)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NO (plastic clips)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NO (plastic clips)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NO (plastic clips)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3571387793"/>
                  </a:ext>
                </a:extLst>
              </a:tr>
              <a:tr h="1161199">
                <a:tc>
                  <a:txBody>
                    <a:bodyPr/>
                    <a:lstStyle/>
                    <a:p>
                      <a:pPr marL="0" marR="0" algn="ctr">
                        <a:lnSpc>
                          <a:spcPct val="115000"/>
                        </a:lnSpc>
                        <a:spcAft>
                          <a:spcPts val="800"/>
                        </a:spcAft>
                        <a:buNone/>
                      </a:pPr>
                      <a:r>
                        <a:rPr lang="en-US" sz="1200" kern="100">
                          <a:solidFill>
                            <a:schemeClr val="bg1"/>
                          </a:solidFill>
                          <a:effectLst/>
                        </a:rPr>
                        <a:t>Bridgeless options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YES (2 X total face)</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 (market leader in comfort and bridge free options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 (full face bridge free, optiflow NHF as nasal rest option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 (total face, hood) avail in pedi</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YES (total face, nasal pillows)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200" kern="100">
                          <a:effectLst/>
                        </a:rPr>
                        <a:t>**</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970721731"/>
                  </a:ext>
                </a:extLst>
              </a:tr>
            </a:tbl>
          </a:graphicData>
        </a:graphic>
      </p:graphicFrame>
    </p:spTree>
    <p:extLst>
      <p:ext uri="{BB962C8B-B14F-4D97-AF65-F5344CB8AC3E}">
        <p14:creationId xmlns:p14="http://schemas.microsoft.com/office/powerpoint/2010/main" val="1841199475"/>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312D3-FED6-7967-9B70-0A70B09073E0}"/>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01142CA-F677-B92E-1E49-7EDE2D2E9FD3}"/>
              </a:ext>
            </a:extLst>
          </p:cNvPr>
          <p:cNvGraphicFramePr>
            <a:graphicFrameLocks noGrp="1"/>
          </p:cNvGraphicFramePr>
          <p:nvPr>
            <p:extLst>
              <p:ext uri="{D42A27DB-BD31-4B8C-83A1-F6EECF244321}">
                <p14:modId xmlns:p14="http://schemas.microsoft.com/office/powerpoint/2010/main" val="1531962375"/>
              </p:ext>
            </p:extLst>
          </p:nvPr>
        </p:nvGraphicFramePr>
        <p:xfrm>
          <a:off x="158187" y="622931"/>
          <a:ext cx="11875626" cy="5428058"/>
        </p:xfrm>
        <a:graphic>
          <a:graphicData uri="http://schemas.openxmlformats.org/drawingml/2006/table">
            <a:tbl>
              <a:tblPr firstRow="1" firstCol="1" bandRow="1">
                <a:tableStyleId>{69012ECD-51FC-41F1-AA8D-1B2483CD663E}</a:tableStyleId>
              </a:tblPr>
              <a:tblGrid>
                <a:gridCol w="1423853">
                  <a:extLst>
                    <a:ext uri="{9D8B030D-6E8A-4147-A177-3AD203B41FA5}">
                      <a16:colId xmlns:a16="http://schemas.microsoft.com/office/drawing/2014/main" val="412673884"/>
                    </a:ext>
                  </a:extLst>
                </a:gridCol>
                <a:gridCol w="1459057">
                  <a:extLst>
                    <a:ext uri="{9D8B030D-6E8A-4147-A177-3AD203B41FA5}">
                      <a16:colId xmlns:a16="http://schemas.microsoft.com/office/drawing/2014/main" val="2443773217"/>
                    </a:ext>
                  </a:extLst>
                </a:gridCol>
                <a:gridCol w="1796374">
                  <a:extLst>
                    <a:ext uri="{9D8B030D-6E8A-4147-A177-3AD203B41FA5}">
                      <a16:colId xmlns:a16="http://schemas.microsoft.com/office/drawing/2014/main" val="4074788208"/>
                    </a:ext>
                  </a:extLst>
                </a:gridCol>
                <a:gridCol w="1740310">
                  <a:extLst>
                    <a:ext uri="{9D8B030D-6E8A-4147-A177-3AD203B41FA5}">
                      <a16:colId xmlns:a16="http://schemas.microsoft.com/office/drawing/2014/main" val="970179792"/>
                    </a:ext>
                  </a:extLst>
                </a:gridCol>
                <a:gridCol w="1956619">
                  <a:extLst>
                    <a:ext uri="{9D8B030D-6E8A-4147-A177-3AD203B41FA5}">
                      <a16:colId xmlns:a16="http://schemas.microsoft.com/office/drawing/2014/main" val="3804923994"/>
                    </a:ext>
                  </a:extLst>
                </a:gridCol>
                <a:gridCol w="1681316">
                  <a:extLst>
                    <a:ext uri="{9D8B030D-6E8A-4147-A177-3AD203B41FA5}">
                      <a16:colId xmlns:a16="http://schemas.microsoft.com/office/drawing/2014/main" val="1665149319"/>
                    </a:ext>
                  </a:extLst>
                </a:gridCol>
                <a:gridCol w="1818097">
                  <a:extLst>
                    <a:ext uri="{9D8B030D-6E8A-4147-A177-3AD203B41FA5}">
                      <a16:colId xmlns:a16="http://schemas.microsoft.com/office/drawing/2014/main" val="3736333489"/>
                    </a:ext>
                  </a:extLst>
                </a:gridCol>
              </a:tblGrid>
              <a:tr h="385904">
                <a:tc>
                  <a:txBody>
                    <a:bodyPr/>
                    <a:lstStyle/>
                    <a:p>
                      <a:pPr marL="0" marR="0" algn="ctr">
                        <a:lnSpc>
                          <a:spcPct val="115000"/>
                        </a:lnSpc>
                        <a:spcAft>
                          <a:spcPts val="800"/>
                        </a:spcAft>
                        <a:buNone/>
                      </a:pP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Philips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err="1">
                          <a:effectLst/>
                        </a:rPr>
                        <a:t>Resmed</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F&amp;P</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err="1">
                          <a:effectLst/>
                        </a:rPr>
                        <a:t>Intersurgical</a:t>
                      </a:r>
                      <a:r>
                        <a:rPr lang="en-US" sz="1200" kern="100">
                          <a:effectLst/>
                        </a:rPr>
                        <a:t> and Hamilton</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Drager</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effectLst/>
                        </a:rPr>
                        <a:t>Medline</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extLst>
                  <a:ext uri="{0D108BD9-81ED-4DB2-BD59-A6C34878D82A}">
                    <a16:rowId xmlns:a16="http://schemas.microsoft.com/office/drawing/2014/main" val="394379158"/>
                  </a:ext>
                </a:extLst>
              </a:tr>
              <a:tr h="187254">
                <a:tc>
                  <a:txBody>
                    <a:bodyPr/>
                    <a:lstStyle/>
                    <a:p>
                      <a:pPr marL="0" marR="0" algn="ctr">
                        <a:lnSpc>
                          <a:spcPct val="115000"/>
                        </a:lnSpc>
                        <a:spcAft>
                          <a:spcPts val="800"/>
                        </a:spcAft>
                        <a:buNone/>
                      </a:pPr>
                      <a:r>
                        <a:rPr lang="en-US" sz="1200" kern="100" err="1">
                          <a:solidFill>
                            <a:schemeClr val="bg1"/>
                          </a:solidFill>
                          <a:effectLst/>
                        </a:rPr>
                        <a:t>MiniMe</a:t>
                      </a:r>
                      <a:r>
                        <a:rPr lang="en-US" sz="1200" kern="100">
                          <a:solidFill>
                            <a:schemeClr val="bg1"/>
                          </a:solidFill>
                          <a:effectLst/>
                        </a:rPr>
                        <a:t> 2</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solidFill>
                            <a:schemeClr val="bg1"/>
                          </a:solidFill>
                          <a:effectLst/>
                        </a:rPr>
                        <a:t>NO</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solidFill>
                            <a:schemeClr val="bg1"/>
                          </a:solidFill>
                          <a:effectLst/>
                        </a:rPr>
                        <a:t>NO</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solidFill>
                            <a:schemeClr val="bg1"/>
                          </a:solidFill>
                          <a:effectLst/>
                        </a:rPr>
                        <a:t>NO</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solidFill>
                            <a:schemeClr val="bg1"/>
                          </a:solidFill>
                          <a:effectLst/>
                        </a:rPr>
                        <a:t>YES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solidFill>
                            <a:schemeClr val="bg1"/>
                          </a:solidFill>
                          <a:effectLst/>
                        </a:rPr>
                        <a:t>YES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200" kern="100">
                          <a:solidFill>
                            <a:schemeClr val="bg1"/>
                          </a:solidFill>
                          <a:effectLst/>
                        </a:rPr>
                        <a:t>YES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extLst>
                  <a:ext uri="{0D108BD9-81ED-4DB2-BD59-A6C34878D82A}">
                    <a16:rowId xmlns:a16="http://schemas.microsoft.com/office/drawing/2014/main" val="2301687619"/>
                  </a:ext>
                </a:extLst>
              </a:tr>
              <a:tr h="797316">
                <a:tc>
                  <a:txBody>
                    <a:bodyPr/>
                    <a:lstStyle/>
                    <a:p>
                      <a:pPr marL="0" marR="0" algn="ctr">
                        <a:lnSpc>
                          <a:spcPct val="115000"/>
                        </a:lnSpc>
                        <a:spcAft>
                          <a:spcPts val="800"/>
                        </a:spcAft>
                        <a:buNone/>
                      </a:pPr>
                      <a:r>
                        <a:rPr lang="en-US" sz="1200" kern="100">
                          <a:solidFill>
                            <a:schemeClr val="bg1"/>
                          </a:solidFill>
                          <a:effectLst/>
                        </a:rPr>
                        <a:t>Pediatric other</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100" kern="100">
                          <a:effectLst/>
                        </a:rPr>
                        <a:t>YES AF421 (</a:t>
                      </a:r>
                      <a:r>
                        <a:rPr lang="en-US" sz="1100" kern="100" err="1">
                          <a:effectLst/>
                        </a:rPr>
                        <a:t>PerforMax</a:t>
                      </a:r>
                      <a:r>
                        <a:rPr lang="en-US" sz="1100" kern="100">
                          <a:effectLst/>
                        </a:rPr>
                        <a:t> total face, PN841 nasal mask)</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YES (Pixi)</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NO </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YES </a:t>
                      </a:r>
                      <a:br>
                        <a:rPr lang="en-US" sz="1100" kern="100">
                          <a:effectLst/>
                        </a:rPr>
                      </a:br>
                      <a:r>
                        <a:rPr lang="en-US" sz="1100" kern="100">
                          <a:effectLst/>
                        </a:rPr>
                        <a:t>(total face mask, hood)</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NO</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758984316"/>
                  </a:ext>
                </a:extLst>
              </a:tr>
              <a:tr h="385904">
                <a:tc>
                  <a:txBody>
                    <a:bodyPr/>
                    <a:lstStyle/>
                    <a:p>
                      <a:pPr marL="0" marR="0" algn="ctr">
                        <a:lnSpc>
                          <a:spcPct val="115000"/>
                        </a:lnSpc>
                        <a:spcAft>
                          <a:spcPts val="800"/>
                        </a:spcAft>
                        <a:buNone/>
                      </a:pPr>
                      <a:r>
                        <a:rPr lang="en-US" sz="1200" kern="100">
                          <a:solidFill>
                            <a:schemeClr val="bg1"/>
                          </a:solidFill>
                          <a:effectLst/>
                        </a:rPr>
                        <a:t>Infant</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100" kern="100">
                          <a:effectLst/>
                        </a:rPr>
                        <a:t> </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YES</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YES -Neo (Flexitrunk)</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YES (hood)</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YES (nasal and bubble)</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3338662083"/>
                  </a:ext>
                </a:extLst>
              </a:tr>
              <a:tr h="1676363">
                <a:tc>
                  <a:txBody>
                    <a:bodyPr/>
                    <a:lstStyle/>
                    <a:p>
                      <a:pPr marL="0" marR="0" algn="ctr">
                        <a:lnSpc>
                          <a:spcPct val="115000"/>
                        </a:lnSpc>
                        <a:spcAft>
                          <a:spcPts val="800"/>
                        </a:spcAft>
                        <a:buNone/>
                      </a:pPr>
                      <a:r>
                        <a:rPr lang="en-US" sz="1200" kern="100">
                          <a:solidFill>
                            <a:schemeClr val="bg1"/>
                          </a:solidFill>
                          <a:effectLst/>
                        </a:rPr>
                        <a:t>Key Points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100" kern="100">
                          <a:effectLst/>
                        </a:rPr>
                        <a:t>Market leader</a:t>
                      </a:r>
                    </a:p>
                    <a:p>
                      <a:pPr marL="0" marR="0" algn="ctr">
                        <a:lnSpc>
                          <a:spcPct val="115000"/>
                        </a:lnSpc>
                        <a:spcAft>
                          <a:spcPts val="800"/>
                        </a:spcAft>
                        <a:buNone/>
                      </a:pPr>
                      <a:r>
                        <a:rPr lang="en-US" sz="1100" kern="100">
                          <a:effectLst/>
                        </a:rPr>
                        <a:t>Some masks have available O2 ports</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err="1">
                          <a:effectLst/>
                        </a:rPr>
                        <a:t>AirFit</a:t>
                      </a:r>
                      <a:r>
                        <a:rPr lang="en-US" sz="1100" kern="100">
                          <a:effectLst/>
                        </a:rPr>
                        <a:t> F20 Fits 96.5% of all pt.’s</a:t>
                      </a:r>
                    </a:p>
                    <a:p>
                      <a:pPr marL="0" marR="0" algn="ctr">
                        <a:lnSpc>
                          <a:spcPct val="115000"/>
                        </a:lnSpc>
                        <a:spcAft>
                          <a:spcPts val="800"/>
                        </a:spcAft>
                        <a:buNone/>
                      </a:pPr>
                      <a:r>
                        <a:rPr lang="en-US" sz="1100" kern="100">
                          <a:effectLst/>
                        </a:rPr>
                        <a:t>Additionally  has most versatile offering, high quality and comfort minded</a:t>
                      </a:r>
                    </a:p>
                    <a:p>
                      <a:pPr marL="0" marR="0" algn="ctr">
                        <a:lnSpc>
                          <a:spcPct val="115000"/>
                        </a:lnSpc>
                        <a:spcAft>
                          <a:spcPts val="800"/>
                        </a:spcAft>
                        <a:buNone/>
                      </a:pPr>
                      <a:r>
                        <a:rPr lang="en-US" sz="1100" kern="100">
                          <a:effectLst/>
                        </a:rPr>
                        <a:t> </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Offers circuits for all patient groups as well as HFNC for bridge rest</a:t>
                      </a:r>
                    </a:p>
                    <a:p>
                      <a:pPr marL="0" marR="0" algn="ctr">
                        <a:lnSpc>
                          <a:spcPct val="115000"/>
                        </a:lnSpc>
                        <a:spcAft>
                          <a:spcPts val="800"/>
                        </a:spcAft>
                        <a:buNone/>
                      </a:pPr>
                      <a:r>
                        <a:rPr lang="en-US" sz="1100" kern="100">
                          <a:effectLst/>
                        </a:rPr>
                        <a:t>Offers </a:t>
                      </a:r>
                      <a:r>
                        <a:rPr lang="en-US" sz="1100" kern="100" err="1">
                          <a:effectLst/>
                        </a:rPr>
                        <a:t>TubeFit</a:t>
                      </a:r>
                      <a:r>
                        <a:rPr lang="en-US" sz="1100" kern="100">
                          <a:effectLst/>
                        </a:rPr>
                        <a:t>- allowing seal around NG/OG without leak</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Interchangeable elbows for vented/non-vented etc. and offer available </a:t>
                      </a:r>
                      <a:r>
                        <a:rPr lang="en-US" sz="1100" kern="100" err="1">
                          <a:effectLst/>
                        </a:rPr>
                        <a:t>Aerogen</a:t>
                      </a:r>
                      <a:r>
                        <a:rPr lang="en-US" sz="1100" kern="100">
                          <a:effectLst/>
                        </a:rPr>
                        <a:t> port and/or bronchoscopy access</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Does NOT offer flexible 3</a:t>
                      </a:r>
                      <a:r>
                        <a:rPr lang="en-US" sz="1100" kern="100" baseline="30000">
                          <a:effectLst/>
                        </a:rPr>
                        <a:t>rd</a:t>
                      </a:r>
                      <a:r>
                        <a:rPr lang="en-US" sz="1100" kern="100">
                          <a:effectLst/>
                        </a:rPr>
                        <a:t> plane </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err="1">
                          <a:effectLst/>
                        </a:rPr>
                        <a:t>FlexiPlane</a:t>
                      </a:r>
                      <a:r>
                        <a:rPr lang="en-US" sz="1100" kern="100">
                          <a:effectLst/>
                        </a:rPr>
                        <a:t> technology flexes 3</a:t>
                      </a:r>
                      <a:r>
                        <a:rPr lang="en-US" sz="1100" kern="100" baseline="30000">
                          <a:effectLst/>
                        </a:rPr>
                        <a:t>rd</a:t>
                      </a:r>
                      <a:r>
                        <a:rPr lang="en-US" sz="1100" kern="100">
                          <a:effectLst/>
                        </a:rPr>
                        <a:t> plane </a:t>
                      </a:r>
                    </a:p>
                    <a:p>
                      <a:pPr marL="0" marR="0" algn="ctr">
                        <a:lnSpc>
                          <a:spcPct val="115000"/>
                        </a:lnSpc>
                        <a:spcAft>
                          <a:spcPts val="800"/>
                        </a:spcAft>
                        <a:buNone/>
                      </a:pPr>
                      <a:r>
                        <a:rPr lang="en-US" sz="1100" kern="100">
                          <a:effectLst/>
                        </a:rPr>
                        <a:t>** does not manufacture, DOES Distribute</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2080919360"/>
                  </a:ext>
                </a:extLst>
              </a:tr>
              <a:tr h="1961669">
                <a:tc>
                  <a:txBody>
                    <a:bodyPr/>
                    <a:lstStyle/>
                    <a:p>
                      <a:pPr marL="0" marR="0" algn="ctr">
                        <a:lnSpc>
                          <a:spcPct val="115000"/>
                        </a:lnSpc>
                        <a:spcAft>
                          <a:spcPts val="800"/>
                        </a:spcAft>
                        <a:buNone/>
                      </a:pPr>
                      <a:r>
                        <a:rPr lang="en-US" sz="1200" kern="100">
                          <a:solidFill>
                            <a:schemeClr val="bg1"/>
                          </a:solidFill>
                          <a:effectLst/>
                        </a:rPr>
                        <a:t>Other Full-Face and Nasal options</a:t>
                      </a:r>
                      <a:endParaRPr lang="en-US" sz="12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solidFill>
                      <a:srgbClr val="1B51A4"/>
                    </a:solidFill>
                  </a:tcPr>
                </a:tc>
                <a:tc>
                  <a:txBody>
                    <a:bodyPr/>
                    <a:lstStyle/>
                    <a:p>
                      <a:pPr marL="0" marR="0" algn="ctr">
                        <a:lnSpc>
                          <a:spcPct val="115000"/>
                        </a:lnSpc>
                        <a:spcAft>
                          <a:spcPts val="800"/>
                        </a:spcAft>
                        <a:buNone/>
                      </a:pPr>
                      <a:r>
                        <a:rPr lang="en-US" sz="1100" kern="100">
                          <a:effectLst/>
                        </a:rPr>
                        <a:t>AF531, AF541 FF, AF811 gel mask, </a:t>
                      </a:r>
                      <a:r>
                        <a:rPr lang="en-US" sz="1100" kern="100" err="1">
                          <a:effectLst/>
                        </a:rPr>
                        <a:t>PerformaTrak</a:t>
                      </a:r>
                      <a:r>
                        <a:rPr lang="en-US" sz="1100" kern="100">
                          <a:effectLst/>
                        </a:rPr>
                        <a:t> foam forehead pads</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AirFit F40 bridgeless full-face mask</a:t>
                      </a:r>
                    </a:p>
                    <a:p>
                      <a:pPr marL="0" marR="0" algn="ctr">
                        <a:lnSpc>
                          <a:spcPct val="115000"/>
                        </a:lnSpc>
                        <a:spcAft>
                          <a:spcPts val="800"/>
                        </a:spcAft>
                        <a:buNone/>
                      </a:pPr>
                      <a:r>
                        <a:rPr lang="en-US" sz="1100" kern="100">
                          <a:effectLst/>
                        </a:rPr>
                        <a:t>AirTouch- memory foam cushion</a:t>
                      </a:r>
                    </a:p>
                    <a:p>
                      <a:pPr marL="0" marR="0" algn="ctr">
                        <a:lnSpc>
                          <a:spcPct val="115000"/>
                        </a:lnSpc>
                        <a:spcAft>
                          <a:spcPts val="800"/>
                        </a:spcAft>
                        <a:buNone/>
                      </a:pPr>
                      <a:r>
                        <a:rPr lang="en-US" sz="1100" kern="100">
                          <a:effectLst/>
                        </a:rPr>
                        <a:t>AitTouch N30i bridgeless nasal </a:t>
                      </a:r>
                    </a:p>
                    <a:p>
                      <a:pPr marL="0" marR="0" algn="ctr">
                        <a:lnSpc>
                          <a:spcPct val="115000"/>
                        </a:lnSpc>
                        <a:spcAft>
                          <a:spcPts val="800"/>
                        </a:spcAft>
                        <a:buNone/>
                      </a:pPr>
                      <a:r>
                        <a:rPr lang="en-US" sz="1100" kern="100">
                          <a:effectLst/>
                        </a:rPr>
                        <a:t>AirFit X30i hybrid</a:t>
                      </a:r>
                    </a:p>
                    <a:p>
                      <a:pPr marL="0" marR="0" algn="ctr">
                        <a:lnSpc>
                          <a:spcPct val="115000"/>
                        </a:lnSpc>
                        <a:spcAft>
                          <a:spcPts val="800"/>
                        </a:spcAft>
                        <a:buNone/>
                      </a:pPr>
                      <a:r>
                        <a:rPr lang="en-US" sz="1100" kern="100">
                          <a:effectLst/>
                        </a:rPr>
                        <a:t>AirFit P10</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NO</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err="1">
                          <a:effectLst/>
                        </a:rPr>
                        <a:t>VariFit</a:t>
                      </a:r>
                      <a:r>
                        <a:rPr lang="en-US" sz="1100" kern="100">
                          <a:effectLst/>
                        </a:rPr>
                        <a:t>- gel-cushion w/360-degree rotating elbow</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err="1">
                          <a:effectLst/>
                        </a:rPr>
                        <a:t>FitStar</a:t>
                      </a:r>
                      <a:r>
                        <a:rPr lang="en-US" sz="1100" kern="100">
                          <a:effectLst/>
                        </a:rPr>
                        <a:t> gel-cushion w/built in O2 port</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tc>
                  <a:txBody>
                    <a:bodyPr/>
                    <a:lstStyle/>
                    <a:p>
                      <a:pPr marL="0" marR="0" algn="ctr">
                        <a:lnSpc>
                          <a:spcPct val="115000"/>
                        </a:lnSpc>
                        <a:spcAft>
                          <a:spcPts val="800"/>
                        </a:spcAft>
                        <a:buNone/>
                      </a:pPr>
                      <a:r>
                        <a:rPr lang="en-US" sz="1100" kern="100">
                          <a:effectLst/>
                        </a:rPr>
                        <a:t>**</a:t>
                      </a:r>
                      <a:endParaRPr lang="en-US" sz="1100" kern="100">
                        <a:effectLst/>
                        <a:latin typeface="Aptos" panose="020B0004020202020204" pitchFamily="34" charset="0"/>
                        <a:ea typeface="Aptos" panose="020B0004020202020204" pitchFamily="34" charset="0"/>
                        <a:cs typeface="Times New Roman" panose="02020603050405020304" pitchFamily="18" charset="0"/>
                      </a:endParaRPr>
                    </a:p>
                  </a:txBody>
                  <a:tcPr marL="29739" marR="29739" marT="0" marB="0" anchor="ctr"/>
                </a:tc>
                <a:extLst>
                  <a:ext uri="{0D108BD9-81ED-4DB2-BD59-A6C34878D82A}">
                    <a16:rowId xmlns:a16="http://schemas.microsoft.com/office/drawing/2014/main" val="3118952169"/>
                  </a:ext>
                </a:extLst>
              </a:tr>
            </a:tbl>
          </a:graphicData>
        </a:graphic>
      </p:graphicFrame>
    </p:spTree>
    <p:extLst>
      <p:ext uri="{BB962C8B-B14F-4D97-AF65-F5344CB8AC3E}">
        <p14:creationId xmlns:p14="http://schemas.microsoft.com/office/powerpoint/2010/main" val="818323286"/>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89C32-B87D-9F9A-B9FC-A0697AD5D71F}"/>
            </a:ext>
          </a:extLst>
        </p:cNvPr>
        <p:cNvGrpSpPr/>
        <p:nvPr/>
      </p:nvGrpSpPr>
      <p:grpSpPr>
        <a:xfrm>
          <a:off x="0" y="0"/>
          <a:ext cx="0" cy="0"/>
          <a:chOff x="0" y="0"/>
          <a:chExt cx="0" cy="0"/>
        </a:xfrm>
      </p:grpSpPr>
      <p:sp>
        <p:nvSpPr>
          <p:cNvPr id="18435" name="Rectangle 3">
            <a:extLst>
              <a:ext uri="{FF2B5EF4-FFF2-40B4-BE49-F238E27FC236}">
                <a16:creationId xmlns:a16="http://schemas.microsoft.com/office/drawing/2014/main" id="{8D30E457-FBC9-BE89-BBBF-052E89D12E6B}"/>
              </a:ext>
            </a:extLst>
          </p:cNvPr>
          <p:cNvSpPr>
            <a:spLocks noGrp="1" noChangeArrowheads="1"/>
          </p:cNvSpPr>
          <p:nvPr>
            <p:ph idx="1"/>
          </p:nvPr>
        </p:nvSpPr>
        <p:spPr>
          <a:xfrm>
            <a:off x="561975" y="1400175"/>
            <a:ext cx="10891271" cy="4737153"/>
          </a:xfrm>
        </p:spPr>
        <p:txBody>
          <a:bodyPr>
            <a:normAutofit/>
          </a:bodyPr>
          <a:lstStyle/>
          <a:p>
            <a:pPr lvl="1"/>
            <a:r>
              <a:rPr lang="en-US"/>
              <a:t>Philips Respironics - Market Leader**** </a:t>
            </a:r>
          </a:p>
          <a:p>
            <a:pPr lvl="2"/>
            <a:r>
              <a:rPr lang="en-US">
                <a:hlinkClick r:id="rId3"/>
              </a:rPr>
              <a:t>NIV Mask Fitting: Philips Respironics noninvasive hospital mask – YouTube</a:t>
            </a:r>
            <a:endParaRPr lang="en-US"/>
          </a:p>
          <a:p>
            <a:pPr lvl="2"/>
            <a:r>
              <a:rPr lang="en-US"/>
              <a:t>(14:05)</a:t>
            </a:r>
          </a:p>
          <a:p>
            <a:pPr lvl="1"/>
            <a:r>
              <a:rPr lang="en-US"/>
              <a:t>ResMed</a:t>
            </a:r>
          </a:p>
          <a:p>
            <a:pPr lvl="1"/>
            <a:r>
              <a:rPr lang="en-US"/>
              <a:t>Fisher/Paykel</a:t>
            </a:r>
          </a:p>
          <a:p>
            <a:pPr lvl="1"/>
            <a:r>
              <a:rPr lang="en-US"/>
              <a:t>Hamilton – </a:t>
            </a:r>
            <a:r>
              <a:rPr lang="en-US" err="1"/>
              <a:t>Pulmodyne</a:t>
            </a:r>
            <a:endParaRPr lang="en-US"/>
          </a:p>
          <a:p>
            <a:pPr lvl="1"/>
            <a:r>
              <a:rPr lang="en-US" err="1"/>
              <a:t>Intersurgical</a:t>
            </a:r>
            <a:endParaRPr lang="en-US"/>
          </a:p>
          <a:p>
            <a:pPr lvl="1"/>
            <a:r>
              <a:rPr lang="en-US"/>
              <a:t>Draeger</a:t>
            </a:r>
          </a:p>
          <a:p>
            <a:pPr lvl="1"/>
            <a:r>
              <a:rPr lang="en-US"/>
              <a:t>Medline</a:t>
            </a:r>
          </a:p>
          <a:p>
            <a:pPr lvl="1"/>
            <a:endParaRPr lang="en-US"/>
          </a:p>
          <a:p>
            <a:pPr lvl="1"/>
            <a:endParaRPr lang="en-US"/>
          </a:p>
          <a:p>
            <a:pPr lvl="1"/>
            <a:endParaRPr lang="en-US"/>
          </a:p>
          <a:p>
            <a:pPr lvl="1"/>
            <a:endParaRPr lang="en-US"/>
          </a:p>
          <a:p>
            <a:pPr lvl="1"/>
            <a:endParaRPr lang="en-US"/>
          </a:p>
          <a:p>
            <a:endParaRPr lang="en-US"/>
          </a:p>
          <a:p>
            <a:endParaRPr lang="en-US"/>
          </a:p>
        </p:txBody>
      </p:sp>
      <p:sp>
        <p:nvSpPr>
          <p:cNvPr id="4" name="Title 3">
            <a:extLst>
              <a:ext uri="{FF2B5EF4-FFF2-40B4-BE49-F238E27FC236}">
                <a16:creationId xmlns:a16="http://schemas.microsoft.com/office/drawing/2014/main" id="{EC6A5A09-CAEB-A04F-1C49-BDC4ADD91E9B}"/>
              </a:ext>
            </a:extLst>
          </p:cNvPr>
          <p:cNvSpPr>
            <a:spLocks noGrp="1"/>
          </p:cNvSpPr>
          <p:nvPr>
            <p:ph type="title"/>
          </p:nvPr>
        </p:nvSpPr>
        <p:spPr>
          <a:xfrm>
            <a:off x="522219" y="419100"/>
            <a:ext cx="10515600" cy="668820"/>
          </a:xfrm>
        </p:spPr>
        <p:txBody>
          <a:bodyPr/>
          <a:lstStyle/>
          <a:p>
            <a:r>
              <a:rPr lang="en-US"/>
              <a:t>Competition</a:t>
            </a:r>
          </a:p>
        </p:txBody>
      </p:sp>
    </p:spTree>
    <p:extLst>
      <p:ext uri="{BB962C8B-B14F-4D97-AF65-F5344CB8AC3E}">
        <p14:creationId xmlns:p14="http://schemas.microsoft.com/office/powerpoint/2010/main" val="1349523720"/>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73A8B-3D1B-169C-6D70-2685006E2178}"/>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E239039-0DE4-AC2C-F765-DFDB57544060}"/>
              </a:ext>
            </a:extLst>
          </p:cNvPr>
          <p:cNvGraphicFramePr>
            <a:graphicFrameLocks noGrp="1"/>
          </p:cNvGraphicFramePr>
          <p:nvPr>
            <p:extLst>
              <p:ext uri="{D42A27DB-BD31-4B8C-83A1-F6EECF244321}">
                <p14:modId xmlns:p14="http://schemas.microsoft.com/office/powerpoint/2010/main" val="2842159028"/>
              </p:ext>
            </p:extLst>
          </p:nvPr>
        </p:nvGraphicFramePr>
        <p:xfrm>
          <a:off x="549069" y="1400175"/>
          <a:ext cx="11080956" cy="4437246"/>
        </p:xfrm>
        <a:graphic>
          <a:graphicData uri="http://schemas.openxmlformats.org/drawingml/2006/table">
            <a:tbl>
              <a:tblPr>
                <a:tableStyleId>{5C22544A-7EE6-4342-B048-85BDC9FD1C3A}</a:tableStyleId>
              </a:tblPr>
              <a:tblGrid>
                <a:gridCol w="1342098">
                  <a:extLst>
                    <a:ext uri="{9D8B030D-6E8A-4147-A177-3AD203B41FA5}">
                      <a16:colId xmlns:a16="http://schemas.microsoft.com/office/drawing/2014/main" val="2745521615"/>
                    </a:ext>
                  </a:extLst>
                </a:gridCol>
                <a:gridCol w="1053861">
                  <a:extLst>
                    <a:ext uri="{9D8B030D-6E8A-4147-A177-3AD203B41FA5}">
                      <a16:colId xmlns:a16="http://schemas.microsoft.com/office/drawing/2014/main" val="216584353"/>
                    </a:ext>
                  </a:extLst>
                </a:gridCol>
                <a:gridCol w="828678">
                  <a:extLst>
                    <a:ext uri="{9D8B030D-6E8A-4147-A177-3AD203B41FA5}">
                      <a16:colId xmlns:a16="http://schemas.microsoft.com/office/drawing/2014/main" val="439903479"/>
                    </a:ext>
                  </a:extLst>
                </a:gridCol>
                <a:gridCol w="2197797">
                  <a:extLst>
                    <a:ext uri="{9D8B030D-6E8A-4147-A177-3AD203B41FA5}">
                      <a16:colId xmlns:a16="http://schemas.microsoft.com/office/drawing/2014/main" val="3930033033"/>
                    </a:ext>
                  </a:extLst>
                </a:gridCol>
                <a:gridCol w="846692">
                  <a:extLst>
                    <a:ext uri="{9D8B030D-6E8A-4147-A177-3AD203B41FA5}">
                      <a16:colId xmlns:a16="http://schemas.microsoft.com/office/drawing/2014/main" val="2134889952"/>
                    </a:ext>
                  </a:extLst>
                </a:gridCol>
                <a:gridCol w="675553">
                  <a:extLst>
                    <a:ext uri="{9D8B030D-6E8A-4147-A177-3AD203B41FA5}">
                      <a16:colId xmlns:a16="http://schemas.microsoft.com/office/drawing/2014/main" val="1150669856"/>
                    </a:ext>
                  </a:extLst>
                </a:gridCol>
                <a:gridCol w="4136277">
                  <a:extLst>
                    <a:ext uri="{9D8B030D-6E8A-4147-A177-3AD203B41FA5}">
                      <a16:colId xmlns:a16="http://schemas.microsoft.com/office/drawing/2014/main" val="1047536139"/>
                    </a:ext>
                  </a:extLst>
                </a:gridCol>
              </a:tblGrid>
              <a:tr h="1479082">
                <a:tc>
                  <a:txBody>
                    <a:bodyPr/>
                    <a:lstStyle/>
                    <a:p>
                      <a:pPr marL="91440"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PP-NS-1773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NIV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4/30/2026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575819063"/>
                  </a:ext>
                </a:extLst>
              </a:tr>
              <a:tr h="1479082">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VYAIR-0158185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3/31/2025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AirLife Open, Misty Fast, ET CO₂ Cannula, O₂ Mask/Tubing, HFNC, NIV Masks, Nebulizers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780437929"/>
                  </a:ext>
                </a:extLst>
              </a:tr>
              <a:tr h="1479082">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PP-NS-1773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NIV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4/30/2026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274328443"/>
                  </a:ext>
                </a:extLst>
              </a:tr>
            </a:tbl>
          </a:graphicData>
        </a:graphic>
      </p:graphicFrame>
      <p:sp>
        <p:nvSpPr>
          <p:cNvPr id="2" name="Title 1">
            <a:extLst>
              <a:ext uri="{FF2B5EF4-FFF2-40B4-BE49-F238E27FC236}">
                <a16:creationId xmlns:a16="http://schemas.microsoft.com/office/drawing/2014/main" id="{CABF64BF-BD89-B088-7E62-0FFE7B17704D}"/>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NIV: Contracts</a:t>
            </a:r>
            <a:endParaRPr lang="en-US"/>
          </a:p>
        </p:txBody>
      </p:sp>
    </p:spTree>
    <p:extLst>
      <p:ext uri="{BB962C8B-B14F-4D97-AF65-F5344CB8AC3E}">
        <p14:creationId xmlns:p14="http://schemas.microsoft.com/office/powerpoint/2010/main" val="42852448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8A63C-0FF6-2431-B40D-8DE7EA0349F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54313F5-AB51-07FE-8A52-54CE5B883571}"/>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NIV: Highest Volume SKUs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E6C65A89-0EA5-4376-E516-D9281E189D7A}"/>
              </a:ext>
            </a:extLst>
          </p:cNvPr>
          <p:cNvSpPr txBox="1"/>
          <p:nvPr/>
        </p:nvSpPr>
        <p:spPr>
          <a:xfrm>
            <a:off x="314324" y="1246023"/>
            <a:ext cx="10963276" cy="3139321"/>
          </a:xfrm>
          <a:prstGeom prst="rect">
            <a:avLst/>
          </a:prstGeom>
          <a:noFill/>
        </p:spPr>
        <p:txBody>
          <a:bodyPr wrap="square" lIns="91440" tIns="45720" rIns="91440" bIns="45720" numCol="1" rtlCol="0" anchor="t">
            <a:spAutoFit/>
          </a:bodyPr>
          <a:lstStyle/>
          <a:p>
            <a:pPr marL="0" indent="0">
              <a:buNone/>
            </a:pPr>
            <a:endParaRPr lang="en-US" sz="2000" b="1"/>
          </a:p>
          <a:p>
            <a:pPr marL="0" indent="0">
              <a:buNone/>
            </a:pPr>
            <a:endParaRPr lang="en-US" sz="2000" b="1">
              <a:cs typeface="Arial"/>
            </a:endParaRPr>
          </a:p>
          <a:p>
            <a:endParaRPr lang="en-US" sz="2000" b="1"/>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6650ADDF-8DF4-F188-75D5-2D632267F2A0}"/>
              </a:ext>
            </a:extLst>
          </p:cNvPr>
          <p:cNvSpPr txBox="1"/>
          <p:nvPr/>
        </p:nvSpPr>
        <p:spPr>
          <a:xfrm>
            <a:off x="531962" y="1502434"/>
            <a:ext cx="940279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400" b="1">
                <a:solidFill>
                  <a:srgbClr val="444444"/>
                </a:solidFill>
                <a:latin typeface="Aptos"/>
                <a:ea typeface="Calibri"/>
                <a:cs typeface="Calibri"/>
              </a:rPr>
              <a:t>High Volume:​</a:t>
            </a:r>
          </a:p>
          <a:p>
            <a:pPr rtl="0"/>
            <a:r>
              <a:rPr lang="en-US" sz="2400">
                <a:solidFill>
                  <a:srgbClr val="444444"/>
                </a:solidFill>
                <a:latin typeface="Aptos"/>
                <a:ea typeface="Calibri"/>
                <a:cs typeface="Calibri"/>
              </a:rPr>
              <a:t>NIV040M | MASK, NIV FULL FACE, VENTED, MED W/AAV​</a:t>
            </a:r>
          </a:p>
          <a:p>
            <a:pPr rtl="0"/>
            <a:r>
              <a:rPr lang="en-US" sz="2400">
                <a:solidFill>
                  <a:srgbClr val="444444"/>
                </a:solidFill>
                <a:latin typeface="Aptos"/>
                <a:ea typeface="Calibri"/>
                <a:cs typeface="Calibri"/>
              </a:rPr>
              <a:t>NIV043M | MASK, NIV FULL FACE,NONVENTED, MED W/AAV​</a:t>
            </a:r>
          </a:p>
          <a:p>
            <a:pPr rtl="0"/>
            <a:r>
              <a:rPr lang="en-US" sz="2400">
                <a:solidFill>
                  <a:srgbClr val="444444"/>
                </a:solidFill>
                <a:latin typeface="Aptos"/>
                <a:ea typeface="Calibri"/>
                <a:cs typeface="Calibri"/>
              </a:rPr>
              <a:t>NIV040S | MASK, NIV FULL FACE, VENTED, SMALL W/AAV​</a:t>
            </a:r>
          </a:p>
          <a:p>
            <a:pPr rtl="0"/>
            <a:r>
              <a:rPr lang="en-US" sz="2400">
                <a:solidFill>
                  <a:srgbClr val="444444"/>
                </a:solidFill>
                <a:latin typeface="Aptos"/>
                <a:ea typeface="Calibri"/>
                <a:cs typeface="Calibri"/>
              </a:rPr>
              <a:t>NIV043L | MASK, NIV FULL FACE, NONVENTED,LRG W/AAV​</a:t>
            </a:r>
          </a:p>
          <a:p>
            <a:pPr rtl="0"/>
            <a:r>
              <a:rPr lang="en-US" sz="2400">
                <a:solidFill>
                  <a:srgbClr val="444444"/>
                </a:solidFill>
                <a:latin typeface="Aptos"/>
                <a:ea typeface="Calibri"/>
                <a:cs typeface="Calibri"/>
              </a:rPr>
              <a:t>NIV040L | MASK, NIV FULL FACE, VENTED, LARGE W/AAV​</a:t>
            </a:r>
          </a:p>
          <a:p>
            <a:pPr rtl="0"/>
            <a:r>
              <a:rPr lang="en-US" sz="2400">
                <a:solidFill>
                  <a:srgbClr val="444444"/>
                </a:solidFill>
                <a:latin typeface="Aptos"/>
                <a:ea typeface="Calibri"/>
                <a:cs typeface="Calibri"/>
              </a:rPr>
              <a:t>NIV043S | MASK, NIV FULL FACE,NONVENTED, SM W/AAV​</a:t>
            </a:r>
          </a:p>
          <a:p>
            <a:pPr rtl="0"/>
            <a:r>
              <a:rPr lang="en-US" sz="2400">
                <a:solidFill>
                  <a:srgbClr val="444444"/>
                </a:solidFill>
                <a:latin typeface="Aptos"/>
                <a:ea typeface="Calibri"/>
                <a:cs typeface="Calibri"/>
              </a:rPr>
              <a:t>NIV041M | MFULL FACE MASK NON-VENTED MED​</a:t>
            </a:r>
          </a:p>
          <a:p>
            <a:pPr rtl="0"/>
            <a:r>
              <a:rPr lang="nn-NO" sz="2400">
                <a:solidFill>
                  <a:srgbClr val="444444"/>
                </a:solidFill>
                <a:latin typeface="Aptos"/>
                <a:ea typeface="Calibri"/>
                <a:cs typeface="Calibri"/>
              </a:rPr>
              <a:t>NIV042M | MASK, NIV NASAL, VENTED, MEDIUM W/AAV</a:t>
            </a:r>
            <a:r>
              <a:rPr lang="en-US" sz="2400">
                <a:solidFill>
                  <a:srgbClr val="444444"/>
                </a:solidFill>
                <a:latin typeface="Aptos"/>
                <a:ea typeface="Calibri"/>
                <a:cs typeface="Calibri"/>
              </a:rPr>
              <a:t>​</a:t>
            </a:r>
          </a:p>
          <a:p>
            <a:pPr algn="ctr"/>
            <a:endParaRPr lang="en-US"/>
          </a:p>
        </p:txBody>
      </p:sp>
    </p:spTree>
    <p:extLst>
      <p:ext uri="{BB962C8B-B14F-4D97-AF65-F5344CB8AC3E}">
        <p14:creationId xmlns:p14="http://schemas.microsoft.com/office/powerpoint/2010/main" val="3308081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8A63C-0FF6-2431-B40D-8DE7EA0349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D31834-C08E-851F-4016-473FC2F56E6A}"/>
              </a:ext>
            </a:extLst>
          </p:cNvPr>
          <p:cNvSpPr>
            <a:spLocks noGrp="1"/>
          </p:cNvSpPr>
          <p:nvPr>
            <p:ph idx="1"/>
          </p:nvPr>
        </p:nvSpPr>
        <p:spPr>
          <a:xfrm>
            <a:off x="561975" y="1400175"/>
            <a:ext cx="8370152" cy="4737153"/>
          </a:xfrm>
        </p:spPr>
        <p:txBody>
          <a:bodyPr>
            <a:normAutofit/>
          </a:bodyPr>
          <a:lstStyle/>
          <a:p>
            <a:pPr marL="342900" indent="-342900">
              <a:buFont typeface="Arial" panose="020B0604020202020204" pitchFamily="34" charset="0"/>
              <a:buChar char="•"/>
            </a:pPr>
            <a:r>
              <a:rPr lang="en-US" sz="2000"/>
              <a:t>How do you handle skin breakdown / pressure sores?</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challenges have you experienced with NIV mask?</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are the pros/cons of your current products?</a:t>
            </a:r>
          </a:p>
          <a:p>
            <a:endParaRPr lang="en-US" sz="2000"/>
          </a:p>
        </p:txBody>
      </p:sp>
      <p:sp>
        <p:nvSpPr>
          <p:cNvPr id="2" name="Title 1">
            <a:extLst>
              <a:ext uri="{FF2B5EF4-FFF2-40B4-BE49-F238E27FC236}">
                <a16:creationId xmlns:a16="http://schemas.microsoft.com/office/drawing/2014/main" id="{A20C50A4-0627-6A68-A14A-73CC743F9145}"/>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NIV: Questions to Ask</a:t>
            </a:r>
            <a:endParaRPr lang="en-US"/>
          </a:p>
        </p:txBody>
      </p:sp>
    </p:spTree>
    <p:extLst>
      <p:ext uri="{BB962C8B-B14F-4D97-AF65-F5344CB8AC3E}">
        <p14:creationId xmlns:p14="http://schemas.microsoft.com/office/powerpoint/2010/main" val="2239205302"/>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25C73-34BB-FBE5-ED9E-A0761E8924E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2A179F-81F7-C93F-BE16-DB5EA58E9DC0}"/>
              </a:ext>
            </a:extLst>
          </p:cNvPr>
          <p:cNvSpPr>
            <a:spLocks noGrp="1"/>
          </p:cNvSpPr>
          <p:nvPr>
            <p:ph idx="1"/>
          </p:nvPr>
        </p:nvSpPr>
        <p:spPr/>
        <p:txBody>
          <a:bodyPr>
            <a:normAutofit/>
          </a:bodyPr>
          <a:lstStyle/>
          <a:p>
            <a:pPr marL="0" indent="0">
              <a:spcBef>
                <a:spcPts val="2200"/>
              </a:spcBef>
              <a:buNone/>
            </a:pPr>
            <a:r>
              <a:rPr lang="en-US" sz="2000"/>
              <a:t>Elbow rotates 360 degrees and has soft material around it which flexes with circuit to reduce torque on mask, reduce skin pressure, mask movement, and reduce chance of machine disconnection</a:t>
            </a:r>
          </a:p>
          <a:p>
            <a:pPr marL="0" indent="0">
              <a:spcBef>
                <a:spcPts val="2200"/>
              </a:spcBef>
              <a:buNone/>
            </a:pPr>
            <a:r>
              <a:rPr lang="en-US" sz="2000"/>
              <a:t>Can easily wear glasses with our NIV masks </a:t>
            </a:r>
          </a:p>
          <a:p>
            <a:pPr marL="0" indent="0">
              <a:spcBef>
                <a:spcPts val="2200"/>
              </a:spcBef>
              <a:buNone/>
            </a:pPr>
            <a:r>
              <a:rPr lang="en-US" sz="2000"/>
              <a:t>AirLife NIV masks are very light and utilize quick/easy clips for ease of use </a:t>
            </a:r>
          </a:p>
          <a:p>
            <a:pPr marL="0" indent="0">
              <a:spcBef>
                <a:spcPts val="2200"/>
              </a:spcBef>
              <a:buNone/>
            </a:pPr>
            <a:r>
              <a:rPr lang="en-US" sz="2000" err="1"/>
              <a:t>MiniMe</a:t>
            </a:r>
            <a:r>
              <a:rPr lang="en-US" sz="2000"/>
              <a:t> mask (peds) soft blue gel air technology allows for shaping comfortably to the patient’s face</a:t>
            </a:r>
          </a:p>
          <a:p>
            <a:pPr marL="0" indent="0">
              <a:spcBef>
                <a:spcPts val="2200"/>
              </a:spcBef>
              <a:buNone/>
            </a:pPr>
            <a:r>
              <a:rPr lang="en-US" sz="2000"/>
              <a:t>Hard shell on outside, soft silicone on inside to conform to face, form seal, ensure comfort, and reduce need to overtighten mask.</a:t>
            </a:r>
          </a:p>
          <a:p>
            <a:endParaRPr lang="en-US" sz="2000"/>
          </a:p>
        </p:txBody>
      </p:sp>
      <p:sp>
        <p:nvSpPr>
          <p:cNvPr id="2" name="Title 1">
            <a:extLst>
              <a:ext uri="{FF2B5EF4-FFF2-40B4-BE49-F238E27FC236}">
                <a16:creationId xmlns:a16="http://schemas.microsoft.com/office/drawing/2014/main" id="{9896C5CB-14FF-97F1-6CDF-336313191A94}"/>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NIV: Key Selling Points</a:t>
            </a:r>
            <a:endParaRPr lang="en-US"/>
          </a:p>
        </p:txBody>
      </p:sp>
    </p:spTree>
    <p:extLst>
      <p:ext uri="{BB962C8B-B14F-4D97-AF65-F5344CB8AC3E}">
        <p14:creationId xmlns:p14="http://schemas.microsoft.com/office/powerpoint/2010/main" val="247882563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7C15B-07AB-A68E-91EB-90C43919354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9498FA-A423-E6C2-6B49-07FEFD161ADD}"/>
              </a:ext>
            </a:extLst>
          </p:cNvPr>
          <p:cNvSpPr txBox="1"/>
          <p:nvPr/>
        </p:nvSpPr>
        <p:spPr>
          <a:xfrm>
            <a:off x="8041640" y="1241550"/>
            <a:ext cx="4536440" cy="5786199"/>
          </a:xfrm>
          <a:prstGeom prst="rect">
            <a:avLst/>
          </a:prstGeom>
          <a:noFill/>
        </p:spPr>
        <p:txBody>
          <a:bodyPr wrap="square" lIns="91440" tIns="45720" rIns="91440" bIns="45720" anchor="t">
            <a:spAutoFit/>
          </a:bodyPr>
          <a:lstStyle/>
          <a:p>
            <a:r>
              <a:rPr lang="en-US" b="1" dirty="0">
                <a:solidFill>
                  <a:srgbClr val="008557"/>
                </a:solidFill>
              </a:rPr>
              <a:t>Resources: </a:t>
            </a: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r>
              <a:rPr lang="en-US" sz="1400" dirty="0">
                <a:ea typeface="+mn-lt"/>
                <a:cs typeface="+mn-lt"/>
                <a:hlinkClick r:id="rId3"/>
              </a:rPr>
              <a:t>NIV Mask Lit Sheet</a:t>
            </a:r>
            <a:endParaRPr lang="en-US" sz="1400" dirty="0">
              <a:cs typeface="Arial"/>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hlinkClick r:id="rId4"/>
              </a:rPr>
              <a:t>NIV </a:t>
            </a:r>
            <a:r>
              <a:rPr lang="en-US" sz="1400" dirty="0">
                <a:ea typeface="+mn-lt"/>
                <a:cs typeface="+mn-lt"/>
                <a:hlinkClick r:id="rId4"/>
              </a:rPr>
              <a:t>Mask Sizing In-Service Poster</a:t>
            </a:r>
            <a:endParaRPr lang="en-US" sz="1400" dirty="0">
              <a:cs typeface="Arial"/>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5"/>
              </a:rPr>
              <a:t>NIV Mask Matrix</a:t>
            </a:r>
            <a:endParaRPr lang="en-US" sz="1400" dirty="0">
              <a:ea typeface="+mn-lt"/>
              <a:cs typeface="+mn-lt"/>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6"/>
              </a:rPr>
              <a:t>NIV Mask Placement In-Service Video</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7"/>
              </a:rPr>
              <a:t>NIV Ped Lit Sheet</a:t>
            </a:r>
            <a:endParaRPr lang="en-US" sz="1400" dirty="0">
              <a:cs typeface="Arial" panose="020B0604020202020204"/>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ea typeface="+mn-lt"/>
                <a:cs typeface="+mn-lt"/>
                <a:hlinkClick r:id="rId8"/>
              </a:rPr>
              <a:t>Noninvasive Ventilation (NIV) Mask Tips Internal Podcast</a:t>
            </a:r>
            <a:endParaRPr lang="en-US" sz="1400" dirty="0">
              <a:ea typeface="+mn-lt"/>
              <a:cs typeface="+mn-lt"/>
            </a:endParaRPr>
          </a:p>
          <a:p>
            <a:pPr marL="285750" indent="-285750">
              <a:buFont typeface="Wingdings" panose="020B0604020202020204" pitchFamily="34" charset="0"/>
              <a:buChar char="Ø"/>
            </a:pPr>
            <a:endParaRPr lang="en-US" sz="1400" dirty="0">
              <a:ea typeface="+mn-lt"/>
              <a:cs typeface="+mn-lt"/>
            </a:endParaRPr>
          </a:p>
          <a:p>
            <a:pPr marL="285750" indent="-285750">
              <a:buFont typeface="Wingdings" panose="020B0604020202020204" pitchFamily="34" charset="0"/>
              <a:buChar char="Ø"/>
            </a:pPr>
            <a:r>
              <a:rPr lang="en-US" sz="1400" dirty="0">
                <a:cs typeface="Arial" panose="020B0604020202020204"/>
                <a:hlinkClick r:id="rId6"/>
              </a:rPr>
              <a:t>NIV Mask Placement In-Service Video</a:t>
            </a: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20B0604020202020204" pitchFamily="34" charset="0"/>
              <a:buChar char="Ø"/>
            </a:pPr>
            <a:endParaRPr lang="en-US" sz="1400"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endParaRPr lang="en-US"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p:txBody>
      </p:sp>
      <p:sp>
        <p:nvSpPr>
          <p:cNvPr id="3" name="Content Placeholder 2">
            <a:extLst>
              <a:ext uri="{FF2B5EF4-FFF2-40B4-BE49-F238E27FC236}">
                <a16:creationId xmlns:a16="http://schemas.microsoft.com/office/drawing/2014/main" id="{7F94E60E-230E-5AD9-1A8A-DA94FF095C0D}"/>
              </a:ext>
            </a:extLst>
          </p:cNvPr>
          <p:cNvSpPr>
            <a:spLocks noGrp="1"/>
          </p:cNvSpPr>
          <p:nvPr>
            <p:ph idx="1"/>
          </p:nvPr>
        </p:nvSpPr>
        <p:spPr>
          <a:xfrm>
            <a:off x="561975" y="1400175"/>
            <a:ext cx="6184513" cy="4737153"/>
          </a:xfrm>
        </p:spPr>
        <p:txBody>
          <a:bodyPr/>
          <a:lstStyle/>
          <a:p>
            <a:pPr marL="0" indent="0">
              <a:buNone/>
            </a:pPr>
            <a:r>
              <a:rPr lang="en-US" sz="2400" dirty="0"/>
              <a:t>Soft Silicone on the forehead piece</a:t>
            </a:r>
          </a:p>
          <a:p>
            <a:pPr marL="0" indent="0">
              <a:buNone/>
            </a:pPr>
            <a:endParaRPr lang="en-US" sz="2400" b="1" u="sng" dirty="0">
              <a:solidFill>
                <a:schemeClr val="accent1">
                  <a:lumMod val="75000"/>
                </a:schemeClr>
              </a:solidFill>
            </a:endParaRPr>
          </a:p>
          <a:p>
            <a:pPr marL="0" indent="0">
              <a:buNone/>
            </a:pPr>
            <a:endParaRPr lang="en-US" sz="2400" b="1" dirty="0"/>
          </a:p>
          <a:p>
            <a:pPr marL="0" indent="0">
              <a:buNone/>
            </a:pPr>
            <a:r>
              <a:rPr lang="en-US" sz="2400" b="1" dirty="0"/>
              <a:t>*Prime Targets:</a:t>
            </a:r>
          </a:p>
          <a:p>
            <a:pPr marL="0" indent="0">
              <a:buNone/>
            </a:pPr>
            <a:r>
              <a:rPr lang="en-US" sz="2400" b="1" dirty="0"/>
              <a:t>On Ascension, Premier contracts</a:t>
            </a:r>
          </a:p>
          <a:p>
            <a:pPr marL="0" indent="0">
              <a:buNone/>
            </a:pPr>
            <a:r>
              <a:rPr lang="en-US" sz="2400" b="1" dirty="0"/>
              <a:t>Accounts with skin breakdown issues</a:t>
            </a:r>
          </a:p>
          <a:p>
            <a:r>
              <a:rPr lang="en-US" sz="2400" b="1" dirty="0"/>
              <a:t>Sole source Encompass Health (Vizient)</a:t>
            </a:r>
            <a:endParaRPr lang="en-US" dirty="0"/>
          </a:p>
        </p:txBody>
      </p:sp>
      <p:sp>
        <p:nvSpPr>
          <p:cNvPr id="2" name="Title 1">
            <a:extLst>
              <a:ext uri="{FF2B5EF4-FFF2-40B4-BE49-F238E27FC236}">
                <a16:creationId xmlns:a16="http://schemas.microsoft.com/office/drawing/2014/main" id="{5CE48A91-449E-0598-1A5A-D9D769C147EB}"/>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NIV: Key Selling Points</a:t>
            </a:r>
            <a:endParaRPr lang="en-US"/>
          </a:p>
        </p:txBody>
      </p:sp>
    </p:spTree>
    <p:extLst>
      <p:ext uri="{BB962C8B-B14F-4D97-AF65-F5344CB8AC3E}">
        <p14:creationId xmlns:p14="http://schemas.microsoft.com/office/powerpoint/2010/main" val="78380312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0D93C-1B05-AA5F-B700-43F21627630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BF80E-559D-0E9F-A9F2-FF739A647A74}"/>
              </a:ext>
            </a:extLst>
          </p:cNvPr>
          <p:cNvSpPr>
            <a:spLocks noGrp="1"/>
          </p:cNvSpPr>
          <p:nvPr>
            <p:ph idx="1"/>
          </p:nvPr>
        </p:nvSpPr>
        <p:spPr>
          <a:xfrm>
            <a:off x="561975" y="1400175"/>
            <a:ext cx="7812591" cy="4737153"/>
          </a:xfrm>
        </p:spPr>
        <p:txBody>
          <a:bodyPr/>
          <a:lstStyle/>
          <a:p>
            <a:pPr marL="0" indent="0">
              <a:buNone/>
            </a:pPr>
            <a:r>
              <a:rPr lang="en-US" sz="2400" b="1" dirty="0"/>
              <a:t>You don’t have neo/infant size NIV masks</a:t>
            </a:r>
          </a:p>
          <a:p>
            <a:pPr marL="0" indent="0">
              <a:buNone/>
            </a:pPr>
            <a:r>
              <a:rPr lang="en-US" sz="2400" dirty="0"/>
              <a:t>Currently we don’t offer these sizes but are always actively looking for ways to fill these gaps. For adult and pediatric patients, our options have excellent benefits to offer those patients. </a:t>
            </a:r>
          </a:p>
          <a:p>
            <a:endParaRPr lang="en-US" dirty="0"/>
          </a:p>
        </p:txBody>
      </p:sp>
      <p:sp>
        <p:nvSpPr>
          <p:cNvPr id="2" name="Title 1">
            <a:extLst>
              <a:ext uri="{FF2B5EF4-FFF2-40B4-BE49-F238E27FC236}">
                <a16:creationId xmlns:a16="http://schemas.microsoft.com/office/drawing/2014/main" id="{05ACCD94-B89A-143F-FF37-E107062CF2C2}"/>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NIV: Objection Handling</a:t>
            </a:r>
            <a:endParaRPr lang="en-US"/>
          </a:p>
        </p:txBody>
      </p:sp>
    </p:spTree>
    <p:extLst>
      <p:ext uri="{BB962C8B-B14F-4D97-AF65-F5344CB8AC3E}">
        <p14:creationId xmlns:p14="http://schemas.microsoft.com/office/powerpoint/2010/main" val="2774126480"/>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5A997-DE66-8B00-7008-D14DEFB37A1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98CFF54-A4F0-1A52-4CFC-92EE681BA6C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144</a:t>
            </a:fld>
            <a:endParaRPr lang="en-US"/>
          </a:p>
        </p:txBody>
      </p:sp>
      <p:sp>
        <p:nvSpPr>
          <p:cNvPr id="3" name="Title 2">
            <a:extLst>
              <a:ext uri="{FF2B5EF4-FFF2-40B4-BE49-F238E27FC236}">
                <a16:creationId xmlns:a16="http://schemas.microsoft.com/office/drawing/2014/main" id="{F7980B6F-E78A-D27C-8176-2B3FC7E2D5D8}"/>
              </a:ext>
            </a:extLst>
          </p:cNvPr>
          <p:cNvSpPr>
            <a:spLocks noGrp="1"/>
          </p:cNvSpPr>
          <p:nvPr>
            <p:ph type="title"/>
          </p:nvPr>
        </p:nvSpPr>
        <p:spPr>
          <a:xfrm>
            <a:off x="3329609" y="3676303"/>
            <a:ext cx="8311302" cy="2635399"/>
          </a:xfrm>
        </p:spPr>
        <p:txBody>
          <a:bodyPr>
            <a:normAutofit/>
          </a:bodyPr>
          <a:lstStyle/>
          <a:p>
            <a:r>
              <a:rPr lang="en-US" dirty="0"/>
              <a:t>Airways</a:t>
            </a:r>
            <a:br>
              <a:rPr lang="en-US" dirty="0"/>
            </a:br>
            <a:endParaRPr lang="en-US" dirty="0"/>
          </a:p>
        </p:txBody>
      </p:sp>
    </p:spTree>
    <p:extLst>
      <p:ext uri="{BB962C8B-B14F-4D97-AF65-F5344CB8AC3E}">
        <p14:creationId xmlns:p14="http://schemas.microsoft.com/office/powerpoint/2010/main" val="3840073117"/>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F2772-BEAB-BB68-1464-A1C30E4C194E}"/>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7DCF81F-183A-9A09-78B5-316E32D003A3}"/>
              </a:ext>
            </a:extLst>
          </p:cNvPr>
          <p:cNvSpPr>
            <a:spLocks noGrp="1"/>
          </p:cNvSpPr>
          <p:nvPr>
            <p:ph idx="1"/>
          </p:nvPr>
        </p:nvSpPr>
        <p:spPr>
          <a:xfrm>
            <a:off x="6378503" y="3825544"/>
            <a:ext cx="5074743" cy="2311784"/>
          </a:xfrm>
        </p:spPr>
        <p:txBody>
          <a:bodyPr>
            <a:normAutofit/>
          </a:bodyPr>
          <a:lstStyle/>
          <a:p>
            <a:r>
              <a:rPr lang="en-US" sz="2000" b="1" i="1">
                <a:solidFill>
                  <a:srgbClr val="1D51A4"/>
                </a:solidFill>
                <a:latin typeface="+mn-lt"/>
              </a:rPr>
              <a:t>Tail Winds:</a:t>
            </a:r>
          </a:p>
          <a:p>
            <a:pPr marL="285750" indent="-285750">
              <a:buFont typeface="Arial" panose="020B0604020202020204" pitchFamily="34" charset="0"/>
              <a:buChar char="•"/>
            </a:pPr>
            <a:r>
              <a:rPr lang="en-US" sz="1400" i="1"/>
              <a:t>AirLife transitioning away from DEHP in ETTs by end of 2026.</a:t>
            </a:r>
          </a:p>
          <a:p>
            <a:pPr marL="285750" indent="-285750">
              <a:buFont typeface="Arial" panose="020B0604020202020204" pitchFamily="34" charset="0"/>
              <a:buChar char="•"/>
            </a:pPr>
            <a:r>
              <a:rPr lang="en-US" sz="1400" i="1"/>
              <a:t>MICROCUFF profit improvement – GP% 46% to 78%</a:t>
            </a:r>
          </a:p>
          <a:p>
            <a:pPr marL="285750" indent="-285750">
              <a:buFont typeface="Arial" panose="020B0604020202020204" pitchFamily="34" charset="0"/>
              <a:buChar char="•"/>
            </a:pPr>
            <a:r>
              <a:rPr lang="en-US" sz="1400" i="1"/>
              <a:t>Premier and Vizient contracts now in place</a:t>
            </a:r>
          </a:p>
          <a:p>
            <a:pPr marL="285750" indent="-285750">
              <a:buFont typeface="Arial" panose="020B0604020202020204" pitchFamily="34" charset="0"/>
              <a:buChar char="•"/>
            </a:pPr>
            <a:r>
              <a:rPr lang="en-US" sz="1400" i="1"/>
              <a:t>Air-Q3 and </a:t>
            </a:r>
            <a:r>
              <a:rPr lang="en-US" sz="1400" i="1" err="1"/>
              <a:t>Microcuff</a:t>
            </a:r>
            <a:r>
              <a:rPr lang="en-US" sz="1400" i="1"/>
              <a:t> are differentiated products</a:t>
            </a:r>
            <a:endParaRPr lang="en-US" i="1"/>
          </a:p>
        </p:txBody>
      </p:sp>
      <p:sp>
        <p:nvSpPr>
          <p:cNvPr id="3" name="Slide Number Placeholder 2">
            <a:extLst>
              <a:ext uri="{FF2B5EF4-FFF2-40B4-BE49-F238E27FC236}">
                <a16:creationId xmlns:a16="http://schemas.microsoft.com/office/drawing/2014/main" id="{776FC8BA-311B-D895-7C98-73301312E48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145</a:t>
            </a:fld>
            <a:endParaRPr lang="en-US"/>
          </a:p>
        </p:txBody>
      </p:sp>
      <p:sp>
        <p:nvSpPr>
          <p:cNvPr id="4" name="Title 3">
            <a:extLst>
              <a:ext uri="{FF2B5EF4-FFF2-40B4-BE49-F238E27FC236}">
                <a16:creationId xmlns:a16="http://schemas.microsoft.com/office/drawing/2014/main" id="{8BA84E57-B64D-8172-644E-0970F0021E9D}"/>
              </a:ext>
            </a:extLst>
          </p:cNvPr>
          <p:cNvSpPr>
            <a:spLocks noGrp="1"/>
          </p:cNvSpPr>
          <p:nvPr>
            <p:ph type="title"/>
          </p:nvPr>
        </p:nvSpPr>
        <p:spPr>
          <a:xfrm>
            <a:off x="522219" y="419100"/>
            <a:ext cx="10515600" cy="668820"/>
          </a:xfrm>
        </p:spPr>
        <p:txBody>
          <a:bodyPr vert="horz" lIns="91440" tIns="45720" rIns="91440" bIns="45720" rtlCol="0" anchor="ctr">
            <a:normAutofit/>
          </a:bodyPr>
          <a:lstStyle/>
          <a:p>
            <a:r>
              <a:rPr lang="en-US"/>
              <a:t>Market Dynamics Overview</a:t>
            </a:r>
          </a:p>
        </p:txBody>
      </p:sp>
      <p:cxnSp>
        <p:nvCxnSpPr>
          <p:cNvPr id="6" name="Straight Connector 5">
            <a:extLst>
              <a:ext uri="{FF2B5EF4-FFF2-40B4-BE49-F238E27FC236}">
                <a16:creationId xmlns:a16="http://schemas.microsoft.com/office/drawing/2014/main" id="{DC8433CA-4C29-0A59-302C-E06CC0827DFD}"/>
              </a:ext>
            </a:extLst>
          </p:cNvPr>
          <p:cNvCxnSpPr>
            <a:cxnSpLocks/>
          </p:cNvCxnSpPr>
          <p:nvPr/>
        </p:nvCxnSpPr>
        <p:spPr>
          <a:xfrm>
            <a:off x="5995371" y="1282480"/>
            <a:ext cx="0" cy="53013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11C8612-B2C4-6CD7-94F2-9897B4349960}"/>
              </a:ext>
            </a:extLst>
          </p:cNvPr>
          <p:cNvCxnSpPr/>
          <p:nvPr/>
        </p:nvCxnSpPr>
        <p:spPr>
          <a:xfrm>
            <a:off x="561974" y="361408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13A6AB7C-9898-B38F-C3E6-D8361CF21F73}"/>
              </a:ext>
            </a:extLst>
          </p:cNvPr>
          <p:cNvSpPr txBox="1">
            <a:spLocks/>
          </p:cNvSpPr>
          <p:nvPr/>
        </p:nvSpPr>
        <p:spPr>
          <a:xfrm>
            <a:off x="714374" y="1211170"/>
            <a:ext cx="5212080"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rPr>
              <a:t>Total Market Size:</a:t>
            </a:r>
          </a:p>
          <a:p>
            <a:pPr marL="342900" indent="-342900">
              <a:buFont typeface="Arial" panose="020B0604020202020204" pitchFamily="34" charset="0"/>
              <a:buChar char="•"/>
            </a:pPr>
            <a:r>
              <a:rPr lang="en-US" sz="1400" i="1"/>
              <a:t>Total Addressable Market		- $1.6B </a:t>
            </a:r>
          </a:p>
          <a:p>
            <a:pPr marL="1028700" lvl="1" indent="-342900"/>
            <a:r>
              <a:rPr lang="en-US" sz="1400" i="1"/>
              <a:t>Domestic			- $472M</a:t>
            </a:r>
          </a:p>
          <a:p>
            <a:pPr marL="1028700" lvl="1" indent="-342900"/>
            <a:r>
              <a:rPr lang="en-US" sz="1400" i="1"/>
              <a:t>International                	- $1.2B </a:t>
            </a:r>
          </a:p>
          <a:p>
            <a:pPr marL="342900" indent="-342900">
              <a:buFont typeface="Arial" panose="020B0604020202020204" pitchFamily="34" charset="0"/>
              <a:buChar char="•"/>
            </a:pPr>
            <a:r>
              <a:rPr lang="en-US" sz="1400" i="1"/>
              <a:t>Market Leaders (Domestic)</a:t>
            </a:r>
          </a:p>
          <a:p>
            <a:pPr marL="1028700" lvl="1" indent="-342900">
              <a:buFont typeface="+mj-lt"/>
              <a:buAutoNum type="arabicPeriod"/>
            </a:pPr>
            <a:r>
              <a:rPr lang="en-US" sz="1400" i="1"/>
              <a:t>Medtronic	                                - $179M and 38%</a:t>
            </a:r>
          </a:p>
          <a:p>
            <a:pPr marL="1028700" lvl="1" indent="-342900">
              <a:buFont typeface="+mj-lt"/>
              <a:buAutoNum type="arabicPeriod"/>
            </a:pPr>
            <a:r>
              <a:rPr lang="en-US" sz="1400" i="1"/>
              <a:t>Teleflex		             - $42M and 9%</a:t>
            </a:r>
          </a:p>
          <a:p>
            <a:pPr marL="1028700" lvl="1" indent="-342900">
              <a:buFont typeface="+mj-lt"/>
              <a:buAutoNum type="arabicPeriod"/>
            </a:pPr>
            <a:r>
              <a:rPr lang="en-US" sz="1400" i="1" err="1"/>
              <a:t>Intersurgical</a:t>
            </a:r>
            <a:r>
              <a:rPr lang="en-US" sz="1400" i="1"/>
              <a:t>	             - $14M and 3%</a:t>
            </a:r>
            <a:endParaRPr lang="en-US" sz="1600" i="1"/>
          </a:p>
          <a:p>
            <a:pPr marL="1028700" lvl="1" indent="-342900">
              <a:buFont typeface="+mj-lt"/>
              <a:buAutoNum type="arabicPeriod"/>
            </a:pPr>
            <a:endParaRPr lang="en-US" sz="1400" i="1">
              <a:latin typeface="+mn-lt"/>
            </a:endParaRPr>
          </a:p>
        </p:txBody>
      </p:sp>
      <p:sp>
        <p:nvSpPr>
          <p:cNvPr id="10" name="Content Placeholder 1">
            <a:extLst>
              <a:ext uri="{FF2B5EF4-FFF2-40B4-BE49-F238E27FC236}">
                <a16:creationId xmlns:a16="http://schemas.microsoft.com/office/drawing/2014/main" id="{C117367B-9ABE-0FDF-1A32-067E0E308C5B}"/>
              </a:ext>
            </a:extLst>
          </p:cNvPr>
          <p:cNvSpPr txBox="1">
            <a:spLocks/>
          </p:cNvSpPr>
          <p:nvPr/>
        </p:nvSpPr>
        <p:spPr>
          <a:xfrm>
            <a:off x="714374" y="3739406"/>
            <a:ext cx="5212080" cy="284443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Head Winds:</a:t>
            </a:r>
          </a:p>
          <a:p>
            <a:pPr marL="342900" indent="-342900">
              <a:buFont typeface="Arial" panose="020B0604020202020204" pitchFamily="34" charset="0"/>
              <a:buChar char="•"/>
            </a:pPr>
            <a:r>
              <a:rPr lang="en-US" sz="1400" i="1"/>
              <a:t>Airway products from 3</a:t>
            </a:r>
            <a:r>
              <a:rPr lang="en-US" sz="1400" i="1" baseline="30000"/>
              <a:t>rd</a:t>
            </a:r>
            <a:r>
              <a:rPr lang="en-US" sz="1400" i="1"/>
              <a:t> party Chinese suppliers – potential tariffs</a:t>
            </a:r>
          </a:p>
          <a:p>
            <a:pPr marL="342900" indent="-342900">
              <a:buFont typeface="Arial" panose="020B0604020202020204" pitchFamily="34" charset="0"/>
              <a:buChar char="•"/>
            </a:pPr>
            <a:r>
              <a:rPr lang="en-US" sz="1400" i="1"/>
              <a:t>GPO contracts centered on </a:t>
            </a:r>
            <a:r>
              <a:rPr lang="en-US" sz="1400" i="1" err="1"/>
              <a:t>Shiley</a:t>
            </a:r>
            <a:endParaRPr lang="en-US" sz="1400" i="1"/>
          </a:p>
          <a:p>
            <a:pPr marL="342900" indent="-342900">
              <a:buFont typeface="Arial" panose="020B0604020202020204" pitchFamily="34" charset="0"/>
              <a:buChar char="•"/>
            </a:pPr>
            <a:r>
              <a:rPr lang="en-US" sz="1400" i="1"/>
              <a:t>EMS market pre-conditioned to use SGA with strap</a:t>
            </a:r>
          </a:p>
          <a:p>
            <a:pPr marL="342900" indent="-342900">
              <a:buFont typeface="Arial" panose="020B0604020202020204" pitchFamily="34" charset="0"/>
              <a:buChar char="•"/>
            </a:pPr>
            <a:r>
              <a:rPr lang="en-US" sz="1400" i="1"/>
              <a:t>INTL market bids for “gel based SGA”</a:t>
            </a:r>
          </a:p>
          <a:p>
            <a:pPr marL="342900" indent="-342900">
              <a:buFont typeface="Arial" panose="020B0604020202020204" pitchFamily="34" charset="0"/>
              <a:buChar char="•"/>
            </a:pPr>
            <a:r>
              <a:rPr lang="en-US" sz="1400" i="1"/>
              <a:t>Lack of evidence on desired claims</a:t>
            </a:r>
          </a:p>
        </p:txBody>
      </p:sp>
      <p:sp>
        <p:nvSpPr>
          <p:cNvPr id="11" name="Content Placeholder 1">
            <a:extLst>
              <a:ext uri="{FF2B5EF4-FFF2-40B4-BE49-F238E27FC236}">
                <a16:creationId xmlns:a16="http://schemas.microsoft.com/office/drawing/2014/main" id="{7906FC51-CA56-ACDF-EC99-F931CC9064AF}"/>
              </a:ext>
            </a:extLst>
          </p:cNvPr>
          <p:cNvSpPr txBox="1">
            <a:spLocks/>
          </p:cNvSpPr>
          <p:nvPr/>
        </p:nvSpPr>
        <p:spPr>
          <a:xfrm>
            <a:off x="6197904" y="1222292"/>
            <a:ext cx="5443001"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rPr>
              <a:t>AirLife Market Share (TTM):</a:t>
            </a:r>
          </a:p>
          <a:p>
            <a:pPr marL="342900" indent="-342900">
              <a:buFont typeface="Arial" panose="020B0604020202020204" pitchFamily="34" charset="0"/>
              <a:buChar char="•"/>
            </a:pPr>
            <a:r>
              <a:rPr lang="en-US" sz="1400" i="1"/>
              <a:t>AirLife Market Share 		- $ 28.4M and 2%</a:t>
            </a:r>
          </a:p>
          <a:p>
            <a:pPr marL="1028700" lvl="1" indent="-342900"/>
            <a:r>
              <a:rPr lang="en-US" sz="1400" i="1"/>
              <a:t>Domestic			- $15.7M and 3%</a:t>
            </a:r>
          </a:p>
          <a:p>
            <a:pPr marL="1028700" lvl="1" indent="-342900"/>
            <a:r>
              <a:rPr lang="en-US" sz="1400" i="1"/>
              <a:t>International                	- $12.7M and 1%</a:t>
            </a:r>
          </a:p>
          <a:p>
            <a:pPr lvl="1" indent="0">
              <a:buNone/>
            </a:pPr>
            <a:endParaRPr lang="en-US" sz="1400" i="1">
              <a:latin typeface="+mn-lt"/>
            </a:endParaRPr>
          </a:p>
          <a:p>
            <a:pPr marL="342900" indent="-342900">
              <a:buFont typeface="Arial" panose="020B0604020202020204" pitchFamily="34" charset="0"/>
              <a:buChar char="•"/>
            </a:pPr>
            <a:endParaRPr lang="en-US" sz="1400" b="1" i="1">
              <a:latin typeface="+mn-lt"/>
            </a:endParaRPr>
          </a:p>
        </p:txBody>
      </p:sp>
    </p:spTree>
    <p:extLst>
      <p:ext uri="{BB962C8B-B14F-4D97-AF65-F5344CB8AC3E}">
        <p14:creationId xmlns:p14="http://schemas.microsoft.com/office/powerpoint/2010/main" val="3713767240"/>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FF910-270B-343F-B9B7-344E82E76EB9}"/>
            </a:ext>
          </a:extLst>
        </p:cNvPr>
        <p:cNvGrpSpPr/>
        <p:nvPr/>
      </p:nvGrpSpPr>
      <p:grpSpPr>
        <a:xfrm>
          <a:off x="0" y="0"/>
          <a:ext cx="0" cy="0"/>
          <a:chOff x="0" y="0"/>
          <a:chExt cx="0" cy="0"/>
        </a:xfrm>
      </p:grpSpPr>
      <p:pic>
        <p:nvPicPr>
          <p:cNvPr id="1032" name="Picture 8">
            <a:extLst>
              <a:ext uri="{FF2B5EF4-FFF2-40B4-BE49-F238E27FC236}">
                <a16:creationId xmlns:a16="http://schemas.microsoft.com/office/drawing/2014/main" id="{4F23877A-69EC-0BE5-C74F-5E4920EB07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234" b="28868"/>
          <a:stretch/>
        </p:blipFill>
        <p:spPr bwMode="auto">
          <a:xfrm rot="8524665">
            <a:off x="3719799" y="2239473"/>
            <a:ext cx="1837529" cy="8066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CC648C2-B7D7-318C-1B8F-3E40C1714B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320" y="1256893"/>
            <a:ext cx="1687644" cy="168764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2150802A-31D0-4B3B-B409-404E3E9215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8935023">
            <a:off x="2825226" y="3895610"/>
            <a:ext cx="1165947" cy="1165947"/>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
            <a:extLst>
              <a:ext uri="{FF2B5EF4-FFF2-40B4-BE49-F238E27FC236}">
                <a16:creationId xmlns:a16="http://schemas.microsoft.com/office/drawing/2014/main" id="{D7E27045-5143-A03F-A4F3-7894FFF529E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3967" r="24131"/>
          <a:stretch/>
        </p:blipFill>
        <p:spPr bwMode="auto">
          <a:xfrm>
            <a:off x="5910035" y="2932844"/>
            <a:ext cx="851766" cy="1641084"/>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a:extLst>
              <a:ext uri="{FF2B5EF4-FFF2-40B4-BE49-F238E27FC236}">
                <a16:creationId xmlns:a16="http://schemas.microsoft.com/office/drawing/2014/main" id="{CC161598-C0E5-1AF8-2722-8ADE2F51EB73}"/>
              </a:ext>
            </a:extLst>
          </p:cNvPr>
          <p:cNvSpPr>
            <a:spLocks noGrp="1"/>
          </p:cNvSpPr>
          <p:nvPr>
            <p:ph idx="1"/>
          </p:nvPr>
        </p:nvSpPr>
        <p:spPr>
          <a:xfrm>
            <a:off x="6395403" y="5000258"/>
            <a:ext cx="1763848" cy="393310"/>
          </a:xfrm>
        </p:spPr>
        <p:txBody>
          <a:bodyPr>
            <a:normAutofit lnSpcReduction="10000"/>
          </a:bodyPr>
          <a:lstStyle/>
          <a:p>
            <a:pPr algn="ctr"/>
            <a:r>
              <a:rPr lang="en-US" sz="1200"/>
              <a:t>Supraglottic Airways (SGAs)</a:t>
            </a:r>
          </a:p>
        </p:txBody>
      </p:sp>
      <p:sp>
        <p:nvSpPr>
          <p:cNvPr id="3" name="Slide Number Placeholder 2">
            <a:extLst>
              <a:ext uri="{FF2B5EF4-FFF2-40B4-BE49-F238E27FC236}">
                <a16:creationId xmlns:a16="http://schemas.microsoft.com/office/drawing/2014/main" id="{6DE53522-71A8-45E4-8513-093D8834C22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146</a:t>
            </a:fld>
            <a:endParaRPr lang="en-US"/>
          </a:p>
        </p:txBody>
      </p:sp>
      <p:sp>
        <p:nvSpPr>
          <p:cNvPr id="4" name="Title 3">
            <a:extLst>
              <a:ext uri="{FF2B5EF4-FFF2-40B4-BE49-F238E27FC236}">
                <a16:creationId xmlns:a16="http://schemas.microsoft.com/office/drawing/2014/main" id="{238E1FDA-8CC1-40BC-296C-8AB42AC0A23A}"/>
              </a:ext>
            </a:extLst>
          </p:cNvPr>
          <p:cNvSpPr>
            <a:spLocks noGrp="1"/>
          </p:cNvSpPr>
          <p:nvPr>
            <p:ph type="title"/>
          </p:nvPr>
        </p:nvSpPr>
        <p:spPr>
          <a:xfrm>
            <a:off x="522219" y="419100"/>
            <a:ext cx="10515600" cy="668820"/>
          </a:xfrm>
        </p:spPr>
        <p:txBody>
          <a:bodyPr/>
          <a:lstStyle/>
          <a:p>
            <a:r>
              <a:rPr lang="en-US"/>
              <a:t>AirLife Airways Products</a:t>
            </a:r>
          </a:p>
        </p:txBody>
      </p:sp>
      <p:sp>
        <p:nvSpPr>
          <p:cNvPr id="6" name="Content Placeholder 1">
            <a:extLst>
              <a:ext uri="{FF2B5EF4-FFF2-40B4-BE49-F238E27FC236}">
                <a16:creationId xmlns:a16="http://schemas.microsoft.com/office/drawing/2014/main" id="{4A53B628-D292-CC0B-837E-CDD8A97185B6}"/>
              </a:ext>
            </a:extLst>
          </p:cNvPr>
          <p:cNvSpPr txBox="1">
            <a:spLocks/>
          </p:cNvSpPr>
          <p:nvPr/>
        </p:nvSpPr>
        <p:spPr>
          <a:xfrm>
            <a:off x="1825953" y="5472498"/>
            <a:ext cx="1772006" cy="64893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a:t>Endotracheal Tubes (ETT’s)</a:t>
            </a:r>
          </a:p>
        </p:txBody>
      </p:sp>
      <p:sp>
        <p:nvSpPr>
          <p:cNvPr id="7" name="Content Placeholder 1">
            <a:extLst>
              <a:ext uri="{FF2B5EF4-FFF2-40B4-BE49-F238E27FC236}">
                <a16:creationId xmlns:a16="http://schemas.microsoft.com/office/drawing/2014/main" id="{B1686B60-3EAA-D448-01DC-3C321FEAAE40}"/>
              </a:ext>
            </a:extLst>
          </p:cNvPr>
          <p:cNvSpPr txBox="1">
            <a:spLocks/>
          </p:cNvSpPr>
          <p:nvPr/>
        </p:nvSpPr>
        <p:spPr>
          <a:xfrm>
            <a:off x="8954320" y="4863616"/>
            <a:ext cx="2320022" cy="73975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a:t>Nasopharyngeal Airways  (NPA’s or </a:t>
            </a:r>
            <a:r>
              <a:rPr lang="en-US" sz="1200" err="1"/>
              <a:t>Nasos</a:t>
            </a:r>
            <a:r>
              <a:rPr lang="en-US" sz="1200"/>
              <a:t>)</a:t>
            </a:r>
          </a:p>
        </p:txBody>
      </p:sp>
      <p:sp>
        <p:nvSpPr>
          <p:cNvPr id="8" name="Content Placeholder 1">
            <a:extLst>
              <a:ext uri="{FF2B5EF4-FFF2-40B4-BE49-F238E27FC236}">
                <a16:creationId xmlns:a16="http://schemas.microsoft.com/office/drawing/2014/main" id="{ACA1DF5D-CE3F-D16B-A684-9BD434E1955F}"/>
              </a:ext>
            </a:extLst>
          </p:cNvPr>
          <p:cNvSpPr txBox="1">
            <a:spLocks/>
          </p:cNvSpPr>
          <p:nvPr/>
        </p:nvSpPr>
        <p:spPr>
          <a:xfrm>
            <a:off x="8610363" y="2634127"/>
            <a:ext cx="2137630" cy="46937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a:t>Oropharyngeal Airways         (OPA’s or Oral Airways)</a:t>
            </a:r>
          </a:p>
        </p:txBody>
      </p:sp>
      <p:sp>
        <p:nvSpPr>
          <p:cNvPr id="9" name="Content Placeholder 1">
            <a:extLst>
              <a:ext uri="{FF2B5EF4-FFF2-40B4-BE49-F238E27FC236}">
                <a16:creationId xmlns:a16="http://schemas.microsoft.com/office/drawing/2014/main" id="{75C3D755-02E7-C8CA-D328-D537305EF78A}"/>
              </a:ext>
            </a:extLst>
          </p:cNvPr>
          <p:cNvSpPr txBox="1">
            <a:spLocks/>
          </p:cNvSpPr>
          <p:nvPr/>
        </p:nvSpPr>
        <p:spPr>
          <a:xfrm>
            <a:off x="633469" y="2853552"/>
            <a:ext cx="1397750" cy="56276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a:t>Endobronchial Tubes</a:t>
            </a:r>
          </a:p>
        </p:txBody>
      </p:sp>
      <p:pic>
        <p:nvPicPr>
          <p:cNvPr id="11" name="Picture 10">
            <a:extLst>
              <a:ext uri="{FF2B5EF4-FFF2-40B4-BE49-F238E27FC236}">
                <a16:creationId xmlns:a16="http://schemas.microsoft.com/office/drawing/2014/main" id="{A1A2B239-3A9C-22FD-CAE2-0E9DC861954B}"/>
              </a:ext>
            </a:extLst>
          </p:cNvPr>
          <p:cNvPicPr>
            <a:picLocks noChangeAspect="1"/>
          </p:cNvPicPr>
          <p:nvPr/>
        </p:nvPicPr>
        <p:blipFill rotWithShape="1">
          <a:blip r:embed="rId7"/>
          <a:srcRect l="23210" r="22963"/>
          <a:stretch/>
        </p:blipFill>
        <p:spPr>
          <a:xfrm>
            <a:off x="6978611" y="3035794"/>
            <a:ext cx="975368" cy="1812044"/>
          </a:xfrm>
          <a:prstGeom prst="rect">
            <a:avLst/>
          </a:prstGeom>
        </p:spPr>
      </p:pic>
      <p:pic>
        <p:nvPicPr>
          <p:cNvPr id="12" name="Picture 4">
            <a:extLst>
              <a:ext uri="{FF2B5EF4-FFF2-40B4-BE49-F238E27FC236}">
                <a16:creationId xmlns:a16="http://schemas.microsoft.com/office/drawing/2014/main" id="{AF84E9E1-635B-9BDB-7371-D802C3A9754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0767" b="30767"/>
          <a:stretch/>
        </p:blipFill>
        <p:spPr bwMode="auto">
          <a:xfrm rot="16200000">
            <a:off x="1196574" y="4105031"/>
            <a:ext cx="1603937" cy="61696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a:extLst>
              <a:ext uri="{FF2B5EF4-FFF2-40B4-BE49-F238E27FC236}">
                <a16:creationId xmlns:a16="http://schemas.microsoft.com/office/drawing/2014/main" id="{C1645329-8E9F-E692-2BEB-9C6CD4B1858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30767" b="34332"/>
          <a:stretch/>
        </p:blipFill>
        <p:spPr bwMode="auto">
          <a:xfrm rot="16200000">
            <a:off x="2092745" y="4262281"/>
            <a:ext cx="1288097" cy="44955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a:extLst>
              <a:ext uri="{FF2B5EF4-FFF2-40B4-BE49-F238E27FC236}">
                <a16:creationId xmlns:a16="http://schemas.microsoft.com/office/drawing/2014/main" id="{6B256E27-858F-5D3A-5A34-E1AE5BF2D23E}"/>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33531" b="32088"/>
          <a:stretch/>
        </p:blipFill>
        <p:spPr bwMode="auto">
          <a:xfrm rot="16200000">
            <a:off x="9284918" y="4045758"/>
            <a:ext cx="953862" cy="32794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0">
            <a:extLst>
              <a:ext uri="{FF2B5EF4-FFF2-40B4-BE49-F238E27FC236}">
                <a16:creationId xmlns:a16="http://schemas.microsoft.com/office/drawing/2014/main" id="{F1BAC864-FC3A-2035-EA8F-805B0A3E843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30767" b="31419"/>
          <a:stretch/>
        </p:blipFill>
        <p:spPr bwMode="auto">
          <a:xfrm rot="16200000">
            <a:off x="9715113" y="3922780"/>
            <a:ext cx="1228434" cy="464523"/>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a:extLst>
              <a:ext uri="{FF2B5EF4-FFF2-40B4-BE49-F238E27FC236}">
                <a16:creationId xmlns:a16="http://schemas.microsoft.com/office/drawing/2014/main" id="{C3A6B177-9587-A9E3-A351-9408C0411472}"/>
              </a:ext>
            </a:extLst>
          </p:cNvPr>
          <p:cNvSpPr/>
          <p:nvPr/>
        </p:nvSpPr>
        <p:spPr>
          <a:xfrm>
            <a:off x="1132681" y="3029291"/>
            <a:ext cx="3158551" cy="3141302"/>
          </a:xfrm>
          <a:prstGeom prst="ellipse">
            <a:avLst/>
          </a:prstGeom>
          <a:noFill/>
          <a:ln>
            <a:solidFill>
              <a:srgbClr val="1D51A4">
                <a:alpha val="27059"/>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8DEAE3B-1FD4-DD37-72EB-E10E82F6B973}"/>
              </a:ext>
            </a:extLst>
          </p:cNvPr>
          <p:cNvSpPr/>
          <p:nvPr/>
        </p:nvSpPr>
        <p:spPr>
          <a:xfrm>
            <a:off x="8980083" y="3416314"/>
            <a:ext cx="2191048" cy="2141494"/>
          </a:xfrm>
          <a:prstGeom prst="ellipse">
            <a:avLst/>
          </a:prstGeom>
          <a:noFill/>
          <a:ln>
            <a:solidFill>
              <a:srgbClr val="1D51A4">
                <a:alpha val="27059"/>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7E17E60-819B-B167-0F39-8B8D51F7F09D}"/>
              </a:ext>
            </a:extLst>
          </p:cNvPr>
          <p:cNvSpPr/>
          <p:nvPr/>
        </p:nvSpPr>
        <p:spPr>
          <a:xfrm>
            <a:off x="8353410" y="861321"/>
            <a:ext cx="2651536" cy="2558662"/>
          </a:xfrm>
          <a:prstGeom prst="ellipse">
            <a:avLst/>
          </a:prstGeom>
          <a:noFill/>
          <a:ln>
            <a:solidFill>
              <a:srgbClr val="1D51A4">
                <a:alpha val="27059"/>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762C85A-2C06-8515-CAC9-7554CD4E5521}"/>
              </a:ext>
            </a:extLst>
          </p:cNvPr>
          <p:cNvSpPr/>
          <p:nvPr/>
        </p:nvSpPr>
        <p:spPr>
          <a:xfrm>
            <a:off x="217822" y="1124045"/>
            <a:ext cx="2209594" cy="2292269"/>
          </a:xfrm>
          <a:prstGeom prst="ellipse">
            <a:avLst/>
          </a:prstGeom>
          <a:noFill/>
          <a:ln>
            <a:solidFill>
              <a:srgbClr val="1D51A4">
                <a:alpha val="27059"/>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a:extLst>
              <a:ext uri="{FF2B5EF4-FFF2-40B4-BE49-F238E27FC236}">
                <a16:creationId xmlns:a16="http://schemas.microsoft.com/office/drawing/2014/main" id="{FDB5C06C-15AF-6797-C4BC-95305A9EB5A7}"/>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5933" r="27013"/>
          <a:stretch/>
        </p:blipFill>
        <p:spPr bwMode="auto">
          <a:xfrm rot="10800000">
            <a:off x="9695737" y="1174670"/>
            <a:ext cx="640195" cy="136055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2">
            <a:extLst>
              <a:ext uri="{FF2B5EF4-FFF2-40B4-BE49-F238E27FC236}">
                <a16:creationId xmlns:a16="http://schemas.microsoft.com/office/drawing/2014/main" id="{CF2F227B-1421-8B42-DEBD-F8EBA10D19FB}"/>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9602" r="24566"/>
          <a:stretch/>
        </p:blipFill>
        <p:spPr bwMode="auto">
          <a:xfrm>
            <a:off x="8992703" y="1164481"/>
            <a:ext cx="755410" cy="1353006"/>
          </a:xfrm>
          <a:prstGeom prst="rect">
            <a:avLst/>
          </a:prstGeom>
          <a:noFill/>
          <a:extLst>
            <a:ext uri="{909E8E84-426E-40DD-AFC4-6F175D3DCCD1}">
              <a14:hiddenFill xmlns:a14="http://schemas.microsoft.com/office/drawing/2010/main">
                <a:solidFill>
                  <a:srgbClr val="FFFFFF"/>
                </a:solidFill>
              </a14:hiddenFill>
            </a:ext>
          </a:extLst>
        </p:spPr>
      </p:pic>
      <p:sp>
        <p:nvSpPr>
          <p:cNvPr id="24" name="Content Placeholder 1">
            <a:extLst>
              <a:ext uri="{FF2B5EF4-FFF2-40B4-BE49-F238E27FC236}">
                <a16:creationId xmlns:a16="http://schemas.microsoft.com/office/drawing/2014/main" id="{22896680-B4DF-8207-12B0-4E98C268E061}"/>
              </a:ext>
            </a:extLst>
          </p:cNvPr>
          <p:cNvSpPr txBox="1">
            <a:spLocks/>
          </p:cNvSpPr>
          <p:nvPr/>
        </p:nvSpPr>
        <p:spPr>
          <a:xfrm>
            <a:off x="3654955" y="3186294"/>
            <a:ext cx="2232142" cy="62484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a:t>Trach-Vac</a:t>
            </a:r>
            <a:br>
              <a:rPr lang="en-US" sz="1200"/>
            </a:br>
            <a:r>
              <a:rPr lang="en-US" sz="1200"/>
              <a:t>(Sub-Glottic Suction)</a:t>
            </a:r>
          </a:p>
        </p:txBody>
      </p:sp>
      <p:sp>
        <p:nvSpPr>
          <p:cNvPr id="25" name="Oval 24">
            <a:extLst>
              <a:ext uri="{FF2B5EF4-FFF2-40B4-BE49-F238E27FC236}">
                <a16:creationId xmlns:a16="http://schemas.microsoft.com/office/drawing/2014/main" id="{B57F5A4C-ADA4-3654-E6A3-97116DE28158}"/>
              </a:ext>
            </a:extLst>
          </p:cNvPr>
          <p:cNvSpPr/>
          <p:nvPr/>
        </p:nvSpPr>
        <p:spPr>
          <a:xfrm>
            <a:off x="3622667" y="1726306"/>
            <a:ext cx="2232142" cy="2215510"/>
          </a:xfrm>
          <a:prstGeom prst="ellipse">
            <a:avLst/>
          </a:prstGeom>
          <a:noFill/>
          <a:ln>
            <a:solidFill>
              <a:srgbClr val="1D51A4">
                <a:alpha val="27059"/>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E543F2E-98B2-4907-F35E-EDE92B525A20}"/>
              </a:ext>
            </a:extLst>
          </p:cNvPr>
          <p:cNvSpPr/>
          <p:nvPr/>
        </p:nvSpPr>
        <p:spPr>
          <a:xfrm>
            <a:off x="5600334" y="2305700"/>
            <a:ext cx="3419894" cy="3347494"/>
          </a:xfrm>
          <a:prstGeom prst="ellipse">
            <a:avLst/>
          </a:prstGeom>
          <a:noFill/>
          <a:ln>
            <a:solidFill>
              <a:srgbClr val="1D51A4">
                <a:alpha val="27059"/>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9FEBDEB-6D93-D790-AD6B-7184C6AEFF1A}"/>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4526" b="98276" l="9732" r="89933">
                        <a14:foregroundMark x1="41946" y1="8621" x2="21477" y2="10776"/>
                        <a14:foregroundMark x1="33557" y1="7543" x2="23154" y2="4741"/>
                        <a14:foregroundMark x1="49664" y1="98276" x2="27517" y2="91595"/>
                      </a14:backgroundRemoval>
                    </a14:imgEffect>
                  </a14:imgLayer>
                </a14:imgProps>
              </a:ext>
            </a:extLst>
          </a:blip>
          <a:stretch>
            <a:fillRect/>
          </a:stretch>
        </p:blipFill>
        <p:spPr>
          <a:xfrm rot="11991114">
            <a:off x="7472175" y="2908440"/>
            <a:ext cx="1200442" cy="1869144"/>
          </a:xfrm>
          <a:prstGeom prst="rect">
            <a:avLst/>
          </a:prstGeom>
        </p:spPr>
      </p:pic>
    </p:spTree>
    <p:extLst>
      <p:ext uri="{BB962C8B-B14F-4D97-AF65-F5344CB8AC3E}">
        <p14:creationId xmlns:p14="http://schemas.microsoft.com/office/powerpoint/2010/main" val="420523414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6EA34-B0AF-269B-7BAD-7790BCD6B7D5}"/>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723AE6A8-2D16-2AC7-9415-6C43B1E3CC6F}"/>
              </a:ext>
            </a:extLst>
          </p:cNvPr>
          <p:cNvSpPr>
            <a:spLocks noGrp="1"/>
          </p:cNvSpPr>
          <p:nvPr>
            <p:ph idx="1"/>
          </p:nvPr>
        </p:nvSpPr>
        <p:spPr/>
        <p:txBody>
          <a:bodyPr/>
          <a:lstStyle/>
          <a:p>
            <a:pPr marL="285750" indent="-285750">
              <a:spcBef>
                <a:spcPts val="600"/>
              </a:spcBef>
              <a:buFont typeface="Arial" panose="020B0604020202020204" pitchFamily="34" charset="0"/>
              <a:buChar char="•"/>
            </a:pPr>
            <a:r>
              <a:rPr lang="en-US" b="1"/>
              <a:t>Intended use: </a:t>
            </a:r>
            <a:r>
              <a:rPr lang="en-US"/>
              <a:t>To establish and maintain an airway by stopping the tongue from covering the epiglottis.</a:t>
            </a:r>
            <a:endParaRPr lang="en-US">
              <a:cs typeface="Arial"/>
            </a:endParaRPr>
          </a:p>
          <a:p>
            <a:pPr marL="285750" indent="-285750">
              <a:spcBef>
                <a:spcPts val="600"/>
              </a:spcBef>
              <a:buFont typeface="Arial" panose="020B0604020202020204" pitchFamily="34" charset="0"/>
              <a:buChar char="•"/>
            </a:pPr>
            <a:r>
              <a:rPr lang="en-US" b="1"/>
              <a:t>Common locations: </a:t>
            </a:r>
            <a:r>
              <a:rPr lang="en-US"/>
              <a:t>Crash carts, ED, EMS</a:t>
            </a:r>
            <a:endParaRPr lang="en-US">
              <a:cs typeface="Arial"/>
            </a:endParaRPr>
          </a:p>
          <a:p>
            <a:pPr marL="285750" indent="-285750">
              <a:spcBef>
                <a:spcPts val="600"/>
              </a:spcBef>
              <a:buFont typeface="Arial" panose="020B0604020202020204" pitchFamily="34" charset="0"/>
              <a:buChar char="•"/>
            </a:pPr>
            <a:r>
              <a:rPr lang="en-US"/>
              <a:t>Commodity product</a:t>
            </a:r>
            <a:endParaRPr lang="en-US">
              <a:cs typeface="Arial"/>
            </a:endParaRPr>
          </a:p>
          <a:p>
            <a:pPr marL="285750" indent="-285750">
              <a:spcBef>
                <a:spcPts val="600"/>
              </a:spcBef>
              <a:buFont typeface="Arial" panose="020B0604020202020204" pitchFamily="34" charset="0"/>
              <a:buChar char="•"/>
            </a:pPr>
            <a:r>
              <a:rPr lang="en-US"/>
              <a:t>All styles color-coded by size (ISO Standard)</a:t>
            </a:r>
            <a:endParaRPr lang="en-US">
              <a:cs typeface="Arial"/>
            </a:endParaRPr>
          </a:p>
          <a:p>
            <a:pPr marL="285750" indent="-285750">
              <a:spcBef>
                <a:spcPts val="600"/>
              </a:spcBef>
              <a:buFont typeface="Arial" panose="020B0604020202020204" pitchFamily="34" charset="0"/>
              <a:buChar char="•"/>
            </a:pPr>
            <a:r>
              <a:rPr lang="en-US"/>
              <a:t>Built in bite block</a:t>
            </a:r>
            <a:endParaRPr lang="en-US">
              <a:cs typeface="Arial"/>
            </a:endParaRPr>
          </a:p>
          <a:p>
            <a:endParaRPr lang="en-US"/>
          </a:p>
        </p:txBody>
      </p:sp>
      <p:sp>
        <p:nvSpPr>
          <p:cNvPr id="3" name="Slide Number Placeholder 2">
            <a:extLst>
              <a:ext uri="{FF2B5EF4-FFF2-40B4-BE49-F238E27FC236}">
                <a16:creationId xmlns:a16="http://schemas.microsoft.com/office/drawing/2014/main" id="{A49E2369-8CFF-37AA-B5CA-32B4D9A8586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147</a:t>
            </a:fld>
            <a:endParaRPr lang="en-US"/>
          </a:p>
        </p:txBody>
      </p:sp>
      <p:sp>
        <p:nvSpPr>
          <p:cNvPr id="4" name="Title 3">
            <a:extLst>
              <a:ext uri="{FF2B5EF4-FFF2-40B4-BE49-F238E27FC236}">
                <a16:creationId xmlns:a16="http://schemas.microsoft.com/office/drawing/2014/main" id="{55ABDE73-1D2D-E8CF-CD90-2E8D8764076B}"/>
              </a:ext>
            </a:extLst>
          </p:cNvPr>
          <p:cNvSpPr>
            <a:spLocks noGrp="1"/>
          </p:cNvSpPr>
          <p:nvPr>
            <p:ph type="title"/>
          </p:nvPr>
        </p:nvSpPr>
        <p:spPr>
          <a:xfrm>
            <a:off x="522219" y="419100"/>
            <a:ext cx="10515600" cy="668820"/>
          </a:xfrm>
        </p:spPr>
        <p:txBody>
          <a:bodyPr/>
          <a:lstStyle/>
          <a:p>
            <a:r>
              <a:rPr lang="en-US"/>
              <a:t>Oropharyngeal (Oral) Airways</a:t>
            </a:r>
          </a:p>
        </p:txBody>
      </p:sp>
      <p:pic>
        <p:nvPicPr>
          <p:cNvPr id="13326" name="Picture 14">
            <a:extLst>
              <a:ext uri="{FF2B5EF4-FFF2-40B4-BE49-F238E27FC236}">
                <a16:creationId xmlns:a16="http://schemas.microsoft.com/office/drawing/2014/main" id="{5AA268D7-D202-D0F1-48A4-CD35D6F2B0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760" b="19070"/>
          <a:stretch/>
        </p:blipFill>
        <p:spPr bwMode="auto">
          <a:xfrm>
            <a:off x="780332" y="3305138"/>
            <a:ext cx="1906760" cy="1185443"/>
          </a:xfrm>
          <a:prstGeom prst="rect">
            <a:avLst/>
          </a:prstGeom>
          <a:noFill/>
          <a:extLst>
            <a:ext uri="{909E8E84-426E-40DD-AFC4-6F175D3DCCD1}">
              <a14:hiddenFill xmlns:a14="http://schemas.microsoft.com/office/drawing/2010/main">
                <a:solidFill>
                  <a:srgbClr val="FFFFFF"/>
                </a:solidFill>
              </a14:hiddenFill>
            </a:ext>
          </a:extLst>
        </p:spPr>
      </p:pic>
      <p:pic>
        <p:nvPicPr>
          <p:cNvPr id="13328" name="Picture 16">
            <a:extLst>
              <a:ext uri="{FF2B5EF4-FFF2-40B4-BE49-F238E27FC236}">
                <a16:creationId xmlns:a16="http://schemas.microsoft.com/office/drawing/2014/main" id="{650F6252-28B9-8377-59E3-18D932156D1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17" b="23095"/>
          <a:stretch/>
        </p:blipFill>
        <p:spPr bwMode="auto">
          <a:xfrm>
            <a:off x="3540428" y="3281714"/>
            <a:ext cx="2020398" cy="1080651"/>
          </a:xfrm>
          <a:prstGeom prst="rect">
            <a:avLst/>
          </a:prstGeom>
          <a:noFill/>
          <a:extLst>
            <a:ext uri="{909E8E84-426E-40DD-AFC4-6F175D3DCCD1}">
              <a14:hiddenFill xmlns:a14="http://schemas.microsoft.com/office/drawing/2010/main">
                <a:solidFill>
                  <a:srgbClr val="FFFFFF"/>
                </a:solidFill>
              </a14:hiddenFill>
            </a:ext>
          </a:extLst>
        </p:spPr>
      </p:pic>
      <p:pic>
        <p:nvPicPr>
          <p:cNvPr id="13330" name="Picture 18">
            <a:extLst>
              <a:ext uri="{FF2B5EF4-FFF2-40B4-BE49-F238E27FC236}">
                <a16:creationId xmlns:a16="http://schemas.microsoft.com/office/drawing/2014/main" id="{758F3215-B172-ED3A-44A1-B74515C0A08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3417" b="24186"/>
          <a:stretch/>
        </p:blipFill>
        <p:spPr bwMode="auto">
          <a:xfrm>
            <a:off x="6154751" y="3310144"/>
            <a:ext cx="2252897" cy="1180437"/>
          </a:xfrm>
          <a:prstGeom prst="rect">
            <a:avLst/>
          </a:prstGeom>
          <a:noFill/>
          <a:extLst>
            <a:ext uri="{909E8E84-426E-40DD-AFC4-6F175D3DCCD1}">
              <a14:hiddenFill xmlns:a14="http://schemas.microsoft.com/office/drawing/2010/main">
                <a:solidFill>
                  <a:srgbClr val="FFFFFF"/>
                </a:solidFill>
              </a14:hiddenFill>
            </a:ext>
          </a:extLst>
        </p:spPr>
      </p:pic>
      <p:pic>
        <p:nvPicPr>
          <p:cNvPr id="13332" name="Picture 20">
            <a:extLst>
              <a:ext uri="{FF2B5EF4-FFF2-40B4-BE49-F238E27FC236}">
                <a16:creationId xmlns:a16="http://schemas.microsoft.com/office/drawing/2014/main" id="{15A5833F-272F-ECB5-50CA-B61A896A698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864" t="12920" r="15038" b="10525"/>
          <a:stretch/>
        </p:blipFill>
        <p:spPr bwMode="auto">
          <a:xfrm rot="5400000">
            <a:off x="8860851" y="2851255"/>
            <a:ext cx="1752437" cy="194156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4">
            <a:extLst>
              <a:ext uri="{FF2B5EF4-FFF2-40B4-BE49-F238E27FC236}">
                <a16:creationId xmlns:a16="http://schemas.microsoft.com/office/drawing/2014/main" id="{888F5ECE-0301-2EA7-0A69-BCF521970041}"/>
              </a:ext>
            </a:extLst>
          </p:cNvPr>
          <p:cNvGraphicFramePr>
            <a:graphicFrameLocks noGrp="1"/>
          </p:cNvGraphicFramePr>
          <p:nvPr>
            <p:extLst>
              <p:ext uri="{D42A27DB-BD31-4B8C-83A1-F6EECF244321}">
                <p14:modId xmlns:p14="http://schemas.microsoft.com/office/powerpoint/2010/main" val="4259404164"/>
              </p:ext>
            </p:extLst>
          </p:nvPr>
        </p:nvGraphicFramePr>
        <p:xfrm>
          <a:off x="668593" y="4728140"/>
          <a:ext cx="10972316" cy="1320800"/>
        </p:xfrm>
        <a:graphic>
          <a:graphicData uri="http://schemas.openxmlformats.org/drawingml/2006/table">
            <a:tbl>
              <a:tblPr firstRow="1" bandRow="1">
                <a:tableStyleId>{5FD0F851-EC5A-4D38-B0AD-8093EC10F338}</a:tableStyleId>
              </a:tblPr>
              <a:tblGrid>
                <a:gridCol w="2743079">
                  <a:extLst>
                    <a:ext uri="{9D8B030D-6E8A-4147-A177-3AD203B41FA5}">
                      <a16:colId xmlns:a16="http://schemas.microsoft.com/office/drawing/2014/main" val="2804586188"/>
                    </a:ext>
                  </a:extLst>
                </a:gridCol>
                <a:gridCol w="2743079">
                  <a:extLst>
                    <a:ext uri="{9D8B030D-6E8A-4147-A177-3AD203B41FA5}">
                      <a16:colId xmlns:a16="http://schemas.microsoft.com/office/drawing/2014/main" val="1154470012"/>
                    </a:ext>
                  </a:extLst>
                </a:gridCol>
                <a:gridCol w="2743079">
                  <a:extLst>
                    <a:ext uri="{9D8B030D-6E8A-4147-A177-3AD203B41FA5}">
                      <a16:colId xmlns:a16="http://schemas.microsoft.com/office/drawing/2014/main" val="1437694573"/>
                    </a:ext>
                  </a:extLst>
                </a:gridCol>
                <a:gridCol w="2743079">
                  <a:extLst>
                    <a:ext uri="{9D8B030D-6E8A-4147-A177-3AD203B41FA5}">
                      <a16:colId xmlns:a16="http://schemas.microsoft.com/office/drawing/2014/main" val="4207968222"/>
                    </a:ext>
                  </a:extLst>
                </a:gridCol>
              </a:tblGrid>
              <a:tr h="370840">
                <a:tc>
                  <a:txBody>
                    <a:bodyPr/>
                    <a:lstStyle/>
                    <a:p>
                      <a:r>
                        <a:rPr lang="en-US" sz="1600" err="1"/>
                        <a:t>Guedel</a:t>
                      </a:r>
                      <a:endParaRPr lang="en-US" sz="1600"/>
                    </a:p>
                  </a:txBody>
                  <a:tcPr anchor="ctr"/>
                </a:tc>
                <a:tc>
                  <a:txBody>
                    <a:bodyPr/>
                    <a:lstStyle/>
                    <a:p>
                      <a:r>
                        <a:rPr lang="en-US" sz="1600"/>
                        <a:t>PVC Guedel</a:t>
                      </a:r>
                    </a:p>
                  </a:txBody>
                  <a:tcPr anchor="ctr"/>
                </a:tc>
                <a:tc>
                  <a:txBody>
                    <a:bodyPr/>
                    <a:lstStyle/>
                    <a:p>
                      <a:r>
                        <a:rPr lang="en-US" sz="1600"/>
                        <a:t>Berman</a:t>
                      </a:r>
                    </a:p>
                  </a:txBody>
                  <a:tcPr anchor="ctr"/>
                </a:tc>
                <a:tc>
                  <a:txBody>
                    <a:bodyPr/>
                    <a:lstStyle/>
                    <a:p>
                      <a:r>
                        <a:rPr lang="en-US" sz="1600"/>
                        <a:t>Williams/Ovassapian</a:t>
                      </a:r>
                    </a:p>
                  </a:txBody>
                  <a:tcPr anchor="ctr"/>
                </a:tc>
                <a:extLst>
                  <a:ext uri="{0D108BD9-81ED-4DB2-BD59-A6C34878D82A}">
                    <a16:rowId xmlns:a16="http://schemas.microsoft.com/office/drawing/2014/main" val="2680035613"/>
                  </a:ext>
                </a:extLst>
              </a:tr>
              <a:tr h="370840">
                <a:tc>
                  <a:txBody>
                    <a:bodyPr/>
                    <a:lstStyle/>
                    <a:p>
                      <a:r>
                        <a:rPr lang="en-US" sz="1600"/>
                        <a:t>Polyethylene</a:t>
                      </a:r>
                    </a:p>
                  </a:txBody>
                  <a:tcPr anchor="ctr"/>
                </a:tc>
                <a:tc>
                  <a:txBody>
                    <a:bodyPr/>
                    <a:lstStyle/>
                    <a:p>
                      <a:r>
                        <a:rPr lang="en-US" sz="1600"/>
                        <a:t>PVC</a:t>
                      </a:r>
                    </a:p>
                  </a:txBody>
                  <a:tcPr anchor="ctr"/>
                </a:tc>
                <a:tc>
                  <a:txBody>
                    <a:bodyPr/>
                    <a:lstStyle/>
                    <a:p>
                      <a:r>
                        <a:rPr lang="en-US" sz="1600"/>
                        <a:t>Polyethylene</a:t>
                      </a:r>
                    </a:p>
                  </a:txBody>
                  <a:tcPr anchor="ctr"/>
                </a:tc>
                <a:tc>
                  <a:txBody>
                    <a:bodyPr/>
                    <a:lstStyle/>
                    <a:p>
                      <a:r>
                        <a:rPr lang="en-US" sz="1600"/>
                        <a:t>Guides FO bronchoscopy placement</a:t>
                      </a:r>
                    </a:p>
                  </a:txBody>
                  <a:tcPr anchor="ctr"/>
                </a:tc>
                <a:extLst>
                  <a:ext uri="{0D108BD9-81ED-4DB2-BD59-A6C34878D82A}">
                    <a16:rowId xmlns:a16="http://schemas.microsoft.com/office/drawing/2014/main" val="3905103647"/>
                  </a:ext>
                </a:extLst>
              </a:tr>
              <a:tr h="370840">
                <a:tc>
                  <a:txBody>
                    <a:bodyPr/>
                    <a:lstStyle/>
                    <a:p>
                      <a:endParaRPr lang="en-US" sz="1600"/>
                    </a:p>
                  </a:txBody>
                  <a:tcPr anchor="ctr"/>
                </a:tc>
                <a:tc>
                  <a:txBody>
                    <a:bodyPr/>
                    <a:lstStyle/>
                    <a:p>
                      <a:r>
                        <a:rPr lang="en-US" sz="1600"/>
                        <a:t>Clear</a:t>
                      </a:r>
                    </a:p>
                  </a:txBody>
                  <a:tcPr anchor="ctr"/>
                </a:tc>
                <a:tc>
                  <a:txBody>
                    <a:bodyPr/>
                    <a:lstStyle/>
                    <a:p>
                      <a:r>
                        <a:rPr lang="en-US" sz="1600"/>
                        <a:t>Vented Septum</a:t>
                      </a:r>
                    </a:p>
                  </a:txBody>
                  <a:tcPr anchor="ctr"/>
                </a:tc>
                <a:tc>
                  <a:txBody>
                    <a:bodyPr/>
                    <a:lstStyle/>
                    <a:p>
                      <a:endParaRPr lang="en-US" sz="1600"/>
                    </a:p>
                  </a:txBody>
                  <a:tcPr anchor="ctr"/>
                </a:tc>
                <a:extLst>
                  <a:ext uri="{0D108BD9-81ED-4DB2-BD59-A6C34878D82A}">
                    <a16:rowId xmlns:a16="http://schemas.microsoft.com/office/drawing/2014/main" val="1431750587"/>
                  </a:ext>
                </a:extLst>
              </a:tr>
            </a:tbl>
          </a:graphicData>
        </a:graphic>
      </p:graphicFrame>
    </p:spTree>
    <p:extLst>
      <p:ext uri="{BB962C8B-B14F-4D97-AF65-F5344CB8AC3E}">
        <p14:creationId xmlns:p14="http://schemas.microsoft.com/office/powerpoint/2010/main" val="170267070"/>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BA37B-9F75-EE4F-72DC-EA7E72518258}"/>
            </a:ext>
          </a:extLst>
        </p:cNvPr>
        <p:cNvGrpSpPr/>
        <p:nvPr/>
      </p:nvGrpSpPr>
      <p:grpSpPr>
        <a:xfrm>
          <a:off x="0" y="0"/>
          <a:ext cx="0" cy="0"/>
          <a:chOff x="0" y="0"/>
          <a:chExt cx="0" cy="0"/>
        </a:xfrm>
      </p:grpSpPr>
      <p:pic>
        <p:nvPicPr>
          <p:cNvPr id="13318" name="Picture 6">
            <a:extLst>
              <a:ext uri="{FF2B5EF4-FFF2-40B4-BE49-F238E27FC236}">
                <a16:creationId xmlns:a16="http://schemas.microsoft.com/office/drawing/2014/main" id="{E6ACF076-28E7-2E32-7128-9E313099AF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131" b="22615"/>
          <a:stretch/>
        </p:blipFill>
        <p:spPr bwMode="auto">
          <a:xfrm rot="16200000">
            <a:off x="4669899" y="3158979"/>
            <a:ext cx="1953394" cy="1020729"/>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B3FF39E7-F08B-36C9-4928-9EE65EEC3042}"/>
              </a:ext>
            </a:extLst>
          </p:cNvPr>
          <p:cNvSpPr>
            <a:spLocks noGrp="1"/>
          </p:cNvSpPr>
          <p:nvPr>
            <p:ph idx="1"/>
          </p:nvPr>
        </p:nvSpPr>
        <p:spPr/>
        <p:txBody>
          <a:bodyPr>
            <a:normAutofit/>
          </a:bodyPr>
          <a:lstStyle/>
          <a:p>
            <a:pPr marL="285750" indent="-285750">
              <a:spcBef>
                <a:spcPts val="600"/>
              </a:spcBef>
              <a:buFont typeface="Arial" panose="020B0604020202020204" pitchFamily="34" charset="0"/>
              <a:buChar char="•"/>
            </a:pPr>
            <a:r>
              <a:rPr lang="en-US" sz="1600" b="1"/>
              <a:t>Intended use: </a:t>
            </a:r>
            <a:r>
              <a:rPr lang="en-US" sz="1600"/>
              <a:t>Inserted into the nose and through the posterior pharynx, clearing the airway by displacing the posterior tongue and soft palate. </a:t>
            </a:r>
            <a:r>
              <a:rPr lang="en-US" sz="1600" err="1"/>
              <a:t>Nasos</a:t>
            </a:r>
            <a:r>
              <a:rPr lang="en-US" sz="1600"/>
              <a:t> avoid the gag reflex and advantageous for patients with mouth trauma.</a:t>
            </a:r>
          </a:p>
          <a:p>
            <a:pPr marL="285750" indent="-285750">
              <a:spcBef>
                <a:spcPts val="600"/>
              </a:spcBef>
              <a:buFont typeface="Arial" panose="020B0604020202020204" pitchFamily="34" charset="0"/>
              <a:buChar char="•"/>
            </a:pPr>
            <a:r>
              <a:rPr lang="en-US" sz="1600" b="1"/>
              <a:t>Common locations: </a:t>
            </a:r>
            <a:r>
              <a:rPr lang="en-US" sz="1600"/>
              <a:t>Crash carts, ED, EMS</a:t>
            </a:r>
          </a:p>
        </p:txBody>
      </p:sp>
      <p:sp>
        <p:nvSpPr>
          <p:cNvPr id="3" name="Slide Number Placeholder 2">
            <a:extLst>
              <a:ext uri="{FF2B5EF4-FFF2-40B4-BE49-F238E27FC236}">
                <a16:creationId xmlns:a16="http://schemas.microsoft.com/office/drawing/2014/main" id="{31D53CFB-6490-658E-8825-F9AF3553B0A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148</a:t>
            </a:fld>
            <a:endParaRPr lang="en-US"/>
          </a:p>
        </p:txBody>
      </p:sp>
      <p:sp>
        <p:nvSpPr>
          <p:cNvPr id="4" name="Title 3">
            <a:extLst>
              <a:ext uri="{FF2B5EF4-FFF2-40B4-BE49-F238E27FC236}">
                <a16:creationId xmlns:a16="http://schemas.microsoft.com/office/drawing/2014/main" id="{532E720F-FEB3-CCFA-F5AC-04E52B100835}"/>
              </a:ext>
            </a:extLst>
          </p:cNvPr>
          <p:cNvSpPr>
            <a:spLocks noGrp="1"/>
          </p:cNvSpPr>
          <p:nvPr>
            <p:ph type="title"/>
          </p:nvPr>
        </p:nvSpPr>
        <p:spPr>
          <a:xfrm>
            <a:off x="522219" y="419100"/>
            <a:ext cx="10515600" cy="668820"/>
          </a:xfrm>
        </p:spPr>
        <p:txBody>
          <a:bodyPr/>
          <a:lstStyle/>
          <a:p>
            <a:r>
              <a:rPr lang="en-US"/>
              <a:t>Nasopharyngeal Airways (</a:t>
            </a:r>
            <a:r>
              <a:rPr lang="en-US" err="1"/>
              <a:t>Nasos</a:t>
            </a:r>
            <a:r>
              <a:rPr lang="en-US"/>
              <a:t>)</a:t>
            </a:r>
          </a:p>
        </p:txBody>
      </p:sp>
      <p:pic>
        <p:nvPicPr>
          <p:cNvPr id="13316" name="Picture 4">
            <a:extLst>
              <a:ext uri="{FF2B5EF4-FFF2-40B4-BE49-F238E27FC236}">
                <a16:creationId xmlns:a16="http://schemas.microsoft.com/office/drawing/2014/main" id="{CB2B38ED-5E12-D729-34D6-ED2BFBCDEE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704" b="23960"/>
          <a:stretch/>
        </p:blipFill>
        <p:spPr bwMode="auto">
          <a:xfrm rot="17286619" flipV="1">
            <a:off x="90043" y="2996428"/>
            <a:ext cx="2282397" cy="1206179"/>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ECB2E2A-A218-AF30-050E-072C9BD17A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3624" b="25800"/>
          <a:stretch/>
        </p:blipFill>
        <p:spPr bwMode="auto">
          <a:xfrm rot="16200000">
            <a:off x="9148449" y="3074339"/>
            <a:ext cx="2466753" cy="1247555"/>
          </a:xfrm>
          <a:prstGeom prst="rect">
            <a:avLst/>
          </a:prstGeom>
          <a:noFill/>
          <a:extLst>
            <a:ext uri="{909E8E84-426E-40DD-AFC4-6F175D3DCCD1}">
              <a14:hiddenFill xmlns:a14="http://schemas.microsoft.com/office/drawing/2010/main">
                <a:solidFill>
                  <a:srgbClr val="FFFFFF"/>
                </a:solidFill>
              </a14:hiddenFill>
            </a:ext>
          </a:extLst>
        </p:spPr>
      </p:pic>
      <p:pic>
        <p:nvPicPr>
          <p:cNvPr id="13322" name="Picture 10">
            <a:extLst>
              <a:ext uri="{FF2B5EF4-FFF2-40B4-BE49-F238E27FC236}">
                <a16:creationId xmlns:a16="http://schemas.microsoft.com/office/drawing/2014/main" id="{8B625162-2FD3-3380-B96D-22123CF2012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0371" b="11032"/>
          <a:stretch/>
        </p:blipFill>
        <p:spPr bwMode="auto">
          <a:xfrm rot="16200000">
            <a:off x="7026741" y="2905925"/>
            <a:ext cx="2200969" cy="1509823"/>
          </a:xfrm>
          <a:prstGeom prst="rect">
            <a:avLst/>
          </a:prstGeom>
          <a:noFill/>
          <a:extLst>
            <a:ext uri="{909E8E84-426E-40DD-AFC4-6F175D3DCCD1}">
              <a14:hiddenFill xmlns:a14="http://schemas.microsoft.com/office/drawing/2010/main">
                <a:solidFill>
                  <a:srgbClr val="FFFFFF"/>
                </a:solidFill>
              </a14:hiddenFill>
            </a:ext>
          </a:extLst>
        </p:spPr>
      </p:pic>
      <p:pic>
        <p:nvPicPr>
          <p:cNvPr id="13324" name="Picture 12">
            <a:extLst>
              <a:ext uri="{FF2B5EF4-FFF2-40B4-BE49-F238E27FC236}">
                <a16:creationId xmlns:a16="http://schemas.microsoft.com/office/drawing/2014/main" id="{E31AF276-CE88-7979-B8DB-7D44A2D599A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9716" b="27872"/>
          <a:stretch/>
        </p:blipFill>
        <p:spPr bwMode="auto">
          <a:xfrm rot="17461851">
            <a:off x="2434626" y="3122997"/>
            <a:ext cx="2183627" cy="92612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4">
            <a:extLst>
              <a:ext uri="{FF2B5EF4-FFF2-40B4-BE49-F238E27FC236}">
                <a16:creationId xmlns:a16="http://schemas.microsoft.com/office/drawing/2014/main" id="{D41BC5CE-C8DB-B8F2-0DBC-EDE18A6FE3AB}"/>
              </a:ext>
            </a:extLst>
          </p:cNvPr>
          <p:cNvGraphicFramePr>
            <a:graphicFrameLocks noGrp="1"/>
          </p:cNvGraphicFramePr>
          <p:nvPr>
            <p:extLst>
              <p:ext uri="{D42A27DB-BD31-4B8C-83A1-F6EECF244321}">
                <p14:modId xmlns:p14="http://schemas.microsoft.com/office/powerpoint/2010/main" val="2238960991"/>
              </p:ext>
            </p:extLst>
          </p:nvPr>
        </p:nvGraphicFramePr>
        <p:xfrm>
          <a:off x="522219" y="4743937"/>
          <a:ext cx="11079130" cy="1407160"/>
        </p:xfrm>
        <a:graphic>
          <a:graphicData uri="http://schemas.openxmlformats.org/drawingml/2006/table">
            <a:tbl>
              <a:tblPr firstRow="1" bandRow="1">
                <a:tableStyleId>{5FD0F851-EC5A-4D38-B0AD-8093EC10F338}</a:tableStyleId>
              </a:tblPr>
              <a:tblGrid>
                <a:gridCol w="2215826">
                  <a:extLst>
                    <a:ext uri="{9D8B030D-6E8A-4147-A177-3AD203B41FA5}">
                      <a16:colId xmlns:a16="http://schemas.microsoft.com/office/drawing/2014/main" val="2804586188"/>
                    </a:ext>
                  </a:extLst>
                </a:gridCol>
                <a:gridCol w="2215826">
                  <a:extLst>
                    <a:ext uri="{9D8B030D-6E8A-4147-A177-3AD203B41FA5}">
                      <a16:colId xmlns:a16="http://schemas.microsoft.com/office/drawing/2014/main" val="1154470012"/>
                    </a:ext>
                  </a:extLst>
                </a:gridCol>
                <a:gridCol w="2215826">
                  <a:extLst>
                    <a:ext uri="{9D8B030D-6E8A-4147-A177-3AD203B41FA5}">
                      <a16:colId xmlns:a16="http://schemas.microsoft.com/office/drawing/2014/main" val="1437694573"/>
                    </a:ext>
                  </a:extLst>
                </a:gridCol>
                <a:gridCol w="2215826">
                  <a:extLst>
                    <a:ext uri="{9D8B030D-6E8A-4147-A177-3AD203B41FA5}">
                      <a16:colId xmlns:a16="http://schemas.microsoft.com/office/drawing/2014/main" val="157255379"/>
                    </a:ext>
                  </a:extLst>
                </a:gridCol>
                <a:gridCol w="2215826">
                  <a:extLst>
                    <a:ext uri="{9D8B030D-6E8A-4147-A177-3AD203B41FA5}">
                      <a16:colId xmlns:a16="http://schemas.microsoft.com/office/drawing/2014/main" val="4207968222"/>
                    </a:ext>
                  </a:extLst>
                </a:gridCol>
              </a:tblGrid>
              <a:tr h="370840">
                <a:tc>
                  <a:txBody>
                    <a:bodyPr/>
                    <a:lstStyle/>
                    <a:p>
                      <a:r>
                        <a:rPr lang="en-US" sz="1600"/>
                        <a:t>Parker PVC</a:t>
                      </a:r>
                    </a:p>
                  </a:txBody>
                  <a:tcPr anchor="ctr"/>
                </a:tc>
                <a:tc>
                  <a:txBody>
                    <a:bodyPr/>
                    <a:lstStyle/>
                    <a:p>
                      <a:r>
                        <a:rPr lang="en-US" sz="1600"/>
                        <a:t>SunMed PVC</a:t>
                      </a:r>
                    </a:p>
                  </a:txBody>
                  <a:tcPr anchor="ctr"/>
                </a:tc>
                <a:tc>
                  <a:txBody>
                    <a:bodyPr/>
                    <a:lstStyle/>
                    <a:p>
                      <a:r>
                        <a:rPr lang="en-US" sz="1600"/>
                        <a:t>Robertazzi</a:t>
                      </a:r>
                    </a:p>
                  </a:txBody>
                  <a:tcPr anchor="ctr"/>
                </a:tc>
                <a:tc>
                  <a:txBody>
                    <a:bodyPr/>
                    <a:lstStyle/>
                    <a:p>
                      <a:r>
                        <a:rPr lang="en-US" sz="1600"/>
                        <a:t>Adjustable</a:t>
                      </a:r>
                    </a:p>
                  </a:txBody>
                  <a:tcPr anchor="ctr"/>
                </a:tc>
                <a:tc>
                  <a:txBody>
                    <a:bodyPr/>
                    <a:lstStyle/>
                    <a:p>
                      <a:r>
                        <a:rPr lang="en-US" sz="1600"/>
                        <a:t>Latex Robertazzi</a:t>
                      </a:r>
                    </a:p>
                  </a:txBody>
                  <a:tcPr anchor="ctr"/>
                </a:tc>
                <a:extLst>
                  <a:ext uri="{0D108BD9-81ED-4DB2-BD59-A6C34878D82A}">
                    <a16:rowId xmlns:a16="http://schemas.microsoft.com/office/drawing/2014/main" val="2680035613"/>
                  </a:ext>
                </a:extLst>
              </a:tr>
              <a:tr h="370840">
                <a:tc>
                  <a:txBody>
                    <a:bodyPr/>
                    <a:lstStyle/>
                    <a:p>
                      <a:r>
                        <a:rPr lang="en-US" sz="1400"/>
                        <a:t>Parker Flex-Tip</a:t>
                      </a:r>
                    </a:p>
                  </a:txBody>
                  <a:tcPr anchor="ctr"/>
                </a:tc>
                <a:tc>
                  <a:txBody>
                    <a:bodyPr/>
                    <a:lstStyle/>
                    <a:p>
                      <a:r>
                        <a:rPr lang="en-US" sz="1400"/>
                        <a:t>Blunt tip</a:t>
                      </a:r>
                    </a:p>
                  </a:txBody>
                  <a:tcPr anchor="ctr"/>
                </a:tc>
                <a:tc>
                  <a:txBody>
                    <a:bodyPr/>
                    <a:lstStyle/>
                    <a:p>
                      <a:r>
                        <a:rPr lang="en-US" sz="1400"/>
                        <a:t>Silicone</a:t>
                      </a:r>
                    </a:p>
                    <a:p>
                      <a:r>
                        <a:rPr lang="en-US" sz="1400"/>
                        <a:t>(latex free)</a:t>
                      </a:r>
                    </a:p>
                  </a:txBody>
                  <a:tcPr anchor="ctr"/>
                </a:tc>
                <a:tc>
                  <a:txBody>
                    <a:bodyPr/>
                    <a:lstStyle/>
                    <a:p>
                      <a:r>
                        <a:rPr lang="en-US" sz="1400"/>
                        <a:t>Neoprene </a:t>
                      </a:r>
                    </a:p>
                    <a:p>
                      <a:r>
                        <a:rPr lang="en-US" sz="1400"/>
                        <a:t>(latex free)</a:t>
                      </a:r>
                    </a:p>
                  </a:txBody>
                  <a:tcPr anchor="ctr"/>
                </a:tc>
                <a:tc>
                  <a:txBody>
                    <a:bodyPr/>
                    <a:lstStyle/>
                    <a:p>
                      <a:r>
                        <a:rPr lang="en-US" sz="1400"/>
                        <a:t>Latex (smooth)</a:t>
                      </a:r>
                    </a:p>
                  </a:txBody>
                  <a:tcPr anchor="ctr"/>
                </a:tc>
                <a:extLst>
                  <a:ext uri="{0D108BD9-81ED-4DB2-BD59-A6C34878D82A}">
                    <a16:rowId xmlns:a16="http://schemas.microsoft.com/office/drawing/2014/main" val="3905103647"/>
                  </a:ext>
                </a:extLst>
              </a:tr>
              <a:tr h="370840">
                <a:tc>
                  <a:txBody>
                    <a:bodyPr/>
                    <a:lstStyle/>
                    <a:p>
                      <a:r>
                        <a:rPr lang="en-US" sz="1400"/>
                        <a:t>15mm standard connector</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t>15mm standard connector</a:t>
                      </a:r>
                    </a:p>
                  </a:txBody>
                  <a:tcPr anchor="ctr"/>
                </a:tc>
                <a:tc>
                  <a:txBody>
                    <a:bodyPr/>
                    <a:lstStyle/>
                    <a:p>
                      <a:endParaRPr lang="en-US" sz="1400"/>
                    </a:p>
                  </a:txBody>
                  <a:tcPr anchor="ctr"/>
                </a:tc>
                <a:tc>
                  <a:txBody>
                    <a:bodyPr/>
                    <a:lstStyle/>
                    <a:p>
                      <a:r>
                        <a:rPr lang="en-US" sz="1400"/>
                        <a:t>Adjustable flange</a:t>
                      </a:r>
                    </a:p>
                    <a:p>
                      <a:r>
                        <a:rPr lang="en-US" sz="1400"/>
                        <a:t>Blunt tip</a:t>
                      </a:r>
                    </a:p>
                  </a:txBody>
                  <a:tcPr anchor="ctr"/>
                </a:tc>
                <a:tc>
                  <a:txBody>
                    <a:bodyPr/>
                    <a:lstStyle/>
                    <a:p>
                      <a:r>
                        <a:rPr lang="en-US" sz="1400"/>
                        <a:t>(Trumpet)</a:t>
                      </a:r>
                    </a:p>
                  </a:txBody>
                  <a:tcPr anchor="ctr"/>
                </a:tc>
                <a:extLst>
                  <a:ext uri="{0D108BD9-81ED-4DB2-BD59-A6C34878D82A}">
                    <a16:rowId xmlns:a16="http://schemas.microsoft.com/office/drawing/2014/main" val="1431750587"/>
                  </a:ext>
                </a:extLst>
              </a:tr>
            </a:tbl>
          </a:graphicData>
        </a:graphic>
      </p:graphicFrame>
    </p:spTree>
    <p:extLst>
      <p:ext uri="{BB962C8B-B14F-4D97-AF65-F5344CB8AC3E}">
        <p14:creationId xmlns:p14="http://schemas.microsoft.com/office/powerpoint/2010/main" val="2877668663"/>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EC669-BC52-F5F3-9232-8461F3DBB03C}"/>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A3BBE6AC-01E0-0201-EEEC-2A1A7DFA1F7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7300" b="90000" l="6200" r="92300">
                        <a14:foregroundMark x1="11400" y1="80800" x2="10600" y2="85000"/>
                        <a14:foregroundMark x1="11800" y1="83800" x2="6200" y2="80800"/>
                        <a14:foregroundMark x1="90000" y1="25000" x2="85700" y2="19700"/>
                        <a14:foregroundMark x1="92300" y1="16600" x2="87900" y2="7300"/>
                        <a14:foregroundMark x1="78900" y1="9600" x2="58500" y2="31800"/>
                        <a14:foregroundMark x1="58500" y1="31800" x2="77100" y2="46900"/>
                        <a14:foregroundMark x1="77100" y1="46900" x2="75600" y2="59600"/>
                        <a14:foregroundMark x1="76400" y1="43800" x2="80800" y2="51900"/>
                        <a14:foregroundMark x1="78500" y1="43000" x2="84000" y2="50300"/>
                        <a14:foregroundMark x1="68900" y1="48300" x2="58100" y2="31400"/>
                        <a14:foregroundMark x1="68400" y1="14600" x2="53200" y2="37500"/>
                        <a14:foregroundMark x1="53200" y1="37500" x2="71500" y2="50000"/>
                        <a14:foregroundMark x1="68700" y1="58300" x2="53800" y2="32400"/>
                        <a14:foregroundMark x1="68100" y1="63500" x2="52600" y2="35100"/>
                        <a14:foregroundMark x1="52600" y1="35100" x2="53500" y2="33300"/>
                      </a14:backgroundRemoval>
                    </a14:imgEffect>
                  </a14:imgLayer>
                </a14:imgProps>
              </a:ext>
              <a:ext uri="{28A0092B-C50C-407E-A947-70E740481C1C}">
                <a14:useLocalDpi xmlns:a14="http://schemas.microsoft.com/office/drawing/2010/main" val="0"/>
              </a:ext>
            </a:extLst>
          </a:blip>
          <a:srcRect/>
          <a:stretch>
            <a:fillRect/>
          </a:stretch>
        </p:blipFill>
        <p:spPr bwMode="auto">
          <a:xfrm rot="2533690">
            <a:off x="1419229" y="617358"/>
            <a:ext cx="2088932" cy="208893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DB5F0B5D-7FA8-E1BE-757A-0994F0208C5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149</a:t>
            </a:fld>
            <a:endParaRPr lang="en-US"/>
          </a:p>
        </p:txBody>
      </p:sp>
      <p:sp>
        <p:nvSpPr>
          <p:cNvPr id="4" name="Title 3">
            <a:extLst>
              <a:ext uri="{FF2B5EF4-FFF2-40B4-BE49-F238E27FC236}">
                <a16:creationId xmlns:a16="http://schemas.microsoft.com/office/drawing/2014/main" id="{A5EAFCF8-11C5-4045-58B7-2F72E84CB5D1}"/>
              </a:ext>
            </a:extLst>
          </p:cNvPr>
          <p:cNvSpPr>
            <a:spLocks noGrp="1"/>
          </p:cNvSpPr>
          <p:nvPr>
            <p:ph type="title"/>
          </p:nvPr>
        </p:nvSpPr>
        <p:spPr>
          <a:xfrm>
            <a:off x="522219" y="419100"/>
            <a:ext cx="10515600" cy="668820"/>
          </a:xfrm>
        </p:spPr>
        <p:txBody>
          <a:bodyPr/>
          <a:lstStyle/>
          <a:p>
            <a:r>
              <a:rPr lang="en-US"/>
              <a:t>Endotracheal Tube Products</a:t>
            </a:r>
          </a:p>
        </p:txBody>
      </p:sp>
      <p:pic>
        <p:nvPicPr>
          <p:cNvPr id="12290" name="Picture 2">
            <a:extLst>
              <a:ext uri="{FF2B5EF4-FFF2-40B4-BE49-F238E27FC236}">
                <a16:creationId xmlns:a16="http://schemas.microsoft.com/office/drawing/2014/main" id="{47BC801F-C5D2-E941-0A09-F7E7F1A2E88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0233" b="32868"/>
          <a:stretch/>
        </p:blipFill>
        <p:spPr bwMode="auto">
          <a:xfrm>
            <a:off x="5062126" y="1299468"/>
            <a:ext cx="2550556" cy="941136"/>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1E426F45-8E3C-0FFD-BE69-33996AE3EDD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3333" b="35066"/>
          <a:stretch/>
        </p:blipFill>
        <p:spPr bwMode="auto">
          <a:xfrm>
            <a:off x="9038348" y="1242311"/>
            <a:ext cx="2978182" cy="94113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905C7A19-6FEB-26F5-2FFE-1504C3E8612F}"/>
              </a:ext>
            </a:extLst>
          </p:cNvPr>
          <p:cNvPicPr>
            <a:picLocks noChangeAspect="1"/>
          </p:cNvPicPr>
          <p:nvPr/>
        </p:nvPicPr>
        <p:blipFill>
          <a:blip r:embed="rId7"/>
          <a:stretch>
            <a:fillRect/>
          </a:stretch>
        </p:blipFill>
        <p:spPr>
          <a:xfrm>
            <a:off x="8551151" y="2322730"/>
            <a:ext cx="1501926" cy="1651520"/>
          </a:xfrm>
          <a:prstGeom prst="rect">
            <a:avLst/>
          </a:prstGeom>
        </p:spPr>
      </p:pic>
      <p:pic>
        <p:nvPicPr>
          <p:cNvPr id="13" name="Picture 12">
            <a:extLst>
              <a:ext uri="{FF2B5EF4-FFF2-40B4-BE49-F238E27FC236}">
                <a16:creationId xmlns:a16="http://schemas.microsoft.com/office/drawing/2014/main" id="{270E19E7-7A47-5213-CFC8-DCE72B0A9200}"/>
              </a:ext>
            </a:extLst>
          </p:cNvPr>
          <p:cNvPicPr>
            <a:picLocks noChangeAspect="1"/>
          </p:cNvPicPr>
          <p:nvPr/>
        </p:nvPicPr>
        <p:blipFill rotWithShape="1">
          <a:blip r:embed="rId8"/>
          <a:srcRect t="5231"/>
          <a:stretch/>
        </p:blipFill>
        <p:spPr>
          <a:xfrm>
            <a:off x="4381940" y="2414174"/>
            <a:ext cx="1726665" cy="1789565"/>
          </a:xfrm>
          <a:prstGeom prst="rect">
            <a:avLst/>
          </a:prstGeom>
        </p:spPr>
      </p:pic>
      <p:sp>
        <p:nvSpPr>
          <p:cNvPr id="16" name="TextBox 15">
            <a:extLst>
              <a:ext uri="{FF2B5EF4-FFF2-40B4-BE49-F238E27FC236}">
                <a16:creationId xmlns:a16="http://schemas.microsoft.com/office/drawing/2014/main" id="{6A2046D2-8A71-B6C4-ADA2-54CEF35305D9}"/>
              </a:ext>
            </a:extLst>
          </p:cNvPr>
          <p:cNvSpPr txBox="1"/>
          <p:nvPr/>
        </p:nvSpPr>
        <p:spPr>
          <a:xfrm>
            <a:off x="4162160" y="4208706"/>
            <a:ext cx="3550725" cy="1877437"/>
          </a:xfrm>
          <a:prstGeom prst="rect">
            <a:avLst/>
          </a:prstGeom>
          <a:noFill/>
        </p:spPr>
        <p:txBody>
          <a:bodyPr wrap="square" rtlCol="0">
            <a:spAutoFit/>
          </a:bodyPr>
          <a:lstStyle/>
          <a:p>
            <a:pPr>
              <a:spcBef>
                <a:spcPts val="600"/>
              </a:spcBef>
            </a:pPr>
            <a:r>
              <a:rPr lang="en-US" sz="1400" b="1"/>
              <a:t>Parker Flex-Tip</a:t>
            </a:r>
          </a:p>
          <a:p>
            <a:pPr marL="285750" indent="-285750">
              <a:spcBef>
                <a:spcPts val="600"/>
              </a:spcBef>
              <a:buFont typeface="Arial" panose="020B0604020202020204" pitchFamily="34" charset="0"/>
              <a:buChar char="•"/>
            </a:pPr>
            <a:r>
              <a:rPr lang="en-US" sz="1400"/>
              <a:t>Patented tip design to help avoid airway collisions and provide a smooth intubation</a:t>
            </a:r>
          </a:p>
          <a:p>
            <a:pPr marL="285750" indent="-285750">
              <a:spcBef>
                <a:spcPts val="600"/>
              </a:spcBef>
              <a:buFont typeface="Arial" panose="020B0604020202020204" pitchFamily="34" charset="0"/>
              <a:buChar char="•"/>
            </a:pPr>
            <a:r>
              <a:rPr lang="en-US" sz="1400"/>
              <a:t>Broad variety of tube &amp; cuff styles </a:t>
            </a:r>
          </a:p>
          <a:p>
            <a:pPr marL="285750" indent="-285750">
              <a:spcBef>
                <a:spcPts val="600"/>
              </a:spcBef>
              <a:buFont typeface="Arial" panose="020B0604020202020204" pitchFamily="34" charset="0"/>
              <a:buChar char="•"/>
            </a:pPr>
            <a:r>
              <a:rPr lang="en-US" sz="1400">
                <a:solidFill>
                  <a:srgbClr val="1D51A4"/>
                </a:solidFill>
              </a:rPr>
              <a:t>ASP: $2.01/each </a:t>
            </a:r>
          </a:p>
          <a:p>
            <a:pPr>
              <a:spcBef>
                <a:spcPts val="600"/>
              </a:spcBef>
            </a:pPr>
            <a:r>
              <a:rPr lang="en-US" sz="1200"/>
              <a:t>(for basic style high-volume, low-pressure cuff)</a:t>
            </a:r>
          </a:p>
        </p:txBody>
      </p:sp>
      <p:sp>
        <p:nvSpPr>
          <p:cNvPr id="17" name="TextBox 16">
            <a:extLst>
              <a:ext uri="{FF2B5EF4-FFF2-40B4-BE49-F238E27FC236}">
                <a16:creationId xmlns:a16="http://schemas.microsoft.com/office/drawing/2014/main" id="{705488A6-4D56-4F17-350B-BCC014DBB71F}"/>
              </a:ext>
            </a:extLst>
          </p:cNvPr>
          <p:cNvSpPr txBox="1"/>
          <p:nvPr/>
        </p:nvSpPr>
        <p:spPr>
          <a:xfrm>
            <a:off x="8130330" y="4160054"/>
            <a:ext cx="3688039" cy="2169825"/>
          </a:xfrm>
          <a:prstGeom prst="rect">
            <a:avLst/>
          </a:prstGeom>
          <a:noFill/>
        </p:spPr>
        <p:txBody>
          <a:bodyPr wrap="square" rtlCol="0">
            <a:spAutoFit/>
          </a:bodyPr>
          <a:lstStyle/>
          <a:p>
            <a:pPr>
              <a:spcBef>
                <a:spcPts val="600"/>
              </a:spcBef>
            </a:pPr>
            <a:r>
              <a:rPr lang="en-US" sz="1400" b="1" err="1"/>
              <a:t>SunMed</a:t>
            </a:r>
            <a:r>
              <a:rPr lang="en-US" sz="1400" b="1"/>
              <a:t> Standard</a:t>
            </a:r>
          </a:p>
          <a:p>
            <a:pPr marL="285750" indent="-285750">
              <a:spcBef>
                <a:spcPts val="600"/>
              </a:spcBef>
              <a:buFont typeface="Arial" panose="020B0604020202020204" pitchFamily="34" charset="0"/>
              <a:buChar char="•"/>
            </a:pPr>
            <a:r>
              <a:rPr lang="en-US" sz="1400"/>
              <a:t>Basic tube to offer a cost-friendly option with reliable quality</a:t>
            </a:r>
          </a:p>
          <a:p>
            <a:pPr marL="285750" indent="-285750">
              <a:spcBef>
                <a:spcPts val="600"/>
              </a:spcBef>
              <a:buFont typeface="Arial" panose="020B0604020202020204" pitchFamily="34" charset="0"/>
              <a:buChar char="•"/>
            </a:pPr>
            <a:r>
              <a:rPr lang="en-US" sz="1400"/>
              <a:t>Fewer tube styles than Parker, but often more size ranges</a:t>
            </a:r>
          </a:p>
          <a:p>
            <a:pPr marL="285750" indent="-285750">
              <a:spcBef>
                <a:spcPts val="600"/>
              </a:spcBef>
              <a:buFont typeface="Arial" panose="020B0604020202020204" pitchFamily="34" charset="0"/>
              <a:buChar char="•"/>
            </a:pPr>
            <a:r>
              <a:rPr lang="en-US" sz="1400">
                <a:solidFill>
                  <a:srgbClr val="1D51A4"/>
                </a:solidFill>
              </a:rPr>
              <a:t>ASP: $1.24/each</a:t>
            </a:r>
          </a:p>
          <a:p>
            <a:pPr>
              <a:spcBef>
                <a:spcPts val="600"/>
              </a:spcBef>
            </a:pPr>
            <a:r>
              <a:rPr lang="en-US" sz="1200"/>
              <a:t>(for basic style high-volume, low-pressure cuff)</a:t>
            </a:r>
          </a:p>
          <a:p>
            <a:pPr>
              <a:spcBef>
                <a:spcPts val="600"/>
              </a:spcBef>
            </a:pPr>
            <a:endParaRPr lang="en-US" sz="1400"/>
          </a:p>
        </p:txBody>
      </p:sp>
      <p:cxnSp>
        <p:nvCxnSpPr>
          <p:cNvPr id="19" name="Straight Connector 18">
            <a:extLst>
              <a:ext uri="{FF2B5EF4-FFF2-40B4-BE49-F238E27FC236}">
                <a16:creationId xmlns:a16="http://schemas.microsoft.com/office/drawing/2014/main" id="{5288F0B8-DE06-8B15-CB24-8305B07063BB}"/>
              </a:ext>
            </a:extLst>
          </p:cNvPr>
          <p:cNvCxnSpPr/>
          <p:nvPr/>
        </p:nvCxnSpPr>
        <p:spPr>
          <a:xfrm>
            <a:off x="7942729" y="1407511"/>
            <a:ext cx="0" cy="4580094"/>
          </a:xfrm>
          <a:prstGeom prst="line">
            <a:avLst/>
          </a:prstGeom>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13448E8-7E25-7782-B29E-3AE096AE4088}"/>
              </a:ext>
            </a:extLst>
          </p:cNvPr>
          <p:cNvPicPr>
            <a:picLocks noChangeAspect="1"/>
          </p:cNvPicPr>
          <p:nvPr/>
        </p:nvPicPr>
        <p:blipFill rotWithShape="1">
          <a:blip r:embed="rId9"/>
          <a:srcRect t="31556"/>
          <a:stretch/>
        </p:blipFill>
        <p:spPr>
          <a:xfrm rot="16200000" flipV="1">
            <a:off x="53340" y="2646110"/>
            <a:ext cx="2114482" cy="956938"/>
          </a:xfrm>
          <a:prstGeom prst="rect">
            <a:avLst/>
          </a:prstGeom>
        </p:spPr>
      </p:pic>
      <p:sp>
        <p:nvSpPr>
          <p:cNvPr id="6" name="TextBox 5">
            <a:extLst>
              <a:ext uri="{FF2B5EF4-FFF2-40B4-BE49-F238E27FC236}">
                <a16:creationId xmlns:a16="http://schemas.microsoft.com/office/drawing/2014/main" id="{78005CE2-8234-AEC6-6236-FCF2DA071A49}"/>
              </a:ext>
            </a:extLst>
          </p:cNvPr>
          <p:cNvSpPr txBox="1"/>
          <p:nvPr/>
        </p:nvSpPr>
        <p:spPr>
          <a:xfrm>
            <a:off x="522219" y="4290860"/>
            <a:ext cx="3309895" cy="2092881"/>
          </a:xfrm>
          <a:prstGeom prst="rect">
            <a:avLst/>
          </a:prstGeom>
          <a:noFill/>
        </p:spPr>
        <p:txBody>
          <a:bodyPr wrap="square" rtlCol="0">
            <a:spAutoFit/>
          </a:bodyPr>
          <a:lstStyle/>
          <a:p>
            <a:pPr>
              <a:spcBef>
                <a:spcPts val="600"/>
              </a:spcBef>
            </a:pPr>
            <a:r>
              <a:rPr lang="en-US" sz="1400" b="1" err="1"/>
              <a:t>Microcuff</a:t>
            </a:r>
            <a:endParaRPr lang="en-US" sz="1400" b="1"/>
          </a:p>
          <a:p>
            <a:pPr marL="285750" indent="-285750">
              <a:spcBef>
                <a:spcPts val="600"/>
              </a:spcBef>
              <a:buFont typeface="Arial" panose="020B0604020202020204" pitchFamily="34" charset="0"/>
              <a:buChar char="•"/>
            </a:pPr>
            <a:r>
              <a:rPr lang="en-US" sz="1400"/>
              <a:t>Patented 10-micron thin PU cuff to create a superior seal and reduce micro-aspiration.</a:t>
            </a:r>
          </a:p>
          <a:p>
            <a:pPr marL="285750" indent="-285750">
              <a:spcBef>
                <a:spcPts val="600"/>
              </a:spcBef>
              <a:buFont typeface="Arial" panose="020B0604020202020204" pitchFamily="34" charset="0"/>
              <a:buChar char="•"/>
            </a:pPr>
            <a:r>
              <a:rPr lang="en-US" sz="1400"/>
              <a:t>Adult Oral-Nasal, Ped Oral-Nasal, Ped RAE</a:t>
            </a:r>
          </a:p>
          <a:p>
            <a:pPr marL="285750" indent="-285750">
              <a:spcBef>
                <a:spcPts val="600"/>
              </a:spcBef>
              <a:buFont typeface="Arial" panose="020B0604020202020204" pitchFamily="34" charset="0"/>
              <a:buChar char="•"/>
            </a:pPr>
            <a:r>
              <a:rPr lang="en-US" sz="1400">
                <a:solidFill>
                  <a:srgbClr val="1D51A4"/>
                </a:solidFill>
              </a:rPr>
              <a:t>ASP: $10.98/each </a:t>
            </a:r>
          </a:p>
          <a:p>
            <a:pPr>
              <a:spcBef>
                <a:spcPts val="600"/>
              </a:spcBef>
            </a:pPr>
            <a:r>
              <a:rPr lang="en-US" sz="1200"/>
              <a:t>(for adult oral/nasal)</a:t>
            </a:r>
          </a:p>
        </p:txBody>
      </p:sp>
      <p:cxnSp>
        <p:nvCxnSpPr>
          <p:cNvPr id="7" name="Straight Connector 6">
            <a:extLst>
              <a:ext uri="{FF2B5EF4-FFF2-40B4-BE49-F238E27FC236}">
                <a16:creationId xmlns:a16="http://schemas.microsoft.com/office/drawing/2014/main" id="{2E3881F9-AD10-0D07-533E-4DD156B3D851}"/>
              </a:ext>
            </a:extLst>
          </p:cNvPr>
          <p:cNvCxnSpPr/>
          <p:nvPr/>
        </p:nvCxnSpPr>
        <p:spPr>
          <a:xfrm>
            <a:off x="3998256" y="1407511"/>
            <a:ext cx="0" cy="458009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693538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CF0DFE-E835-53CD-0974-F062151BADB1}"/>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3300CBC5-8217-B3EA-8F34-2883C9B408B4}"/>
              </a:ext>
            </a:extLst>
          </p:cNvPr>
          <p:cNvSpPr>
            <a:spLocks noGrp="1"/>
          </p:cNvSpPr>
          <p:nvPr>
            <p:ph idx="1"/>
          </p:nvPr>
        </p:nvSpPr>
        <p:spPr/>
        <p:txBody>
          <a:bodyPr/>
          <a:lstStyle/>
          <a:p>
            <a:endParaRPr lang="en-US"/>
          </a:p>
        </p:txBody>
      </p:sp>
      <p:sp>
        <p:nvSpPr>
          <p:cNvPr id="3" name="Slide Number Placeholder 2">
            <a:extLst>
              <a:ext uri="{FF2B5EF4-FFF2-40B4-BE49-F238E27FC236}">
                <a16:creationId xmlns:a16="http://schemas.microsoft.com/office/drawing/2014/main" id="{AC8AF7A7-0837-F414-4E57-5EAD66C8C1B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150</a:t>
            </a:fld>
            <a:endParaRPr lang="en-US"/>
          </a:p>
        </p:txBody>
      </p:sp>
      <p:sp>
        <p:nvSpPr>
          <p:cNvPr id="4" name="Title 3">
            <a:extLst>
              <a:ext uri="{FF2B5EF4-FFF2-40B4-BE49-F238E27FC236}">
                <a16:creationId xmlns:a16="http://schemas.microsoft.com/office/drawing/2014/main" id="{0220DFD5-7393-EB47-260C-A2AD75137FC0}"/>
              </a:ext>
            </a:extLst>
          </p:cNvPr>
          <p:cNvSpPr>
            <a:spLocks noGrp="1"/>
          </p:cNvSpPr>
          <p:nvPr>
            <p:ph type="title"/>
          </p:nvPr>
        </p:nvSpPr>
        <p:spPr>
          <a:xfrm>
            <a:off x="522219" y="419100"/>
            <a:ext cx="10515600" cy="668820"/>
          </a:xfrm>
        </p:spPr>
        <p:txBody>
          <a:bodyPr/>
          <a:lstStyle/>
          <a:p>
            <a:r>
              <a:rPr lang="en-US"/>
              <a:t>See the difference</a:t>
            </a:r>
          </a:p>
        </p:txBody>
      </p:sp>
      <p:pic>
        <p:nvPicPr>
          <p:cNvPr id="8" name="Picture 7">
            <a:extLst>
              <a:ext uri="{FF2B5EF4-FFF2-40B4-BE49-F238E27FC236}">
                <a16:creationId xmlns:a16="http://schemas.microsoft.com/office/drawing/2014/main" id="{394BBE43-5136-F7D7-A346-4BCFF052A600}"/>
              </a:ext>
            </a:extLst>
          </p:cNvPr>
          <p:cNvPicPr>
            <a:picLocks noChangeAspect="1"/>
          </p:cNvPicPr>
          <p:nvPr/>
        </p:nvPicPr>
        <p:blipFill>
          <a:blip r:embed="rId3"/>
          <a:stretch>
            <a:fillRect/>
          </a:stretch>
        </p:blipFill>
        <p:spPr>
          <a:xfrm>
            <a:off x="3227832" y="6398133"/>
            <a:ext cx="8140863" cy="249119"/>
          </a:xfrm>
          <a:prstGeom prst="rect">
            <a:avLst/>
          </a:prstGeom>
        </p:spPr>
      </p:pic>
      <p:sp>
        <p:nvSpPr>
          <p:cNvPr id="5" name="TextBox 4">
            <a:extLst>
              <a:ext uri="{FF2B5EF4-FFF2-40B4-BE49-F238E27FC236}">
                <a16:creationId xmlns:a16="http://schemas.microsoft.com/office/drawing/2014/main" id="{4EDED3E5-94F8-847B-78FB-5005EA7F50A9}"/>
              </a:ext>
            </a:extLst>
          </p:cNvPr>
          <p:cNvSpPr txBox="1"/>
          <p:nvPr/>
        </p:nvSpPr>
        <p:spPr>
          <a:xfrm>
            <a:off x="9906000" y="5494867"/>
            <a:ext cx="1462695" cy="276999"/>
          </a:xfrm>
          <a:prstGeom prst="rect">
            <a:avLst/>
          </a:prstGeom>
          <a:noFill/>
        </p:spPr>
        <p:txBody>
          <a:bodyPr wrap="square" rtlCol="0">
            <a:spAutoFit/>
          </a:bodyPr>
          <a:lstStyle/>
          <a:p>
            <a:r>
              <a:rPr lang="en-US" sz="1200"/>
              <a:t>(2:27)</a:t>
            </a:r>
          </a:p>
        </p:txBody>
      </p:sp>
      <p:pic>
        <p:nvPicPr>
          <p:cNvPr id="9" name="Picture 8">
            <a:extLst>
              <a:ext uri="{FF2B5EF4-FFF2-40B4-BE49-F238E27FC236}">
                <a16:creationId xmlns:a16="http://schemas.microsoft.com/office/drawing/2014/main" id="{8C924C1B-378C-6DA4-32C0-8A5A18DE6E91}"/>
              </a:ext>
            </a:extLst>
          </p:cNvPr>
          <p:cNvPicPr>
            <a:picLocks noChangeAspect="1"/>
          </p:cNvPicPr>
          <p:nvPr/>
        </p:nvPicPr>
        <p:blipFill>
          <a:blip r:embed="rId4"/>
          <a:stretch>
            <a:fillRect/>
          </a:stretch>
        </p:blipFill>
        <p:spPr>
          <a:xfrm>
            <a:off x="0" y="12903"/>
            <a:ext cx="12192000" cy="6832194"/>
          </a:xfrm>
          <a:prstGeom prst="rect">
            <a:avLst/>
          </a:prstGeom>
        </p:spPr>
      </p:pic>
    </p:spTree>
    <p:extLst>
      <p:ext uri="{BB962C8B-B14F-4D97-AF65-F5344CB8AC3E}">
        <p14:creationId xmlns:p14="http://schemas.microsoft.com/office/powerpoint/2010/main" val="210479538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9768450-AEC9-9F60-AAFC-0EBAD8FCCBC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151</a:t>
            </a:fld>
            <a:endParaRPr lang="en-US"/>
          </a:p>
        </p:txBody>
      </p:sp>
      <p:graphicFrame>
        <p:nvGraphicFramePr>
          <p:cNvPr id="3" name="Table 2">
            <a:extLst>
              <a:ext uri="{FF2B5EF4-FFF2-40B4-BE49-F238E27FC236}">
                <a16:creationId xmlns:a16="http://schemas.microsoft.com/office/drawing/2014/main" id="{B1D9F8D8-A64F-39B3-0614-58A52BE2EBB1}"/>
              </a:ext>
            </a:extLst>
          </p:cNvPr>
          <p:cNvGraphicFramePr>
            <a:graphicFrameLocks noGrp="1"/>
          </p:cNvGraphicFramePr>
          <p:nvPr>
            <p:extLst>
              <p:ext uri="{D42A27DB-BD31-4B8C-83A1-F6EECF244321}">
                <p14:modId xmlns:p14="http://schemas.microsoft.com/office/powerpoint/2010/main" val="1099515591"/>
              </p:ext>
            </p:extLst>
          </p:nvPr>
        </p:nvGraphicFramePr>
        <p:xfrm>
          <a:off x="205563" y="383459"/>
          <a:ext cx="11780873" cy="5805319"/>
        </p:xfrm>
        <a:graphic>
          <a:graphicData uri="http://schemas.openxmlformats.org/drawingml/2006/table">
            <a:tbl>
              <a:tblPr/>
              <a:tblGrid>
                <a:gridCol w="1916056">
                  <a:extLst>
                    <a:ext uri="{9D8B030D-6E8A-4147-A177-3AD203B41FA5}">
                      <a16:colId xmlns:a16="http://schemas.microsoft.com/office/drawing/2014/main" val="303635329"/>
                    </a:ext>
                  </a:extLst>
                </a:gridCol>
                <a:gridCol w="550723">
                  <a:extLst>
                    <a:ext uri="{9D8B030D-6E8A-4147-A177-3AD203B41FA5}">
                      <a16:colId xmlns:a16="http://schemas.microsoft.com/office/drawing/2014/main" val="3133415616"/>
                    </a:ext>
                  </a:extLst>
                </a:gridCol>
                <a:gridCol w="440578">
                  <a:extLst>
                    <a:ext uri="{9D8B030D-6E8A-4147-A177-3AD203B41FA5}">
                      <a16:colId xmlns:a16="http://schemas.microsoft.com/office/drawing/2014/main" val="2419240397"/>
                    </a:ext>
                  </a:extLst>
                </a:gridCol>
                <a:gridCol w="440578">
                  <a:extLst>
                    <a:ext uri="{9D8B030D-6E8A-4147-A177-3AD203B41FA5}">
                      <a16:colId xmlns:a16="http://schemas.microsoft.com/office/drawing/2014/main" val="1816623282"/>
                    </a:ext>
                  </a:extLst>
                </a:gridCol>
                <a:gridCol w="440578">
                  <a:extLst>
                    <a:ext uri="{9D8B030D-6E8A-4147-A177-3AD203B41FA5}">
                      <a16:colId xmlns:a16="http://schemas.microsoft.com/office/drawing/2014/main" val="2686287349"/>
                    </a:ext>
                  </a:extLst>
                </a:gridCol>
                <a:gridCol w="440578">
                  <a:extLst>
                    <a:ext uri="{9D8B030D-6E8A-4147-A177-3AD203B41FA5}">
                      <a16:colId xmlns:a16="http://schemas.microsoft.com/office/drawing/2014/main" val="3507747301"/>
                    </a:ext>
                  </a:extLst>
                </a:gridCol>
                <a:gridCol w="440578">
                  <a:extLst>
                    <a:ext uri="{9D8B030D-6E8A-4147-A177-3AD203B41FA5}">
                      <a16:colId xmlns:a16="http://schemas.microsoft.com/office/drawing/2014/main" val="3044913802"/>
                    </a:ext>
                  </a:extLst>
                </a:gridCol>
                <a:gridCol w="440578">
                  <a:extLst>
                    <a:ext uri="{9D8B030D-6E8A-4147-A177-3AD203B41FA5}">
                      <a16:colId xmlns:a16="http://schemas.microsoft.com/office/drawing/2014/main" val="1888949463"/>
                    </a:ext>
                  </a:extLst>
                </a:gridCol>
                <a:gridCol w="440578">
                  <a:extLst>
                    <a:ext uri="{9D8B030D-6E8A-4147-A177-3AD203B41FA5}">
                      <a16:colId xmlns:a16="http://schemas.microsoft.com/office/drawing/2014/main" val="1559866246"/>
                    </a:ext>
                  </a:extLst>
                </a:gridCol>
                <a:gridCol w="440578">
                  <a:extLst>
                    <a:ext uri="{9D8B030D-6E8A-4147-A177-3AD203B41FA5}">
                      <a16:colId xmlns:a16="http://schemas.microsoft.com/office/drawing/2014/main" val="497769203"/>
                    </a:ext>
                  </a:extLst>
                </a:gridCol>
                <a:gridCol w="440578">
                  <a:extLst>
                    <a:ext uri="{9D8B030D-6E8A-4147-A177-3AD203B41FA5}">
                      <a16:colId xmlns:a16="http://schemas.microsoft.com/office/drawing/2014/main" val="2207011378"/>
                    </a:ext>
                  </a:extLst>
                </a:gridCol>
                <a:gridCol w="440578">
                  <a:extLst>
                    <a:ext uri="{9D8B030D-6E8A-4147-A177-3AD203B41FA5}">
                      <a16:colId xmlns:a16="http://schemas.microsoft.com/office/drawing/2014/main" val="3079642881"/>
                    </a:ext>
                  </a:extLst>
                </a:gridCol>
                <a:gridCol w="440578">
                  <a:extLst>
                    <a:ext uri="{9D8B030D-6E8A-4147-A177-3AD203B41FA5}">
                      <a16:colId xmlns:a16="http://schemas.microsoft.com/office/drawing/2014/main" val="1282554776"/>
                    </a:ext>
                  </a:extLst>
                </a:gridCol>
                <a:gridCol w="440578">
                  <a:extLst>
                    <a:ext uri="{9D8B030D-6E8A-4147-A177-3AD203B41FA5}">
                      <a16:colId xmlns:a16="http://schemas.microsoft.com/office/drawing/2014/main" val="482869447"/>
                    </a:ext>
                  </a:extLst>
                </a:gridCol>
                <a:gridCol w="440578">
                  <a:extLst>
                    <a:ext uri="{9D8B030D-6E8A-4147-A177-3AD203B41FA5}">
                      <a16:colId xmlns:a16="http://schemas.microsoft.com/office/drawing/2014/main" val="757010366"/>
                    </a:ext>
                  </a:extLst>
                </a:gridCol>
                <a:gridCol w="440578">
                  <a:extLst>
                    <a:ext uri="{9D8B030D-6E8A-4147-A177-3AD203B41FA5}">
                      <a16:colId xmlns:a16="http://schemas.microsoft.com/office/drawing/2014/main" val="2211373954"/>
                    </a:ext>
                  </a:extLst>
                </a:gridCol>
                <a:gridCol w="440578">
                  <a:extLst>
                    <a:ext uri="{9D8B030D-6E8A-4147-A177-3AD203B41FA5}">
                      <a16:colId xmlns:a16="http://schemas.microsoft.com/office/drawing/2014/main" val="332412416"/>
                    </a:ext>
                  </a:extLst>
                </a:gridCol>
                <a:gridCol w="440578">
                  <a:extLst>
                    <a:ext uri="{9D8B030D-6E8A-4147-A177-3AD203B41FA5}">
                      <a16:colId xmlns:a16="http://schemas.microsoft.com/office/drawing/2014/main" val="4153626319"/>
                    </a:ext>
                  </a:extLst>
                </a:gridCol>
                <a:gridCol w="440578">
                  <a:extLst>
                    <a:ext uri="{9D8B030D-6E8A-4147-A177-3AD203B41FA5}">
                      <a16:colId xmlns:a16="http://schemas.microsoft.com/office/drawing/2014/main" val="1484335575"/>
                    </a:ext>
                  </a:extLst>
                </a:gridCol>
                <a:gridCol w="906398">
                  <a:extLst>
                    <a:ext uri="{9D8B030D-6E8A-4147-A177-3AD203B41FA5}">
                      <a16:colId xmlns:a16="http://schemas.microsoft.com/office/drawing/2014/main" val="4117518610"/>
                    </a:ext>
                  </a:extLst>
                </a:gridCol>
                <a:gridCol w="917870">
                  <a:extLst>
                    <a:ext uri="{9D8B030D-6E8A-4147-A177-3AD203B41FA5}">
                      <a16:colId xmlns:a16="http://schemas.microsoft.com/office/drawing/2014/main" val="609257294"/>
                    </a:ext>
                  </a:extLst>
                </a:gridCol>
              </a:tblGrid>
              <a:tr h="152206">
                <a:tc rowSpan="3">
                  <a:txBody>
                    <a:bodyPr/>
                    <a:lstStyle/>
                    <a:p>
                      <a:pPr algn="ctr" fontAlgn="ctr"/>
                      <a:r>
                        <a:rPr lang="en-US" sz="1000" b="0" i="0" u="none" strike="noStrike">
                          <a:solidFill>
                            <a:srgbClr val="000000"/>
                          </a:solidFill>
                          <a:effectLst/>
                          <a:latin typeface="Arial" panose="020B0604020202020204" pitchFamily="34" charset="0"/>
                          <a:cs typeface="Arial" panose="020B0604020202020204" pitchFamily="34" charset="0"/>
                        </a:rPr>
                        <a:t>Description</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rowSpan="3">
                  <a:txBody>
                    <a:bodyPr/>
                    <a:lstStyle/>
                    <a:p>
                      <a:pPr algn="ctr" fontAlgn="ctr"/>
                      <a:r>
                        <a:rPr lang="en-US" sz="1000" b="0" i="0" u="none" strike="noStrike">
                          <a:solidFill>
                            <a:srgbClr val="000000"/>
                          </a:solidFill>
                          <a:effectLst/>
                          <a:latin typeface="Arial" panose="020B0604020202020204" pitchFamily="34" charset="0"/>
                          <a:cs typeface="Arial" panose="020B0604020202020204" pitchFamily="34" charset="0"/>
                        </a:rPr>
                        <a:t>Qty per box</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gridSpan="17">
                  <a:txBody>
                    <a:bodyPr/>
                    <a:lstStyle/>
                    <a:p>
                      <a:pPr algn="ctr" fontAlgn="b"/>
                      <a:r>
                        <a:rPr lang="en-US" sz="1000" b="0" i="0" u="none" strike="noStrike">
                          <a:solidFill>
                            <a:srgbClr val="000000"/>
                          </a:solidFill>
                          <a:effectLst/>
                          <a:latin typeface="Arial" panose="020B0604020202020204" pitchFamily="34" charset="0"/>
                        </a:rPr>
                        <a:t>Size (mm) and CFN</a:t>
                      </a:r>
                    </a:p>
                  </a:txBody>
                  <a:tcPr marL="4370" marR="4370" marT="4370" marB="0" anchor="b">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000" b="0" i="0" u="none" strike="noStrike">
                        <a:solidFill>
                          <a:srgbClr val="000000"/>
                        </a:solidFill>
                        <a:effectLst/>
                        <a:latin typeface="Calibri" panose="020F0502020204030204" pitchFamily="34" charset="0"/>
                      </a:endParaRPr>
                    </a:p>
                  </a:txBody>
                  <a:tcPr marL="4370" marR="4370" marT="4370" marB="0" anchor="b">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l" fontAlgn="b"/>
                      <a:endParaRPr lang="en-US" sz="1000" b="0" i="0" u="none" strike="noStrike">
                        <a:solidFill>
                          <a:srgbClr val="000000"/>
                        </a:solidFill>
                        <a:effectLst/>
                        <a:latin typeface="Calibri" panose="020F0502020204030204" pitchFamily="34" charset="0"/>
                      </a:endParaRPr>
                    </a:p>
                  </a:txBody>
                  <a:tcPr marL="4370" marR="4370" marT="4370" marB="0" anchor="b">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549218146"/>
                  </a:ext>
                </a:extLst>
              </a:tr>
              <a:tr h="152206">
                <a:tc vMerge="1">
                  <a:txBody>
                    <a:bodyPr/>
                    <a:lstStyle/>
                    <a:p>
                      <a:endParaRPr lang="en-US"/>
                    </a:p>
                  </a:txBody>
                  <a:tcPr/>
                </a:tc>
                <a:tc vMerge="1">
                  <a:txBody>
                    <a:bodyPr/>
                    <a:lstStyle/>
                    <a:p>
                      <a:endParaRPr lang="en-US"/>
                    </a:p>
                  </a:txBody>
                  <a:tcPr/>
                </a:tc>
                <a:tc gridSpan="8">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Pediatric</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9">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Adult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016552908"/>
                  </a:ext>
                </a:extLst>
              </a:tr>
              <a:tr h="152206">
                <a:tc vMerge="1">
                  <a:txBody>
                    <a:bodyPr/>
                    <a:lstStyle/>
                    <a:p>
                      <a:endParaRPr lang="en-US"/>
                    </a:p>
                  </a:txBody>
                  <a:tcPr/>
                </a:tc>
                <a:tc vMerge="1">
                  <a:txBody>
                    <a:bodyPr/>
                    <a:lstStyle/>
                    <a:p>
                      <a:endParaRPr lang="en-US"/>
                    </a:p>
                  </a:txBody>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2.0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2.5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3.0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3.5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4.0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4.5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5.0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5.5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6.0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6.5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7.0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7.5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8.0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8.5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9.0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9.5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10.0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Parker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SunMed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810777756"/>
                  </a:ext>
                </a:extLst>
              </a:tr>
              <a:tr h="183475">
                <a:tc>
                  <a:txBody>
                    <a:bodyPr/>
                    <a:lstStyle/>
                    <a:p>
                      <a:pPr marL="91440" algn="l" fontAlgn="ctr"/>
                      <a:r>
                        <a:rPr lang="en-US" sz="1000" b="0" i="0" u="none" strike="noStrike">
                          <a:solidFill>
                            <a:schemeClr val="bg1"/>
                          </a:solidFill>
                          <a:effectLst/>
                          <a:latin typeface="Arial" panose="020B0604020202020204" pitchFamily="34" charset="0"/>
                          <a:cs typeface="Arial" panose="020B0604020202020204" pitchFamily="34" charset="0"/>
                        </a:rPr>
                        <a:t>Subglottic Suction</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ctr"/>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10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extLst>
                  <a:ext uri="{0D108BD9-81ED-4DB2-BD59-A6C34878D82A}">
                    <a16:rowId xmlns:a16="http://schemas.microsoft.com/office/drawing/2014/main" val="2829644310"/>
                  </a:ext>
                </a:extLst>
              </a:tr>
              <a:tr h="211391">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evac oral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H-SFTVVC</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04876218"/>
                  </a:ext>
                </a:extLst>
              </a:tr>
              <a:tr h="284017">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evac oral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 and pre-loaded stylet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246085531"/>
                  </a:ext>
                </a:extLst>
              </a:tr>
              <a:tr h="284017">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Seal Guard evac oral/nasal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H-SFTVPU</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126901092"/>
                  </a:ext>
                </a:extLst>
              </a:tr>
              <a:tr h="183475">
                <a:tc>
                  <a:txBody>
                    <a:bodyPr/>
                    <a:lstStyle/>
                    <a:p>
                      <a:pPr marL="91440" algn="l" fontAlgn="ctr"/>
                      <a:r>
                        <a:rPr lang="en-US" sz="1000" b="0" i="0" u="none" strike="noStrike">
                          <a:solidFill>
                            <a:schemeClr val="bg1"/>
                          </a:solidFill>
                          <a:effectLst/>
                          <a:latin typeface="Arial" panose="020B0604020202020204" pitchFamily="34" charset="0"/>
                          <a:cs typeface="Arial" panose="020B0604020202020204" pitchFamily="34" charset="0"/>
                        </a:rPr>
                        <a:t>Basic Cuffed</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extLst>
                  <a:ext uri="{0D108BD9-81ED-4DB2-BD59-A6C34878D82A}">
                    <a16:rowId xmlns:a16="http://schemas.microsoft.com/office/drawing/2014/main" val="547625617"/>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oral/nasal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 and pre-loaded stylet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H-PFST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1-7343-</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898491560"/>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oral/nasal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H-PFHV</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1-7333-</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719795783"/>
                  </a:ext>
                </a:extLst>
              </a:tr>
              <a:tr h="251568">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Seal Guard oral/nasal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H-PTCY</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904049429"/>
                  </a:ext>
                </a:extLst>
              </a:tr>
              <a:tr h="211391">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Hi-Lo oral/nasal ETT, intermediate, cuffed,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no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H-PFLP</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457885446"/>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Hi-Lo oral/nasal ETT, cuffed, hooded Murphy tip,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H-PFHV</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1-7333-</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81801780"/>
                  </a:ext>
                </a:extLst>
              </a:tr>
              <a:tr h="183475">
                <a:tc>
                  <a:txBody>
                    <a:bodyPr/>
                    <a:lstStyle/>
                    <a:p>
                      <a:pPr marL="91440" algn="l" fontAlgn="ctr"/>
                      <a:r>
                        <a:rPr lang="en-US" sz="1000" b="0" i="0" u="none" strike="noStrike">
                          <a:solidFill>
                            <a:schemeClr val="bg1"/>
                          </a:solidFill>
                          <a:effectLst/>
                          <a:latin typeface="Arial" panose="020B0604020202020204" pitchFamily="34" charset="0"/>
                          <a:cs typeface="Arial" panose="020B0604020202020204" pitchFamily="34" charset="0"/>
                        </a:rPr>
                        <a:t>Basic Cuffless</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extLst>
                  <a:ext uri="{0D108BD9-81ED-4DB2-BD59-A6C34878D82A}">
                    <a16:rowId xmlns:a16="http://schemas.microsoft.com/office/drawing/2014/main" val="2913376291"/>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oral/nasal ETT, cuffless,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H-PFUO</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1-7330-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4244106468"/>
                  </a:ext>
                </a:extLst>
              </a:tr>
              <a:tr h="183475">
                <a:tc>
                  <a:txBody>
                    <a:bodyPr/>
                    <a:lstStyle/>
                    <a:p>
                      <a:pPr marL="91440" algn="l" fontAlgn="ctr"/>
                      <a:r>
                        <a:rPr lang="en-US" sz="1000" b="0" i="0" u="none" strike="noStrike">
                          <a:solidFill>
                            <a:schemeClr val="bg1"/>
                          </a:solidFill>
                          <a:effectLst/>
                          <a:latin typeface="Arial" panose="020B0604020202020204" pitchFamily="34" charset="0"/>
                          <a:cs typeface="Arial" panose="020B0604020202020204" pitchFamily="34" charset="0"/>
                        </a:rPr>
                        <a:t>RAE cuffed and cuffless</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extLst>
                  <a:ext uri="{0D108BD9-81ED-4DB2-BD59-A6C34878D82A}">
                    <a16:rowId xmlns:a16="http://schemas.microsoft.com/office/drawing/2014/main" val="1699808276"/>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 RAE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H-PFOC</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chemeClr val="tx1"/>
                          </a:solidFill>
                          <a:effectLst/>
                          <a:latin typeface="Arial" panose="020B0604020202020204" pitchFamily="34" charset="0"/>
                          <a:cs typeface="Arial" panose="020B0604020202020204" pitchFamily="34" charset="0"/>
                        </a:rPr>
                        <a:t>1-7321-</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459793350"/>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 RAE ETT wit Hi-Lo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H-PFOC</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chemeClr val="tx1"/>
                          </a:solidFill>
                          <a:effectLst/>
                          <a:latin typeface="Arial" panose="020B0604020202020204" pitchFamily="34" charset="0"/>
                          <a:cs typeface="Arial" panose="020B0604020202020204" pitchFamily="34" charset="0"/>
                        </a:rPr>
                        <a:t>1-7321-</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989017586"/>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nasal RAE ETT with </a:t>
                      </a:r>
                      <a:r>
                        <a:rPr lang="en-US" sz="700" b="0" i="0" u="none" strike="noStrike" err="1">
                          <a:solidFill>
                            <a:srgbClr val="000000"/>
                          </a:solidFill>
                          <a:effectLst/>
                          <a:latin typeface="Arial" panose="020B0604020202020204" pitchFamily="34" charset="0"/>
                          <a:cs typeface="Arial" panose="020B0604020202020204" pitchFamily="34" charset="0"/>
                        </a:rPr>
                        <a:t>TaperGuard</a:t>
                      </a:r>
                      <a:r>
                        <a:rPr lang="en-US" sz="700" b="0" i="0" u="none" strike="noStrike">
                          <a:solidFill>
                            <a:srgbClr val="000000"/>
                          </a:solidFill>
                          <a:effectLst/>
                          <a:latin typeface="Arial" panose="020B0604020202020204" pitchFamily="34" charset="0"/>
                          <a:cs typeface="Arial" panose="020B0604020202020204" pitchFamily="34" charset="0"/>
                        </a:rPr>
                        <a:t> cuff,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accent4">
                        <a:lumMod val="20000"/>
                        <a:lumOff val="80000"/>
                      </a:schemeClr>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H-PFNC</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chemeClr val="tx1"/>
                          </a:solidFill>
                          <a:effectLst/>
                          <a:latin typeface="Arial" panose="020B0604020202020204" pitchFamily="34" charset="0"/>
                          <a:cs typeface="Arial" panose="020B0604020202020204" pitchFamily="34" charset="0"/>
                        </a:rPr>
                        <a:t>1-7323-</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924638531"/>
                  </a:ext>
                </a:extLst>
              </a:tr>
              <a:tr h="190873">
                <a:tc>
                  <a:txBody>
                    <a:bodyPr/>
                    <a:lstStyle/>
                    <a:p>
                      <a:pPr marL="91440" algn="l" fontAlgn="ctr"/>
                      <a:r>
                        <a:rPr lang="en-US" sz="1050" b="0" i="0" u="none" strike="noStrike">
                          <a:solidFill>
                            <a:schemeClr val="bg1"/>
                          </a:solidFill>
                          <a:effectLst/>
                          <a:latin typeface="Arial" panose="020B0604020202020204" pitchFamily="34" charset="0"/>
                          <a:cs typeface="Arial" panose="020B0604020202020204" pitchFamily="34" charset="0"/>
                        </a:rPr>
                        <a:t>Specialty cuffed and cuffless</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18288" marB="18288"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808080"/>
                    </a:solidFill>
                  </a:tcPr>
                </a:tc>
                <a:extLst>
                  <a:ext uri="{0D108BD9-81ED-4DB2-BD59-A6C34878D82A}">
                    <a16:rowId xmlns:a16="http://schemas.microsoft.com/office/drawing/2014/main" val="3961228210"/>
                  </a:ext>
                </a:extLst>
              </a:tr>
              <a:tr h="285502">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oral/nasal reinforced ETT cuffed,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      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A9D08E"/>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SM</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DDEBF7"/>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H-PFRU</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1-7363-</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155843249"/>
                  </a:ext>
                </a:extLst>
              </a:tr>
              <a:tr h="211391">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oral/nasal reinforced ETT cuffless, Magill tip</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H-PFRC</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343354187"/>
                  </a:ext>
                </a:extLst>
              </a:tr>
              <a:tr h="211391">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laser oral ETT. Dual -cuffed,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4B084"/>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112177451"/>
                  </a:ext>
                </a:extLst>
              </a:tr>
              <a:tr h="190241">
                <a:tc>
                  <a:txBody>
                    <a:bodyPr/>
                    <a:lstStyle/>
                    <a:p>
                      <a:pPr marL="91440" algn="l" fontAlgn="ctr"/>
                      <a:r>
                        <a:rPr lang="sv-SE" sz="700" b="0" i="0" u="none" strike="noStrike" err="1">
                          <a:solidFill>
                            <a:srgbClr val="000000"/>
                          </a:solidFill>
                          <a:effectLst/>
                          <a:latin typeface="Arial" panose="020B0604020202020204" pitchFamily="34" charset="0"/>
                          <a:cs typeface="Arial" panose="020B0604020202020204" pitchFamily="34" charset="0"/>
                        </a:rPr>
                        <a:t>Shiley</a:t>
                      </a:r>
                      <a:r>
                        <a:rPr lang="sv-SE" sz="700" b="0" i="0" u="none" strike="noStrike">
                          <a:solidFill>
                            <a:srgbClr val="000000"/>
                          </a:solidFill>
                          <a:effectLst/>
                          <a:latin typeface="Arial" panose="020B0604020202020204" pitchFamily="34" charset="0"/>
                          <a:cs typeface="Arial" panose="020B0604020202020204" pitchFamily="34" charset="0"/>
                        </a:rPr>
                        <a:t> laser ETT, </a:t>
                      </a:r>
                      <a:r>
                        <a:rPr lang="sv-SE" sz="700" b="0" i="0" u="none" strike="noStrike" err="1">
                          <a:solidFill>
                            <a:srgbClr val="000000"/>
                          </a:solidFill>
                          <a:effectLst/>
                          <a:latin typeface="Arial" panose="020B0604020202020204" pitchFamily="34" charset="0"/>
                          <a:cs typeface="Arial" panose="020B0604020202020204" pitchFamily="34" charset="0"/>
                        </a:rPr>
                        <a:t>cuffless</a:t>
                      </a:r>
                      <a:r>
                        <a:rPr lang="sv-SE" sz="700" b="0" i="0" u="none" strike="noStrike">
                          <a:solidFill>
                            <a:srgbClr val="000000"/>
                          </a:solidFill>
                          <a:effectLst/>
                          <a:latin typeface="Arial" panose="020B0604020202020204" pitchFamily="34" charset="0"/>
                          <a:cs typeface="Arial" panose="020B0604020202020204" pitchFamily="34" charset="0"/>
                        </a:rPr>
                        <a:t>, </a:t>
                      </a:r>
                      <a:r>
                        <a:rPr lang="sv-SE" sz="700" b="0" i="0" u="none" strike="noStrike" err="1">
                          <a:solidFill>
                            <a:srgbClr val="000000"/>
                          </a:solidFill>
                          <a:effectLst/>
                          <a:latin typeface="Arial" panose="020B0604020202020204" pitchFamily="34" charset="0"/>
                          <a:cs typeface="Arial" panose="020B0604020202020204" pitchFamily="34" charset="0"/>
                        </a:rPr>
                        <a:t>Magill</a:t>
                      </a:r>
                      <a:r>
                        <a:rPr lang="sv-SE" sz="700" b="0" i="0" u="none" strike="noStrike">
                          <a:solidFill>
                            <a:srgbClr val="000000"/>
                          </a:solidFill>
                          <a:effectLst/>
                          <a:latin typeface="Arial" panose="020B0604020202020204" pitchFamily="34" charset="0"/>
                          <a:cs typeface="Arial" panose="020B0604020202020204" pitchFamily="34" charset="0"/>
                        </a:rPr>
                        <a:t> </a:t>
                      </a:r>
                      <a:r>
                        <a:rPr lang="sv-SE" sz="700" b="0" i="0" u="none" strike="noStrike" err="1">
                          <a:solidFill>
                            <a:srgbClr val="000000"/>
                          </a:solidFill>
                          <a:effectLst/>
                          <a:latin typeface="Arial" panose="020B0604020202020204" pitchFamily="34" charset="0"/>
                          <a:cs typeface="Arial" panose="020B0604020202020204" pitchFamily="34" charset="0"/>
                        </a:rPr>
                        <a:t>Tip</a:t>
                      </a:r>
                      <a:endParaRPr lang="sv-SE" sz="7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4B084"/>
                    </a:solidFill>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5</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 </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FCE4D6"/>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64883849"/>
                  </a:ext>
                </a:extLst>
              </a:tr>
              <a:tr h="211391">
                <a:tc>
                  <a:txBody>
                    <a:bodyPr/>
                    <a:lstStyle/>
                    <a:p>
                      <a:pPr marL="91440" algn="l" fontAlgn="ct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a:t>
                      </a:r>
                      <a:r>
                        <a:rPr lang="en-US" sz="700" b="0" i="0" u="none" strike="noStrike" err="1">
                          <a:solidFill>
                            <a:srgbClr val="000000"/>
                          </a:solidFill>
                          <a:effectLst/>
                          <a:latin typeface="Arial" panose="020B0604020202020204" pitchFamily="34" charset="0"/>
                          <a:cs typeface="Arial" panose="020B0604020202020204" pitchFamily="34" charset="0"/>
                        </a:rPr>
                        <a:t>microlaryngeal</a:t>
                      </a:r>
                      <a:r>
                        <a:rPr lang="en-US" sz="700" b="0" i="0" u="none" strike="noStrike">
                          <a:solidFill>
                            <a:srgbClr val="000000"/>
                          </a:solidFill>
                          <a:effectLst/>
                          <a:latin typeface="Arial" panose="020B0604020202020204" pitchFamily="34" charset="0"/>
                          <a:cs typeface="Arial" panose="020B0604020202020204" pitchFamily="34" charset="0"/>
                        </a:rPr>
                        <a:t> oral/nasal ETT, cuffed, Murphy eye</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ctr"/>
                      <a:r>
                        <a:rPr lang="en-US" sz="800" b="0" i="0" u="none" strike="noStrike">
                          <a:solidFill>
                            <a:srgbClr val="000000"/>
                          </a:solidFill>
                          <a:effectLst/>
                          <a:latin typeface="Arial" panose="020B0604020202020204" pitchFamily="34" charset="0"/>
                          <a:cs typeface="Arial" panose="020B0604020202020204" pitchFamily="34" charset="0"/>
                        </a:rPr>
                        <a:t>10</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FT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E2EFDA"/>
                    </a:solidFill>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Arial" panose="020B0604020202020204" pitchFamily="34" charset="0"/>
                        <a:cs typeface="Arial" panose="020B0604020202020204" pitchFamily="34" charset="0"/>
                      </a:endParaRP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000000"/>
                          </a:solidFill>
                          <a:effectLst/>
                          <a:latin typeface="Arial" panose="020B0604020202020204" pitchFamily="34" charset="0"/>
                          <a:cs typeface="Arial" panose="020B0604020202020204" pitchFamily="34" charset="0"/>
                        </a:rPr>
                        <a:t>H-PMLT</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fontAlgn="b"/>
                      <a:r>
                        <a:rPr lang="en-US" sz="800" b="0" i="0" u="none" strike="noStrike">
                          <a:solidFill>
                            <a:srgbClr val="595B60"/>
                          </a:solidFill>
                          <a:effectLst/>
                          <a:latin typeface="Arial" panose="020B0604020202020204" pitchFamily="34" charset="0"/>
                          <a:cs typeface="Arial" panose="020B0604020202020204" pitchFamily="34" charset="0"/>
                        </a:rPr>
                        <a:t>No Cross</a:t>
                      </a:r>
                    </a:p>
                  </a:txBody>
                  <a:tcPr marL="4370" marR="4370" marT="4370"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926939246"/>
                  </a:ext>
                </a:extLst>
              </a:tr>
            </a:tbl>
          </a:graphicData>
        </a:graphic>
      </p:graphicFrame>
    </p:spTree>
    <p:extLst>
      <p:ext uri="{BB962C8B-B14F-4D97-AF65-F5344CB8AC3E}">
        <p14:creationId xmlns:p14="http://schemas.microsoft.com/office/powerpoint/2010/main" val="787230698"/>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74028F8-8176-94B9-AD21-2EDC79F7C36F}"/>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152</a:t>
            </a:fld>
            <a:endParaRPr lang="en-US"/>
          </a:p>
        </p:txBody>
      </p:sp>
      <p:sp>
        <p:nvSpPr>
          <p:cNvPr id="4" name="Title 3">
            <a:extLst>
              <a:ext uri="{FF2B5EF4-FFF2-40B4-BE49-F238E27FC236}">
                <a16:creationId xmlns:a16="http://schemas.microsoft.com/office/drawing/2014/main" id="{AE14E194-6E45-0F40-F0A5-D07D19533275}"/>
              </a:ext>
            </a:extLst>
          </p:cNvPr>
          <p:cNvSpPr>
            <a:spLocks noGrp="1"/>
          </p:cNvSpPr>
          <p:nvPr>
            <p:ph type="title"/>
          </p:nvPr>
        </p:nvSpPr>
        <p:spPr>
          <a:xfrm>
            <a:off x="522219" y="419100"/>
            <a:ext cx="10515600" cy="668820"/>
          </a:xfrm>
        </p:spPr>
        <p:txBody>
          <a:bodyPr/>
          <a:lstStyle/>
          <a:p>
            <a:r>
              <a:rPr lang="en-US"/>
              <a:t>Supraglottic Airways (SGAs)</a:t>
            </a:r>
          </a:p>
        </p:txBody>
      </p:sp>
      <p:pic>
        <p:nvPicPr>
          <p:cNvPr id="5" name="Picture 2">
            <a:extLst>
              <a:ext uri="{FF2B5EF4-FFF2-40B4-BE49-F238E27FC236}">
                <a16:creationId xmlns:a16="http://schemas.microsoft.com/office/drawing/2014/main" id="{0A3E76DA-8474-DB09-D34A-598FE7C86F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967" r="24131"/>
          <a:stretch/>
        </p:blipFill>
        <p:spPr bwMode="auto">
          <a:xfrm>
            <a:off x="8701266" y="1854862"/>
            <a:ext cx="1316875" cy="253720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A583194-54EF-440A-E7A2-F7547E4C3F9B}"/>
              </a:ext>
            </a:extLst>
          </p:cNvPr>
          <p:cNvPicPr>
            <a:picLocks noChangeAspect="1"/>
          </p:cNvPicPr>
          <p:nvPr/>
        </p:nvPicPr>
        <p:blipFill rotWithShape="1">
          <a:blip r:embed="rId3"/>
          <a:srcRect l="23210" r="22963"/>
          <a:stretch/>
        </p:blipFill>
        <p:spPr>
          <a:xfrm>
            <a:off x="10026599" y="1814620"/>
            <a:ext cx="1387359" cy="2577444"/>
          </a:xfrm>
          <a:prstGeom prst="rect">
            <a:avLst/>
          </a:prstGeom>
        </p:spPr>
      </p:pic>
      <p:pic>
        <p:nvPicPr>
          <p:cNvPr id="7" name="Picture 2">
            <a:extLst>
              <a:ext uri="{FF2B5EF4-FFF2-40B4-BE49-F238E27FC236}">
                <a16:creationId xmlns:a16="http://schemas.microsoft.com/office/drawing/2014/main" id="{BD59CC98-8FB6-D8BD-836F-2CB84FFEAB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656" r="23749"/>
          <a:stretch/>
        </p:blipFill>
        <p:spPr bwMode="auto">
          <a:xfrm>
            <a:off x="4378997" y="1733830"/>
            <a:ext cx="1334287" cy="26903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D974DBE1-8AD7-E7AB-EA33-7E2BBD3AB49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270" r="30353"/>
          <a:stretch/>
        </p:blipFill>
        <p:spPr bwMode="auto">
          <a:xfrm>
            <a:off x="3480909" y="1923628"/>
            <a:ext cx="991073" cy="251688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E71D8451-81E9-39F4-D0F8-EBFD4D8EA86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59886"/>
          <a:stretch/>
        </p:blipFill>
        <p:spPr bwMode="auto">
          <a:xfrm>
            <a:off x="6679124" y="1591831"/>
            <a:ext cx="1105462" cy="275578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EB767F7-C7A5-2ABA-08B8-FFFE6A3A2597}"/>
              </a:ext>
            </a:extLst>
          </p:cNvPr>
          <p:cNvSpPr txBox="1"/>
          <p:nvPr/>
        </p:nvSpPr>
        <p:spPr>
          <a:xfrm>
            <a:off x="811345" y="4668833"/>
            <a:ext cx="2136456" cy="646331"/>
          </a:xfrm>
          <a:prstGeom prst="rect">
            <a:avLst/>
          </a:prstGeom>
          <a:noFill/>
        </p:spPr>
        <p:txBody>
          <a:bodyPr wrap="square" rtlCol="0">
            <a:spAutoFit/>
          </a:bodyPr>
          <a:lstStyle/>
          <a:p>
            <a:pPr algn="ctr"/>
            <a:r>
              <a:rPr lang="en-US" sz="1200"/>
              <a:t>SunMed Laryngeal Mask</a:t>
            </a:r>
          </a:p>
          <a:p>
            <a:pPr algn="ctr"/>
            <a:r>
              <a:rPr lang="en-US" sz="1200"/>
              <a:t>1-2021-xx</a:t>
            </a:r>
          </a:p>
          <a:p>
            <a:pPr algn="ctr"/>
            <a:r>
              <a:rPr lang="en-US" sz="1200"/>
              <a:t>1-0372-xx</a:t>
            </a:r>
          </a:p>
        </p:txBody>
      </p:sp>
      <p:sp>
        <p:nvSpPr>
          <p:cNvPr id="13" name="TextBox 12">
            <a:extLst>
              <a:ext uri="{FF2B5EF4-FFF2-40B4-BE49-F238E27FC236}">
                <a16:creationId xmlns:a16="http://schemas.microsoft.com/office/drawing/2014/main" id="{E7F858A9-8F0B-DC4A-35FA-6A42A9E2FBF9}"/>
              </a:ext>
            </a:extLst>
          </p:cNvPr>
          <p:cNvSpPr txBox="1"/>
          <p:nvPr/>
        </p:nvSpPr>
        <p:spPr>
          <a:xfrm>
            <a:off x="3594030" y="4668832"/>
            <a:ext cx="2136455" cy="646331"/>
          </a:xfrm>
          <a:prstGeom prst="rect">
            <a:avLst/>
          </a:prstGeom>
          <a:noFill/>
        </p:spPr>
        <p:txBody>
          <a:bodyPr wrap="square" rtlCol="0">
            <a:spAutoFit/>
          </a:bodyPr>
          <a:lstStyle/>
          <a:p>
            <a:pPr algn="ctr"/>
            <a:r>
              <a:rPr lang="en-US" sz="1200"/>
              <a:t>Parker Laryngeal Mask</a:t>
            </a:r>
          </a:p>
          <a:p>
            <a:pPr algn="ctr"/>
            <a:r>
              <a:rPr lang="en-US" sz="1200"/>
              <a:t>H-PLMD-xx</a:t>
            </a:r>
          </a:p>
          <a:p>
            <a:pPr algn="ctr"/>
            <a:r>
              <a:rPr lang="en-US" sz="1200"/>
              <a:t>H-PLMDR-xx</a:t>
            </a:r>
          </a:p>
        </p:txBody>
      </p:sp>
      <p:sp>
        <p:nvSpPr>
          <p:cNvPr id="14" name="TextBox 13">
            <a:extLst>
              <a:ext uri="{FF2B5EF4-FFF2-40B4-BE49-F238E27FC236}">
                <a16:creationId xmlns:a16="http://schemas.microsoft.com/office/drawing/2014/main" id="{FDD28D41-E662-41BF-7E3E-074C3E886109}"/>
              </a:ext>
            </a:extLst>
          </p:cNvPr>
          <p:cNvSpPr txBox="1"/>
          <p:nvPr/>
        </p:nvSpPr>
        <p:spPr>
          <a:xfrm>
            <a:off x="6704744" y="4668832"/>
            <a:ext cx="1387360" cy="276999"/>
          </a:xfrm>
          <a:prstGeom prst="rect">
            <a:avLst/>
          </a:prstGeom>
          <a:noFill/>
        </p:spPr>
        <p:txBody>
          <a:bodyPr wrap="square" rtlCol="0">
            <a:spAutoFit/>
          </a:bodyPr>
          <a:lstStyle/>
          <a:p>
            <a:pPr algn="ctr"/>
            <a:r>
              <a:rPr lang="en-US" sz="1200"/>
              <a:t>Air-Q</a:t>
            </a:r>
            <a:r>
              <a:rPr lang="en-US" sz="1200" baseline="30000"/>
              <a:t>®</a:t>
            </a:r>
          </a:p>
        </p:txBody>
      </p:sp>
      <p:sp>
        <p:nvSpPr>
          <p:cNvPr id="15" name="TextBox 14">
            <a:extLst>
              <a:ext uri="{FF2B5EF4-FFF2-40B4-BE49-F238E27FC236}">
                <a16:creationId xmlns:a16="http://schemas.microsoft.com/office/drawing/2014/main" id="{EEBAC01E-86FE-202B-BCFE-FC8C26A5A6F1}"/>
              </a:ext>
            </a:extLst>
          </p:cNvPr>
          <p:cNvSpPr txBox="1"/>
          <p:nvPr/>
        </p:nvSpPr>
        <p:spPr>
          <a:xfrm>
            <a:off x="9332919" y="4713282"/>
            <a:ext cx="1387360" cy="276999"/>
          </a:xfrm>
          <a:prstGeom prst="rect">
            <a:avLst/>
          </a:prstGeom>
          <a:noFill/>
        </p:spPr>
        <p:txBody>
          <a:bodyPr wrap="square" rtlCol="0">
            <a:spAutoFit/>
          </a:bodyPr>
          <a:lstStyle/>
          <a:p>
            <a:pPr algn="ctr"/>
            <a:r>
              <a:rPr lang="en-US" sz="1200"/>
              <a:t>Air-Q</a:t>
            </a:r>
            <a:r>
              <a:rPr lang="en-US" sz="1200" baseline="30000"/>
              <a:t>®</a:t>
            </a:r>
            <a:r>
              <a:rPr lang="en-US" sz="1200"/>
              <a:t>3</a:t>
            </a:r>
          </a:p>
        </p:txBody>
      </p:sp>
      <p:sp>
        <p:nvSpPr>
          <p:cNvPr id="16" name="TextBox 15">
            <a:extLst>
              <a:ext uri="{FF2B5EF4-FFF2-40B4-BE49-F238E27FC236}">
                <a16:creationId xmlns:a16="http://schemas.microsoft.com/office/drawing/2014/main" id="{F2421C9C-D571-456C-974E-F1958CA1E2E7}"/>
              </a:ext>
            </a:extLst>
          </p:cNvPr>
          <p:cNvSpPr txBox="1"/>
          <p:nvPr/>
        </p:nvSpPr>
        <p:spPr>
          <a:xfrm rot="18975684">
            <a:off x="6435537" y="2503922"/>
            <a:ext cx="2003614" cy="830997"/>
          </a:xfrm>
          <a:prstGeom prst="rect">
            <a:avLst/>
          </a:prstGeom>
          <a:noFill/>
        </p:spPr>
        <p:txBody>
          <a:bodyPr wrap="square" rtlCol="0">
            <a:spAutoFit/>
          </a:bodyPr>
          <a:lstStyle/>
          <a:p>
            <a:pPr algn="ctr"/>
            <a:r>
              <a:rPr lang="en-US" sz="2400">
                <a:solidFill>
                  <a:srgbClr val="FF0000"/>
                </a:solidFill>
              </a:rPr>
              <a:t>Discontinued 2023</a:t>
            </a:r>
          </a:p>
        </p:txBody>
      </p:sp>
      <p:cxnSp>
        <p:nvCxnSpPr>
          <p:cNvPr id="9" name="Straight Connector 8">
            <a:extLst>
              <a:ext uri="{FF2B5EF4-FFF2-40B4-BE49-F238E27FC236}">
                <a16:creationId xmlns:a16="http://schemas.microsoft.com/office/drawing/2014/main" id="{9506A404-C2F0-A07D-F643-146AC362C7A6}"/>
              </a:ext>
            </a:extLst>
          </p:cNvPr>
          <p:cNvCxnSpPr>
            <a:cxnSpLocks/>
          </p:cNvCxnSpPr>
          <p:nvPr/>
        </p:nvCxnSpPr>
        <p:spPr>
          <a:xfrm flipV="1">
            <a:off x="624610" y="5580754"/>
            <a:ext cx="5105875"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B6FE619-6AB3-463E-A298-F34A0B736F0C}"/>
              </a:ext>
            </a:extLst>
          </p:cNvPr>
          <p:cNvCxnSpPr>
            <a:cxnSpLocks/>
          </p:cNvCxnSpPr>
          <p:nvPr/>
        </p:nvCxnSpPr>
        <p:spPr>
          <a:xfrm>
            <a:off x="6591996" y="5580754"/>
            <a:ext cx="5015381" cy="25335"/>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6DDB2D2-80C6-AD42-7890-9831CC167B59}"/>
              </a:ext>
            </a:extLst>
          </p:cNvPr>
          <p:cNvSpPr txBox="1"/>
          <p:nvPr/>
        </p:nvSpPr>
        <p:spPr>
          <a:xfrm>
            <a:off x="2538932" y="5621750"/>
            <a:ext cx="1595309" cy="369332"/>
          </a:xfrm>
          <a:prstGeom prst="rect">
            <a:avLst/>
          </a:prstGeom>
          <a:noFill/>
        </p:spPr>
        <p:txBody>
          <a:bodyPr wrap="none" rtlCol="0">
            <a:spAutoFit/>
          </a:bodyPr>
          <a:lstStyle/>
          <a:p>
            <a:r>
              <a:rPr lang="en-US" b="1">
                <a:solidFill>
                  <a:srgbClr val="1B51A4"/>
                </a:solidFill>
              </a:rPr>
              <a:t>Generation 1</a:t>
            </a:r>
          </a:p>
        </p:txBody>
      </p:sp>
      <p:sp>
        <p:nvSpPr>
          <p:cNvPr id="21" name="TextBox 20">
            <a:extLst>
              <a:ext uri="{FF2B5EF4-FFF2-40B4-BE49-F238E27FC236}">
                <a16:creationId xmlns:a16="http://schemas.microsoft.com/office/drawing/2014/main" id="{A7B8CAE6-1C43-B713-E379-3CAAC61B5E0E}"/>
              </a:ext>
            </a:extLst>
          </p:cNvPr>
          <p:cNvSpPr txBox="1"/>
          <p:nvPr/>
        </p:nvSpPr>
        <p:spPr>
          <a:xfrm>
            <a:off x="8308714" y="5618091"/>
            <a:ext cx="1595309" cy="369332"/>
          </a:xfrm>
          <a:prstGeom prst="rect">
            <a:avLst/>
          </a:prstGeom>
          <a:noFill/>
        </p:spPr>
        <p:txBody>
          <a:bodyPr wrap="none" rtlCol="0">
            <a:spAutoFit/>
          </a:bodyPr>
          <a:lstStyle/>
          <a:p>
            <a:r>
              <a:rPr lang="en-US" b="1">
                <a:solidFill>
                  <a:srgbClr val="1B51A4"/>
                </a:solidFill>
              </a:rPr>
              <a:t>Generation 2</a:t>
            </a:r>
          </a:p>
        </p:txBody>
      </p:sp>
      <p:pic>
        <p:nvPicPr>
          <p:cNvPr id="22" name="Picture 21">
            <a:extLst>
              <a:ext uri="{FF2B5EF4-FFF2-40B4-BE49-F238E27FC236}">
                <a16:creationId xmlns:a16="http://schemas.microsoft.com/office/drawing/2014/main" id="{F733F3EE-C130-F61E-069A-8B860BCF50D0}"/>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4526" b="98276" l="9732" r="89933">
                        <a14:foregroundMark x1="41946" y1="8621" x2="21477" y2="10776"/>
                        <a14:foregroundMark x1="33557" y1="7543" x2="23154" y2="4741"/>
                        <a14:foregroundMark x1="49664" y1="98276" x2="27517" y2="91595"/>
                      </a14:backgroundRemoval>
                    </a14:imgEffect>
                  </a14:imgLayer>
                </a14:imgProps>
              </a:ext>
            </a:extLst>
          </a:blip>
          <a:stretch>
            <a:fillRect/>
          </a:stretch>
        </p:blipFill>
        <p:spPr>
          <a:xfrm rot="11991114">
            <a:off x="367150" y="1767581"/>
            <a:ext cx="1658667" cy="2582621"/>
          </a:xfrm>
          <a:prstGeom prst="rect">
            <a:avLst/>
          </a:prstGeom>
        </p:spPr>
      </p:pic>
      <p:pic>
        <p:nvPicPr>
          <p:cNvPr id="10" name="Picture 2">
            <a:extLst>
              <a:ext uri="{FF2B5EF4-FFF2-40B4-BE49-F238E27FC236}">
                <a16:creationId xmlns:a16="http://schemas.microsoft.com/office/drawing/2014/main" id="{3D74AA69-B77B-E7E5-E601-E696C05C5831}"/>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3333" b="97167" l="10000" r="90000">
                        <a14:foregroundMark x1="48167" y1="6167" x2="39500" y2="667"/>
                        <a14:foregroundMark x1="39500" y1="667" x2="50167" y2="29167"/>
                        <a14:foregroundMark x1="50167" y1="29167" x2="34833" y2="37667"/>
                        <a14:foregroundMark x1="34833" y1="37667" x2="32333" y2="52333"/>
                        <a14:foregroundMark x1="32333" y1="52333" x2="43667" y2="79500"/>
                        <a14:foregroundMark x1="43667" y1="79500" x2="45500" y2="98833"/>
                        <a14:foregroundMark x1="45500" y1="98833" x2="61167" y2="95667"/>
                        <a14:foregroundMark x1="61167" y1="95667" x2="63667" y2="80000"/>
                        <a14:foregroundMark x1="63667" y1="80000" x2="51500" y2="16333"/>
                        <a14:foregroundMark x1="51500" y1="16333" x2="46833" y2="7167"/>
                        <a14:foregroundMark x1="48667" y1="32000" x2="57000" y2="53833"/>
                        <a14:foregroundMark x1="57000" y1="53833" x2="57167" y2="70667"/>
                        <a14:foregroundMark x1="41667" y1="60333" x2="32333" y2="46500"/>
                        <a14:foregroundMark x1="32333" y1="46500" x2="33333" y2="37333"/>
                        <a14:foregroundMark x1="33333" y1="37333" x2="41833" y2="32000"/>
                        <a14:foregroundMark x1="41833" y1="32000" x2="48500" y2="31333"/>
                        <a14:foregroundMark x1="53167" y1="71667" x2="53167" y2="92833"/>
                        <a14:foregroundMark x1="53167" y1="92833" x2="55000" y2="73500"/>
                        <a14:foregroundMark x1="55000" y1="73500" x2="53667" y2="71500"/>
                        <a14:foregroundMark x1="58500" y1="93167" x2="50500" y2="97333"/>
                        <a14:foregroundMark x1="50500" y1="97333" x2="46833" y2="97333"/>
                        <a14:foregroundMark x1="45333" y1="5667" x2="43667" y2="6500"/>
                        <a14:foregroundMark x1="40667" y1="55500" x2="37000" y2="66167"/>
                        <a14:foregroundMark x1="37000" y1="66167" x2="36167" y2="53667"/>
                        <a14:foregroundMark x1="36167" y1="53667" x2="39333" y2="53500"/>
                        <a14:foregroundMark x1="44333" y1="3667" x2="40667" y2="3333"/>
                      </a14:backgroundRemoval>
                    </a14:imgEffect>
                  </a14:imgLayer>
                </a14:imgProps>
              </a:ext>
              <a:ext uri="{28A0092B-C50C-407E-A947-70E740481C1C}">
                <a14:useLocalDpi xmlns:a14="http://schemas.microsoft.com/office/drawing/2010/main" val="0"/>
              </a:ext>
            </a:extLst>
          </a:blip>
          <a:srcRect/>
          <a:stretch>
            <a:fillRect/>
          </a:stretch>
        </p:blipFill>
        <p:spPr bwMode="auto">
          <a:xfrm>
            <a:off x="943759" y="1608597"/>
            <a:ext cx="2722249" cy="2722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701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37AE322-1FF3-BCFE-C953-7FCC5BB75B7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153</a:t>
            </a:fld>
            <a:endParaRPr lang="en-US"/>
          </a:p>
        </p:txBody>
      </p:sp>
      <p:sp>
        <p:nvSpPr>
          <p:cNvPr id="4" name="Title 3">
            <a:extLst>
              <a:ext uri="{FF2B5EF4-FFF2-40B4-BE49-F238E27FC236}">
                <a16:creationId xmlns:a16="http://schemas.microsoft.com/office/drawing/2014/main" id="{327D73AA-52CB-09B0-00D0-44CDB6739979}"/>
              </a:ext>
            </a:extLst>
          </p:cNvPr>
          <p:cNvSpPr>
            <a:spLocks noGrp="1"/>
          </p:cNvSpPr>
          <p:nvPr>
            <p:ph type="title"/>
          </p:nvPr>
        </p:nvSpPr>
        <p:spPr>
          <a:xfrm>
            <a:off x="522219" y="419100"/>
            <a:ext cx="10515600" cy="668820"/>
          </a:xfrm>
        </p:spPr>
        <p:txBody>
          <a:bodyPr/>
          <a:lstStyle/>
          <a:p>
            <a:r>
              <a:rPr lang="en-US"/>
              <a:t>Supraglottic Airways (SGAs) – Gen 2</a:t>
            </a:r>
          </a:p>
        </p:txBody>
      </p:sp>
      <p:graphicFrame>
        <p:nvGraphicFramePr>
          <p:cNvPr id="5" name="Content Placeholder 6">
            <a:extLst>
              <a:ext uri="{FF2B5EF4-FFF2-40B4-BE49-F238E27FC236}">
                <a16:creationId xmlns:a16="http://schemas.microsoft.com/office/drawing/2014/main" id="{8587932E-B72F-9E64-9B4B-007226FBE0A7}"/>
              </a:ext>
            </a:extLst>
          </p:cNvPr>
          <p:cNvGraphicFramePr>
            <a:graphicFrameLocks/>
          </p:cNvGraphicFramePr>
          <p:nvPr>
            <p:extLst>
              <p:ext uri="{D42A27DB-BD31-4B8C-83A1-F6EECF244321}">
                <p14:modId xmlns:p14="http://schemas.microsoft.com/office/powerpoint/2010/main" val="2232806904"/>
              </p:ext>
            </p:extLst>
          </p:nvPr>
        </p:nvGraphicFramePr>
        <p:xfrm>
          <a:off x="333915" y="1212032"/>
          <a:ext cx="11524169" cy="4929293"/>
        </p:xfrm>
        <a:graphic>
          <a:graphicData uri="http://schemas.openxmlformats.org/drawingml/2006/table">
            <a:tbl>
              <a:tblPr firstRow="1" bandRow="1">
                <a:tableStyleId>{912C8C85-51F0-491E-9774-3900AFEF0FD7}</a:tableStyleId>
              </a:tblPr>
              <a:tblGrid>
                <a:gridCol w="707561">
                  <a:extLst>
                    <a:ext uri="{9D8B030D-6E8A-4147-A177-3AD203B41FA5}">
                      <a16:colId xmlns:a16="http://schemas.microsoft.com/office/drawing/2014/main" val="1042773514"/>
                    </a:ext>
                  </a:extLst>
                </a:gridCol>
                <a:gridCol w="2704152">
                  <a:extLst>
                    <a:ext uri="{9D8B030D-6E8A-4147-A177-3AD203B41FA5}">
                      <a16:colId xmlns:a16="http://schemas.microsoft.com/office/drawing/2014/main" val="1668488879"/>
                    </a:ext>
                  </a:extLst>
                </a:gridCol>
                <a:gridCol w="2704152">
                  <a:extLst>
                    <a:ext uri="{9D8B030D-6E8A-4147-A177-3AD203B41FA5}">
                      <a16:colId xmlns:a16="http://schemas.microsoft.com/office/drawing/2014/main" val="1763801313"/>
                    </a:ext>
                  </a:extLst>
                </a:gridCol>
                <a:gridCol w="2704152">
                  <a:extLst>
                    <a:ext uri="{9D8B030D-6E8A-4147-A177-3AD203B41FA5}">
                      <a16:colId xmlns:a16="http://schemas.microsoft.com/office/drawing/2014/main" val="3168250440"/>
                    </a:ext>
                  </a:extLst>
                </a:gridCol>
                <a:gridCol w="2704152">
                  <a:extLst>
                    <a:ext uri="{9D8B030D-6E8A-4147-A177-3AD203B41FA5}">
                      <a16:colId xmlns:a16="http://schemas.microsoft.com/office/drawing/2014/main" val="991000975"/>
                    </a:ext>
                  </a:extLst>
                </a:gridCol>
              </a:tblGrid>
              <a:tr h="319733">
                <a:tc>
                  <a:txBody>
                    <a:bodyPr/>
                    <a:lstStyle/>
                    <a:p>
                      <a:pPr lvl="0"/>
                      <a:r>
                        <a:rPr lang="en-US" sz="1400"/>
                        <a:t>Size</a:t>
                      </a:r>
                    </a:p>
                  </a:txBody>
                  <a:tcPr marR="0">
                    <a:solidFill>
                      <a:srgbClr val="008557"/>
                    </a:solidFill>
                  </a:tcPr>
                </a:tc>
                <a:tc>
                  <a:txBody>
                    <a:bodyPr/>
                    <a:lstStyle/>
                    <a:p>
                      <a:pPr lvl="0" algn="ctr"/>
                      <a:r>
                        <a:rPr lang="en-US" sz="1400"/>
                        <a:t>Air-Q</a:t>
                      </a:r>
                      <a:r>
                        <a:rPr lang="en-US" sz="1400" baseline="30000"/>
                        <a:t>®</a:t>
                      </a:r>
                      <a:r>
                        <a:rPr lang="en-US" sz="1400"/>
                        <a:t>3</a:t>
                      </a:r>
                    </a:p>
                  </a:txBody>
                  <a:tcPr>
                    <a:solidFill>
                      <a:srgbClr val="008557"/>
                    </a:solidFill>
                  </a:tcPr>
                </a:tc>
                <a:tc>
                  <a:txBody>
                    <a:bodyPr/>
                    <a:lstStyle/>
                    <a:p>
                      <a:pPr algn="ctr"/>
                      <a:r>
                        <a:rPr lang="en-US" sz="1400"/>
                        <a:t>Air-Q</a:t>
                      </a:r>
                      <a:r>
                        <a:rPr lang="en-US" sz="1400" baseline="30000"/>
                        <a:t>®</a:t>
                      </a:r>
                      <a:r>
                        <a:rPr lang="en-US" sz="1400"/>
                        <a:t>sp3</a:t>
                      </a:r>
                    </a:p>
                  </a:txBody>
                  <a:tcPr>
                    <a:solidFill>
                      <a:srgbClr val="008557"/>
                    </a:solidFill>
                  </a:tcPr>
                </a:tc>
                <a:tc>
                  <a:txBody>
                    <a:bodyPr/>
                    <a:lstStyle/>
                    <a:p>
                      <a:pPr algn="ctr"/>
                      <a:r>
                        <a:rPr lang="en-US" sz="1400"/>
                        <a:t>Air-Q</a:t>
                      </a:r>
                      <a:r>
                        <a:rPr lang="en-US" sz="1400" baseline="30000"/>
                        <a:t>®</a:t>
                      </a:r>
                      <a:r>
                        <a:rPr lang="en-US" sz="1400"/>
                        <a:t>3G</a:t>
                      </a:r>
                    </a:p>
                  </a:txBody>
                  <a:tcPr>
                    <a:solidFill>
                      <a:srgbClr val="008557"/>
                    </a:solidFill>
                  </a:tcPr>
                </a:tc>
                <a:tc>
                  <a:txBody>
                    <a:bodyPr/>
                    <a:lstStyle/>
                    <a:p>
                      <a:pPr algn="ctr"/>
                      <a:r>
                        <a:rPr lang="en-US" sz="1400"/>
                        <a:t>Air-Q</a:t>
                      </a:r>
                      <a:r>
                        <a:rPr lang="en-US" sz="1400" baseline="30000"/>
                        <a:t>®</a:t>
                      </a:r>
                      <a:r>
                        <a:rPr lang="en-US" sz="1400"/>
                        <a:t>sp3G</a:t>
                      </a:r>
                    </a:p>
                  </a:txBody>
                  <a:tcPr>
                    <a:solidFill>
                      <a:srgbClr val="008557"/>
                    </a:solidFill>
                  </a:tcPr>
                </a:tc>
                <a:extLst>
                  <a:ext uri="{0D108BD9-81ED-4DB2-BD59-A6C34878D82A}">
                    <a16:rowId xmlns:a16="http://schemas.microsoft.com/office/drawing/2014/main" val="1218287241"/>
                  </a:ext>
                </a:extLst>
              </a:tr>
              <a:tr h="250440">
                <a:tc>
                  <a:txBody>
                    <a:bodyPr/>
                    <a:lstStyle/>
                    <a:p>
                      <a:pPr marL="0" lvl="0" algn="l" fontAlgn="b"/>
                      <a:r>
                        <a:rPr lang="en-US" sz="1100" b="0" i="0" u="none" strike="noStrike">
                          <a:solidFill>
                            <a:srgbClr val="000000"/>
                          </a:solidFill>
                          <a:effectLst/>
                          <a:latin typeface="+mn-lt"/>
                        </a:rPr>
                        <a:t>0</a:t>
                      </a:r>
                    </a:p>
                  </a:txBody>
                  <a:tcPr marR="0" marT="7620" marB="0" anchor="ctr"/>
                </a:tc>
                <a:tc>
                  <a:txBody>
                    <a:bodyPr/>
                    <a:lstStyle/>
                    <a:p>
                      <a:pPr lvl="3" algn="l" fontAlgn="b"/>
                      <a:r>
                        <a:rPr lang="en-US" sz="1100" b="0" i="0" u="none" strike="noStrike">
                          <a:solidFill>
                            <a:srgbClr val="000000"/>
                          </a:solidFill>
                          <a:effectLst/>
                          <a:latin typeface="+mn-lt"/>
                        </a:rPr>
                        <a:t>30005</a:t>
                      </a:r>
                    </a:p>
                  </a:txBody>
                  <a:tcPr marR="0" marT="7620" marB="0" anchor="ctr"/>
                </a:tc>
                <a:tc>
                  <a:txBody>
                    <a:bodyPr/>
                    <a:lstStyle/>
                    <a:p>
                      <a:pPr lvl="3" algn="l" fontAlgn="b"/>
                      <a:r>
                        <a:rPr lang="en-US" sz="1100" b="0" i="0" u="none" strike="noStrike">
                          <a:solidFill>
                            <a:srgbClr val="000000"/>
                          </a:solidFill>
                          <a:effectLst/>
                          <a:latin typeface="+mn-lt"/>
                        </a:rPr>
                        <a:t>40005</a:t>
                      </a:r>
                    </a:p>
                  </a:txBody>
                  <a:tcPr marR="0" marT="7620" marB="0" anchor="ctr"/>
                </a:tc>
                <a:tc>
                  <a:txBody>
                    <a:bodyPr/>
                    <a:lstStyle/>
                    <a:p>
                      <a:pPr lvl="3" algn="l" fontAlgn="b"/>
                      <a:r>
                        <a:rPr lang="en-US" sz="1100" b="0" i="0" u="none" strike="noStrike">
                          <a:solidFill>
                            <a:srgbClr val="000000"/>
                          </a:solidFill>
                          <a:effectLst/>
                          <a:latin typeface="+mn-lt"/>
                        </a:rPr>
                        <a:t>50005</a:t>
                      </a:r>
                    </a:p>
                  </a:txBody>
                  <a:tcPr marR="0" marT="7620" marB="0" anchor="ctr"/>
                </a:tc>
                <a:tc>
                  <a:txBody>
                    <a:bodyPr/>
                    <a:lstStyle/>
                    <a:p>
                      <a:pPr lvl="3" algn="l" fontAlgn="b"/>
                      <a:r>
                        <a:rPr lang="en-US" sz="1100" b="0" i="0" u="none" strike="noStrike">
                          <a:solidFill>
                            <a:srgbClr val="000000"/>
                          </a:solidFill>
                          <a:effectLst/>
                          <a:latin typeface="+mn-lt"/>
                        </a:rPr>
                        <a:t>60005</a:t>
                      </a:r>
                    </a:p>
                  </a:txBody>
                  <a:tcPr marR="0" marT="7620" marB="0" anchor="ctr"/>
                </a:tc>
                <a:extLst>
                  <a:ext uri="{0D108BD9-81ED-4DB2-BD59-A6C34878D82A}">
                    <a16:rowId xmlns:a16="http://schemas.microsoft.com/office/drawing/2014/main" val="664921485"/>
                  </a:ext>
                </a:extLst>
              </a:tr>
              <a:tr h="250440">
                <a:tc>
                  <a:txBody>
                    <a:bodyPr/>
                    <a:lstStyle/>
                    <a:p>
                      <a:pPr marL="0" lvl="0" algn="l" fontAlgn="b"/>
                      <a:r>
                        <a:rPr lang="en-US" sz="1100" b="0" i="0" u="none" strike="noStrike">
                          <a:solidFill>
                            <a:srgbClr val="000000"/>
                          </a:solidFill>
                          <a:effectLst/>
                          <a:latin typeface="+mn-lt"/>
                        </a:rPr>
                        <a:t>0.5</a:t>
                      </a:r>
                    </a:p>
                  </a:txBody>
                  <a:tcPr marR="0" marT="7620" marB="0" anchor="ctr"/>
                </a:tc>
                <a:tc>
                  <a:txBody>
                    <a:bodyPr/>
                    <a:lstStyle/>
                    <a:p>
                      <a:pPr lvl="3" algn="l" fontAlgn="b"/>
                      <a:r>
                        <a:rPr lang="en-US" sz="1100" b="0" i="0" u="none" strike="noStrike">
                          <a:solidFill>
                            <a:srgbClr val="000000"/>
                          </a:solidFill>
                          <a:effectLst/>
                          <a:latin typeface="+mn-lt"/>
                        </a:rPr>
                        <a:t>30055</a:t>
                      </a:r>
                    </a:p>
                  </a:txBody>
                  <a:tcPr marR="0" marT="7620" marB="0" anchor="ctr"/>
                </a:tc>
                <a:tc>
                  <a:txBody>
                    <a:bodyPr/>
                    <a:lstStyle/>
                    <a:p>
                      <a:pPr lvl="3" algn="l" fontAlgn="b"/>
                      <a:r>
                        <a:rPr lang="en-US" sz="1100" b="0" i="0" u="none" strike="noStrike">
                          <a:solidFill>
                            <a:srgbClr val="000000"/>
                          </a:solidFill>
                          <a:effectLst/>
                          <a:latin typeface="+mn-lt"/>
                        </a:rPr>
                        <a:t>40055</a:t>
                      </a:r>
                    </a:p>
                  </a:txBody>
                  <a:tcPr marR="0" marT="7620" marB="0" anchor="ctr"/>
                </a:tc>
                <a:tc>
                  <a:txBody>
                    <a:bodyPr/>
                    <a:lstStyle/>
                    <a:p>
                      <a:pPr lvl="3" algn="l" fontAlgn="b"/>
                      <a:r>
                        <a:rPr lang="en-US" sz="1100" b="0" i="0" u="none" strike="noStrike">
                          <a:solidFill>
                            <a:srgbClr val="000000"/>
                          </a:solidFill>
                          <a:effectLst/>
                          <a:latin typeface="+mn-lt"/>
                        </a:rPr>
                        <a:t>50055</a:t>
                      </a:r>
                    </a:p>
                  </a:txBody>
                  <a:tcPr marR="0" marT="7620" marB="0" anchor="ctr"/>
                </a:tc>
                <a:tc>
                  <a:txBody>
                    <a:bodyPr/>
                    <a:lstStyle/>
                    <a:p>
                      <a:pPr lvl="3" algn="l" fontAlgn="b"/>
                      <a:r>
                        <a:rPr lang="en-US" sz="1100" b="0" i="0" u="none" strike="noStrike">
                          <a:solidFill>
                            <a:srgbClr val="000000"/>
                          </a:solidFill>
                          <a:effectLst/>
                          <a:latin typeface="+mn-lt"/>
                        </a:rPr>
                        <a:t>60055</a:t>
                      </a:r>
                    </a:p>
                  </a:txBody>
                  <a:tcPr marR="0" marT="7620" marB="0" anchor="ctr"/>
                </a:tc>
                <a:extLst>
                  <a:ext uri="{0D108BD9-81ED-4DB2-BD59-A6C34878D82A}">
                    <a16:rowId xmlns:a16="http://schemas.microsoft.com/office/drawing/2014/main" val="580224846"/>
                  </a:ext>
                </a:extLst>
              </a:tr>
              <a:tr h="250440">
                <a:tc>
                  <a:txBody>
                    <a:bodyPr/>
                    <a:lstStyle/>
                    <a:p>
                      <a:pPr marL="0" lvl="0" algn="l" fontAlgn="b"/>
                      <a:r>
                        <a:rPr lang="en-US" sz="1100" b="0" i="0" u="none" strike="noStrike">
                          <a:solidFill>
                            <a:srgbClr val="000000"/>
                          </a:solidFill>
                          <a:effectLst/>
                          <a:latin typeface="+mn-lt"/>
                        </a:rPr>
                        <a:t>1</a:t>
                      </a:r>
                    </a:p>
                  </a:txBody>
                  <a:tcPr marR="0" marT="7620" marB="0" anchor="ctr"/>
                </a:tc>
                <a:tc>
                  <a:txBody>
                    <a:bodyPr/>
                    <a:lstStyle/>
                    <a:p>
                      <a:pPr lvl="3" algn="l" fontAlgn="b"/>
                      <a:r>
                        <a:rPr lang="en-US" sz="1100" b="0" i="0" u="none" strike="noStrike">
                          <a:solidFill>
                            <a:srgbClr val="000000"/>
                          </a:solidFill>
                          <a:effectLst/>
                          <a:latin typeface="+mn-lt"/>
                        </a:rPr>
                        <a:t>30105</a:t>
                      </a:r>
                    </a:p>
                  </a:txBody>
                  <a:tcPr marR="0" marT="7620" marB="0" anchor="ctr"/>
                </a:tc>
                <a:tc>
                  <a:txBody>
                    <a:bodyPr/>
                    <a:lstStyle/>
                    <a:p>
                      <a:pPr lvl="3" algn="l" fontAlgn="b"/>
                      <a:r>
                        <a:rPr lang="en-US" sz="1100" b="0" i="0" u="none" strike="noStrike">
                          <a:solidFill>
                            <a:srgbClr val="000000"/>
                          </a:solidFill>
                          <a:effectLst/>
                          <a:latin typeface="+mn-lt"/>
                        </a:rPr>
                        <a:t>40105</a:t>
                      </a:r>
                    </a:p>
                  </a:txBody>
                  <a:tcPr marR="0" marT="7620" marB="0" anchor="ctr"/>
                </a:tc>
                <a:tc>
                  <a:txBody>
                    <a:bodyPr/>
                    <a:lstStyle/>
                    <a:p>
                      <a:pPr lvl="3" algn="l" fontAlgn="b"/>
                      <a:r>
                        <a:rPr lang="en-US" sz="1100" b="0" i="0" u="none" strike="noStrike">
                          <a:solidFill>
                            <a:srgbClr val="000000"/>
                          </a:solidFill>
                          <a:effectLst/>
                          <a:latin typeface="+mn-lt"/>
                        </a:rPr>
                        <a:t>50105</a:t>
                      </a:r>
                    </a:p>
                  </a:txBody>
                  <a:tcPr marR="0" marT="7620" marB="0" anchor="ctr"/>
                </a:tc>
                <a:tc>
                  <a:txBody>
                    <a:bodyPr/>
                    <a:lstStyle/>
                    <a:p>
                      <a:pPr lvl="3" algn="l" fontAlgn="b"/>
                      <a:r>
                        <a:rPr lang="en-US" sz="1100" b="0" i="0" u="none" strike="noStrike">
                          <a:solidFill>
                            <a:srgbClr val="000000"/>
                          </a:solidFill>
                          <a:effectLst/>
                          <a:latin typeface="+mn-lt"/>
                        </a:rPr>
                        <a:t>60105</a:t>
                      </a:r>
                    </a:p>
                  </a:txBody>
                  <a:tcPr marR="0" marT="7620" marB="0" anchor="ctr"/>
                </a:tc>
                <a:extLst>
                  <a:ext uri="{0D108BD9-81ED-4DB2-BD59-A6C34878D82A}">
                    <a16:rowId xmlns:a16="http://schemas.microsoft.com/office/drawing/2014/main" val="4055162609"/>
                  </a:ext>
                </a:extLst>
              </a:tr>
              <a:tr h="250440">
                <a:tc>
                  <a:txBody>
                    <a:bodyPr/>
                    <a:lstStyle/>
                    <a:p>
                      <a:pPr marL="0" lvl="0" algn="l" fontAlgn="b"/>
                      <a:r>
                        <a:rPr lang="en-US" sz="1100" b="0" i="0" u="none" strike="noStrike">
                          <a:solidFill>
                            <a:srgbClr val="000000"/>
                          </a:solidFill>
                          <a:effectLst/>
                          <a:latin typeface="+mn-lt"/>
                        </a:rPr>
                        <a:t>1.5</a:t>
                      </a:r>
                    </a:p>
                  </a:txBody>
                  <a:tcPr marR="0" marT="7620" marB="0" anchor="ctr"/>
                </a:tc>
                <a:tc>
                  <a:txBody>
                    <a:bodyPr/>
                    <a:lstStyle/>
                    <a:p>
                      <a:pPr lvl="3" algn="l" fontAlgn="b"/>
                      <a:r>
                        <a:rPr lang="en-US" sz="1100" b="0" i="0" u="none" strike="noStrike">
                          <a:solidFill>
                            <a:srgbClr val="000000"/>
                          </a:solidFill>
                          <a:effectLst/>
                          <a:latin typeface="+mn-lt"/>
                        </a:rPr>
                        <a:t>30155</a:t>
                      </a:r>
                    </a:p>
                  </a:txBody>
                  <a:tcPr marR="0" marT="7620" marB="0" anchor="ctr"/>
                </a:tc>
                <a:tc>
                  <a:txBody>
                    <a:bodyPr/>
                    <a:lstStyle/>
                    <a:p>
                      <a:pPr lvl="3" algn="l" fontAlgn="b"/>
                      <a:r>
                        <a:rPr lang="en-US" sz="1100" b="0" i="0" u="none" strike="noStrike">
                          <a:solidFill>
                            <a:srgbClr val="000000"/>
                          </a:solidFill>
                          <a:effectLst/>
                          <a:latin typeface="+mn-lt"/>
                        </a:rPr>
                        <a:t>40155</a:t>
                      </a:r>
                    </a:p>
                  </a:txBody>
                  <a:tcPr marR="0" marT="7620" marB="0" anchor="ctr"/>
                </a:tc>
                <a:tc>
                  <a:txBody>
                    <a:bodyPr/>
                    <a:lstStyle/>
                    <a:p>
                      <a:pPr lvl="3" algn="l" fontAlgn="b"/>
                      <a:r>
                        <a:rPr lang="en-US" sz="1100" b="0" i="0" u="none" strike="noStrike">
                          <a:solidFill>
                            <a:srgbClr val="000000"/>
                          </a:solidFill>
                          <a:effectLst/>
                          <a:latin typeface="+mn-lt"/>
                        </a:rPr>
                        <a:t>50155</a:t>
                      </a:r>
                    </a:p>
                  </a:txBody>
                  <a:tcPr marR="0" marT="7620" marB="0" anchor="ctr"/>
                </a:tc>
                <a:tc>
                  <a:txBody>
                    <a:bodyPr/>
                    <a:lstStyle/>
                    <a:p>
                      <a:pPr lvl="3" algn="l" fontAlgn="b"/>
                      <a:r>
                        <a:rPr lang="en-US" sz="1100" b="0" i="0" u="none" strike="noStrike">
                          <a:solidFill>
                            <a:srgbClr val="000000"/>
                          </a:solidFill>
                          <a:effectLst/>
                          <a:latin typeface="+mn-lt"/>
                        </a:rPr>
                        <a:t>60155</a:t>
                      </a:r>
                    </a:p>
                  </a:txBody>
                  <a:tcPr marR="0" marT="7620" marB="0" anchor="ctr"/>
                </a:tc>
                <a:extLst>
                  <a:ext uri="{0D108BD9-81ED-4DB2-BD59-A6C34878D82A}">
                    <a16:rowId xmlns:a16="http://schemas.microsoft.com/office/drawing/2014/main" val="3969798423"/>
                  </a:ext>
                </a:extLst>
              </a:tr>
              <a:tr h="250440">
                <a:tc>
                  <a:txBody>
                    <a:bodyPr/>
                    <a:lstStyle/>
                    <a:p>
                      <a:pPr marL="0" lvl="0" algn="l" fontAlgn="b"/>
                      <a:r>
                        <a:rPr lang="en-US" sz="1100" b="0" i="0" u="none" strike="noStrike">
                          <a:solidFill>
                            <a:srgbClr val="000000"/>
                          </a:solidFill>
                          <a:effectLst/>
                          <a:latin typeface="+mn-lt"/>
                        </a:rPr>
                        <a:t>2</a:t>
                      </a:r>
                    </a:p>
                  </a:txBody>
                  <a:tcPr marR="0" marT="7620" marB="0" anchor="ctr"/>
                </a:tc>
                <a:tc>
                  <a:txBody>
                    <a:bodyPr/>
                    <a:lstStyle/>
                    <a:p>
                      <a:pPr lvl="3" algn="l" fontAlgn="b"/>
                      <a:r>
                        <a:rPr lang="en-US" sz="1100" b="0" i="0" u="none" strike="noStrike">
                          <a:solidFill>
                            <a:srgbClr val="000000"/>
                          </a:solidFill>
                          <a:effectLst/>
                          <a:latin typeface="+mn-lt"/>
                        </a:rPr>
                        <a:t>30205</a:t>
                      </a:r>
                    </a:p>
                  </a:txBody>
                  <a:tcPr marR="0" marT="7620" marB="0" anchor="ctr"/>
                </a:tc>
                <a:tc>
                  <a:txBody>
                    <a:bodyPr/>
                    <a:lstStyle/>
                    <a:p>
                      <a:pPr lvl="3" algn="l" fontAlgn="b"/>
                      <a:r>
                        <a:rPr lang="en-US" sz="1100" b="0" i="0" u="none" strike="noStrike">
                          <a:solidFill>
                            <a:srgbClr val="000000"/>
                          </a:solidFill>
                          <a:effectLst/>
                          <a:latin typeface="+mn-lt"/>
                        </a:rPr>
                        <a:t>40205</a:t>
                      </a:r>
                    </a:p>
                  </a:txBody>
                  <a:tcPr marR="0" marT="7620" marB="0" anchor="ctr"/>
                </a:tc>
                <a:tc>
                  <a:txBody>
                    <a:bodyPr/>
                    <a:lstStyle/>
                    <a:p>
                      <a:pPr lvl="3" algn="l" fontAlgn="b"/>
                      <a:r>
                        <a:rPr lang="en-US" sz="1100" b="0" i="0" u="none" strike="noStrike">
                          <a:solidFill>
                            <a:srgbClr val="000000"/>
                          </a:solidFill>
                          <a:effectLst/>
                          <a:latin typeface="+mn-lt"/>
                        </a:rPr>
                        <a:t>50205</a:t>
                      </a:r>
                    </a:p>
                  </a:txBody>
                  <a:tcPr marR="0" marT="7620" marB="0" anchor="ctr"/>
                </a:tc>
                <a:tc>
                  <a:txBody>
                    <a:bodyPr/>
                    <a:lstStyle/>
                    <a:p>
                      <a:pPr lvl="3" algn="l" fontAlgn="b"/>
                      <a:r>
                        <a:rPr lang="en-US" sz="1100" b="0" i="0" u="none" strike="noStrike">
                          <a:solidFill>
                            <a:srgbClr val="000000"/>
                          </a:solidFill>
                          <a:effectLst/>
                          <a:latin typeface="+mn-lt"/>
                        </a:rPr>
                        <a:t>60205</a:t>
                      </a:r>
                    </a:p>
                  </a:txBody>
                  <a:tcPr marR="0" marT="7620" marB="0" anchor="ctr"/>
                </a:tc>
                <a:extLst>
                  <a:ext uri="{0D108BD9-81ED-4DB2-BD59-A6C34878D82A}">
                    <a16:rowId xmlns:a16="http://schemas.microsoft.com/office/drawing/2014/main" val="3588531079"/>
                  </a:ext>
                </a:extLst>
              </a:tr>
              <a:tr h="250440">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3</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30305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40305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50305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60305</a:t>
                      </a:r>
                    </a:p>
                  </a:txBody>
                  <a:tcPr marR="0" marT="7620" marB="0" anchor="ctr"/>
                </a:tc>
                <a:extLst>
                  <a:ext uri="{0D108BD9-81ED-4DB2-BD59-A6C34878D82A}">
                    <a16:rowId xmlns:a16="http://schemas.microsoft.com/office/drawing/2014/main" val="4257837090"/>
                  </a:ext>
                </a:extLst>
              </a:tr>
              <a:tr h="250440">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4</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30405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40405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50405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60405</a:t>
                      </a:r>
                    </a:p>
                  </a:txBody>
                  <a:tcPr marR="0" marT="7620" marB="0" anchor="ctr"/>
                </a:tc>
                <a:extLst>
                  <a:ext uri="{0D108BD9-81ED-4DB2-BD59-A6C34878D82A}">
                    <a16:rowId xmlns:a16="http://schemas.microsoft.com/office/drawing/2014/main" val="1866326188"/>
                  </a:ext>
                </a:extLst>
              </a:tr>
              <a:tr h="250440">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30505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40505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50505</a:t>
                      </a:r>
                    </a:p>
                  </a:txBody>
                  <a:tcPr marR="0" marT="7620" marB="0" anchor="ctr"/>
                </a:tc>
                <a:tc>
                  <a:txBody>
                    <a:bodyPr/>
                    <a:lstStyle/>
                    <a:p>
                      <a:pPr marL="1371600" marR="0" lvl="3" indent="0" algn="l" defTabSz="914400" rtl="0" eaLnBrk="1" fontAlgn="b" latinLnBrk="0" hangingPunct="1">
                        <a:lnSpc>
                          <a:spcPct val="100000"/>
                        </a:lnSpc>
                        <a:spcBef>
                          <a:spcPts val="0"/>
                        </a:spcBef>
                        <a:spcAft>
                          <a:spcPts val="0"/>
                        </a:spcAft>
                        <a:buClrTx/>
                        <a:buSzTx/>
                        <a:buFontTx/>
                        <a:buNone/>
                        <a:tabLst/>
                        <a:defRPr/>
                      </a:pPr>
                      <a:r>
                        <a:rPr lang="en-US" sz="1100" b="0" i="0" u="none" strike="noStrike">
                          <a:solidFill>
                            <a:srgbClr val="000000"/>
                          </a:solidFill>
                          <a:effectLst/>
                          <a:latin typeface="+mn-lt"/>
                        </a:rPr>
                        <a:t>60505</a:t>
                      </a:r>
                    </a:p>
                  </a:txBody>
                  <a:tcPr marR="0" marT="7620" marB="0" anchor="ctr"/>
                </a:tc>
                <a:extLst>
                  <a:ext uri="{0D108BD9-81ED-4DB2-BD59-A6C34878D82A}">
                    <a16:rowId xmlns:a16="http://schemas.microsoft.com/office/drawing/2014/main" val="230131913"/>
                  </a:ext>
                </a:extLst>
              </a:tr>
              <a:tr h="749809">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lang="en-US" sz="1100" b="0" i="0" u="none" strike="noStrike">
                        <a:solidFill>
                          <a:srgbClr val="000000"/>
                        </a:solidFill>
                        <a:effectLst/>
                        <a:latin typeface="+mn-lt"/>
                      </a:endParaRPr>
                    </a:p>
                  </a:txBody>
                  <a:tcPr marR="0" marT="7620" marB="0" anchor="ctr"/>
                </a:tc>
                <a:tc>
                  <a:txBody>
                    <a:bodyPr/>
                    <a:lstStyle/>
                    <a:p>
                      <a:pPr marL="285750" indent="-285750">
                        <a:buFont typeface="Arial" panose="020B0604020202020204" pitchFamily="34" charset="0"/>
                        <a:buChar char="•"/>
                      </a:pPr>
                      <a:r>
                        <a:rPr lang="en-US" sz="1100"/>
                        <a:t>Single tube with integrated bite block</a:t>
                      </a:r>
                    </a:p>
                    <a:p>
                      <a:pPr marL="285750" indent="-285750">
                        <a:buFont typeface="Arial" panose="020B0604020202020204" pitchFamily="34" charset="0"/>
                        <a:buChar char="•"/>
                      </a:pPr>
                      <a:r>
                        <a:rPr lang="en-US" sz="1100"/>
                        <a:t>Manual inflation with pilot balloon</a:t>
                      </a:r>
                    </a:p>
                    <a:p>
                      <a:endParaRPr lang="en-US" sz="1100"/>
                    </a:p>
                    <a:p>
                      <a:r>
                        <a:rPr lang="en-US" sz="1100" b="1"/>
                        <a:t>Focus Areas:</a:t>
                      </a:r>
                    </a:p>
                    <a:p>
                      <a:pPr marL="285750" indent="-285750">
                        <a:buFont typeface="Arial" panose="020B0604020202020204" pitchFamily="34" charset="0"/>
                        <a:buChar char="•"/>
                      </a:pPr>
                      <a:r>
                        <a:rPr lang="en-US" sz="1100"/>
                        <a:t>Operating Room</a:t>
                      </a:r>
                    </a:p>
                    <a:p>
                      <a:pPr marL="285750" indent="-285750">
                        <a:buFont typeface="Arial" panose="020B0604020202020204" pitchFamily="34" charset="0"/>
                        <a:buChar char="•"/>
                      </a:pPr>
                      <a:r>
                        <a:rPr lang="en-US" sz="1100"/>
                        <a:t>Short procedural areas</a:t>
                      </a:r>
                    </a:p>
                    <a:p>
                      <a:pPr marL="285750" indent="-285750">
                        <a:buFont typeface="Arial" panose="020B0604020202020204" pitchFamily="34" charset="0"/>
                        <a:buChar char="•"/>
                      </a:pPr>
                      <a:endParaRPr lang="en-US" sz="1100"/>
                    </a:p>
                    <a:p>
                      <a:pPr marL="285750" indent="-285750">
                        <a:buFont typeface="Arial" panose="020B0604020202020204" pitchFamily="34" charset="0"/>
                        <a:buChar char="•"/>
                      </a:pPr>
                      <a:endParaRPr lang="en-US" sz="1100"/>
                    </a:p>
                    <a:p>
                      <a:r>
                        <a:rPr lang="en-US" sz="1100" b="1"/>
                        <a:t>ASP: </a:t>
                      </a:r>
                      <a:r>
                        <a:rPr lang="en-US" sz="1100"/>
                        <a:t>$8.00/each</a:t>
                      </a:r>
                    </a:p>
                    <a:p>
                      <a:pPr marL="0" marR="0" lvl="0" indent="0" algn="l" defTabSz="914400" rtl="0" eaLnBrk="1" fontAlgn="b" latinLnBrk="0" hangingPunct="1">
                        <a:lnSpc>
                          <a:spcPct val="100000"/>
                        </a:lnSpc>
                        <a:spcBef>
                          <a:spcPts val="0"/>
                        </a:spcBef>
                        <a:spcAft>
                          <a:spcPts val="0"/>
                        </a:spcAft>
                        <a:buClrTx/>
                        <a:buSzTx/>
                        <a:buFontTx/>
                        <a:buNone/>
                        <a:tabLst/>
                        <a:defRPr/>
                      </a:pPr>
                      <a:endParaRPr lang="en-US" sz="1100" b="0" i="0" u="none" strike="noStrike">
                        <a:solidFill>
                          <a:srgbClr val="000000"/>
                        </a:solidFill>
                        <a:effectLst/>
                        <a:latin typeface="+mn-lt"/>
                      </a:endParaRPr>
                    </a:p>
                  </a:txBody>
                  <a:tcPr marL="274320" marR="457200" marT="91440" marB="0"/>
                </a:tc>
                <a:tc>
                  <a:txBody>
                    <a:bodyPr/>
                    <a:lstStyle/>
                    <a:p>
                      <a:pPr marL="171450" indent="-171450">
                        <a:buFont typeface="Arial" panose="020B0604020202020204" pitchFamily="34" charset="0"/>
                        <a:buChar char="•"/>
                      </a:pPr>
                      <a:r>
                        <a:rPr lang="en-US" sz="1100"/>
                        <a:t>Single tube with integrated bite block</a:t>
                      </a:r>
                    </a:p>
                    <a:p>
                      <a:pPr marL="171450" indent="-171450">
                        <a:buFont typeface="Arial" panose="020B0604020202020204" pitchFamily="34" charset="0"/>
                        <a:buChar char="•"/>
                      </a:pPr>
                      <a:r>
                        <a:rPr lang="en-US" sz="1100"/>
                        <a:t>Self-pressurizing mask</a:t>
                      </a:r>
                    </a:p>
                    <a:p>
                      <a:endParaRPr lang="en-US" sz="1100"/>
                    </a:p>
                    <a:p>
                      <a:endParaRPr lang="en-US" sz="1100"/>
                    </a:p>
                    <a:p>
                      <a:r>
                        <a:rPr lang="en-US" sz="1100" b="1"/>
                        <a:t>Focus Areas:</a:t>
                      </a:r>
                    </a:p>
                    <a:p>
                      <a:pPr marL="285750" indent="-285750">
                        <a:buFont typeface="Arial" panose="020B0604020202020204" pitchFamily="34" charset="0"/>
                        <a:buChar char="•"/>
                      </a:pPr>
                      <a:r>
                        <a:rPr lang="en-US" sz="1100"/>
                        <a:t>Operating Room</a:t>
                      </a:r>
                    </a:p>
                    <a:p>
                      <a:pPr marL="285750" indent="-285750">
                        <a:buFont typeface="Arial" panose="020B0604020202020204" pitchFamily="34" charset="0"/>
                        <a:buChar char="•"/>
                      </a:pPr>
                      <a:r>
                        <a:rPr lang="en-US" sz="1100"/>
                        <a:t>Short procedural areas</a:t>
                      </a:r>
                    </a:p>
                    <a:p>
                      <a:pPr marL="285750" indent="-285750">
                        <a:buFont typeface="Arial" panose="020B0604020202020204" pitchFamily="34" charset="0"/>
                        <a:buChar char="•"/>
                      </a:pPr>
                      <a:r>
                        <a:rPr lang="en-US" sz="1100"/>
                        <a:t>Emergency Department</a:t>
                      </a:r>
                    </a:p>
                    <a:p>
                      <a:pPr marL="285750" indent="-285750">
                        <a:buFont typeface="Arial" panose="020B0604020202020204" pitchFamily="34" charset="0"/>
                        <a:buChar char="•"/>
                      </a:pPr>
                      <a:r>
                        <a:rPr lang="en-US" sz="1100"/>
                        <a:t>Acute care floors, ICU</a:t>
                      </a:r>
                    </a:p>
                    <a:p>
                      <a:endParaRPr lang="en-US" sz="1100"/>
                    </a:p>
                    <a:p>
                      <a:r>
                        <a:rPr lang="en-US" sz="1100" b="1"/>
                        <a:t>ASP: </a:t>
                      </a:r>
                      <a:r>
                        <a:rPr lang="en-US" sz="1100"/>
                        <a:t>$7.87/each</a:t>
                      </a:r>
                    </a:p>
                    <a:p>
                      <a:pPr marL="0" marR="0" lvl="0" indent="0" algn="l" defTabSz="914400" rtl="0" eaLnBrk="1" fontAlgn="b" latinLnBrk="0" hangingPunct="1">
                        <a:lnSpc>
                          <a:spcPct val="100000"/>
                        </a:lnSpc>
                        <a:spcBef>
                          <a:spcPts val="0"/>
                        </a:spcBef>
                        <a:spcAft>
                          <a:spcPts val="0"/>
                        </a:spcAft>
                        <a:buClrTx/>
                        <a:buSzTx/>
                        <a:buFontTx/>
                        <a:buNone/>
                        <a:tabLst/>
                        <a:defRPr/>
                      </a:pPr>
                      <a:endParaRPr lang="en-US" sz="1100" b="0" i="0" u="none" strike="noStrike">
                        <a:solidFill>
                          <a:srgbClr val="000000"/>
                        </a:solidFill>
                        <a:effectLst/>
                        <a:latin typeface="+mn-lt"/>
                      </a:endParaRPr>
                    </a:p>
                  </a:txBody>
                  <a:tcPr marL="274320" marR="457200" marT="91440" marB="0"/>
                </a:tc>
                <a:tc>
                  <a:txBody>
                    <a:bodyPr/>
                    <a:lstStyle/>
                    <a:p>
                      <a:pPr marL="171450" indent="-171450">
                        <a:buFont typeface="Arial" panose="020B0604020202020204" pitchFamily="34" charset="0"/>
                        <a:buChar char="•"/>
                      </a:pPr>
                      <a:r>
                        <a:rPr lang="en-US" sz="1100"/>
                        <a:t>Dual gastric channels with integrated bite block</a:t>
                      </a:r>
                    </a:p>
                    <a:p>
                      <a:pPr marL="171450" indent="-171450">
                        <a:buFont typeface="Arial" panose="020B0604020202020204" pitchFamily="34" charset="0"/>
                        <a:buChar char="•"/>
                      </a:pPr>
                      <a:r>
                        <a:rPr lang="en-US" sz="1100"/>
                        <a:t>Manual inflation with pilot balloon</a:t>
                      </a:r>
                    </a:p>
                    <a:p>
                      <a:endParaRPr lang="en-US" sz="1100"/>
                    </a:p>
                    <a:p>
                      <a:r>
                        <a:rPr lang="en-US" sz="1100" b="1"/>
                        <a:t>Focus Areas:</a:t>
                      </a:r>
                    </a:p>
                    <a:p>
                      <a:pPr marL="285750" indent="-285750">
                        <a:buFont typeface="Arial" panose="020B0604020202020204" pitchFamily="34" charset="0"/>
                        <a:buChar char="•"/>
                      </a:pPr>
                      <a:r>
                        <a:rPr lang="en-US" sz="1100"/>
                        <a:t>Operating Room</a:t>
                      </a:r>
                    </a:p>
                    <a:p>
                      <a:pPr marL="285750" indent="-285750">
                        <a:buFont typeface="Arial" panose="020B0604020202020204" pitchFamily="34" charset="0"/>
                        <a:buChar char="•"/>
                      </a:pPr>
                      <a:r>
                        <a:rPr lang="en-US" sz="1100"/>
                        <a:t>Short procedural areas</a:t>
                      </a:r>
                    </a:p>
                    <a:p>
                      <a:pPr marL="285750" indent="-285750">
                        <a:buFont typeface="Arial" panose="020B0604020202020204" pitchFamily="34" charset="0"/>
                        <a:buChar char="•"/>
                      </a:pPr>
                      <a:r>
                        <a:rPr lang="en-US" sz="1100"/>
                        <a:t>Emergency Department</a:t>
                      </a:r>
                    </a:p>
                    <a:p>
                      <a:pPr marL="285750" indent="-285750">
                        <a:buFont typeface="Arial" panose="020B0604020202020204" pitchFamily="34" charset="0"/>
                        <a:buChar char="•"/>
                      </a:pPr>
                      <a:r>
                        <a:rPr lang="en-US" sz="1100"/>
                        <a:t>Acute care floors, ICU</a:t>
                      </a:r>
                    </a:p>
                    <a:p>
                      <a:pPr marL="285750" indent="-285750">
                        <a:buFont typeface="Arial" panose="020B0604020202020204" pitchFamily="34" charset="0"/>
                        <a:buChar char="•"/>
                      </a:pPr>
                      <a:r>
                        <a:rPr lang="en-US" sz="1100"/>
                        <a:t>EMS</a:t>
                      </a:r>
                    </a:p>
                    <a:p>
                      <a:pPr marL="285750" indent="-285750">
                        <a:buFont typeface="Arial" panose="020B0604020202020204" pitchFamily="34" charset="0"/>
                        <a:buChar char="•"/>
                      </a:pPr>
                      <a:endParaRPr lang="en-US" sz="1100"/>
                    </a:p>
                    <a:p>
                      <a:r>
                        <a:rPr lang="en-US" sz="1100" b="1"/>
                        <a:t>ASP: </a:t>
                      </a:r>
                      <a:r>
                        <a:rPr lang="en-US" sz="1100"/>
                        <a:t>$10.57/each</a:t>
                      </a:r>
                    </a:p>
                    <a:p>
                      <a:pPr marL="0" marR="0" lvl="0" indent="0" algn="l" defTabSz="914400" rtl="0" eaLnBrk="1" fontAlgn="b" latinLnBrk="0" hangingPunct="1">
                        <a:lnSpc>
                          <a:spcPct val="100000"/>
                        </a:lnSpc>
                        <a:spcBef>
                          <a:spcPts val="0"/>
                        </a:spcBef>
                        <a:spcAft>
                          <a:spcPts val="0"/>
                        </a:spcAft>
                        <a:buClrTx/>
                        <a:buSzTx/>
                        <a:buFontTx/>
                        <a:buNone/>
                        <a:tabLst/>
                        <a:defRPr/>
                      </a:pPr>
                      <a:endParaRPr lang="en-US" sz="1100" b="0" i="0" u="none" strike="noStrike">
                        <a:solidFill>
                          <a:srgbClr val="000000"/>
                        </a:solidFill>
                        <a:effectLst/>
                        <a:latin typeface="+mn-lt"/>
                      </a:endParaRPr>
                    </a:p>
                  </a:txBody>
                  <a:tcPr marL="274320" marR="457200" marT="91440" marB="0"/>
                </a:tc>
                <a:tc>
                  <a:txBody>
                    <a:bodyPr/>
                    <a:lstStyle/>
                    <a:p>
                      <a:pPr marL="285750" indent="-285750">
                        <a:buFont typeface="Arial" panose="020B0604020202020204" pitchFamily="34" charset="0"/>
                        <a:buChar char="•"/>
                      </a:pPr>
                      <a:r>
                        <a:rPr lang="en-US" sz="1100"/>
                        <a:t>Dual gastric channels with integrated bite block</a:t>
                      </a:r>
                    </a:p>
                    <a:p>
                      <a:pPr marL="285750" indent="-285750">
                        <a:buFont typeface="Arial" panose="020B0604020202020204" pitchFamily="34" charset="0"/>
                        <a:buChar char="•"/>
                      </a:pPr>
                      <a:r>
                        <a:rPr lang="en-US" sz="1100"/>
                        <a:t>Self-pressurizing mask</a:t>
                      </a:r>
                    </a:p>
                    <a:p>
                      <a:pPr marL="285750" indent="-285750">
                        <a:buFont typeface="Arial" panose="020B0604020202020204" pitchFamily="34" charset="0"/>
                        <a:buChar char="•"/>
                      </a:pPr>
                      <a:endParaRPr lang="en-US" sz="1100"/>
                    </a:p>
                    <a:p>
                      <a:endParaRPr lang="en-US" sz="1100"/>
                    </a:p>
                    <a:p>
                      <a:r>
                        <a:rPr lang="en-US" sz="1100" b="1"/>
                        <a:t>Focus Areas:</a:t>
                      </a:r>
                    </a:p>
                    <a:p>
                      <a:pPr marL="285750" indent="-285750">
                        <a:buFont typeface="Arial" panose="020B0604020202020204" pitchFamily="34" charset="0"/>
                        <a:buChar char="•"/>
                      </a:pPr>
                      <a:r>
                        <a:rPr lang="en-US" sz="1100"/>
                        <a:t>Operating Room (if using </a:t>
                      </a:r>
                      <a:r>
                        <a:rPr lang="en-US" sz="1100" err="1"/>
                        <a:t>iGel</a:t>
                      </a:r>
                      <a:r>
                        <a:rPr lang="en-US" sz="1100"/>
                        <a:t>)</a:t>
                      </a:r>
                    </a:p>
                    <a:p>
                      <a:pPr marL="285750" indent="-285750">
                        <a:buFont typeface="Arial" panose="020B0604020202020204" pitchFamily="34" charset="0"/>
                        <a:buChar char="•"/>
                      </a:pPr>
                      <a:r>
                        <a:rPr lang="en-US" sz="1100"/>
                        <a:t>Short procedural areas</a:t>
                      </a:r>
                    </a:p>
                    <a:p>
                      <a:pPr marL="285750" indent="-285750">
                        <a:buFont typeface="Arial" panose="020B0604020202020204" pitchFamily="34" charset="0"/>
                        <a:buChar char="•"/>
                      </a:pPr>
                      <a:r>
                        <a:rPr lang="en-US" sz="1100"/>
                        <a:t>Emergency Department</a:t>
                      </a:r>
                    </a:p>
                    <a:p>
                      <a:pPr marL="285750" indent="-285750">
                        <a:buFont typeface="Arial" panose="020B0604020202020204" pitchFamily="34" charset="0"/>
                        <a:buChar char="•"/>
                      </a:pPr>
                      <a:r>
                        <a:rPr lang="en-US" sz="1100"/>
                        <a:t>Acute care floors, ICU</a:t>
                      </a:r>
                    </a:p>
                    <a:p>
                      <a:pPr marL="285750" indent="-285750">
                        <a:buFont typeface="Arial" panose="020B0604020202020204" pitchFamily="34" charset="0"/>
                        <a:buChar char="•"/>
                      </a:pPr>
                      <a:r>
                        <a:rPr lang="en-US" sz="1100">
                          <a:highlight>
                            <a:srgbClr val="FFFF00"/>
                          </a:highlight>
                        </a:rPr>
                        <a:t>EMS</a:t>
                      </a:r>
                    </a:p>
                    <a:p>
                      <a:pPr marL="285750" indent="-285750">
                        <a:buFont typeface="Arial" panose="020B0604020202020204" pitchFamily="34" charset="0"/>
                        <a:buChar char="•"/>
                      </a:pPr>
                      <a:endParaRPr lang="en-US" sz="1100"/>
                    </a:p>
                    <a:p>
                      <a:r>
                        <a:rPr lang="en-US" sz="1100" b="1"/>
                        <a:t>ASP: </a:t>
                      </a:r>
                      <a:r>
                        <a:rPr lang="en-US" sz="1100"/>
                        <a:t>$10.36/each</a:t>
                      </a:r>
                    </a:p>
                    <a:p>
                      <a:pPr marL="0" marR="0" lvl="0" indent="0" algn="l" defTabSz="914400" rtl="0" eaLnBrk="1" fontAlgn="b" latinLnBrk="0" hangingPunct="1">
                        <a:lnSpc>
                          <a:spcPct val="100000"/>
                        </a:lnSpc>
                        <a:spcBef>
                          <a:spcPts val="0"/>
                        </a:spcBef>
                        <a:spcAft>
                          <a:spcPts val="0"/>
                        </a:spcAft>
                        <a:buClrTx/>
                        <a:buSzTx/>
                        <a:buFontTx/>
                        <a:buNone/>
                        <a:tabLst/>
                        <a:defRPr/>
                      </a:pPr>
                      <a:endParaRPr lang="en-US" sz="1100" b="0" i="0" u="none" strike="noStrike">
                        <a:solidFill>
                          <a:srgbClr val="000000"/>
                        </a:solidFill>
                        <a:effectLst/>
                        <a:latin typeface="+mn-lt"/>
                      </a:endParaRPr>
                    </a:p>
                  </a:txBody>
                  <a:tcPr marL="274320" marR="457200" marT="91440" marB="0"/>
                </a:tc>
                <a:extLst>
                  <a:ext uri="{0D108BD9-81ED-4DB2-BD59-A6C34878D82A}">
                    <a16:rowId xmlns:a16="http://schemas.microsoft.com/office/drawing/2014/main" val="1576388682"/>
                  </a:ext>
                </a:extLst>
              </a:tr>
            </a:tbl>
          </a:graphicData>
        </a:graphic>
      </p:graphicFrame>
      <p:pic>
        <p:nvPicPr>
          <p:cNvPr id="7" name="Picture 6" descr="A close up of a blue object&#10;&#10;Description automatically generated">
            <a:extLst>
              <a:ext uri="{FF2B5EF4-FFF2-40B4-BE49-F238E27FC236}">
                <a16:creationId xmlns:a16="http://schemas.microsoft.com/office/drawing/2014/main" id="{30DF663D-64BA-57E2-5B0C-F09124E658B1}"/>
              </a:ext>
            </a:extLst>
          </p:cNvPr>
          <p:cNvPicPr>
            <a:picLocks noChangeAspect="1"/>
          </p:cNvPicPr>
          <p:nvPr/>
        </p:nvPicPr>
        <p:blipFill>
          <a:blip r:embed="rId2"/>
          <a:stretch>
            <a:fillRect/>
          </a:stretch>
        </p:blipFill>
        <p:spPr>
          <a:xfrm>
            <a:off x="4174758" y="1449176"/>
            <a:ext cx="795974" cy="2149430"/>
          </a:xfrm>
          <a:prstGeom prst="rect">
            <a:avLst/>
          </a:prstGeom>
        </p:spPr>
      </p:pic>
      <p:pic>
        <p:nvPicPr>
          <p:cNvPr id="9" name="Picture 8" descr="A close up of a medical device&#10;&#10;Description automatically generated">
            <a:extLst>
              <a:ext uri="{FF2B5EF4-FFF2-40B4-BE49-F238E27FC236}">
                <a16:creationId xmlns:a16="http://schemas.microsoft.com/office/drawing/2014/main" id="{226E9BAC-91B6-2BB7-2071-1A6F6B8E032E}"/>
              </a:ext>
            </a:extLst>
          </p:cNvPr>
          <p:cNvPicPr>
            <a:picLocks noChangeAspect="1"/>
          </p:cNvPicPr>
          <p:nvPr/>
        </p:nvPicPr>
        <p:blipFill>
          <a:blip r:embed="rId3"/>
          <a:stretch>
            <a:fillRect/>
          </a:stretch>
        </p:blipFill>
        <p:spPr>
          <a:xfrm>
            <a:off x="6789006" y="1570823"/>
            <a:ext cx="1013967" cy="1906136"/>
          </a:xfrm>
          <a:prstGeom prst="rect">
            <a:avLst/>
          </a:prstGeom>
        </p:spPr>
      </p:pic>
      <p:pic>
        <p:nvPicPr>
          <p:cNvPr id="14" name="Picture 13" descr="A medical mask with a tube&#10;&#10;Description automatically generated with medium confidence">
            <a:extLst>
              <a:ext uri="{FF2B5EF4-FFF2-40B4-BE49-F238E27FC236}">
                <a16:creationId xmlns:a16="http://schemas.microsoft.com/office/drawing/2014/main" id="{54A5F533-B43F-517C-E270-E4858196AF19}"/>
              </a:ext>
            </a:extLst>
          </p:cNvPr>
          <p:cNvPicPr>
            <a:picLocks noChangeAspect="1"/>
          </p:cNvPicPr>
          <p:nvPr/>
        </p:nvPicPr>
        <p:blipFill>
          <a:blip r:embed="rId4"/>
          <a:stretch>
            <a:fillRect/>
          </a:stretch>
        </p:blipFill>
        <p:spPr>
          <a:xfrm>
            <a:off x="1323838" y="1606613"/>
            <a:ext cx="854681" cy="1870346"/>
          </a:xfrm>
          <a:prstGeom prst="rect">
            <a:avLst/>
          </a:prstGeom>
        </p:spPr>
      </p:pic>
      <p:pic>
        <p:nvPicPr>
          <p:cNvPr id="16" name="Picture 15" descr="A close-up of a plastic container&#10;&#10;Description automatically generated">
            <a:extLst>
              <a:ext uri="{FF2B5EF4-FFF2-40B4-BE49-F238E27FC236}">
                <a16:creationId xmlns:a16="http://schemas.microsoft.com/office/drawing/2014/main" id="{775308FC-C99C-BF7E-7F64-A0CECCA051D2}"/>
              </a:ext>
            </a:extLst>
          </p:cNvPr>
          <p:cNvPicPr>
            <a:picLocks noChangeAspect="1"/>
          </p:cNvPicPr>
          <p:nvPr/>
        </p:nvPicPr>
        <p:blipFill>
          <a:blip r:embed="rId5"/>
          <a:stretch>
            <a:fillRect/>
          </a:stretch>
        </p:blipFill>
        <p:spPr>
          <a:xfrm>
            <a:off x="9817891" y="1532606"/>
            <a:ext cx="549007" cy="1922441"/>
          </a:xfrm>
          <a:prstGeom prst="rect">
            <a:avLst/>
          </a:prstGeom>
        </p:spPr>
      </p:pic>
    </p:spTree>
    <p:extLst>
      <p:ext uri="{BB962C8B-B14F-4D97-AF65-F5344CB8AC3E}">
        <p14:creationId xmlns:p14="http://schemas.microsoft.com/office/powerpoint/2010/main" val="4084321032"/>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9AF448F-9D15-C754-9D21-8183EA37A4A9}"/>
              </a:ext>
            </a:extLst>
          </p:cNvPr>
          <p:cNvPicPr>
            <a:picLocks noChangeAspect="1"/>
          </p:cNvPicPr>
          <p:nvPr/>
        </p:nvPicPr>
        <p:blipFill>
          <a:blip r:embed="rId2"/>
          <a:stretch>
            <a:fillRect/>
          </a:stretch>
        </p:blipFill>
        <p:spPr>
          <a:xfrm>
            <a:off x="6995326" y="832010"/>
            <a:ext cx="5196674" cy="4254919"/>
          </a:xfrm>
          <a:prstGeom prst="rect">
            <a:avLst/>
          </a:prstGeom>
        </p:spPr>
      </p:pic>
      <p:sp>
        <p:nvSpPr>
          <p:cNvPr id="9" name="Content Placeholder 8">
            <a:extLst>
              <a:ext uri="{FF2B5EF4-FFF2-40B4-BE49-F238E27FC236}">
                <a16:creationId xmlns:a16="http://schemas.microsoft.com/office/drawing/2014/main" id="{C289213C-30B5-454C-61DB-B451CD34884E}"/>
              </a:ext>
            </a:extLst>
          </p:cNvPr>
          <p:cNvSpPr>
            <a:spLocks noGrp="1"/>
          </p:cNvSpPr>
          <p:nvPr>
            <p:ph idx="1"/>
          </p:nvPr>
        </p:nvSpPr>
        <p:spPr>
          <a:xfrm>
            <a:off x="561975" y="1400175"/>
            <a:ext cx="6151059" cy="4737153"/>
          </a:xfrm>
        </p:spPr>
        <p:txBody>
          <a:bodyPr/>
          <a:lstStyle/>
          <a:p>
            <a:pPr marL="285750" indent="-285750">
              <a:spcBef>
                <a:spcPts val="600"/>
              </a:spcBef>
              <a:buFont typeface="Arial" panose="020B0604020202020204" pitchFamily="34" charset="0"/>
              <a:buChar char="•"/>
            </a:pPr>
            <a:r>
              <a:rPr lang="en-US"/>
              <a:t>Air-Q3’s only accessory!</a:t>
            </a:r>
          </a:p>
          <a:p>
            <a:pPr marL="285750" indent="-285750">
              <a:spcBef>
                <a:spcPts val="600"/>
              </a:spcBef>
              <a:buFont typeface="Arial" panose="020B0604020202020204" pitchFamily="34" charset="0"/>
              <a:buChar char="•"/>
            </a:pPr>
            <a:r>
              <a:rPr lang="en-US"/>
              <a:t>Sold separately in packs of 10</a:t>
            </a:r>
          </a:p>
          <a:p>
            <a:pPr marL="285750" indent="-285750">
              <a:spcBef>
                <a:spcPts val="600"/>
              </a:spcBef>
              <a:buFont typeface="Arial" panose="020B0604020202020204" pitchFamily="34" charset="0"/>
              <a:buChar char="•"/>
            </a:pPr>
            <a:r>
              <a:rPr lang="en-US"/>
              <a:t>Used to aid in removing the Air-Q3 post endotracheal tube intubation</a:t>
            </a:r>
          </a:p>
          <a:p>
            <a:pPr marL="285750" indent="-285750">
              <a:spcBef>
                <a:spcPts val="600"/>
              </a:spcBef>
              <a:buFont typeface="Arial" panose="020B0604020202020204" pitchFamily="34" charset="0"/>
              <a:buChar char="•"/>
            </a:pPr>
            <a:r>
              <a:rPr lang="en-US"/>
              <a:t>Disposable </a:t>
            </a:r>
            <a:r>
              <a:rPr lang="en-US" i="1"/>
              <a:t>only</a:t>
            </a:r>
            <a:endParaRPr lang="en-US"/>
          </a:p>
        </p:txBody>
      </p:sp>
      <p:sp>
        <p:nvSpPr>
          <p:cNvPr id="3" name="Slide Number Placeholder 2">
            <a:extLst>
              <a:ext uri="{FF2B5EF4-FFF2-40B4-BE49-F238E27FC236}">
                <a16:creationId xmlns:a16="http://schemas.microsoft.com/office/drawing/2014/main" id="{1ABA6E30-7C70-E3FE-7E26-D04FCDF19F7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154</a:t>
            </a:fld>
            <a:endParaRPr lang="en-US"/>
          </a:p>
        </p:txBody>
      </p:sp>
      <p:sp>
        <p:nvSpPr>
          <p:cNvPr id="4" name="Title 3">
            <a:extLst>
              <a:ext uri="{FF2B5EF4-FFF2-40B4-BE49-F238E27FC236}">
                <a16:creationId xmlns:a16="http://schemas.microsoft.com/office/drawing/2014/main" id="{100E1194-ED67-BD6A-F430-554C6B3A74CB}"/>
              </a:ext>
            </a:extLst>
          </p:cNvPr>
          <p:cNvSpPr>
            <a:spLocks noGrp="1"/>
          </p:cNvSpPr>
          <p:nvPr>
            <p:ph type="title"/>
          </p:nvPr>
        </p:nvSpPr>
        <p:spPr>
          <a:xfrm>
            <a:off x="522219" y="419100"/>
            <a:ext cx="10515600" cy="668820"/>
          </a:xfrm>
        </p:spPr>
        <p:txBody>
          <a:bodyPr/>
          <a:lstStyle/>
          <a:p>
            <a:r>
              <a:rPr lang="en-US"/>
              <a:t>Air-Q3 Exchangers (Removal Stylets)</a:t>
            </a:r>
          </a:p>
        </p:txBody>
      </p:sp>
      <p:pic>
        <p:nvPicPr>
          <p:cNvPr id="6" name="Picture 5">
            <a:extLst>
              <a:ext uri="{FF2B5EF4-FFF2-40B4-BE49-F238E27FC236}">
                <a16:creationId xmlns:a16="http://schemas.microsoft.com/office/drawing/2014/main" id="{BCD5929F-3A21-FFF5-C3A4-A1308657693F}"/>
              </a:ext>
            </a:extLst>
          </p:cNvPr>
          <p:cNvPicPr>
            <a:picLocks noChangeAspect="1"/>
          </p:cNvPicPr>
          <p:nvPr/>
        </p:nvPicPr>
        <p:blipFill>
          <a:blip r:embed="rId3"/>
          <a:srcRect r="5448"/>
          <a:stretch/>
        </p:blipFill>
        <p:spPr>
          <a:xfrm>
            <a:off x="157001" y="3099425"/>
            <a:ext cx="6956907" cy="2118470"/>
          </a:xfrm>
          <a:prstGeom prst="rect">
            <a:avLst/>
          </a:prstGeom>
        </p:spPr>
      </p:pic>
    </p:spTree>
    <p:extLst>
      <p:ext uri="{BB962C8B-B14F-4D97-AF65-F5344CB8AC3E}">
        <p14:creationId xmlns:p14="http://schemas.microsoft.com/office/powerpoint/2010/main" val="37281086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C1185F9-7943-901A-8549-4A8253D8704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155</a:t>
            </a:fld>
            <a:endParaRPr lang="en-US"/>
          </a:p>
        </p:txBody>
      </p:sp>
      <p:sp>
        <p:nvSpPr>
          <p:cNvPr id="4" name="Title 3">
            <a:extLst>
              <a:ext uri="{FF2B5EF4-FFF2-40B4-BE49-F238E27FC236}">
                <a16:creationId xmlns:a16="http://schemas.microsoft.com/office/drawing/2014/main" id="{790C7E7B-9E23-00D7-1B5A-C781FDE60FEE}"/>
              </a:ext>
            </a:extLst>
          </p:cNvPr>
          <p:cNvSpPr>
            <a:spLocks noGrp="1"/>
          </p:cNvSpPr>
          <p:nvPr>
            <p:ph type="title"/>
          </p:nvPr>
        </p:nvSpPr>
        <p:spPr>
          <a:xfrm>
            <a:off x="522219" y="419100"/>
            <a:ext cx="10515600" cy="668820"/>
          </a:xfrm>
        </p:spPr>
        <p:txBody>
          <a:bodyPr/>
          <a:lstStyle/>
          <a:p>
            <a:r>
              <a:rPr lang="en-US"/>
              <a:t>SGA Competitor Matrix</a:t>
            </a:r>
          </a:p>
        </p:txBody>
      </p:sp>
      <p:pic>
        <p:nvPicPr>
          <p:cNvPr id="5" name="Picture 4">
            <a:extLst>
              <a:ext uri="{FF2B5EF4-FFF2-40B4-BE49-F238E27FC236}">
                <a16:creationId xmlns:a16="http://schemas.microsoft.com/office/drawing/2014/main" id="{B8FF4F0C-C3C0-25E1-AAB7-24F21C11BBB3}"/>
              </a:ext>
            </a:extLst>
          </p:cNvPr>
          <p:cNvPicPr>
            <a:picLocks noChangeAspect="1"/>
          </p:cNvPicPr>
          <p:nvPr/>
        </p:nvPicPr>
        <p:blipFill>
          <a:blip r:embed="rId2"/>
          <a:srcRect/>
          <a:stretch/>
        </p:blipFill>
        <p:spPr>
          <a:xfrm>
            <a:off x="778447" y="3863701"/>
            <a:ext cx="2450414" cy="1796041"/>
          </a:xfrm>
          <a:prstGeom prst="rect">
            <a:avLst/>
          </a:prstGeom>
        </p:spPr>
      </p:pic>
      <p:pic>
        <p:nvPicPr>
          <p:cNvPr id="6" name="Picture 2" descr=" ">
            <a:extLst>
              <a:ext uri="{FF2B5EF4-FFF2-40B4-BE49-F238E27FC236}">
                <a16:creationId xmlns:a16="http://schemas.microsoft.com/office/drawing/2014/main" id="{AC46C807-F9F4-0EAC-CFD4-0263F8106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6686" y="4019996"/>
            <a:ext cx="2694062" cy="17960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2AC2333E-6AFB-CF86-36FC-9DE37173BDAD}"/>
              </a:ext>
            </a:extLst>
          </p:cNvPr>
          <p:cNvPicPr>
            <a:picLocks noChangeAspect="1"/>
          </p:cNvPicPr>
          <p:nvPr/>
        </p:nvPicPr>
        <p:blipFill>
          <a:blip r:embed="rId4"/>
          <a:srcRect/>
          <a:stretch/>
        </p:blipFill>
        <p:spPr>
          <a:xfrm>
            <a:off x="6872177" y="3670080"/>
            <a:ext cx="1837263" cy="2071096"/>
          </a:xfrm>
          <a:prstGeom prst="rect">
            <a:avLst/>
          </a:prstGeom>
        </p:spPr>
      </p:pic>
      <p:pic>
        <p:nvPicPr>
          <p:cNvPr id="8" name="Picture 7">
            <a:extLst>
              <a:ext uri="{FF2B5EF4-FFF2-40B4-BE49-F238E27FC236}">
                <a16:creationId xmlns:a16="http://schemas.microsoft.com/office/drawing/2014/main" id="{C1F33A27-E7E2-FC91-5C00-9ED999F682EA}"/>
              </a:ext>
            </a:extLst>
          </p:cNvPr>
          <p:cNvPicPr>
            <a:picLocks noChangeAspect="1"/>
          </p:cNvPicPr>
          <p:nvPr/>
        </p:nvPicPr>
        <p:blipFill>
          <a:blip r:embed="rId5"/>
          <a:stretch>
            <a:fillRect/>
          </a:stretch>
        </p:blipFill>
        <p:spPr>
          <a:xfrm>
            <a:off x="4416544" y="3375580"/>
            <a:ext cx="960869" cy="2381943"/>
          </a:xfrm>
          <a:prstGeom prst="rect">
            <a:avLst/>
          </a:prstGeom>
        </p:spPr>
      </p:pic>
      <p:sp>
        <p:nvSpPr>
          <p:cNvPr id="9" name="TextBox 8">
            <a:extLst>
              <a:ext uri="{FF2B5EF4-FFF2-40B4-BE49-F238E27FC236}">
                <a16:creationId xmlns:a16="http://schemas.microsoft.com/office/drawing/2014/main" id="{777B784C-0E22-B2B4-59B4-BA0310F0607C}"/>
              </a:ext>
            </a:extLst>
          </p:cNvPr>
          <p:cNvSpPr txBox="1"/>
          <p:nvPr/>
        </p:nvSpPr>
        <p:spPr>
          <a:xfrm>
            <a:off x="4090875" y="5731850"/>
            <a:ext cx="1977655" cy="369332"/>
          </a:xfrm>
          <a:prstGeom prst="rect">
            <a:avLst/>
          </a:prstGeom>
          <a:noFill/>
        </p:spPr>
        <p:txBody>
          <a:bodyPr wrap="square" rtlCol="0">
            <a:spAutoFit/>
          </a:bodyPr>
          <a:lstStyle/>
          <a:p>
            <a:r>
              <a:rPr lang="en-US" err="1"/>
              <a:t>LarySeal</a:t>
            </a:r>
            <a:r>
              <a:rPr lang="en-US"/>
              <a:t> Pro</a:t>
            </a:r>
          </a:p>
        </p:txBody>
      </p:sp>
      <p:pic>
        <p:nvPicPr>
          <p:cNvPr id="11" name="Picture 10">
            <a:extLst>
              <a:ext uri="{FF2B5EF4-FFF2-40B4-BE49-F238E27FC236}">
                <a16:creationId xmlns:a16="http://schemas.microsoft.com/office/drawing/2014/main" id="{B3553E2E-5426-C161-617A-F651AB8684D4}"/>
              </a:ext>
            </a:extLst>
          </p:cNvPr>
          <p:cNvPicPr>
            <a:picLocks noChangeAspect="1"/>
          </p:cNvPicPr>
          <p:nvPr/>
        </p:nvPicPr>
        <p:blipFill>
          <a:blip r:embed="rId6"/>
          <a:stretch>
            <a:fillRect/>
          </a:stretch>
        </p:blipFill>
        <p:spPr>
          <a:xfrm>
            <a:off x="9476798" y="1665952"/>
            <a:ext cx="2323615" cy="1207368"/>
          </a:xfrm>
          <a:prstGeom prst="rect">
            <a:avLst/>
          </a:prstGeom>
        </p:spPr>
      </p:pic>
      <p:sp>
        <p:nvSpPr>
          <p:cNvPr id="12" name="TextBox 11">
            <a:extLst>
              <a:ext uri="{FF2B5EF4-FFF2-40B4-BE49-F238E27FC236}">
                <a16:creationId xmlns:a16="http://schemas.microsoft.com/office/drawing/2014/main" id="{E38B8285-67F3-5AFD-FAA1-6E2B998366C9}"/>
              </a:ext>
            </a:extLst>
          </p:cNvPr>
          <p:cNvSpPr txBox="1"/>
          <p:nvPr/>
        </p:nvSpPr>
        <p:spPr>
          <a:xfrm>
            <a:off x="9977660" y="2973362"/>
            <a:ext cx="1331421" cy="369332"/>
          </a:xfrm>
          <a:prstGeom prst="rect">
            <a:avLst/>
          </a:prstGeom>
          <a:noFill/>
        </p:spPr>
        <p:txBody>
          <a:bodyPr wrap="square" rtlCol="0">
            <a:spAutoFit/>
          </a:bodyPr>
          <a:lstStyle/>
          <a:p>
            <a:r>
              <a:rPr lang="en-US"/>
              <a:t>Solus</a:t>
            </a:r>
          </a:p>
        </p:txBody>
      </p:sp>
      <p:sp>
        <p:nvSpPr>
          <p:cNvPr id="13" name="TextBox 12">
            <a:extLst>
              <a:ext uri="{FF2B5EF4-FFF2-40B4-BE49-F238E27FC236}">
                <a16:creationId xmlns:a16="http://schemas.microsoft.com/office/drawing/2014/main" id="{6CBEDB54-96CC-3B30-F8D7-AB902A43500A}"/>
              </a:ext>
            </a:extLst>
          </p:cNvPr>
          <p:cNvSpPr txBox="1"/>
          <p:nvPr/>
        </p:nvSpPr>
        <p:spPr>
          <a:xfrm>
            <a:off x="10102102" y="5671387"/>
            <a:ext cx="1977655" cy="369332"/>
          </a:xfrm>
          <a:prstGeom prst="rect">
            <a:avLst/>
          </a:prstGeom>
          <a:noFill/>
        </p:spPr>
        <p:txBody>
          <a:bodyPr wrap="square" rtlCol="0">
            <a:spAutoFit/>
          </a:bodyPr>
          <a:lstStyle/>
          <a:p>
            <a:r>
              <a:rPr lang="en-US" err="1"/>
              <a:t>iGel</a:t>
            </a:r>
            <a:endParaRPr lang="en-US"/>
          </a:p>
        </p:txBody>
      </p:sp>
      <p:sp>
        <p:nvSpPr>
          <p:cNvPr id="14" name="TextBox 13">
            <a:extLst>
              <a:ext uri="{FF2B5EF4-FFF2-40B4-BE49-F238E27FC236}">
                <a16:creationId xmlns:a16="http://schemas.microsoft.com/office/drawing/2014/main" id="{269A6BD4-ED97-0758-03F0-E351D22D5F5E}"/>
              </a:ext>
            </a:extLst>
          </p:cNvPr>
          <p:cNvSpPr txBox="1"/>
          <p:nvPr/>
        </p:nvSpPr>
        <p:spPr>
          <a:xfrm>
            <a:off x="1310687" y="5722447"/>
            <a:ext cx="1977655" cy="369332"/>
          </a:xfrm>
          <a:prstGeom prst="rect">
            <a:avLst/>
          </a:prstGeom>
          <a:noFill/>
        </p:spPr>
        <p:txBody>
          <a:bodyPr wrap="square" rtlCol="0">
            <a:spAutoFit/>
          </a:bodyPr>
          <a:lstStyle/>
          <a:p>
            <a:r>
              <a:rPr lang="en-US" err="1"/>
              <a:t>AuraGain</a:t>
            </a:r>
            <a:endParaRPr lang="en-US"/>
          </a:p>
        </p:txBody>
      </p:sp>
      <p:pic>
        <p:nvPicPr>
          <p:cNvPr id="16" name="Picture 15">
            <a:extLst>
              <a:ext uri="{FF2B5EF4-FFF2-40B4-BE49-F238E27FC236}">
                <a16:creationId xmlns:a16="http://schemas.microsoft.com/office/drawing/2014/main" id="{56882601-995D-E52E-CF45-5B6AB577AA96}"/>
              </a:ext>
            </a:extLst>
          </p:cNvPr>
          <p:cNvPicPr>
            <a:picLocks noChangeAspect="1"/>
          </p:cNvPicPr>
          <p:nvPr/>
        </p:nvPicPr>
        <p:blipFill>
          <a:blip r:embed="rId7"/>
          <a:stretch>
            <a:fillRect/>
          </a:stretch>
        </p:blipFill>
        <p:spPr>
          <a:xfrm rot="5400000">
            <a:off x="1035757" y="1775376"/>
            <a:ext cx="1808791" cy="718725"/>
          </a:xfrm>
          <a:prstGeom prst="rect">
            <a:avLst/>
          </a:prstGeom>
        </p:spPr>
      </p:pic>
      <p:sp>
        <p:nvSpPr>
          <p:cNvPr id="17" name="TextBox 16">
            <a:extLst>
              <a:ext uri="{FF2B5EF4-FFF2-40B4-BE49-F238E27FC236}">
                <a16:creationId xmlns:a16="http://schemas.microsoft.com/office/drawing/2014/main" id="{47EDF247-D882-DC2F-D6CC-E2E83C50CF81}"/>
              </a:ext>
            </a:extLst>
          </p:cNvPr>
          <p:cNvSpPr txBox="1"/>
          <p:nvPr/>
        </p:nvSpPr>
        <p:spPr>
          <a:xfrm>
            <a:off x="1202982" y="2999082"/>
            <a:ext cx="1977655" cy="369332"/>
          </a:xfrm>
          <a:prstGeom prst="rect">
            <a:avLst/>
          </a:prstGeom>
          <a:noFill/>
        </p:spPr>
        <p:txBody>
          <a:bodyPr wrap="square" rtlCol="0">
            <a:spAutoFit/>
          </a:bodyPr>
          <a:lstStyle/>
          <a:p>
            <a:r>
              <a:rPr lang="en-US"/>
              <a:t>AuraStraight</a:t>
            </a:r>
          </a:p>
        </p:txBody>
      </p:sp>
      <p:pic>
        <p:nvPicPr>
          <p:cNvPr id="7170" name="Picture 2" descr="LMA Unique Plus Airways | Bound Tree">
            <a:extLst>
              <a:ext uri="{FF2B5EF4-FFF2-40B4-BE49-F238E27FC236}">
                <a16:creationId xmlns:a16="http://schemas.microsoft.com/office/drawing/2014/main" id="{2CD1FFCD-8D1B-DF29-E3AC-34D9C15ADE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94176" y="1210207"/>
            <a:ext cx="1796041" cy="1796041"/>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85CED8AA-3BAB-F858-ED4D-8E0B1274FE66}"/>
              </a:ext>
            </a:extLst>
          </p:cNvPr>
          <p:cNvSpPr txBox="1"/>
          <p:nvPr/>
        </p:nvSpPr>
        <p:spPr>
          <a:xfrm>
            <a:off x="6953540" y="3027510"/>
            <a:ext cx="1837263" cy="369332"/>
          </a:xfrm>
          <a:prstGeom prst="rect">
            <a:avLst/>
          </a:prstGeom>
          <a:noFill/>
        </p:spPr>
        <p:txBody>
          <a:bodyPr wrap="square" rtlCol="0">
            <a:spAutoFit/>
          </a:bodyPr>
          <a:lstStyle/>
          <a:p>
            <a:r>
              <a:rPr lang="en-US"/>
              <a:t>LMA Unique</a:t>
            </a:r>
          </a:p>
        </p:txBody>
      </p:sp>
      <p:pic>
        <p:nvPicPr>
          <p:cNvPr id="7172" name="Picture 4" descr="LarySeal Clear">
            <a:extLst>
              <a:ext uri="{FF2B5EF4-FFF2-40B4-BE49-F238E27FC236}">
                <a16:creationId xmlns:a16="http://schemas.microsoft.com/office/drawing/2014/main" id="{74D98410-4222-9996-8D54-128669B9C0A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8539"/>
          <a:stretch/>
        </p:blipFill>
        <p:spPr bwMode="auto">
          <a:xfrm>
            <a:off x="3941842" y="1212357"/>
            <a:ext cx="1977655" cy="1808792"/>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ECFB8303-D52B-5990-2A9C-D6DA0155EEEF}"/>
              </a:ext>
            </a:extLst>
          </p:cNvPr>
          <p:cNvSpPr txBox="1"/>
          <p:nvPr/>
        </p:nvSpPr>
        <p:spPr>
          <a:xfrm>
            <a:off x="3998579" y="2980870"/>
            <a:ext cx="1977655" cy="369332"/>
          </a:xfrm>
          <a:prstGeom prst="rect">
            <a:avLst/>
          </a:prstGeom>
          <a:noFill/>
        </p:spPr>
        <p:txBody>
          <a:bodyPr wrap="square" rtlCol="0">
            <a:spAutoFit/>
          </a:bodyPr>
          <a:lstStyle/>
          <a:p>
            <a:r>
              <a:rPr lang="en-US" err="1"/>
              <a:t>LarySeal</a:t>
            </a:r>
            <a:r>
              <a:rPr lang="en-US"/>
              <a:t> Clear</a:t>
            </a:r>
          </a:p>
        </p:txBody>
      </p:sp>
      <p:sp>
        <p:nvSpPr>
          <p:cNvPr id="20" name="TextBox 19">
            <a:extLst>
              <a:ext uri="{FF2B5EF4-FFF2-40B4-BE49-F238E27FC236}">
                <a16:creationId xmlns:a16="http://schemas.microsoft.com/office/drawing/2014/main" id="{24FA407D-14F1-D944-72AA-90E7400196F0}"/>
              </a:ext>
            </a:extLst>
          </p:cNvPr>
          <p:cNvSpPr txBox="1"/>
          <p:nvPr/>
        </p:nvSpPr>
        <p:spPr>
          <a:xfrm>
            <a:off x="6845272" y="5699584"/>
            <a:ext cx="1977655" cy="369332"/>
          </a:xfrm>
          <a:prstGeom prst="rect">
            <a:avLst/>
          </a:prstGeom>
          <a:noFill/>
        </p:spPr>
        <p:txBody>
          <a:bodyPr wrap="square" rtlCol="0">
            <a:spAutoFit/>
          </a:bodyPr>
          <a:lstStyle/>
          <a:p>
            <a:r>
              <a:rPr lang="en-US"/>
              <a:t>LMA Supreme</a:t>
            </a:r>
          </a:p>
        </p:txBody>
      </p:sp>
      <p:sp>
        <p:nvSpPr>
          <p:cNvPr id="10" name="Oval 9">
            <a:extLst>
              <a:ext uri="{FF2B5EF4-FFF2-40B4-BE49-F238E27FC236}">
                <a16:creationId xmlns:a16="http://schemas.microsoft.com/office/drawing/2014/main" id="{739427E6-CBCB-A861-F9F8-CBE3FA4929C7}"/>
              </a:ext>
            </a:extLst>
          </p:cNvPr>
          <p:cNvSpPr/>
          <p:nvPr/>
        </p:nvSpPr>
        <p:spPr>
          <a:xfrm>
            <a:off x="9024974" y="3666085"/>
            <a:ext cx="2977486" cy="2917761"/>
          </a:xfrm>
          <a:prstGeom prst="ellipse">
            <a:avLst/>
          </a:prstGeom>
          <a:noFill/>
          <a:ln>
            <a:solidFill>
              <a:srgbClr val="1D51A4">
                <a:alpha val="27059"/>
              </a:srgbClr>
            </a:solidFill>
          </a:ln>
          <a:effectLst>
            <a:glow rad="114300">
              <a:schemeClr val="accent1">
                <a:alpha val="40000"/>
              </a:schemeClr>
            </a:glow>
            <a:innerShdw blurRad="2540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8064605"/>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AF9F1218-9C6F-9E67-A698-AC3C4DFBD27D}"/>
              </a:ext>
            </a:extLst>
          </p:cNvPr>
          <p:cNvGraphicFramePr>
            <a:graphicFrameLocks noGrp="1"/>
          </p:cNvGraphicFramePr>
          <p:nvPr>
            <p:extLst>
              <p:ext uri="{D42A27DB-BD31-4B8C-83A1-F6EECF244321}">
                <p14:modId xmlns:p14="http://schemas.microsoft.com/office/powerpoint/2010/main" val="3103510091"/>
              </p:ext>
            </p:extLst>
          </p:nvPr>
        </p:nvGraphicFramePr>
        <p:xfrm>
          <a:off x="561975" y="1394445"/>
          <a:ext cx="11142133" cy="4881591"/>
        </p:xfrm>
        <a:graphic>
          <a:graphicData uri="http://schemas.openxmlformats.org/drawingml/2006/table">
            <a:tbl>
              <a:tblPr firstRow="1" bandRow="1">
                <a:tableStyleId>{69012ECD-51FC-41F1-AA8D-1B2483CD663E}</a:tableStyleId>
              </a:tblPr>
              <a:tblGrid>
                <a:gridCol w="1100868">
                  <a:extLst>
                    <a:ext uri="{9D8B030D-6E8A-4147-A177-3AD203B41FA5}">
                      <a16:colId xmlns:a16="http://schemas.microsoft.com/office/drawing/2014/main" val="1328268790"/>
                    </a:ext>
                  </a:extLst>
                </a:gridCol>
                <a:gridCol w="1099880">
                  <a:extLst>
                    <a:ext uri="{9D8B030D-6E8A-4147-A177-3AD203B41FA5}">
                      <a16:colId xmlns:a16="http://schemas.microsoft.com/office/drawing/2014/main" val="3562333451"/>
                    </a:ext>
                  </a:extLst>
                </a:gridCol>
                <a:gridCol w="1100919">
                  <a:extLst>
                    <a:ext uri="{9D8B030D-6E8A-4147-A177-3AD203B41FA5}">
                      <a16:colId xmlns:a16="http://schemas.microsoft.com/office/drawing/2014/main" val="2600368548"/>
                    </a:ext>
                  </a:extLst>
                </a:gridCol>
                <a:gridCol w="4177847">
                  <a:extLst>
                    <a:ext uri="{9D8B030D-6E8A-4147-A177-3AD203B41FA5}">
                      <a16:colId xmlns:a16="http://schemas.microsoft.com/office/drawing/2014/main" val="2679140779"/>
                    </a:ext>
                  </a:extLst>
                </a:gridCol>
                <a:gridCol w="3662619">
                  <a:extLst>
                    <a:ext uri="{9D8B030D-6E8A-4147-A177-3AD203B41FA5}">
                      <a16:colId xmlns:a16="http://schemas.microsoft.com/office/drawing/2014/main" val="2441778715"/>
                    </a:ext>
                  </a:extLst>
                </a:gridCol>
              </a:tblGrid>
              <a:tr h="464874">
                <a:tc>
                  <a:txBody>
                    <a:bodyPr/>
                    <a:lstStyle/>
                    <a:p>
                      <a:r>
                        <a:rPr lang="en-US" sz="1200"/>
                        <a:t>Company</a:t>
                      </a:r>
                    </a:p>
                  </a:txBody>
                  <a:tcPr anchor="ctr"/>
                </a:tc>
                <a:tc>
                  <a:txBody>
                    <a:bodyPr/>
                    <a:lstStyle/>
                    <a:p>
                      <a:r>
                        <a:rPr lang="en-US" sz="1200"/>
                        <a:t>Brand</a:t>
                      </a:r>
                    </a:p>
                  </a:txBody>
                  <a:tcPr anchor="ctr"/>
                </a:tc>
                <a:tc>
                  <a:txBody>
                    <a:bodyPr/>
                    <a:lstStyle/>
                    <a:p>
                      <a:pPr algn="ctr"/>
                      <a:r>
                        <a:rPr lang="en-US" sz="1200"/>
                        <a:t>SGA Generation</a:t>
                      </a:r>
                    </a:p>
                  </a:txBody>
                  <a:tcPr anchor="ctr"/>
                </a:tc>
                <a:tc>
                  <a:txBody>
                    <a:bodyPr/>
                    <a:lstStyle/>
                    <a:p>
                      <a:r>
                        <a:rPr lang="en-US" sz="1200"/>
                        <a:t>Competitor Features</a:t>
                      </a:r>
                    </a:p>
                  </a:txBody>
                  <a:tcPr anchor="ctr"/>
                </a:tc>
                <a:tc>
                  <a:txBody>
                    <a:bodyPr/>
                    <a:lstStyle/>
                    <a:p>
                      <a:r>
                        <a:rPr lang="en-US" sz="1200"/>
                        <a:t>AirLife Strategy</a:t>
                      </a:r>
                    </a:p>
                  </a:txBody>
                  <a:tcPr anchor="ctr"/>
                </a:tc>
                <a:extLst>
                  <a:ext uri="{0D108BD9-81ED-4DB2-BD59-A6C34878D82A}">
                    <a16:rowId xmlns:a16="http://schemas.microsoft.com/office/drawing/2014/main" val="1574706581"/>
                  </a:ext>
                </a:extLst>
              </a:tr>
              <a:tr h="411527">
                <a:tc gridSpan="2">
                  <a:txBody>
                    <a:bodyPr/>
                    <a:lstStyle/>
                    <a:p>
                      <a:r>
                        <a:rPr lang="en-US" sz="1200"/>
                        <a:t>Standard LMA/SGA</a:t>
                      </a:r>
                    </a:p>
                  </a:txBody>
                  <a:tcPr anchor="ctr"/>
                </a:tc>
                <a:tc hMerge="1">
                  <a:txBody>
                    <a:bodyPr/>
                    <a:lstStyle/>
                    <a:p>
                      <a:endParaRPr lang="en-US" sz="140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t>1</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a:t>Low-Cost, available anywhere</a:t>
                      </a:r>
                    </a:p>
                  </a:txBody>
                  <a:tcPr anchor="ctr"/>
                </a:tc>
                <a:tc>
                  <a:txBody>
                    <a:bodyPr/>
                    <a:lstStyle/>
                    <a:p>
                      <a:r>
                        <a:rPr lang="en-US" sz="1200" b="1" err="1"/>
                        <a:t>SunMed</a:t>
                      </a:r>
                      <a:r>
                        <a:rPr lang="en-US" sz="1200" b="1"/>
                        <a:t> LMA at comparable low-cost</a:t>
                      </a:r>
                    </a:p>
                  </a:txBody>
                  <a:tcPr anchor="ctr"/>
                </a:tc>
                <a:extLst>
                  <a:ext uri="{0D108BD9-81ED-4DB2-BD59-A6C34878D82A}">
                    <a16:rowId xmlns:a16="http://schemas.microsoft.com/office/drawing/2014/main" val="201412211"/>
                  </a:ext>
                </a:extLst>
              </a:tr>
              <a:tr h="464874">
                <a:tc rowSpan="2">
                  <a:txBody>
                    <a:bodyPr/>
                    <a:lstStyle/>
                    <a:p>
                      <a:pPr algn="l"/>
                      <a:r>
                        <a:rPr lang="en-US" sz="1200"/>
                        <a:t>AMBU</a:t>
                      </a:r>
                    </a:p>
                  </a:txBody>
                  <a:tcPr anchor="ctr">
                    <a:lnB w="6350" cap="flat" cmpd="sng" algn="ctr">
                      <a:solidFill>
                        <a:srgbClr val="1B51A4"/>
                      </a:solidFill>
                      <a:prstDash val="solid"/>
                      <a:round/>
                      <a:headEnd type="none" w="med" len="med"/>
                      <a:tailEnd type="none" w="med" len="med"/>
                    </a:lnB>
                  </a:tcPr>
                </a:tc>
                <a:tc>
                  <a:txBody>
                    <a:bodyPr/>
                    <a:lstStyle/>
                    <a:p>
                      <a:r>
                        <a:rPr lang="en-US" sz="1200"/>
                        <a:t>AuraGain</a:t>
                      </a:r>
                    </a:p>
                  </a:txBody>
                  <a:tcPr anchor="ctr"/>
                </a:tc>
                <a:tc>
                  <a:txBody>
                    <a:bodyPr/>
                    <a:lstStyle/>
                    <a:p>
                      <a:pPr algn="ctr"/>
                      <a:r>
                        <a:rPr lang="en-US" sz="1200"/>
                        <a:t>2</a:t>
                      </a:r>
                    </a:p>
                  </a:txBody>
                  <a:tcPr anchor="ctr"/>
                </a:tc>
                <a:tc>
                  <a:txBody>
                    <a:bodyPr/>
                    <a:lstStyle/>
                    <a:p>
                      <a:r>
                        <a:rPr lang="en-US" sz="1100"/>
                        <a:t>Low-cost with decent quality, Anatomically curved, gastric access, ability to intubate, MR safe</a:t>
                      </a:r>
                    </a:p>
                  </a:txBody>
                  <a:tcPr anchor="ctr"/>
                </a:tc>
                <a:tc>
                  <a:txBody>
                    <a:bodyPr/>
                    <a:lstStyle/>
                    <a:p>
                      <a:r>
                        <a:rPr lang="en-US" sz="1200" b="1"/>
                        <a:t>Air-Q3G</a:t>
                      </a:r>
                    </a:p>
                  </a:txBody>
                  <a:tcPr anchor="ctr"/>
                </a:tc>
                <a:extLst>
                  <a:ext uri="{0D108BD9-81ED-4DB2-BD59-A6C34878D82A}">
                    <a16:rowId xmlns:a16="http://schemas.microsoft.com/office/drawing/2014/main" val="1584987042"/>
                  </a:ext>
                </a:extLst>
              </a:tr>
              <a:tr h="527986">
                <a:tc vMerge="1">
                  <a:txBody>
                    <a:bodyPr/>
                    <a:lstStyle/>
                    <a:p>
                      <a:endParaRPr lang="en-US"/>
                    </a:p>
                  </a:txBody>
                  <a:tcPr/>
                </a:tc>
                <a:tc>
                  <a:txBody>
                    <a:bodyPr/>
                    <a:lstStyle/>
                    <a:p>
                      <a:r>
                        <a:rPr lang="en-US" sz="1200"/>
                        <a:t>AuraStraight</a:t>
                      </a:r>
                      <a:endParaRPr lang="en-US" sz="1600"/>
                    </a:p>
                  </a:txBody>
                  <a:tcPr anchor="ctr"/>
                </a:tc>
                <a:tc>
                  <a:txBody>
                    <a:bodyPr/>
                    <a:lstStyle/>
                    <a:p>
                      <a:pPr algn="ctr"/>
                      <a:r>
                        <a:rPr lang="en-US" sz="1200"/>
                        <a:t>1</a:t>
                      </a:r>
                    </a:p>
                  </a:txBody>
                  <a:tcPr anchor="ctr"/>
                </a:tc>
                <a:tc>
                  <a:txBody>
                    <a:bodyPr/>
                    <a:lstStyle/>
                    <a:p>
                      <a:r>
                        <a:rPr lang="en-US" sz="1100"/>
                        <a:t>Easy glide, extra soft, MR safe, phthalate free, use in OR and emergency medicine</a:t>
                      </a:r>
                    </a:p>
                  </a:txBody>
                  <a:tcPr anchor="ctr"/>
                </a:tc>
                <a:tc>
                  <a:txBody>
                    <a:bodyPr/>
                    <a:lstStyle/>
                    <a:p>
                      <a:r>
                        <a:rPr lang="en-US" sz="1200" b="1"/>
                        <a:t>Air-Q3 or </a:t>
                      </a:r>
                      <a:r>
                        <a:rPr lang="en-US" sz="1200" b="1" err="1"/>
                        <a:t>SunMed</a:t>
                      </a:r>
                      <a:r>
                        <a:rPr lang="en-US" sz="1200" b="1"/>
                        <a:t> LMA based on cost concerns</a:t>
                      </a:r>
                    </a:p>
                  </a:txBody>
                  <a:tcPr anchor="ctr"/>
                </a:tc>
                <a:extLst>
                  <a:ext uri="{0D108BD9-81ED-4DB2-BD59-A6C34878D82A}">
                    <a16:rowId xmlns:a16="http://schemas.microsoft.com/office/drawing/2014/main" val="2084357049"/>
                  </a:ext>
                </a:extLst>
              </a:tr>
              <a:tr h="856510">
                <a:tc rowSpan="2">
                  <a:txBody>
                    <a:bodyPr/>
                    <a:lstStyle/>
                    <a:p>
                      <a:pPr algn="l"/>
                      <a:r>
                        <a:rPr lang="en-US" sz="1200"/>
                        <a:t>Teleflex</a:t>
                      </a:r>
                    </a:p>
                  </a:txBody>
                  <a:tcPr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r>
                        <a:rPr lang="en-US" sz="1200"/>
                        <a:t>LMA Supreme</a:t>
                      </a:r>
                    </a:p>
                  </a:txBody>
                  <a:tcPr anchor="ctr"/>
                </a:tc>
                <a:tc>
                  <a:txBody>
                    <a:bodyPr/>
                    <a:lstStyle/>
                    <a:p>
                      <a:pPr algn="ctr"/>
                      <a:r>
                        <a:rPr lang="en-US" sz="1200"/>
                        <a:t>2</a:t>
                      </a:r>
                    </a:p>
                  </a:txBody>
                  <a:tcPr anchor="ctr"/>
                </a:tc>
                <a:tc>
                  <a:txBody>
                    <a:bodyPr/>
                    <a:lstStyle/>
                    <a:p>
                      <a:r>
                        <a:rPr lang="en-US" sz="1100"/>
                        <a:t>Gastric access, effective ‘First Seal™’ and innovative Second Seal™ (which minimizes gastric insufflation)</a:t>
                      </a:r>
                    </a:p>
                  </a:txBody>
                  <a:tcPr anchor="ctr"/>
                </a:tc>
                <a:tc>
                  <a:txBody>
                    <a:bodyPr/>
                    <a:lstStyle/>
                    <a:p>
                      <a:r>
                        <a:rPr lang="en-US" sz="1200" b="1"/>
                        <a:t>Air-Q3G or Air-Qsp3G</a:t>
                      </a:r>
                    </a:p>
                  </a:txBody>
                  <a:tcPr anchor="ctr"/>
                </a:tc>
                <a:extLst>
                  <a:ext uri="{0D108BD9-81ED-4DB2-BD59-A6C34878D82A}">
                    <a16:rowId xmlns:a16="http://schemas.microsoft.com/office/drawing/2014/main" val="848075992"/>
                  </a:ext>
                </a:extLst>
              </a:tr>
              <a:tr h="445855">
                <a:tc vMerge="1">
                  <a:txBody>
                    <a:bodyPr/>
                    <a:lstStyle/>
                    <a:p>
                      <a:endParaRPr lang="en-US"/>
                    </a:p>
                  </a:txBody>
                  <a:tcPr/>
                </a:tc>
                <a:tc>
                  <a:txBody>
                    <a:bodyPr/>
                    <a:lstStyle/>
                    <a:p>
                      <a:r>
                        <a:rPr lang="en-US" sz="1200"/>
                        <a:t>LMA Unique</a:t>
                      </a:r>
                      <a:endParaRPr lang="en-US" sz="1600"/>
                    </a:p>
                  </a:txBody>
                  <a:tcPr anchor="ctr"/>
                </a:tc>
                <a:tc>
                  <a:txBody>
                    <a:bodyPr/>
                    <a:lstStyle/>
                    <a:p>
                      <a:pPr algn="ctr"/>
                      <a:r>
                        <a:rPr lang="en-US" sz="1200"/>
                        <a:t>1</a:t>
                      </a:r>
                    </a:p>
                  </a:txBody>
                  <a:tcPr anchor="ctr"/>
                </a:tc>
                <a:tc>
                  <a:txBody>
                    <a:bodyPr/>
                    <a:lstStyle/>
                    <a:p>
                      <a:r>
                        <a:rPr lang="en-US" sz="1100"/>
                        <a:t>Versatile, single use, aperture bars, soft, flexible cuff</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Air-Q3 or SunMed LMA based on cost concerns</a:t>
                      </a:r>
                    </a:p>
                  </a:txBody>
                  <a:tcPr anchor="ctr"/>
                </a:tc>
                <a:extLst>
                  <a:ext uri="{0D108BD9-81ED-4DB2-BD59-A6C34878D82A}">
                    <a16:rowId xmlns:a16="http://schemas.microsoft.com/office/drawing/2014/main" val="3637663147"/>
                  </a:ext>
                </a:extLst>
              </a:tr>
              <a:tr h="527986">
                <a:tc rowSpan="2">
                  <a:txBody>
                    <a:bodyPr/>
                    <a:lstStyle/>
                    <a:p>
                      <a:pPr algn="l"/>
                      <a:r>
                        <a:rPr lang="en-US" sz="1200" err="1"/>
                        <a:t>Flexicare</a:t>
                      </a:r>
                      <a:endParaRPr lang="en-US" sz="1200"/>
                    </a:p>
                  </a:txBody>
                  <a:tcPr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r>
                        <a:rPr lang="en-US" sz="1200"/>
                        <a:t>LarySeal Pro</a:t>
                      </a:r>
                    </a:p>
                  </a:txBody>
                  <a:tcPr anchor="ctr"/>
                </a:tc>
                <a:tc>
                  <a:txBody>
                    <a:bodyPr/>
                    <a:lstStyle/>
                    <a:p>
                      <a:pPr algn="ctr"/>
                      <a:r>
                        <a:rPr lang="en-US" sz="1200"/>
                        <a:t>2</a:t>
                      </a:r>
                    </a:p>
                  </a:txBody>
                  <a:tcPr anchor="ctr"/>
                </a:tc>
                <a:tc>
                  <a:txBody>
                    <a:bodyPr/>
                    <a:lstStyle/>
                    <a:p>
                      <a:r>
                        <a:rPr lang="en-US" sz="1100"/>
                        <a:t>Integrated suction catheter port, ability to intubate, bite guard, epiglottic flap</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Air-Q3G</a:t>
                      </a:r>
                    </a:p>
                  </a:txBody>
                  <a:tcPr anchor="ctr"/>
                </a:tc>
                <a:extLst>
                  <a:ext uri="{0D108BD9-81ED-4DB2-BD59-A6C34878D82A}">
                    <a16:rowId xmlns:a16="http://schemas.microsoft.com/office/drawing/2014/main" val="3432931707"/>
                  </a:ext>
                </a:extLst>
              </a:tr>
              <a:tr h="451650">
                <a:tc vMerge="1">
                  <a:txBody>
                    <a:bodyPr/>
                    <a:lstStyle/>
                    <a:p>
                      <a:endParaRPr lang="en-US"/>
                    </a:p>
                  </a:txBody>
                  <a:tcPr/>
                </a:tc>
                <a:tc>
                  <a:txBody>
                    <a:bodyPr/>
                    <a:lstStyle/>
                    <a:p>
                      <a:r>
                        <a:rPr lang="en-US" sz="1200"/>
                        <a:t>LarySeal Clear</a:t>
                      </a:r>
                      <a:endParaRPr lang="en-US" sz="1600"/>
                    </a:p>
                  </a:txBody>
                  <a:tcPr anchor="ctr"/>
                </a:tc>
                <a:tc>
                  <a:txBody>
                    <a:bodyPr/>
                    <a:lstStyle/>
                    <a:p>
                      <a:pPr algn="ctr"/>
                      <a:r>
                        <a:rPr lang="en-US" sz="1200"/>
                        <a:t>1</a:t>
                      </a:r>
                    </a:p>
                  </a:txBody>
                  <a:tcPr anchor="ctr"/>
                </a:tc>
                <a:tc>
                  <a:txBody>
                    <a:bodyPr/>
                    <a:lstStyle/>
                    <a:p>
                      <a:r>
                        <a:rPr lang="en-US" sz="1100"/>
                        <a:t>Satin finish PVC, crush resistant, color-coded balloon, clear view</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Air-Q3 or </a:t>
                      </a:r>
                      <a:r>
                        <a:rPr lang="en-US" sz="1200" b="1" err="1"/>
                        <a:t>SunMed</a:t>
                      </a:r>
                      <a:r>
                        <a:rPr lang="en-US" sz="1200" b="1"/>
                        <a:t> LMA based on cost concerns</a:t>
                      </a:r>
                    </a:p>
                  </a:txBody>
                  <a:tcPr anchor="ctr"/>
                </a:tc>
                <a:extLst>
                  <a:ext uri="{0D108BD9-81ED-4DB2-BD59-A6C34878D82A}">
                    <a16:rowId xmlns:a16="http://schemas.microsoft.com/office/drawing/2014/main" val="2305223165"/>
                  </a:ext>
                </a:extLst>
              </a:tr>
              <a:tr h="445855">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err="1"/>
                        <a:t>Intersurgical</a:t>
                      </a:r>
                      <a:endParaRPr lang="en-US" sz="1200"/>
                    </a:p>
                  </a:txBody>
                  <a:tcPr anchor="ctr">
                    <a:lnT w="6350" cap="flat" cmpd="sng" algn="ctr">
                      <a:solidFill>
                        <a:srgbClr val="1B51A4"/>
                      </a:solidFill>
                      <a:prstDash val="solid"/>
                      <a:round/>
                      <a:headEnd type="none" w="med" len="med"/>
                      <a:tailEnd type="none" w="med" len="med"/>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iGel</a:t>
                      </a:r>
                    </a:p>
                  </a:txBody>
                  <a:tcPr anchor="ctr"/>
                </a:tc>
                <a:tc>
                  <a:txBody>
                    <a:bodyPr/>
                    <a:lstStyle/>
                    <a:p>
                      <a:pPr algn="ctr"/>
                      <a:r>
                        <a:rPr lang="en-US" sz="1200"/>
                        <a:t>2</a:t>
                      </a:r>
                    </a:p>
                  </a:txBody>
                  <a:tcPr anchor="ctr"/>
                </a:tc>
                <a:tc>
                  <a:txBody>
                    <a:bodyPr/>
                    <a:lstStyle/>
                    <a:p>
                      <a:r>
                        <a:rPr lang="en-US" sz="1100"/>
                        <a:t>Non-inflating cuff (1</a:t>
                      </a:r>
                      <a:r>
                        <a:rPr lang="en-US" sz="1100" baseline="30000"/>
                        <a:t>st</a:t>
                      </a:r>
                      <a:r>
                        <a:rPr lang="en-US" sz="1100"/>
                        <a:t> and only), gastric access, ability to intubate</a:t>
                      </a:r>
                    </a:p>
                  </a:txBody>
                  <a:tcPr anchor="ctr"/>
                </a:tc>
                <a:tc>
                  <a:txBody>
                    <a:bodyPr/>
                    <a:lstStyle/>
                    <a:p>
                      <a:r>
                        <a:rPr lang="en-US" sz="1200" b="1"/>
                        <a:t>Air-Qsp3G</a:t>
                      </a:r>
                    </a:p>
                  </a:txBody>
                  <a:tcPr anchor="ctr"/>
                </a:tc>
                <a:extLst>
                  <a:ext uri="{0D108BD9-81ED-4DB2-BD59-A6C34878D82A}">
                    <a16:rowId xmlns:a16="http://schemas.microsoft.com/office/drawing/2014/main" val="4235644420"/>
                  </a:ext>
                </a:extLst>
              </a:tr>
              <a:tr h="278924">
                <a:tc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Solus</a:t>
                      </a:r>
                    </a:p>
                  </a:txBody>
                  <a:tcPr anchor="ctr"/>
                </a:tc>
                <a:tc>
                  <a:txBody>
                    <a:bodyPr/>
                    <a:lstStyle/>
                    <a:p>
                      <a:pPr algn="ctr"/>
                      <a:r>
                        <a:rPr lang="en-US" sz="1200"/>
                        <a:t>1</a:t>
                      </a:r>
                    </a:p>
                  </a:txBody>
                  <a:tcPr anchor="ctr"/>
                </a:tc>
                <a:tc>
                  <a:txBody>
                    <a:bodyPr/>
                    <a:lstStyle/>
                    <a:p>
                      <a:r>
                        <a:rPr lang="en-US" sz="1100"/>
                        <a:t>Lower end line, 4 versions, including Satin, MRI, curved &amp; flex</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Air-Q3 or </a:t>
                      </a:r>
                      <a:r>
                        <a:rPr lang="en-US" sz="1200" b="1" err="1"/>
                        <a:t>SunMed</a:t>
                      </a:r>
                      <a:r>
                        <a:rPr lang="en-US" sz="1200" b="1"/>
                        <a:t> LMA for flex models</a:t>
                      </a:r>
                    </a:p>
                  </a:txBody>
                  <a:tcPr anchor="ctr"/>
                </a:tc>
                <a:extLst>
                  <a:ext uri="{0D108BD9-81ED-4DB2-BD59-A6C34878D82A}">
                    <a16:rowId xmlns:a16="http://schemas.microsoft.com/office/drawing/2014/main" val="3377505000"/>
                  </a:ext>
                </a:extLst>
              </a:tr>
            </a:tbl>
          </a:graphicData>
        </a:graphic>
      </p:graphicFrame>
      <p:sp>
        <p:nvSpPr>
          <p:cNvPr id="3" name="Slide Number Placeholder 2">
            <a:extLst>
              <a:ext uri="{FF2B5EF4-FFF2-40B4-BE49-F238E27FC236}">
                <a16:creationId xmlns:a16="http://schemas.microsoft.com/office/drawing/2014/main" id="{BA8C1DD6-18F9-0C7E-8C5B-DE102719C7E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156</a:t>
            </a:fld>
            <a:endParaRPr lang="en-US"/>
          </a:p>
        </p:txBody>
      </p:sp>
      <p:sp>
        <p:nvSpPr>
          <p:cNvPr id="4" name="Title 3">
            <a:extLst>
              <a:ext uri="{FF2B5EF4-FFF2-40B4-BE49-F238E27FC236}">
                <a16:creationId xmlns:a16="http://schemas.microsoft.com/office/drawing/2014/main" id="{949BA97B-77FE-FA63-0574-4DB90E3BB87F}"/>
              </a:ext>
            </a:extLst>
          </p:cNvPr>
          <p:cNvSpPr>
            <a:spLocks noGrp="1"/>
          </p:cNvSpPr>
          <p:nvPr>
            <p:ph type="title"/>
          </p:nvPr>
        </p:nvSpPr>
        <p:spPr>
          <a:xfrm>
            <a:off x="522219" y="419100"/>
            <a:ext cx="10515600" cy="668820"/>
          </a:xfrm>
        </p:spPr>
        <p:txBody>
          <a:bodyPr/>
          <a:lstStyle/>
          <a:p>
            <a:r>
              <a:rPr lang="en-US"/>
              <a:t>SGA Competitor Matrix</a:t>
            </a:r>
          </a:p>
        </p:txBody>
      </p:sp>
    </p:spTree>
    <p:extLst>
      <p:ext uri="{BB962C8B-B14F-4D97-AF65-F5344CB8AC3E}">
        <p14:creationId xmlns:p14="http://schemas.microsoft.com/office/powerpoint/2010/main" val="3028454575"/>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A3D4CD0-E770-9BFC-7E42-5C8CFFB18D0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157</a:t>
            </a:fld>
            <a:endParaRPr lang="en-US"/>
          </a:p>
        </p:txBody>
      </p:sp>
      <p:sp>
        <p:nvSpPr>
          <p:cNvPr id="4" name="Title 3">
            <a:extLst>
              <a:ext uri="{FF2B5EF4-FFF2-40B4-BE49-F238E27FC236}">
                <a16:creationId xmlns:a16="http://schemas.microsoft.com/office/drawing/2014/main" id="{16CF813A-BDA2-3311-2D41-C36FE10B88D2}"/>
              </a:ext>
            </a:extLst>
          </p:cNvPr>
          <p:cNvSpPr>
            <a:spLocks noGrp="1"/>
          </p:cNvSpPr>
          <p:nvPr>
            <p:ph type="title"/>
          </p:nvPr>
        </p:nvSpPr>
        <p:spPr>
          <a:xfrm>
            <a:off x="522219" y="419100"/>
            <a:ext cx="10515600" cy="668820"/>
          </a:xfrm>
        </p:spPr>
        <p:txBody>
          <a:bodyPr/>
          <a:lstStyle/>
          <a:p>
            <a:r>
              <a:rPr lang="en-US"/>
              <a:t>Air-Q3 vs. </a:t>
            </a:r>
            <a:r>
              <a:rPr lang="en-US" err="1"/>
              <a:t>i</a:t>
            </a:r>
            <a:r>
              <a:rPr lang="en-US"/>
              <a:t>-gel</a:t>
            </a:r>
          </a:p>
        </p:txBody>
      </p:sp>
      <p:pic>
        <p:nvPicPr>
          <p:cNvPr id="8" name="Picture 7">
            <a:extLst>
              <a:ext uri="{FF2B5EF4-FFF2-40B4-BE49-F238E27FC236}">
                <a16:creationId xmlns:a16="http://schemas.microsoft.com/office/drawing/2014/main" id="{44DB8AFD-5D0A-EC6D-2691-EED84F7F8232}"/>
              </a:ext>
            </a:extLst>
          </p:cNvPr>
          <p:cNvPicPr>
            <a:picLocks noChangeAspect="1"/>
          </p:cNvPicPr>
          <p:nvPr/>
        </p:nvPicPr>
        <p:blipFill>
          <a:blip r:embed="rId2"/>
          <a:stretch>
            <a:fillRect/>
          </a:stretch>
        </p:blipFill>
        <p:spPr>
          <a:xfrm>
            <a:off x="2811082" y="1160310"/>
            <a:ext cx="6569835" cy="5423536"/>
          </a:xfrm>
          <a:prstGeom prst="rect">
            <a:avLst/>
          </a:prstGeom>
        </p:spPr>
      </p:pic>
      <p:sp>
        <p:nvSpPr>
          <p:cNvPr id="2" name="TextBox 1">
            <a:extLst>
              <a:ext uri="{FF2B5EF4-FFF2-40B4-BE49-F238E27FC236}">
                <a16:creationId xmlns:a16="http://schemas.microsoft.com/office/drawing/2014/main" id="{517F77E2-1305-EAAC-6F45-C0A98747019E}"/>
              </a:ext>
            </a:extLst>
          </p:cNvPr>
          <p:cNvSpPr txBox="1"/>
          <p:nvPr/>
        </p:nvSpPr>
        <p:spPr>
          <a:xfrm>
            <a:off x="9283153" y="6432928"/>
            <a:ext cx="2178000" cy="276999"/>
          </a:xfrm>
          <a:prstGeom prst="rect">
            <a:avLst/>
          </a:prstGeom>
          <a:noFill/>
        </p:spPr>
        <p:txBody>
          <a:bodyPr wrap="square" rtlCol="0">
            <a:spAutoFit/>
          </a:bodyPr>
          <a:lstStyle/>
          <a:p>
            <a:r>
              <a:rPr lang="en-US" sz="1200" b="1">
                <a:solidFill>
                  <a:srgbClr val="FF0000"/>
                </a:solidFill>
              </a:rPr>
              <a:t>INTERNAL USE ONLY</a:t>
            </a:r>
          </a:p>
        </p:txBody>
      </p:sp>
    </p:spTree>
    <p:extLst>
      <p:ext uri="{BB962C8B-B14F-4D97-AF65-F5344CB8AC3E}">
        <p14:creationId xmlns:p14="http://schemas.microsoft.com/office/powerpoint/2010/main" val="2400308450"/>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47214-F525-D066-B4A8-2FDDDE593883}"/>
            </a:ext>
          </a:extLst>
        </p:cNvPr>
        <p:cNvGrpSpPr/>
        <p:nvPr/>
      </p:nvGrpSpPr>
      <p:grpSpPr>
        <a:xfrm>
          <a:off x="0" y="0"/>
          <a:ext cx="0" cy="0"/>
          <a:chOff x="0" y="0"/>
          <a:chExt cx="0" cy="0"/>
        </a:xfrm>
      </p:grpSpPr>
      <p:graphicFrame>
        <p:nvGraphicFramePr>
          <p:cNvPr id="10" name="内容占位符 9">
            <a:extLst>
              <a:ext uri="{FF2B5EF4-FFF2-40B4-BE49-F238E27FC236}">
                <a16:creationId xmlns:a16="http://schemas.microsoft.com/office/drawing/2014/main" id="{42DF5BDE-626A-05BC-7F5C-49E61C7226AC}"/>
              </a:ext>
            </a:extLst>
          </p:cNvPr>
          <p:cNvGraphicFramePr>
            <a:graphicFrameLocks noGrp="1"/>
          </p:cNvGraphicFramePr>
          <p:nvPr>
            <p:ph idx="1"/>
            <p:extLst>
              <p:ext uri="{D42A27DB-BD31-4B8C-83A1-F6EECF244321}">
                <p14:modId xmlns:p14="http://schemas.microsoft.com/office/powerpoint/2010/main" val="1087535283"/>
              </p:ext>
            </p:extLst>
          </p:nvPr>
        </p:nvGraphicFramePr>
        <p:xfrm>
          <a:off x="561975" y="1400175"/>
          <a:ext cx="11294875" cy="4571345"/>
        </p:xfrm>
        <a:graphic>
          <a:graphicData uri="http://schemas.openxmlformats.org/drawingml/2006/table">
            <a:tbl>
              <a:tblPr firstRow="1">
                <a:tableStyleId>{6E25E649-3F16-4E02-A733-19D2CDBF48F0}</a:tableStyleId>
              </a:tblPr>
              <a:tblGrid>
                <a:gridCol w="2544853">
                  <a:extLst>
                    <a:ext uri="{9D8B030D-6E8A-4147-A177-3AD203B41FA5}">
                      <a16:colId xmlns:a16="http://schemas.microsoft.com/office/drawing/2014/main" val="4196028178"/>
                    </a:ext>
                  </a:extLst>
                </a:gridCol>
                <a:gridCol w="4519889">
                  <a:extLst>
                    <a:ext uri="{9D8B030D-6E8A-4147-A177-3AD203B41FA5}">
                      <a16:colId xmlns:a16="http://schemas.microsoft.com/office/drawing/2014/main" val="3759299644"/>
                    </a:ext>
                  </a:extLst>
                </a:gridCol>
                <a:gridCol w="4230133">
                  <a:extLst>
                    <a:ext uri="{9D8B030D-6E8A-4147-A177-3AD203B41FA5}">
                      <a16:colId xmlns:a16="http://schemas.microsoft.com/office/drawing/2014/main" val="1294862318"/>
                    </a:ext>
                  </a:extLst>
                </a:gridCol>
              </a:tblGrid>
              <a:tr h="437484">
                <a:tc>
                  <a:txBody>
                    <a:bodyPr/>
                    <a:lstStyle/>
                    <a:p>
                      <a:pPr algn="ctr" fontAlgn="ctr"/>
                      <a:r>
                        <a:rPr lang="en-US" altLang="zh-CN" sz="1400" b="1" u="none" strike="noStrike" kern="1200">
                          <a:solidFill>
                            <a:schemeClr val="bg1"/>
                          </a:solidFill>
                          <a:effectLst/>
                        </a:rPr>
                        <a:t>Feature</a:t>
                      </a:r>
                      <a:endParaRPr lang="en-US" altLang="zh-CN" sz="1400" b="1" u="none" strike="noStrike" kern="1200">
                        <a:solidFill>
                          <a:schemeClr val="bg1"/>
                        </a:solidFill>
                        <a:effectLst/>
                        <a:latin typeface="Calibri" panose="020F0502020204030204" pitchFamily="34" charset="0"/>
                        <a:ea typeface="+mn-ea"/>
                        <a:cs typeface="Calibri" panose="020F0502020204030204" pitchFamily="34" charset="0"/>
                      </a:endParaRPr>
                    </a:p>
                  </a:txBody>
                  <a:tcPr marL="4790" marR="4790" marT="4790" marB="0" anchor="ctr">
                    <a:lnB w="6350" cap="flat" cmpd="sng" algn="ctr">
                      <a:solidFill>
                        <a:schemeClr val="bg1"/>
                      </a:solidFill>
                      <a:prstDash val="solid"/>
                      <a:round/>
                      <a:headEnd type="none" w="med" len="med"/>
                      <a:tailEnd type="none" w="med" len="med"/>
                    </a:lnB>
                  </a:tcPr>
                </a:tc>
                <a:tc>
                  <a:txBody>
                    <a:bodyPr/>
                    <a:lstStyle/>
                    <a:p>
                      <a:pPr algn="ctr" fontAlgn="ctr"/>
                      <a:r>
                        <a:rPr lang="en-US" altLang="zh-CN" sz="1600" b="1" u="none" strike="noStrike" kern="1200">
                          <a:solidFill>
                            <a:schemeClr val="bg1"/>
                          </a:solidFill>
                          <a:effectLst/>
                        </a:rPr>
                        <a:t>Air-Qsp3G</a:t>
                      </a:r>
                      <a:endParaRPr lang="en-US" altLang="zh-CN" sz="1600" b="1" u="none" strike="noStrike" kern="1200">
                        <a:solidFill>
                          <a:schemeClr val="bg1"/>
                        </a:solidFill>
                        <a:effectLst/>
                        <a:latin typeface="Calibri" panose="020F0502020204030204" pitchFamily="34" charset="0"/>
                        <a:ea typeface="+mn-ea"/>
                        <a:cs typeface="Calibri" panose="020F0502020204030204" pitchFamily="34" charset="0"/>
                      </a:endParaRPr>
                    </a:p>
                  </a:txBody>
                  <a:tcPr marL="4790" marR="4790" marT="4790" marB="0" anchor="ctr">
                    <a:lnB w="6350" cap="flat" cmpd="sng" algn="ctr">
                      <a:solidFill>
                        <a:schemeClr val="bg1"/>
                      </a:solidFill>
                      <a:prstDash val="solid"/>
                      <a:round/>
                      <a:headEnd type="none" w="med" len="med"/>
                      <a:tailEnd type="none" w="med" len="med"/>
                    </a:lnB>
                  </a:tcPr>
                </a:tc>
                <a:tc>
                  <a:txBody>
                    <a:bodyPr/>
                    <a:lstStyle/>
                    <a:p>
                      <a:pPr algn="ctr" fontAlgn="ctr"/>
                      <a:r>
                        <a:rPr lang="en-US" altLang="zh-CN" sz="1600" b="1" u="none" strike="noStrike" kern="1200" err="1">
                          <a:solidFill>
                            <a:schemeClr val="bg1"/>
                          </a:solidFill>
                          <a:effectLst/>
                        </a:rPr>
                        <a:t>i</a:t>
                      </a:r>
                      <a:r>
                        <a:rPr lang="en-US" altLang="zh-CN" sz="1600" b="1" u="none" strike="noStrike" kern="1200">
                          <a:solidFill>
                            <a:schemeClr val="bg1"/>
                          </a:solidFill>
                          <a:effectLst/>
                        </a:rPr>
                        <a:t>-gel</a:t>
                      </a:r>
                      <a:endParaRPr lang="en-US" altLang="zh-CN" sz="1600" b="1" u="none" strike="noStrike" kern="1200">
                        <a:solidFill>
                          <a:schemeClr val="bg1"/>
                        </a:solidFill>
                        <a:effectLst/>
                        <a:latin typeface="Calibri" panose="020F0502020204030204" pitchFamily="34" charset="0"/>
                        <a:ea typeface="+mn-ea"/>
                        <a:cs typeface="Calibri" panose="020F0502020204030204" pitchFamily="34" charset="0"/>
                      </a:endParaRPr>
                    </a:p>
                  </a:txBody>
                  <a:tcPr marL="4790" marR="4790" marT="4790" marB="0" anchor="ctr">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483216030"/>
                  </a:ext>
                </a:extLst>
              </a:tr>
              <a:tr h="672856">
                <a:tc>
                  <a:txBody>
                    <a:bodyPr/>
                    <a:lstStyle/>
                    <a:p>
                      <a:pPr algn="l" fontAlgn="ctr">
                        <a:spcAft>
                          <a:spcPts val="600"/>
                        </a:spcAft>
                      </a:pPr>
                      <a:r>
                        <a:rPr lang="en-US" altLang="zh-CN" sz="1050" b="1" u="none" strike="noStrike" kern="1200">
                          <a:solidFill>
                            <a:schemeClr val="dk1"/>
                          </a:solidFill>
                          <a:effectLst/>
                        </a:rPr>
                        <a:t>Cuff Characteristics</a:t>
                      </a:r>
                      <a:endParaRPr lang="en-US" altLang="zh-CN" sz="1050" b="1"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chemeClr val="bg1"/>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fontAlgn="ctr">
                        <a:spcAft>
                          <a:spcPts val="600"/>
                        </a:spcAft>
                      </a:pPr>
                      <a:r>
                        <a:rPr lang="en-US" altLang="zh-CN" sz="1100" u="none" strike="noStrike" kern="1200">
                          <a:solidFill>
                            <a:schemeClr val="dk1"/>
                          </a:solidFill>
                          <a:effectLst/>
                        </a:rPr>
                        <a:t>Self - pressurizing cuff, automatically adjusts pressure, and the silicone material causes less irritation. Air-Qsp3 cuff seals instantly. </a:t>
                      </a:r>
                      <a:endParaRPr lang="en-US" altLang="zh-CN"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chemeClr val="bg1"/>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zh-CN" sz="1100" u="none" strike="noStrike" kern="1200">
                          <a:solidFill>
                            <a:schemeClr val="dk1"/>
                          </a:solidFill>
                          <a:effectLst/>
                        </a:rPr>
                        <a:t>Non - inflatable cuff, sealed with thermoplastic elastomer, and has relatively weak flexibility in pressure adjustment.</a:t>
                      </a:r>
                      <a:endParaRPr lang="en-US" altLang="ko-KR" sz="1100" u="none" strike="noStrike" kern="1200">
                        <a:solidFill>
                          <a:schemeClr val="dk1"/>
                        </a:solidFill>
                        <a:effectLst/>
                      </a:endParaRPr>
                    </a:p>
                    <a:p>
                      <a:pPr marL="0" algn="l" defTabSz="914400" rtl="0" eaLnBrk="1" fontAlgn="ctr" latinLnBrk="0" hangingPunct="1">
                        <a:spcAft>
                          <a:spcPts val="600"/>
                        </a:spcAft>
                      </a:pPr>
                      <a:r>
                        <a:rPr lang="en-US" altLang="ko-KR" sz="1100" u="none" strike="noStrike" kern="1200">
                          <a:solidFill>
                            <a:schemeClr val="dk1"/>
                          </a:solidFill>
                          <a:effectLst/>
                        </a:rPr>
                        <a:t>Cuff must warm up to body temperature in order to properly seal. If the cuff is cold, sealing can take up to 20 minutes. </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chemeClr val="bg1"/>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1542841142"/>
                  </a:ext>
                </a:extLst>
              </a:tr>
              <a:tr h="851512">
                <a:tc>
                  <a:txBody>
                    <a:bodyPr/>
                    <a:lstStyle/>
                    <a:p>
                      <a:pPr marL="0" algn="l" defTabSz="914400" rtl="0" eaLnBrk="1" fontAlgn="ctr" latinLnBrk="0" hangingPunct="1">
                        <a:spcAft>
                          <a:spcPts val="600"/>
                        </a:spcAft>
                      </a:pPr>
                      <a:r>
                        <a:rPr lang="en-US" altLang="ko-KR" sz="1050" b="1" u="none" strike="noStrike" kern="1200">
                          <a:solidFill>
                            <a:schemeClr val="dk1"/>
                          </a:solidFill>
                          <a:effectLst/>
                        </a:rPr>
                        <a:t>Tube Shape</a:t>
                      </a:r>
                      <a:endParaRPr lang="ko-KR" altLang="en-US" sz="1050" b="1"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100" u="none" strike="noStrike" kern="1200">
                          <a:solidFill>
                            <a:schemeClr val="dk1"/>
                          </a:solidFill>
                          <a:effectLst/>
                        </a:rPr>
                        <a:t>Anatomically correct curved tube. The curved tube helps the cuff seal better and prevent airway from “popping out” of the patient. Does NOT require a strap to maintain seal. </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100" u="none" strike="noStrike" kern="1200">
                          <a:solidFill>
                            <a:schemeClr val="dk1"/>
                          </a:solidFill>
                          <a:effectLst/>
                        </a:rPr>
                        <a:t>Very straight tube which causes </a:t>
                      </a:r>
                      <a:r>
                        <a:rPr lang="en-US" altLang="ko-KR" sz="1100" u="none" strike="noStrike" kern="1200" err="1">
                          <a:solidFill>
                            <a:schemeClr val="dk1"/>
                          </a:solidFill>
                          <a:effectLst/>
                        </a:rPr>
                        <a:t>i</a:t>
                      </a:r>
                      <a:r>
                        <a:rPr lang="en-US" altLang="ko-KR" sz="1100" u="none" strike="noStrike" kern="1200">
                          <a:solidFill>
                            <a:schemeClr val="dk1"/>
                          </a:solidFill>
                          <a:effectLst/>
                        </a:rPr>
                        <a:t>-gel to “pop out” of the patient’s mouth.</a:t>
                      </a:r>
                    </a:p>
                    <a:p>
                      <a:pPr marL="0" algn="l" defTabSz="914400" rtl="0" eaLnBrk="1" fontAlgn="ctr" latinLnBrk="0" hangingPunct="1">
                        <a:spcAft>
                          <a:spcPts val="600"/>
                        </a:spcAft>
                      </a:pPr>
                      <a:r>
                        <a:rPr lang="en-US" altLang="ko-KR" sz="1100" u="none" strike="noStrike" kern="1200" err="1">
                          <a:solidFill>
                            <a:schemeClr val="dk1"/>
                          </a:solidFill>
                          <a:effectLst/>
                        </a:rPr>
                        <a:t>i</a:t>
                      </a:r>
                      <a:r>
                        <a:rPr lang="en-US" altLang="ko-KR" sz="1100" u="none" strike="noStrike" kern="1200">
                          <a:solidFill>
                            <a:schemeClr val="dk1"/>
                          </a:solidFill>
                          <a:effectLst/>
                        </a:rPr>
                        <a:t>-gel requires a strap to hold down the airway and maintain the seal. </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785888836"/>
                  </a:ext>
                </a:extLst>
              </a:tr>
              <a:tr h="465259">
                <a:tc>
                  <a:txBody>
                    <a:bodyPr/>
                    <a:lstStyle/>
                    <a:p>
                      <a:pPr algn="l" fontAlgn="ctr">
                        <a:spcAft>
                          <a:spcPts val="600"/>
                        </a:spcAft>
                      </a:pPr>
                      <a:r>
                        <a:rPr lang="en-US" altLang="zh-CN" sz="1050" b="1" u="none" strike="noStrike" kern="1200">
                          <a:solidFill>
                            <a:schemeClr val="dk1"/>
                          </a:solidFill>
                          <a:effectLst/>
                        </a:rPr>
                        <a:t>Intubation Assistance</a:t>
                      </a:r>
                      <a:endParaRPr lang="ko-KR" altLang="en-US" sz="1050" b="1"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zh-CN" sz="1100" u="none" strike="noStrike" kern="1200">
                          <a:solidFill>
                            <a:schemeClr val="dk1"/>
                          </a:solidFill>
                          <a:effectLst/>
                        </a:rPr>
                        <a:t>Equipped with an ETT ramp to assist intubation.</a:t>
                      </a:r>
                      <a:endParaRPr lang="en-US" altLang="zh-CN"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100" u="none" strike="noStrike" kern="1200">
                          <a:solidFill>
                            <a:schemeClr val="dk1"/>
                          </a:solidFill>
                          <a:effectLst/>
                        </a:rPr>
                        <a:t>Only </a:t>
                      </a:r>
                      <a:r>
                        <a:rPr lang="en-US" altLang="ko-KR" sz="1100" u="none" strike="noStrike" kern="1200" err="1">
                          <a:solidFill>
                            <a:schemeClr val="dk1"/>
                          </a:solidFill>
                          <a:effectLst/>
                        </a:rPr>
                        <a:t>i</a:t>
                      </a:r>
                      <a:r>
                        <a:rPr lang="en-US" altLang="ko-KR" sz="1100" u="none" strike="noStrike" kern="1200">
                          <a:solidFill>
                            <a:schemeClr val="dk1"/>
                          </a:solidFill>
                          <a:effectLst/>
                        </a:rPr>
                        <a:t>-gel PLUS has intubation ramp. Original </a:t>
                      </a:r>
                      <a:r>
                        <a:rPr lang="en-US" altLang="ko-KR" sz="1100" u="none" strike="noStrike" kern="1200" err="1">
                          <a:solidFill>
                            <a:schemeClr val="dk1"/>
                          </a:solidFill>
                          <a:effectLst/>
                        </a:rPr>
                        <a:t>i</a:t>
                      </a:r>
                      <a:r>
                        <a:rPr lang="en-US" altLang="ko-KR" sz="1100" u="none" strike="noStrike" kern="1200">
                          <a:solidFill>
                            <a:schemeClr val="dk1"/>
                          </a:solidFill>
                          <a:effectLst/>
                        </a:rPr>
                        <a:t>-gel does not.</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4075219148"/>
                  </a:ext>
                </a:extLst>
              </a:tr>
              <a:tr h="1214962">
                <a:tc>
                  <a:txBody>
                    <a:bodyPr/>
                    <a:lstStyle/>
                    <a:p>
                      <a:pPr algn="l" fontAlgn="ctr">
                        <a:spcAft>
                          <a:spcPts val="600"/>
                        </a:spcAft>
                      </a:pPr>
                      <a:r>
                        <a:rPr lang="en-US" altLang="zh-CN" sz="1050" b="1" u="none" strike="noStrike" kern="1200">
                          <a:solidFill>
                            <a:schemeClr val="dk1"/>
                          </a:solidFill>
                          <a:effectLst/>
                        </a:rPr>
                        <a:t>Gastric Tube Channel</a:t>
                      </a:r>
                      <a:endParaRPr lang="ko-KR" altLang="en-US" sz="1050" b="1"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fontAlgn="ctr">
                        <a:spcAft>
                          <a:spcPts val="600"/>
                        </a:spcAft>
                      </a:pPr>
                      <a:r>
                        <a:rPr lang="en-US" altLang="zh-CN" sz="1100" u="none" strike="noStrike" kern="1200">
                          <a:solidFill>
                            <a:schemeClr val="dk1"/>
                          </a:solidFill>
                          <a:effectLst/>
                        </a:rPr>
                        <a:t>Wide dual gastric tube channels, can accommodate large - diameter gastric tubes, and has a pressure relief system.</a:t>
                      </a:r>
                      <a:endParaRPr lang="en-US" altLang="ko-KR" sz="1100" u="none" strike="noStrike" kern="1200">
                        <a:solidFill>
                          <a:schemeClr val="dk1"/>
                        </a:solidFill>
                        <a:effectLst/>
                      </a:endParaRPr>
                    </a:p>
                    <a:p>
                      <a:pPr algn="l" fontAlgn="ctr">
                        <a:spcAft>
                          <a:spcPts val="600"/>
                        </a:spcAft>
                      </a:pPr>
                      <a:r>
                        <a:rPr lang="en-US" altLang="ko-KR" sz="1100" u="none" strike="noStrike" kern="1200">
                          <a:solidFill>
                            <a:schemeClr val="dk1"/>
                          </a:solidFill>
                          <a:effectLst/>
                        </a:rPr>
                        <a:t>Large gastric channel opening at distal end of mask. Allows for large amounts of fluids to suction through. </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100" u="none" strike="noStrike" kern="1200">
                          <a:solidFill>
                            <a:schemeClr val="dk1"/>
                          </a:solidFill>
                          <a:effectLst/>
                        </a:rPr>
                        <a:t>Single gastric channel with smaller diameter which limits the NG tube size that can be inserted. Small gastric opening at distal end of mask. </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426922708"/>
                  </a:ext>
                </a:extLst>
              </a:tr>
              <a:tr h="488062">
                <a:tc>
                  <a:txBody>
                    <a:bodyPr/>
                    <a:lstStyle/>
                    <a:p>
                      <a:pPr marL="0" marR="0" lvl="0" indent="0" algn="l" defTabSz="914400" rtl="0" eaLnBrk="1" fontAlgn="ctr" latinLnBrk="0" hangingPunct="1">
                        <a:lnSpc>
                          <a:spcPct val="100000"/>
                        </a:lnSpc>
                        <a:spcBef>
                          <a:spcPts val="0"/>
                        </a:spcBef>
                        <a:spcAft>
                          <a:spcPts val="600"/>
                        </a:spcAft>
                        <a:buClrTx/>
                        <a:buSzTx/>
                        <a:buFontTx/>
                        <a:buNone/>
                        <a:tabLst/>
                        <a:defRPr/>
                      </a:pPr>
                      <a:r>
                        <a:rPr kumimoji="0" lang="en-US" altLang="zh-CN" sz="1050" b="1" u="none" strike="noStrike" kern="1200" cap="none" spc="0" normalizeH="0" baseline="0" noProof="0">
                          <a:ln>
                            <a:noFill/>
                          </a:ln>
                          <a:solidFill>
                            <a:prstClr val="black"/>
                          </a:solidFill>
                          <a:effectLst/>
                          <a:uLnTx/>
                          <a:uFillTx/>
                        </a:rPr>
                        <a:t>Connection and Fixation</a:t>
                      </a:r>
                      <a:endParaRPr lang="ko-KR" altLang="en-US" sz="1050" b="1" u="none" strike="noStrike" kern="1200">
                        <a:solidFill>
                          <a:srgbClr val="FF0000"/>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fontAlgn="ctr">
                        <a:spcAft>
                          <a:spcPts val="600"/>
                        </a:spcAft>
                      </a:pPr>
                      <a:r>
                        <a:rPr lang="en-US" altLang="zh-CN" sz="1100" u="none" strike="noStrike" kern="1200">
                          <a:solidFill>
                            <a:schemeClr val="dk1"/>
                          </a:solidFill>
                          <a:effectLst/>
                        </a:rPr>
                        <a:t>Color - coded connector for easy identification and stable structure.</a:t>
                      </a:r>
                      <a:endParaRPr lang="en-US" altLang="ko-KR" sz="1100" u="none" strike="noStrike" kern="1200">
                        <a:solidFill>
                          <a:schemeClr val="dk1"/>
                        </a:solidFill>
                        <a:effectLst/>
                      </a:endParaRPr>
                    </a:p>
                    <a:p>
                      <a:pPr algn="l" fontAlgn="ctr">
                        <a:spcAft>
                          <a:spcPts val="600"/>
                        </a:spcAft>
                      </a:pPr>
                      <a:r>
                        <a:rPr lang="en-US" altLang="ko-KR" sz="1100" u="none" strike="noStrike" kern="1200">
                          <a:solidFill>
                            <a:schemeClr val="dk1"/>
                          </a:solidFill>
                          <a:effectLst/>
                        </a:rPr>
                        <a:t>Connector is removable which allows for larger ETT to be inserted.</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100" u="none" strike="noStrike" kern="1200">
                          <a:solidFill>
                            <a:schemeClr val="dk1"/>
                          </a:solidFill>
                          <a:effectLst/>
                        </a:rPr>
                        <a:t>15 mm connector is not removable. Limits size of maximum ETT to intubate with. </a:t>
                      </a:r>
                      <a:endParaRPr lang="en-US" altLang="ko-KR" sz="11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2132692014"/>
                  </a:ext>
                </a:extLst>
              </a:tr>
            </a:tbl>
          </a:graphicData>
        </a:graphic>
      </p:graphicFrame>
      <p:sp>
        <p:nvSpPr>
          <p:cNvPr id="3" name="灯片编号占位符 2">
            <a:extLst>
              <a:ext uri="{FF2B5EF4-FFF2-40B4-BE49-F238E27FC236}">
                <a16:creationId xmlns:a16="http://schemas.microsoft.com/office/drawing/2014/main" id="{BA255589-3F1D-F1CA-9402-B0AE4B7043E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158</a:t>
            </a:fld>
            <a:endParaRPr lang="en-US"/>
          </a:p>
        </p:txBody>
      </p:sp>
      <p:sp>
        <p:nvSpPr>
          <p:cNvPr id="5" name="Title 3">
            <a:extLst>
              <a:ext uri="{FF2B5EF4-FFF2-40B4-BE49-F238E27FC236}">
                <a16:creationId xmlns:a16="http://schemas.microsoft.com/office/drawing/2014/main" id="{62C2EF0B-B3AA-5B4D-053E-31588F5A4EB9}"/>
              </a:ext>
            </a:extLst>
          </p:cNvPr>
          <p:cNvSpPr>
            <a:spLocks noGrp="1"/>
          </p:cNvSpPr>
          <p:nvPr>
            <p:ph type="title"/>
          </p:nvPr>
        </p:nvSpPr>
        <p:spPr>
          <a:xfrm>
            <a:off x="522219" y="419100"/>
            <a:ext cx="10515600" cy="668820"/>
          </a:xfrm>
        </p:spPr>
        <p:txBody>
          <a:bodyPr>
            <a:normAutofit/>
          </a:bodyPr>
          <a:lstStyle/>
          <a:p>
            <a:r>
              <a:rPr lang="en-US" altLang="zh-CN"/>
              <a:t>Air-Qsp3G </a:t>
            </a:r>
            <a:r>
              <a:rPr lang="en-US"/>
              <a:t>Compared to </a:t>
            </a:r>
            <a:r>
              <a:rPr lang="en-US" altLang="zh-CN" err="1"/>
              <a:t>i</a:t>
            </a:r>
            <a:r>
              <a:rPr lang="en-US" altLang="zh-CN"/>
              <a:t>-gel</a:t>
            </a:r>
            <a:endParaRPr lang="en-US"/>
          </a:p>
        </p:txBody>
      </p:sp>
    </p:spTree>
    <p:extLst>
      <p:ext uri="{BB962C8B-B14F-4D97-AF65-F5344CB8AC3E}">
        <p14:creationId xmlns:p14="http://schemas.microsoft.com/office/powerpoint/2010/main" val="293111844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8DE03-1485-BF82-0500-3DD6E58BF9BD}"/>
            </a:ext>
          </a:extLst>
        </p:cNvPr>
        <p:cNvGrpSpPr/>
        <p:nvPr/>
      </p:nvGrpSpPr>
      <p:grpSpPr>
        <a:xfrm>
          <a:off x="0" y="0"/>
          <a:ext cx="0" cy="0"/>
          <a:chOff x="0" y="0"/>
          <a:chExt cx="0" cy="0"/>
        </a:xfrm>
      </p:grpSpPr>
      <p:sp>
        <p:nvSpPr>
          <p:cNvPr id="3" name="灯片编号占位符 2">
            <a:extLst>
              <a:ext uri="{FF2B5EF4-FFF2-40B4-BE49-F238E27FC236}">
                <a16:creationId xmlns:a16="http://schemas.microsoft.com/office/drawing/2014/main" id="{6EE3E8CB-B221-5377-2293-2E0AD69FD81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159</a:t>
            </a:fld>
            <a:endParaRPr lang="en-US"/>
          </a:p>
        </p:txBody>
      </p:sp>
      <p:sp>
        <p:nvSpPr>
          <p:cNvPr id="4" name="标题 3">
            <a:extLst>
              <a:ext uri="{FF2B5EF4-FFF2-40B4-BE49-F238E27FC236}">
                <a16:creationId xmlns:a16="http://schemas.microsoft.com/office/drawing/2014/main" id="{181D16E0-D381-B54F-DDE5-04065BF69896}"/>
              </a:ext>
            </a:extLst>
          </p:cNvPr>
          <p:cNvSpPr>
            <a:spLocks noGrp="1"/>
          </p:cNvSpPr>
          <p:nvPr>
            <p:ph type="title"/>
          </p:nvPr>
        </p:nvSpPr>
        <p:spPr>
          <a:xfrm>
            <a:off x="522219" y="419100"/>
            <a:ext cx="10515600" cy="668820"/>
          </a:xfrm>
        </p:spPr>
        <p:txBody>
          <a:bodyPr>
            <a:normAutofit/>
          </a:bodyPr>
          <a:lstStyle/>
          <a:p>
            <a:r>
              <a:rPr lang="en-US" altLang="zh-CN"/>
              <a:t>Comparison to Teleflex SGA’s</a:t>
            </a:r>
            <a:endParaRPr lang="zh-CN" altLang="en-US"/>
          </a:p>
        </p:txBody>
      </p:sp>
      <p:pic>
        <p:nvPicPr>
          <p:cNvPr id="7" name="Picture 6">
            <a:extLst>
              <a:ext uri="{FF2B5EF4-FFF2-40B4-BE49-F238E27FC236}">
                <a16:creationId xmlns:a16="http://schemas.microsoft.com/office/drawing/2014/main" id="{1EA99621-A1DF-5AD1-8101-DEA14E874721}"/>
              </a:ext>
            </a:extLst>
          </p:cNvPr>
          <p:cNvPicPr>
            <a:picLocks noChangeAspect="1"/>
          </p:cNvPicPr>
          <p:nvPr/>
        </p:nvPicPr>
        <p:blipFill>
          <a:blip r:embed="rId3"/>
          <a:stretch>
            <a:fillRect/>
          </a:stretch>
        </p:blipFill>
        <p:spPr>
          <a:xfrm>
            <a:off x="572847" y="2173321"/>
            <a:ext cx="5723809" cy="1971429"/>
          </a:xfrm>
          <a:prstGeom prst="rect">
            <a:avLst/>
          </a:prstGeom>
        </p:spPr>
      </p:pic>
      <p:pic>
        <p:nvPicPr>
          <p:cNvPr id="8" name="Picture 7">
            <a:extLst>
              <a:ext uri="{FF2B5EF4-FFF2-40B4-BE49-F238E27FC236}">
                <a16:creationId xmlns:a16="http://schemas.microsoft.com/office/drawing/2014/main" id="{7FB28C57-AAE6-BB4B-4A98-BCBCB0610501}"/>
              </a:ext>
            </a:extLst>
          </p:cNvPr>
          <p:cNvPicPr>
            <a:picLocks noChangeAspect="1"/>
          </p:cNvPicPr>
          <p:nvPr/>
        </p:nvPicPr>
        <p:blipFill>
          <a:blip r:embed="rId4"/>
          <a:stretch>
            <a:fillRect/>
          </a:stretch>
        </p:blipFill>
        <p:spPr>
          <a:xfrm>
            <a:off x="7121933" y="2294058"/>
            <a:ext cx="3266667" cy="1914286"/>
          </a:xfrm>
          <a:prstGeom prst="rect">
            <a:avLst/>
          </a:prstGeom>
        </p:spPr>
      </p:pic>
      <p:sp>
        <p:nvSpPr>
          <p:cNvPr id="9" name="TextBox 8">
            <a:extLst>
              <a:ext uri="{FF2B5EF4-FFF2-40B4-BE49-F238E27FC236}">
                <a16:creationId xmlns:a16="http://schemas.microsoft.com/office/drawing/2014/main" id="{9730A6D2-34C4-B3EE-31D7-806DCE2B8D88}"/>
              </a:ext>
            </a:extLst>
          </p:cNvPr>
          <p:cNvSpPr txBox="1"/>
          <p:nvPr/>
        </p:nvSpPr>
        <p:spPr>
          <a:xfrm>
            <a:off x="1089485" y="4684679"/>
            <a:ext cx="4690534" cy="369332"/>
          </a:xfrm>
          <a:prstGeom prst="rect">
            <a:avLst/>
          </a:prstGeom>
          <a:noFill/>
        </p:spPr>
        <p:txBody>
          <a:bodyPr wrap="square" rtlCol="0">
            <a:spAutoFit/>
          </a:bodyPr>
          <a:lstStyle/>
          <a:p>
            <a:r>
              <a:rPr lang="en-US"/>
              <a:t>Teleflex Unique (left) / Air-Q3 / Parker SGA</a:t>
            </a:r>
          </a:p>
        </p:txBody>
      </p:sp>
      <p:sp>
        <p:nvSpPr>
          <p:cNvPr id="10" name="TextBox 9">
            <a:extLst>
              <a:ext uri="{FF2B5EF4-FFF2-40B4-BE49-F238E27FC236}">
                <a16:creationId xmlns:a16="http://schemas.microsoft.com/office/drawing/2014/main" id="{9F9DCFF7-60F5-435D-1912-0349DC4DE917}"/>
              </a:ext>
            </a:extLst>
          </p:cNvPr>
          <p:cNvSpPr txBox="1"/>
          <p:nvPr/>
        </p:nvSpPr>
        <p:spPr>
          <a:xfrm>
            <a:off x="7121933" y="4673011"/>
            <a:ext cx="3352800" cy="381000"/>
          </a:xfrm>
          <a:prstGeom prst="rect">
            <a:avLst/>
          </a:prstGeom>
          <a:noFill/>
        </p:spPr>
        <p:txBody>
          <a:bodyPr wrap="square" rtlCol="0">
            <a:spAutoFit/>
          </a:bodyPr>
          <a:lstStyle/>
          <a:p>
            <a:r>
              <a:rPr lang="en-US"/>
              <a:t>Teleflex Supreme (left) / Air-Q3</a:t>
            </a:r>
          </a:p>
        </p:txBody>
      </p:sp>
    </p:spTree>
    <p:extLst>
      <p:ext uri="{BB962C8B-B14F-4D97-AF65-F5344CB8AC3E}">
        <p14:creationId xmlns:p14="http://schemas.microsoft.com/office/powerpoint/2010/main" val="246723082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EE574-9B23-A4E6-EF7B-9DD346231134}"/>
            </a:ext>
          </a:extLst>
        </p:cNvPr>
        <p:cNvGrpSpPr/>
        <p:nvPr/>
      </p:nvGrpSpPr>
      <p:grpSpPr>
        <a:xfrm>
          <a:off x="0" y="0"/>
          <a:ext cx="0" cy="0"/>
          <a:chOff x="0" y="0"/>
          <a:chExt cx="0" cy="0"/>
        </a:xfrm>
      </p:grpSpPr>
      <p:graphicFrame>
        <p:nvGraphicFramePr>
          <p:cNvPr id="10" name="内容占位符 9">
            <a:extLst>
              <a:ext uri="{FF2B5EF4-FFF2-40B4-BE49-F238E27FC236}">
                <a16:creationId xmlns:a16="http://schemas.microsoft.com/office/drawing/2014/main" id="{19E01E0F-8352-F2A4-33D9-2E1635981C02}"/>
              </a:ext>
            </a:extLst>
          </p:cNvPr>
          <p:cNvGraphicFramePr>
            <a:graphicFrameLocks noGrp="1"/>
          </p:cNvGraphicFramePr>
          <p:nvPr>
            <p:ph idx="1"/>
            <p:extLst>
              <p:ext uri="{D42A27DB-BD31-4B8C-83A1-F6EECF244321}">
                <p14:modId xmlns:p14="http://schemas.microsoft.com/office/powerpoint/2010/main" val="2230444698"/>
              </p:ext>
            </p:extLst>
          </p:nvPr>
        </p:nvGraphicFramePr>
        <p:xfrm>
          <a:off x="659881" y="1968469"/>
          <a:ext cx="11362267" cy="4064069"/>
        </p:xfrm>
        <a:graphic>
          <a:graphicData uri="http://schemas.openxmlformats.org/drawingml/2006/table">
            <a:tbl>
              <a:tblPr firstRow="1">
                <a:tableStyleId>{69012ECD-51FC-41F1-AA8D-1B2483CD663E}</a:tableStyleId>
              </a:tblPr>
              <a:tblGrid>
                <a:gridCol w="2560037">
                  <a:extLst>
                    <a:ext uri="{9D8B030D-6E8A-4147-A177-3AD203B41FA5}">
                      <a16:colId xmlns:a16="http://schemas.microsoft.com/office/drawing/2014/main" val="4196028178"/>
                    </a:ext>
                  </a:extLst>
                </a:gridCol>
                <a:gridCol w="4546857">
                  <a:extLst>
                    <a:ext uri="{9D8B030D-6E8A-4147-A177-3AD203B41FA5}">
                      <a16:colId xmlns:a16="http://schemas.microsoft.com/office/drawing/2014/main" val="3759299644"/>
                    </a:ext>
                  </a:extLst>
                </a:gridCol>
                <a:gridCol w="4255373">
                  <a:extLst>
                    <a:ext uri="{9D8B030D-6E8A-4147-A177-3AD203B41FA5}">
                      <a16:colId xmlns:a16="http://schemas.microsoft.com/office/drawing/2014/main" val="1294862318"/>
                    </a:ext>
                  </a:extLst>
                </a:gridCol>
              </a:tblGrid>
              <a:tr h="278265">
                <a:tc>
                  <a:txBody>
                    <a:bodyPr/>
                    <a:lstStyle/>
                    <a:p>
                      <a:pPr algn="ctr" fontAlgn="ctr"/>
                      <a:r>
                        <a:rPr lang="en-US" altLang="zh-CN" sz="1400" b="1" u="none" strike="noStrike" kern="1200">
                          <a:solidFill>
                            <a:schemeClr val="bg1"/>
                          </a:solidFill>
                          <a:effectLst/>
                        </a:rPr>
                        <a:t>Feature</a:t>
                      </a:r>
                      <a:endParaRPr lang="en-US" altLang="zh-CN" sz="1400" b="1" u="none" strike="noStrike" kern="1200">
                        <a:solidFill>
                          <a:schemeClr val="bg1"/>
                        </a:solidFill>
                        <a:effectLst/>
                        <a:latin typeface="Calibri" panose="020F0502020204030204" pitchFamily="34" charset="0"/>
                        <a:ea typeface="+mn-ea"/>
                        <a:cs typeface="Calibri" panose="020F0502020204030204" pitchFamily="34" charset="0"/>
                      </a:endParaRPr>
                    </a:p>
                  </a:txBody>
                  <a:tcPr marL="4790" marR="4790" marT="4790" marB="0" anchor="ctr"/>
                </a:tc>
                <a:tc>
                  <a:txBody>
                    <a:bodyPr/>
                    <a:lstStyle/>
                    <a:p>
                      <a:pPr algn="ctr" fontAlgn="ctr"/>
                      <a:r>
                        <a:rPr lang="en-US" altLang="zh-CN" sz="1400" b="1" u="none" strike="noStrike" kern="1200">
                          <a:solidFill>
                            <a:schemeClr val="bg1"/>
                          </a:solidFill>
                          <a:effectLst/>
                        </a:rPr>
                        <a:t>Air-Q3G</a:t>
                      </a:r>
                      <a:endParaRPr lang="en-US" altLang="zh-CN" sz="1400" b="1" u="none" strike="noStrike" kern="1200">
                        <a:solidFill>
                          <a:schemeClr val="bg1"/>
                        </a:solidFill>
                        <a:effectLst/>
                        <a:latin typeface="Calibri" panose="020F0502020204030204" pitchFamily="34" charset="0"/>
                        <a:ea typeface="+mn-ea"/>
                        <a:cs typeface="Calibri" panose="020F0502020204030204" pitchFamily="34" charset="0"/>
                      </a:endParaRPr>
                    </a:p>
                  </a:txBody>
                  <a:tcPr marL="4790" marR="4790" marT="4790" marB="0" anchor="ctr"/>
                </a:tc>
                <a:tc>
                  <a:txBody>
                    <a:bodyPr/>
                    <a:lstStyle/>
                    <a:p>
                      <a:pPr algn="ctr" fontAlgn="ctr"/>
                      <a:r>
                        <a:rPr lang="en-US" altLang="zh-CN" sz="1400" b="1" u="none" strike="noStrike" kern="1200">
                          <a:solidFill>
                            <a:schemeClr val="bg1"/>
                          </a:solidFill>
                          <a:effectLst/>
                        </a:rPr>
                        <a:t>AuraGain</a:t>
                      </a:r>
                      <a:endParaRPr lang="en-US" altLang="zh-CN" sz="1400" b="1" u="none" strike="noStrike" kern="1200">
                        <a:solidFill>
                          <a:schemeClr val="bg1"/>
                        </a:solidFill>
                        <a:effectLst/>
                        <a:latin typeface="Calibri" panose="020F0502020204030204" pitchFamily="34" charset="0"/>
                        <a:ea typeface="+mn-ea"/>
                        <a:cs typeface="Calibri" panose="020F0502020204030204" pitchFamily="34" charset="0"/>
                      </a:endParaRPr>
                    </a:p>
                  </a:txBody>
                  <a:tcPr marL="4790" marR="4790" marT="4790" marB="0" anchor="ctr"/>
                </a:tc>
                <a:extLst>
                  <a:ext uri="{0D108BD9-81ED-4DB2-BD59-A6C34878D82A}">
                    <a16:rowId xmlns:a16="http://schemas.microsoft.com/office/drawing/2014/main" val="2483216030"/>
                  </a:ext>
                </a:extLst>
              </a:tr>
              <a:tr h="777047">
                <a:tc>
                  <a:txBody>
                    <a:bodyPr/>
                    <a:lstStyle/>
                    <a:p>
                      <a:pPr algn="l" fontAlgn="ctr"/>
                      <a:r>
                        <a:rPr lang="en-US" altLang="zh-CN" sz="1050" b="1" u="none" strike="noStrike" kern="1200">
                          <a:solidFill>
                            <a:schemeClr val="dk1"/>
                          </a:solidFill>
                          <a:effectLst/>
                        </a:rPr>
                        <a:t>Cuff Characteristics</a:t>
                      </a:r>
                      <a:endParaRPr lang="en-US" altLang="zh-CN" sz="1050" b="1" u="none" strike="noStrike" kern="1200">
                        <a:solidFill>
                          <a:schemeClr val="dk1"/>
                        </a:solidFill>
                        <a:effectLst/>
                        <a:latin typeface="Calibri" panose="020F0502020204030204" pitchFamily="34" charset="0"/>
                        <a:ea typeface="+mn-ea"/>
                        <a:cs typeface="Calibri" panose="020F0502020204030204" pitchFamily="34" charset="0"/>
                      </a:endParaRPr>
                    </a:p>
                  </a:txBody>
                  <a:tcPr marR="4790" marT="4790" marB="0" anchor="ctr">
                    <a:lnB w="6350" cap="flat" cmpd="sng" algn="ctr">
                      <a:solidFill>
                        <a:srgbClr val="1B51A4"/>
                      </a:solidFill>
                      <a:prstDash val="solid"/>
                      <a:round/>
                      <a:headEnd type="none" w="med" len="med"/>
                      <a:tailEnd type="none" w="med" len="med"/>
                    </a:lnB>
                  </a:tcPr>
                </a:tc>
                <a:tc>
                  <a:txBody>
                    <a:bodyPr/>
                    <a:lstStyle/>
                    <a:p>
                      <a:pPr algn="l" fontAlgn="ctr">
                        <a:spcAft>
                          <a:spcPts val="600"/>
                        </a:spcAft>
                      </a:pPr>
                      <a:r>
                        <a:rPr lang="en-US" altLang="zh-CN" sz="1000" u="none" strike="noStrike" kern="1200">
                          <a:solidFill>
                            <a:schemeClr val="dk1"/>
                          </a:solidFill>
                          <a:effectLst/>
                        </a:rPr>
                        <a:t>Anatomically shaped cuff has a built-up heel to assist with sealing the airway. 100% silicone material causes less irritation and requires less lubrication than PVC.</a:t>
                      </a:r>
                    </a:p>
                    <a:p>
                      <a:pPr algn="l" fontAlgn="ctr">
                        <a:spcAft>
                          <a:spcPts val="600"/>
                        </a:spcAft>
                      </a:pPr>
                      <a:r>
                        <a:rPr lang="en-US" altLang="zh-CN" sz="1000" u="none" strike="noStrike" kern="1200">
                          <a:solidFill>
                            <a:schemeClr val="dk1"/>
                          </a:solidFill>
                          <a:effectLst/>
                        </a:rPr>
                        <a:t>Self-pressurizing cuff option is available with Air-Qsp3 and Air-Qsp3G.</a:t>
                      </a:r>
                      <a:endParaRPr lang="en-US" altLang="zh-CN"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000" u="none" strike="noStrike" kern="1200">
                          <a:solidFill>
                            <a:schemeClr val="dk1"/>
                          </a:solidFill>
                          <a:effectLst/>
                        </a:rPr>
                        <a:t>Simple PVC cuff is similar to a generation 1 LMA cuff. Manual inflating cuff options only.</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1542841142"/>
                  </a:ext>
                </a:extLst>
              </a:tr>
              <a:tr h="913371">
                <a:tc>
                  <a:txBody>
                    <a:bodyPr/>
                    <a:lstStyle/>
                    <a:p>
                      <a:pPr marL="0" algn="l" defTabSz="914400" rtl="0" eaLnBrk="1" fontAlgn="ctr" latinLnBrk="0" hangingPunct="1"/>
                      <a:r>
                        <a:rPr lang="en-US" altLang="ko-KR" sz="1050" b="1" u="none" strike="noStrike" kern="1200">
                          <a:solidFill>
                            <a:schemeClr val="dk1"/>
                          </a:solidFill>
                          <a:effectLst/>
                        </a:rPr>
                        <a:t>Tube Shape</a:t>
                      </a:r>
                    </a:p>
                  </a:txBody>
                  <a:tcPr marR="4790" marT="4790" marB="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000" u="none" strike="noStrike" kern="1200">
                          <a:solidFill>
                            <a:schemeClr val="dk1"/>
                          </a:solidFill>
                          <a:effectLst/>
                        </a:rPr>
                        <a:t>Anatomically correct curved tube. The curved tube helps the cuff seal better and prevent airway from “popping out” of the patient. Does NOT require a strap to maintain seal. </a:t>
                      </a:r>
                    </a:p>
                    <a:p>
                      <a:pPr marL="0" algn="l" defTabSz="914400" rtl="0" eaLnBrk="1" fontAlgn="ctr" latinLnBrk="0" hangingPunct="1">
                        <a:spcAft>
                          <a:spcPts val="600"/>
                        </a:spcAft>
                      </a:pPr>
                      <a:r>
                        <a:rPr lang="en-US" altLang="ko-KR" sz="1000" u="none" strike="noStrike" kern="1200">
                          <a:solidFill>
                            <a:schemeClr val="dk1"/>
                          </a:solidFill>
                          <a:effectLst/>
                        </a:rPr>
                        <a:t>Tube is made of silicone which holds its shape but is gentle on the airway tissue and requires less lubrication than PVC.</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000" u="none" strike="noStrike" kern="1200">
                          <a:solidFill>
                            <a:schemeClr val="dk1"/>
                          </a:solidFill>
                          <a:effectLst/>
                        </a:rPr>
                        <a:t>Stiff PVC tube with rigid curve. </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785888836"/>
                  </a:ext>
                </a:extLst>
              </a:tr>
              <a:tr h="368881">
                <a:tc>
                  <a:txBody>
                    <a:bodyPr/>
                    <a:lstStyle/>
                    <a:p>
                      <a:pPr algn="l" fontAlgn="ctr"/>
                      <a:r>
                        <a:rPr lang="en-US" altLang="zh-CN" sz="1050" b="1" u="none" strike="noStrike" kern="1200">
                          <a:solidFill>
                            <a:schemeClr val="dk1"/>
                          </a:solidFill>
                          <a:effectLst/>
                        </a:rPr>
                        <a:t>Intubation Assistance</a:t>
                      </a:r>
                    </a:p>
                  </a:txBody>
                  <a:tcPr marR="4790" marT="4790" marB="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zh-CN" sz="1000" u="none" strike="noStrike" kern="1200">
                          <a:solidFill>
                            <a:schemeClr val="dk1"/>
                          </a:solidFill>
                          <a:effectLst/>
                        </a:rPr>
                        <a:t>Equipped with an ETT ramp and epiglottis elevator to assist intubation.</a:t>
                      </a:r>
                      <a:endParaRPr lang="en-US" altLang="zh-CN"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000" u="none" strike="noStrike" kern="1200">
                          <a:solidFill>
                            <a:schemeClr val="dk1"/>
                          </a:solidFill>
                          <a:effectLst/>
                        </a:rPr>
                        <a:t>No intubation assistance.</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4075219148"/>
                  </a:ext>
                </a:extLst>
              </a:tr>
              <a:tr h="963283">
                <a:tc>
                  <a:txBody>
                    <a:bodyPr/>
                    <a:lstStyle/>
                    <a:p>
                      <a:pPr algn="l" fontAlgn="ctr"/>
                      <a:r>
                        <a:rPr lang="en-US" altLang="zh-CN" sz="1050" b="1" u="none" strike="noStrike" kern="1200">
                          <a:solidFill>
                            <a:schemeClr val="dk1"/>
                          </a:solidFill>
                          <a:effectLst/>
                        </a:rPr>
                        <a:t>Gastric Tube Channel</a:t>
                      </a:r>
                    </a:p>
                  </a:txBody>
                  <a:tcPr marR="4790" marT="4790" marB="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fontAlgn="ctr">
                        <a:spcAft>
                          <a:spcPts val="600"/>
                        </a:spcAft>
                      </a:pPr>
                      <a:r>
                        <a:rPr lang="en-US" altLang="zh-CN" sz="1000" u="none" strike="noStrike" kern="1200">
                          <a:solidFill>
                            <a:schemeClr val="dk1"/>
                          </a:solidFill>
                          <a:effectLst/>
                        </a:rPr>
                        <a:t>Wide dual gastric tube channels, can accommodate large - diameter gastric tubes, and has a pressure relief system.</a:t>
                      </a:r>
                      <a:endParaRPr lang="en-US" altLang="ko-KR" sz="1000" u="none" strike="noStrike" kern="1200">
                        <a:solidFill>
                          <a:schemeClr val="dk1"/>
                        </a:solidFill>
                        <a:effectLst/>
                      </a:endParaRPr>
                    </a:p>
                    <a:p>
                      <a:pPr algn="l" fontAlgn="ctr">
                        <a:spcAft>
                          <a:spcPts val="600"/>
                        </a:spcAft>
                      </a:pPr>
                      <a:r>
                        <a:rPr lang="en-US" altLang="ko-KR" sz="1000" u="none" strike="noStrike" kern="1200">
                          <a:solidFill>
                            <a:schemeClr val="dk1"/>
                          </a:solidFill>
                          <a:effectLst/>
                        </a:rPr>
                        <a:t>Large gastric channel opening at distal end of mask. Allows for large amounts of fluids to suction through. </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000" u="none" strike="noStrike" kern="1200">
                          <a:solidFill>
                            <a:schemeClr val="dk1"/>
                          </a:solidFill>
                          <a:effectLst/>
                        </a:rPr>
                        <a:t>Single gastric channel with smaller diameter which limits the NG tube size that can be inserted. Small gastric opening at distal end of mask. </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426922708"/>
                  </a:ext>
                </a:extLst>
              </a:tr>
              <a:tr h="504399">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0" lang="en-US" altLang="zh-CN" sz="1050" b="1" u="none" strike="noStrike" kern="1200" cap="none" spc="0" normalizeH="0" baseline="0" noProof="0">
                          <a:ln>
                            <a:noFill/>
                          </a:ln>
                          <a:solidFill>
                            <a:prstClr val="black"/>
                          </a:solidFill>
                          <a:effectLst/>
                          <a:uLnTx/>
                          <a:uFillTx/>
                        </a:rPr>
                        <a:t>Connection and Fixation</a:t>
                      </a:r>
                    </a:p>
                    <a:p>
                      <a:pPr algn="l" fontAlgn="ctr"/>
                      <a:endParaRPr lang="ko-KR" altLang="en-US" sz="1050" b="1" u="none" strike="noStrike" kern="1200">
                        <a:solidFill>
                          <a:srgbClr val="FF0000"/>
                        </a:solidFill>
                        <a:effectLst/>
                        <a:latin typeface="Calibri" panose="020F0502020204030204" pitchFamily="34" charset="0"/>
                        <a:ea typeface="+mn-ea"/>
                        <a:cs typeface="Calibri" panose="020F0502020204030204" pitchFamily="34" charset="0"/>
                      </a:endParaRPr>
                    </a:p>
                  </a:txBody>
                  <a:tcPr marR="4790" marT="4790" marB="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fontAlgn="ctr">
                        <a:spcAft>
                          <a:spcPts val="600"/>
                        </a:spcAft>
                      </a:pPr>
                      <a:r>
                        <a:rPr lang="en-US" altLang="zh-CN" sz="1000" u="none" strike="noStrike" kern="1200">
                          <a:solidFill>
                            <a:schemeClr val="dk1"/>
                          </a:solidFill>
                          <a:effectLst/>
                        </a:rPr>
                        <a:t>Color - coded connector for easy identification and stable structure.</a:t>
                      </a:r>
                      <a:endParaRPr lang="en-US" altLang="ko-KR" sz="1000" u="none" strike="noStrike" kern="1200">
                        <a:solidFill>
                          <a:schemeClr val="dk1"/>
                        </a:solidFill>
                        <a:effectLst/>
                      </a:endParaRPr>
                    </a:p>
                    <a:p>
                      <a:pPr algn="l" fontAlgn="ctr">
                        <a:spcAft>
                          <a:spcPts val="600"/>
                        </a:spcAft>
                      </a:pPr>
                      <a:r>
                        <a:rPr lang="en-US" altLang="ko-KR" sz="1000" u="none" strike="noStrike" kern="1200">
                          <a:solidFill>
                            <a:schemeClr val="dk1"/>
                          </a:solidFill>
                          <a:effectLst/>
                        </a:rPr>
                        <a:t>Connector is removable which allows for larger ETT to be inserted.</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algn="l" defTabSz="914400" rtl="0" eaLnBrk="1" fontAlgn="ctr" latinLnBrk="0" hangingPunct="1">
                        <a:spcAft>
                          <a:spcPts val="600"/>
                        </a:spcAft>
                      </a:pPr>
                      <a:r>
                        <a:rPr lang="en-US" altLang="ko-KR" sz="1000" u="none" strike="noStrike" kern="1200">
                          <a:solidFill>
                            <a:schemeClr val="dk1"/>
                          </a:solidFill>
                          <a:effectLst/>
                        </a:rPr>
                        <a:t>15mm connector is not removable. Limits size of maximum ETT to intubate with. </a:t>
                      </a:r>
                      <a:endParaRPr lang="en-US" altLang="ko-KR" sz="1000" u="none" strike="noStrike" kern="1200">
                        <a:solidFill>
                          <a:schemeClr val="dk1"/>
                        </a:solidFill>
                        <a:effectLst/>
                        <a:latin typeface="Calibri" panose="020F0502020204030204" pitchFamily="34" charset="0"/>
                        <a:ea typeface="+mn-ea"/>
                        <a:cs typeface="Calibri" panose="020F0502020204030204" pitchFamily="34" charset="0"/>
                      </a:endParaRPr>
                    </a:p>
                  </a:txBody>
                  <a:tcPr marT="91440" marB="91440" anchor="ctr">
                    <a:lnT w="6350" cap="flat" cmpd="sng" algn="ctr">
                      <a:solidFill>
                        <a:srgbClr val="1B51A4"/>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2132692014"/>
                  </a:ext>
                </a:extLst>
              </a:tr>
            </a:tbl>
          </a:graphicData>
        </a:graphic>
      </p:graphicFrame>
      <p:sp>
        <p:nvSpPr>
          <p:cNvPr id="3" name="灯片编号占位符 2">
            <a:extLst>
              <a:ext uri="{FF2B5EF4-FFF2-40B4-BE49-F238E27FC236}">
                <a16:creationId xmlns:a16="http://schemas.microsoft.com/office/drawing/2014/main" id="{F7AF242B-96F7-FAC4-5B92-DD8B8775D8A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160</a:t>
            </a:fld>
            <a:endParaRPr lang="en-US"/>
          </a:p>
        </p:txBody>
      </p:sp>
      <p:sp>
        <p:nvSpPr>
          <p:cNvPr id="5" name="Title 3">
            <a:extLst>
              <a:ext uri="{FF2B5EF4-FFF2-40B4-BE49-F238E27FC236}">
                <a16:creationId xmlns:a16="http://schemas.microsoft.com/office/drawing/2014/main" id="{3CCEE5E0-F784-31E2-C496-23A861CC4156}"/>
              </a:ext>
            </a:extLst>
          </p:cNvPr>
          <p:cNvSpPr>
            <a:spLocks noGrp="1"/>
          </p:cNvSpPr>
          <p:nvPr>
            <p:ph type="title"/>
          </p:nvPr>
        </p:nvSpPr>
        <p:spPr>
          <a:xfrm>
            <a:off x="522219" y="419100"/>
            <a:ext cx="10515600" cy="668820"/>
          </a:xfrm>
        </p:spPr>
        <p:txBody>
          <a:bodyPr>
            <a:normAutofit/>
          </a:bodyPr>
          <a:lstStyle/>
          <a:p>
            <a:r>
              <a:rPr lang="en-US" altLang="zh-CN"/>
              <a:t>Air-Q3G </a:t>
            </a:r>
            <a:r>
              <a:rPr lang="en-US"/>
              <a:t>Compared to </a:t>
            </a:r>
            <a:r>
              <a:rPr lang="en-US" err="1"/>
              <a:t>Ambu</a:t>
            </a:r>
            <a:r>
              <a:rPr lang="en-US"/>
              <a:t> </a:t>
            </a:r>
            <a:r>
              <a:rPr lang="en-US" altLang="zh-CN" err="1"/>
              <a:t>AuraGain</a:t>
            </a:r>
            <a:endParaRPr lang="en-US"/>
          </a:p>
        </p:txBody>
      </p:sp>
      <p:pic>
        <p:nvPicPr>
          <p:cNvPr id="2" name="Picture 2" descr="A close-up of a medical device&#10;&#10;Description automatically generated">
            <a:extLst>
              <a:ext uri="{FF2B5EF4-FFF2-40B4-BE49-F238E27FC236}">
                <a16:creationId xmlns:a16="http://schemas.microsoft.com/office/drawing/2014/main" id="{076572A3-A87D-F493-3182-40D83F817302}"/>
              </a:ext>
            </a:extLst>
          </p:cNvPr>
          <p:cNvPicPr/>
          <p:nvPr/>
        </p:nvPicPr>
        <p:blipFill>
          <a:blip r:embed="rId3">
            <a:extLst>
              <a:ext uri="{28A0092B-C50C-407E-A947-70E740481C1C}">
                <a14:useLocalDpi xmlns:a14="http://schemas.microsoft.com/office/drawing/2010/main" val="0"/>
              </a:ext>
            </a:extLst>
          </a:blip>
          <a:srcRect l="32417" r="31968"/>
          <a:stretch/>
        </p:blipFill>
        <p:spPr bwMode="auto">
          <a:xfrm rot="16200000">
            <a:off x="4903143" y="487818"/>
            <a:ext cx="794990" cy="2080754"/>
          </a:xfrm>
          <a:prstGeom prst="rect">
            <a:avLst/>
          </a:prstGeom>
          <a:solidFill>
            <a:srgbClr val="FFFFFF"/>
          </a:solidFill>
        </p:spPr>
      </p:pic>
      <p:pic>
        <p:nvPicPr>
          <p:cNvPr id="1026" name="Picture 2">
            <a:extLst>
              <a:ext uri="{FF2B5EF4-FFF2-40B4-BE49-F238E27FC236}">
                <a16:creationId xmlns:a16="http://schemas.microsoft.com/office/drawing/2014/main" id="{0C52635C-B82A-5C71-DF1F-C6D2133B476C}"/>
              </a:ext>
            </a:extLst>
          </p:cNvPr>
          <p:cNvPicPr>
            <a:picLocks noChangeAspect="1" noChangeArrowheads="1"/>
          </p:cNvPicPr>
          <p:nvPr/>
        </p:nvPicPr>
        <p:blipFill>
          <a:blip r:embed="rId4"/>
          <a:srcRect t="16625" b="16625"/>
          <a:stretch/>
        </p:blipFill>
        <p:spPr bwMode="auto">
          <a:xfrm>
            <a:off x="8627567" y="1104707"/>
            <a:ext cx="1681754" cy="820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8385544"/>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CC657-EB96-9974-3644-5083BDE8DF7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44318A9-0B51-D58D-D82C-BB930780D3E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161</a:t>
            </a:fld>
            <a:endParaRPr lang="en-US"/>
          </a:p>
        </p:txBody>
      </p:sp>
      <p:sp>
        <p:nvSpPr>
          <p:cNvPr id="4" name="Title 3">
            <a:extLst>
              <a:ext uri="{FF2B5EF4-FFF2-40B4-BE49-F238E27FC236}">
                <a16:creationId xmlns:a16="http://schemas.microsoft.com/office/drawing/2014/main" id="{56DEC3B8-1698-56D2-2EF2-7DAD27D099EC}"/>
              </a:ext>
            </a:extLst>
          </p:cNvPr>
          <p:cNvSpPr>
            <a:spLocks noGrp="1"/>
          </p:cNvSpPr>
          <p:nvPr>
            <p:ph type="title"/>
          </p:nvPr>
        </p:nvSpPr>
        <p:spPr>
          <a:xfrm>
            <a:off x="522219" y="419100"/>
            <a:ext cx="10515600" cy="668820"/>
          </a:xfrm>
        </p:spPr>
        <p:txBody>
          <a:bodyPr/>
          <a:lstStyle/>
          <a:p>
            <a:r>
              <a:rPr lang="en-US"/>
              <a:t>Airways Competitive Landscape</a:t>
            </a:r>
          </a:p>
        </p:txBody>
      </p:sp>
      <p:graphicFrame>
        <p:nvGraphicFramePr>
          <p:cNvPr id="5" name="Table 4">
            <a:extLst>
              <a:ext uri="{FF2B5EF4-FFF2-40B4-BE49-F238E27FC236}">
                <a16:creationId xmlns:a16="http://schemas.microsoft.com/office/drawing/2014/main" id="{2388F141-F3C2-0140-CA06-27D1BEB1DCE3}"/>
              </a:ext>
            </a:extLst>
          </p:cNvPr>
          <p:cNvGraphicFramePr>
            <a:graphicFrameLocks noGrp="1"/>
          </p:cNvGraphicFramePr>
          <p:nvPr>
            <p:extLst>
              <p:ext uri="{D42A27DB-BD31-4B8C-83A1-F6EECF244321}">
                <p14:modId xmlns:p14="http://schemas.microsoft.com/office/powerpoint/2010/main" val="2540435903"/>
              </p:ext>
            </p:extLst>
          </p:nvPr>
        </p:nvGraphicFramePr>
        <p:xfrm>
          <a:off x="561975" y="1394445"/>
          <a:ext cx="11149617" cy="4682619"/>
        </p:xfrm>
        <a:graphic>
          <a:graphicData uri="http://schemas.openxmlformats.org/drawingml/2006/table">
            <a:tbl>
              <a:tblPr firstRow="1" bandRow="1">
                <a:tableStyleId>{69012ECD-51FC-41F1-AA8D-1B2483CD663E}</a:tableStyleId>
              </a:tblPr>
              <a:tblGrid>
                <a:gridCol w="1190804">
                  <a:extLst>
                    <a:ext uri="{9D8B030D-6E8A-4147-A177-3AD203B41FA5}">
                      <a16:colId xmlns:a16="http://schemas.microsoft.com/office/drawing/2014/main" val="3421468689"/>
                    </a:ext>
                  </a:extLst>
                </a:gridCol>
                <a:gridCol w="2362954">
                  <a:extLst>
                    <a:ext uri="{9D8B030D-6E8A-4147-A177-3AD203B41FA5}">
                      <a16:colId xmlns:a16="http://schemas.microsoft.com/office/drawing/2014/main" val="1433352190"/>
                    </a:ext>
                  </a:extLst>
                </a:gridCol>
                <a:gridCol w="2797521">
                  <a:extLst>
                    <a:ext uri="{9D8B030D-6E8A-4147-A177-3AD203B41FA5}">
                      <a16:colId xmlns:a16="http://schemas.microsoft.com/office/drawing/2014/main" val="3920236612"/>
                    </a:ext>
                  </a:extLst>
                </a:gridCol>
                <a:gridCol w="2679826">
                  <a:extLst>
                    <a:ext uri="{9D8B030D-6E8A-4147-A177-3AD203B41FA5}">
                      <a16:colId xmlns:a16="http://schemas.microsoft.com/office/drawing/2014/main" val="434171081"/>
                    </a:ext>
                  </a:extLst>
                </a:gridCol>
                <a:gridCol w="2118512">
                  <a:extLst>
                    <a:ext uri="{9D8B030D-6E8A-4147-A177-3AD203B41FA5}">
                      <a16:colId xmlns:a16="http://schemas.microsoft.com/office/drawing/2014/main" val="2470667675"/>
                    </a:ext>
                  </a:extLst>
                </a:gridCol>
              </a:tblGrid>
              <a:tr h="691740">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a:txBody>
                    <a:bodyPr/>
                    <a:lstStyle/>
                    <a:p>
                      <a:pPr algn="ctr"/>
                      <a:r>
                        <a:rPr lang="en-US" sz="1400" b="1">
                          <a:solidFill>
                            <a:schemeClr val="bg1"/>
                          </a:solidFill>
                        </a:rPr>
                        <a:t>AirLife</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a:solidFill>
                            <a:schemeClr val="bg1"/>
                          </a:solidFill>
                        </a:rPr>
                        <a:t>Medtronic</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a:solidFill>
                            <a:schemeClr val="bg1"/>
                          </a:solidFill>
                        </a:rPr>
                        <a:t>Teleflex</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err="1">
                          <a:solidFill>
                            <a:schemeClr val="bg1"/>
                          </a:solidFill>
                        </a:rPr>
                        <a:t>Intersurgical</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extLst>
                  <a:ext uri="{0D108BD9-81ED-4DB2-BD59-A6C34878D82A}">
                    <a16:rowId xmlns:a16="http://schemas.microsoft.com/office/drawing/2014/main" val="1920091827"/>
                  </a:ext>
                </a:extLst>
              </a:tr>
              <a:tr h="1115943">
                <a:tc>
                  <a:txBody>
                    <a:bodyPr/>
                    <a:lstStyle/>
                    <a:p>
                      <a:pPr marL="0" algn="l" defTabSz="457200" rtl="0" eaLnBrk="1" latinLnBrk="0" hangingPunct="1"/>
                      <a:r>
                        <a:rPr lang="en-US" sz="1200" b="1" kern="1200">
                          <a:solidFill>
                            <a:schemeClr val="bg1"/>
                          </a:solidFill>
                        </a:rPr>
                        <a:t>Endotracheal Tube</a:t>
                      </a:r>
                      <a:endParaRPr lang="en-US" sz="1200" b="1" kern="1200">
                        <a:solidFill>
                          <a:schemeClr val="bg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50" err="1"/>
                        <a:t>Microcuff</a:t>
                      </a:r>
                      <a:endParaRPr lang="en-US" sz="1050"/>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50"/>
                        <a:t>Parker Flex-Tip</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50" err="1"/>
                        <a:t>Endobronch</a:t>
                      </a:r>
                      <a:endParaRPr lang="en-US" sz="1050"/>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50"/>
                        <a:t>Trach-Vac Subglottic Suction</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50" err="1"/>
                        <a:t>SunMed</a:t>
                      </a:r>
                      <a:r>
                        <a:rPr lang="en-US" sz="1050"/>
                        <a:t> Conventional ETT</a:t>
                      </a:r>
                    </a:p>
                  </a:txBody>
                  <a:tcPr anchor="ctr"/>
                </a:tc>
                <a:tc>
                  <a:txBody>
                    <a:bodyPr/>
                    <a:lstStyle/>
                    <a:p>
                      <a:pPr algn="ctr"/>
                      <a:r>
                        <a:rPr lang="en-US" sz="1050" err="1"/>
                        <a:t>Shiley</a:t>
                      </a:r>
                      <a:r>
                        <a:rPr lang="en-US" sz="1050"/>
                        <a:t> </a:t>
                      </a:r>
                      <a:r>
                        <a:rPr lang="en-US" sz="1050" err="1"/>
                        <a:t>TaperGuard</a:t>
                      </a:r>
                      <a:r>
                        <a:rPr lang="en-US" sz="1050"/>
                        <a:t> Cuff</a:t>
                      </a:r>
                    </a:p>
                    <a:p>
                      <a:pPr algn="ctr"/>
                      <a:r>
                        <a:rPr lang="en-US" sz="1050" err="1"/>
                        <a:t>Shiley</a:t>
                      </a:r>
                      <a:r>
                        <a:rPr lang="en-US" sz="1050"/>
                        <a:t> </a:t>
                      </a:r>
                      <a:r>
                        <a:rPr lang="en-US" sz="1050" err="1"/>
                        <a:t>SealGuard</a:t>
                      </a:r>
                      <a:r>
                        <a:rPr lang="en-US" sz="1050"/>
                        <a:t> Cuff</a:t>
                      </a:r>
                    </a:p>
                    <a:p>
                      <a:pPr algn="ctr"/>
                      <a:r>
                        <a:rPr lang="en-US" sz="1050" err="1"/>
                        <a:t>Shiley</a:t>
                      </a:r>
                      <a:r>
                        <a:rPr lang="en-US" sz="1050"/>
                        <a:t> Evac </a:t>
                      </a:r>
                    </a:p>
                    <a:p>
                      <a:pPr algn="ctr"/>
                      <a:r>
                        <a:rPr lang="en-US" sz="1050"/>
                        <a:t>Laser Tubes</a:t>
                      </a:r>
                      <a:endParaRPr lang="en-US" sz="1050">
                        <a:latin typeface="Arial" panose="020B0604020202020204" pitchFamily="34" charset="0"/>
                        <a:cs typeface="Arial" panose="020B0604020202020204" pitchFamily="34" charset="0"/>
                      </a:endParaRPr>
                    </a:p>
                  </a:txBody>
                  <a:tcPr anchor="ctr"/>
                </a:tc>
                <a:tc>
                  <a:txBody>
                    <a:bodyPr/>
                    <a:lstStyle/>
                    <a:p>
                      <a:pPr algn="ctr"/>
                      <a:r>
                        <a:rPr lang="en-US" sz="1050">
                          <a:solidFill>
                            <a:schemeClr val="tx1"/>
                          </a:solidFill>
                        </a:rPr>
                        <a:t>Sheridan Standard ETT</a:t>
                      </a:r>
                      <a:endParaRPr lang="en-US" sz="105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050" err="1">
                          <a:solidFill>
                            <a:schemeClr val="tx1"/>
                          </a:solidFill>
                        </a:rPr>
                        <a:t>InTube</a:t>
                      </a:r>
                      <a:r>
                        <a:rPr lang="en-US" sz="1050">
                          <a:solidFill>
                            <a:schemeClr val="tx1"/>
                          </a:solidFill>
                        </a:rPr>
                        <a:t> Tracheal Tube </a:t>
                      </a:r>
                      <a:br>
                        <a:rPr lang="en-US" sz="1050">
                          <a:solidFill>
                            <a:schemeClr val="tx1"/>
                          </a:solidFill>
                        </a:rPr>
                      </a:br>
                      <a:r>
                        <a:rPr lang="en-US" sz="1050">
                          <a:solidFill>
                            <a:schemeClr val="tx1"/>
                          </a:solidFill>
                        </a:rPr>
                        <a:t>(standard ETT)</a:t>
                      </a:r>
                      <a:endParaRPr lang="en-US" sz="105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396665163"/>
                  </a:ext>
                </a:extLst>
              </a:tr>
              <a:tr h="7158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SGA</a:t>
                      </a:r>
                      <a:endParaRPr kumimoji="0" lang="en-US" sz="12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50"/>
                        <a:t>Gen 1 (SunMed/Parker LMA)</a:t>
                      </a:r>
                    </a:p>
                    <a:p>
                      <a:pPr algn="ctr"/>
                      <a:r>
                        <a:rPr lang="en-US" sz="1050"/>
                        <a:t>Gen 2 (Air-Q)</a:t>
                      </a:r>
                    </a:p>
                    <a:p>
                      <a:pPr algn="ctr"/>
                      <a:r>
                        <a:rPr lang="en-US" sz="1050"/>
                        <a:t>Gen 3 (Air-Qsp3G)</a:t>
                      </a:r>
                      <a:endParaRPr lang="en-US" sz="1050">
                        <a:latin typeface="Arial" panose="020B0604020202020204" pitchFamily="34" charset="0"/>
                        <a:cs typeface="Arial" panose="020B0604020202020204" pitchFamily="34" charset="0"/>
                      </a:endParaRPr>
                    </a:p>
                  </a:txBody>
                  <a:tcPr anchor="ctr"/>
                </a:tc>
                <a:tc>
                  <a:txBody>
                    <a:bodyPr/>
                    <a:lstStyle/>
                    <a:p>
                      <a:pPr algn="ctr"/>
                      <a:r>
                        <a:rPr lang="en-US" sz="1050"/>
                        <a:t>_</a:t>
                      </a:r>
                      <a:endParaRPr lang="en-US" sz="1050">
                        <a:latin typeface="Arial" panose="020B0604020202020204" pitchFamily="34" charset="0"/>
                        <a:cs typeface="Arial" panose="020B0604020202020204" pitchFamily="34" charset="0"/>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0" u="none" strike="noStrike" kern="1200" cap="none" spc="0" normalizeH="0" baseline="0" noProof="0">
                          <a:ln>
                            <a:noFill/>
                          </a:ln>
                          <a:solidFill>
                            <a:schemeClr val="tx1"/>
                          </a:solidFill>
                          <a:effectLst/>
                          <a:uLnTx/>
                          <a:uFillTx/>
                        </a:rPr>
                        <a:t>Gen 1 (LMA Unique)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0" u="none" strike="noStrike" kern="1200" cap="none" spc="0" normalizeH="0" baseline="0" noProof="0">
                          <a:ln>
                            <a:noFill/>
                          </a:ln>
                          <a:solidFill>
                            <a:schemeClr val="tx1"/>
                          </a:solidFill>
                          <a:effectLst/>
                          <a:uLnTx/>
                          <a:uFillTx/>
                        </a:rPr>
                        <a:t>Gen 2 (LMA Supreme, </a:t>
                      </a:r>
                      <a:r>
                        <a:rPr kumimoji="0" lang="en-US" sz="1050" b="0" u="none" strike="noStrike" kern="1200" cap="none" spc="0" normalizeH="0" baseline="0" noProof="0" err="1">
                          <a:ln>
                            <a:noFill/>
                          </a:ln>
                          <a:solidFill>
                            <a:schemeClr val="tx1"/>
                          </a:solidFill>
                          <a:effectLst/>
                          <a:uLnTx/>
                          <a:uFillTx/>
                        </a:rPr>
                        <a:t>Fastrach</a:t>
                      </a:r>
                      <a:r>
                        <a:rPr kumimoji="0" lang="en-US" sz="1050" b="0" u="none" strike="noStrike" kern="1200" cap="none" spc="0" normalizeH="0" baseline="0" noProof="0">
                          <a:ln>
                            <a:noFill/>
                          </a:ln>
                          <a:solidFill>
                            <a:schemeClr val="tx1"/>
                          </a:solidFill>
                          <a:effectLst/>
                          <a:uLnTx/>
                          <a:uFillTx/>
                        </a:rPr>
                        <a:t>)</a:t>
                      </a:r>
                      <a:endParaRPr kumimoji="0" lang="en-US" sz="105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algn="ctr"/>
                      <a:r>
                        <a:rPr lang="en-US" sz="1050">
                          <a:solidFill>
                            <a:schemeClr val="tx1"/>
                          </a:solidFill>
                        </a:rPr>
                        <a:t>Gen 1 (Solus)</a:t>
                      </a:r>
                    </a:p>
                    <a:p>
                      <a:pPr algn="ctr"/>
                      <a:r>
                        <a:rPr lang="en-US" sz="1050">
                          <a:solidFill>
                            <a:schemeClr val="tx1"/>
                          </a:solidFill>
                        </a:rPr>
                        <a:t>Gen 3 (</a:t>
                      </a:r>
                      <a:r>
                        <a:rPr lang="en-US" sz="1050" err="1">
                          <a:solidFill>
                            <a:schemeClr val="tx1"/>
                          </a:solidFill>
                        </a:rPr>
                        <a:t>i</a:t>
                      </a:r>
                      <a:r>
                        <a:rPr lang="en-US" sz="1050">
                          <a:solidFill>
                            <a:schemeClr val="tx1"/>
                          </a:solidFill>
                        </a:rPr>
                        <a:t>-gel Plus)</a:t>
                      </a:r>
                      <a:endParaRPr lang="en-US" sz="105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02504062"/>
                  </a:ext>
                </a:extLst>
              </a:tr>
              <a:tr h="6757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Other Tubes</a:t>
                      </a:r>
                      <a:endParaRPr kumimoji="0" lang="en-US" sz="12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50"/>
                        <a:t>Tracheostomy</a:t>
                      </a:r>
                      <a:endParaRPr lang="en-US" sz="1050">
                        <a:latin typeface="Arial" panose="020B0604020202020204" pitchFamily="34" charset="0"/>
                        <a:cs typeface="Arial" panose="020B0604020202020204" pitchFamily="34" charset="0"/>
                      </a:endParaRPr>
                    </a:p>
                  </a:txBody>
                  <a:tcPr anchor="ctr"/>
                </a:tc>
                <a:tc>
                  <a:txBody>
                    <a:bodyPr/>
                    <a:lstStyle/>
                    <a:p>
                      <a:pPr algn="ctr"/>
                      <a:r>
                        <a:rPr lang="en-US" sz="1050" err="1"/>
                        <a:t>Shiley</a:t>
                      </a:r>
                      <a:r>
                        <a:rPr lang="en-US" sz="1050"/>
                        <a:t> Endobronchial Tubes </a:t>
                      </a:r>
                      <a:br>
                        <a:rPr lang="en-US" sz="1050"/>
                      </a:br>
                      <a:r>
                        <a:rPr lang="en-US" sz="1050"/>
                        <a:t>(w/ CPAP system)</a:t>
                      </a:r>
                    </a:p>
                    <a:p>
                      <a:pPr algn="ctr"/>
                      <a:r>
                        <a:rPr lang="en-US" sz="1050" err="1"/>
                        <a:t>Shiley</a:t>
                      </a:r>
                      <a:r>
                        <a:rPr lang="en-US" sz="1050"/>
                        <a:t> Tracheostomy Products</a:t>
                      </a:r>
                      <a:endParaRPr lang="en-US" sz="1050">
                        <a:latin typeface="Arial" panose="020B0604020202020204" pitchFamily="34" charset="0"/>
                        <a:cs typeface="Arial" panose="020B0604020202020204" pitchFamily="34" charset="0"/>
                      </a:endParaRPr>
                    </a:p>
                  </a:txBody>
                  <a:tcPr anchor="ctr"/>
                </a:tc>
                <a:tc>
                  <a:txBody>
                    <a:bodyPr/>
                    <a:lstStyle/>
                    <a:p>
                      <a:pPr algn="ctr"/>
                      <a:r>
                        <a:rPr lang="en-US" sz="1050" err="1">
                          <a:solidFill>
                            <a:schemeClr val="tx1"/>
                          </a:solidFill>
                        </a:rPr>
                        <a:t>Rusch</a:t>
                      </a:r>
                      <a:r>
                        <a:rPr lang="en-US" sz="1050">
                          <a:solidFill>
                            <a:schemeClr val="tx1"/>
                          </a:solidFill>
                        </a:rPr>
                        <a:t> EZ-Blocker Endobronchial</a:t>
                      </a:r>
                    </a:p>
                    <a:p>
                      <a:pPr algn="ctr"/>
                      <a:r>
                        <a:rPr lang="en-US" sz="1050">
                          <a:solidFill>
                            <a:schemeClr val="tx1"/>
                          </a:solidFill>
                        </a:rPr>
                        <a:t>Sher-I-</a:t>
                      </a:r>
                      <a:r>
                        <a:rPr lang="en-US" sz="1050" err="1">
                          <a:solidFill>
                            <a:schemeClr val="tx1"/>
                          </a:solidFill>
                        </a:rPr>
                        <a:t>Bronch</a:t>
                      </a:r>
                      <a:r>
                        <a:rPr lang="en-US" sz="1050">
                          <a:solidFill>
                            <a:schemeClr val="tx1"/>
                          </a:solidFill>
                        </a:rPr>
                        <a:t> Endobronchial Tube</a:t>
                      </a:r>
                    </a:p>
                    <a:p>
                      <a:pPr algn="ctr"/>
                      <a:r>
                        <a:rPr lang="en-US" sz="1050">
                          <a:solidFill>
                            <a:schemeClr val="tx1"/>
                          </a:solidFill>
                        </a:rPr>
                        <a:t>Metal Tracheostomy Tube </a:t>
                      </a:r>
                      <a:br>
                        <a:rPr lang="en-US" sz="1050">
                          <a:solidFill>
                            <a:schemeClr val="tx1"/>
                          </a:solidFill>
                        </a:rPr>
                      </a:br>
                      <a:r>
                        <a:rPr lang="en-US" sz="1050">
                          <a:solidFill>
                            <a:schemeClr val="tx1"/>
                          </a:solidFill>
                        </a:rPr>
                        <a:t>(w/ inner/outer cannula)</a:t>
                      </a:r>
                      <a:endParaRPr lang="en-US" sz="105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050">
                          <a:solidFill>
                            <a:schemeClr val="tx1"/>
                          </a:solidFill>
                        </a:rPr>
                        <a:t>_</a:t>
                      </a:r>
                      <a:endParaRPr lang="en-US" sz="105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123673478"/>
                  </a:ext>
                </a:extLst>
              </a:tr>
              <a:tr h="92034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NPA/OPA</a:t>
                      </a:r>
                      <a:endParaRPr kumimoji="0" lang="en-US" sz="12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50"/>
                        <a:t>Robertazzi (Neoprene -&gt; Silicone)</a:t>
                      </a:r>
                    </a:p>
                    <a:p>
                      <a:pPr algn="ctr"/>
                      <a:r>
                        <a:rPr lang="en-US" sz="1050"/>
                        <a:t>Neoprene Adjustable Robertazzi</a:t>
                      </a:r>
                    </a:p>
                    <a:p>
                      <a:pPr algn="ctr"/>
                      <a:r>
                        <a:rPr lang="en-US" sz="1050"/>
                        <a:t>PVC NPA</a:t>
                      </a:r>
                    </a:p>
                    <a:p>
                      <a:pPr algn="ctr"/>
                      <a:r>
                        <a:rPr lang="en-US" sz="1050"/>
                        <a:t>Color-Coded Guedel &amp; Berman</a:t>
                      </a:r>
                      <a:endParaRPr lang="en-US" sz="1050">
                        <a:latin typeface="Arial" panose="020B0604020202020204" pitchFamily="34" charset="0"/>
                        <a:cs typeface="Arial" panose="020B0604020202020204" pitchFamily="34" charset="0"/>
                      </a:endParaRPr>
                    </a:p>
                  </a:txBody>
                  <a:tcPr anchor="ctr"/>
                </a:tc>
                <a:tc>
                  <a:txBody>
                    <a:bodyPr/>
                    <a:lstStyle/>
                    <a:p>
                      <a:pPr algn="ctr"/>
                      <a:r>
                        <a:rPr lang="en-US" sz="1050"/>
                        <a:t>PVC NPA</a:t>
                      </a:r>
                      <a:endParaRPr lang="en-US" sz="1050">
                        <a:latin typeface="Arial" panose="020B0604020202020204" pitchFamily="34" charset="0"/>
                        <a:cs typeface="Arial" panose="020B0604020202020204" pitchFamily="34" charset="0"/>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0" u="none" strike="noStrike" kern="1200" cap="none" spc="0" normalizeH="0" baseline="0" noProof="0">
                          <a:ln>
                            <a:noFill/>
                          </a:ln>
                          <a:solidFill>
                            <a:schemeClr val="tx1"/>
                          </a:solidFill>
                          <a:effectLst/>
                          <a:uLnTx/>
                          <a:uFillTx/>
                        </a:rPr>
                        <a:t>Adjustable Flange NPA (MEDIPRENE</a:t>
                      </a:r>
                      <a:r>
                        <a:rPr kumimoji="0" lang="en-US" sz="1050" b="0" u="none" strike="noStrike" kern="1200" cap="none" spc="0" normalizeH="0" baseline="30000" noProof="0">
                          <a:ln>
                            <a:noFill/>
                          </a:ln>
                          <a:solidFill>
                            <a:schemeClr val="tx1"/>
                          </a:solidFill>
                          <a:effectLst/>
                          <a:uLnTx/>
                          <a:uFillTx/>
                        </a:rPr>
                        <a:t>®</a:t>
                      </a:r>
                      <a:r>
                        <a:rPr kumimoji="0" lang="en-US" sz="1050" b="0" u="none" strike="noStrike" kern="1200" cap="none" spc="0" normalizeH="0" baseline="0" noProof="0">
                          <a:ln>
                            <a:noFill/>
                          </a:ln>
                          <a:solidFill>
                            <a:schemeClr val="tx1"/>
                          </a:solidFill>
                          <a:effectLst/>
                          <a:uLnTx/>
                          <a:uFillTx/>
                        </a:rPr>
                        <a:t>, </a:t>
                      </a:r>
                      <a:r>
                        <a:rPr kumimoji="0" lang="en-US" sz="1050" b="0" u="none" strike="noStrike" kern="1200" cap="none" spc="0" normalizeH="0" baseline="0" noProof="0" err="1">
                          <a:ln>
                            <a:noFill/>
                          </a:ln>
                          <a:solidFill>
                            <a:schemeClr val="tx1"/>
                          </a:solidFill>
                          <a:effectLst/>
                          <a:uLnTx/>
                          <a:uFillTx/>
                        </a:rPr>
                        <a:t>Silkolatex</a:t>
                      </a:r>
                      <a:r>
                        <a:rPr kumimoji="0" lang="en-US" sz="1050" b="0" u="none" strike="noStrike" kern="1200" cap="none" spc="0" normalizeH="0" baseline="0" noProof="0">
                          <a:ln>
                            <a:noFill/>
                          </a:ln>
                          <a:solidFill>
                            <a:schemeClr val="tx1"/>
                          </a:solidFill>
                          <a:effectLst/>
                          <a:uLnTx/>
                          <a:uFillTx/>
                        </a:rPr>
                        <a:t>™, “Red Rubber”, PVC)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0" u="none" strike="noStrike" kern="1200" cap="none" spc="0" normalizeH="0" baseline="0" noProof="0">
                          <a:ln>
                            <a:noFill/>
                          </a:ln>
                          <a:solidFill>
                            <a:schemeClr val="tx1"/>
                          </a:solidFill>
                          <a:effectLst/>
                          <a:uLnTx/>
                          <a:uFillTx/>
                        </a:rPr>
                        <a:t>Color-Coded </a:t>
                      </a:r>
                      <a:r>
                        <a:rPr kumimoji="0" lang="en-US" sz="1050" b="0" u="none" strike="noStrike" kern="1200" cap="none" spc="0" normalizeH="0" baseline="0" noProof="0" err="1">
                          <a:ln>
                            <a:noFill/>
                          </a:ln>
                          <a:solidFill>
                            <a:schemeClr val="tx1"/>
                          </a:solidFill>
                          <a:effectLst/>
                          <a:uLnTx/>
                          <a:uFillTx/>
                        </a:rPr>
                        <a:t>Guedel</a:t>
                      </a:r>
                      <a:r>
                        <a:rPr kumimoji="0" lang="en-US" sz="1050" b="0" u="none" strike="noStrike" kern="1200" cap="none" spc="0" normalizeH="0" baseline="0" noProof="0">
                          <a:ln>
                            <a:noFill/>
                          </a:ln>
                          <a:solidFill>
                            <a:schemeClr val="tx1"/>
                          </a:solidFill>
                          <a:effectLst/>
                          <a:uLnTx/>
                          <a:uFillTx/>
                        </a:rPr>
                        <a:t> &amp; Berman</a:t>
                      </a:r>
                      <a:endParaRPr kumimoji="0" lang="en-US" sz="105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algn="ctr"/>
                      <a:r>
                        <a:rPr lang="en-US" sz="1050">
                          <a:solidFill>
                            <a:schemeClr val="tx1"/>
                          </a:solidFill>
                        </a:rPr>
                        <a:t>Color- Coded </a:t>
                      </a:r>
                      <a:r>
                        <a:rPr lang="en-US" sz="1050" err="1">
                          <a:solidFill>
                            <a:schemeClr val="tx1"/>
                          </a:solidFill>
                        </a:rPr>
                        <a:t>Guedel</a:t>
                      </a:r>
                      <a:r>
                        <a:rPr lang="en-US" sz="1050">
                          <a:solidFill>
                            <a:schemeClr val="tx1"/>
                          </a:solidFill>
                        </a:rPr>
                        <a:t> </a:t>
                      </a:r>
                      <a:endParaRPr lang="en-US" sz="105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065232999"/>
                  </a:ext>
                </a:extLst>
              </a:tr>
              <a:tr h="50724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Securement</a:t>
                      </a:r>
                      <a:endParaRPr kumimoji="0" lang="en-US" sz="12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50"/>
                        <a:t>Vyaire Tracheostomy Tie</a:t>
                      </a:r>
                      <a:endParaRPr lang="en-US" sz="1050">
                        <a:latin typeface="Arial" panose="020B0604020202020204" pitchFamily="34" charset="0"/>
                        <a:cs typeface="Arial" panose="020B0604020202020204" pitchFamily="34" charset="0"/>
                      </a:endParaRPr>
                    </a:p>
                  </a:txBody>
                  <a:tcPr anchor="ctr"/>
                </a:tc>
                <a:tc>
                  <a:txBody>
                    <a:bodyPr/>
                    <a:lstStyle/>
                    <a:p>
                      <a:pPr algn="ctr"/>
                      <a:r>
                        <a:rPr lang="en-US" sz="1050"/>
                        <a:t>_</a:t>
                      </a:r>
                      <a:endParaRPr lang="en-US" sz="1050">
                        <a:latin typeface="Arial" panose="020B0604020202020204" pitchFamily="34" charset="0"/>
                        <a:cs typeface="Arial" panose="020B0604020202020204" pitchFamily="34" charset="0"/>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0" u="none" strike="noStrike" kern="1200" cap="none" spc="0" normalizeH="0" baseline="0" noProof="0">
                          <a:ln>
                            <a:noFill/>
                          </a:ln>
                          <a:solidFill>
                            <a:schemeClr val="tx1"/>
                          </a:solidFill>
                          <a:effectLst/>
                          <a:uLnTx/>
                          <a:uFillTx/>
                        </a:rPr>
                        <a:t>_</a:t>
                      </a:r>
                      <a:endParaRPr kumimoji="0" lang="en-US" sz="105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algn="ctr"/>
                      <a:r>
                        <a:rPr lang="en-US" sz="1050" err="1">
                          <a:solidFill>
                            <a:schemeClr val="tx1"/>
                          </a:solidFill>
                        </a:rPr>
                        <a:t>i</a:t>
                      </a:r>
                      <a:r>
                        <a:rPr lang="en-US" sz="1050">
                          <a:solidFill>
                            <a:schemeClr val="tx1"/>
                          </a:solidFill>
                        </a:rPr>
                        <a:t>-gel Strap (kitted with airway)</a:t>
                      </a:r>
                      <a:endParaRPr lang="en-US" sz="105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622405170"/>
                  </a:ext>
                </a:extLst>
              </a:tr>
            </a:tbl>
          </a:graphicData>
        </a:graphic>
      </p:graphicFrame>
    </p:spTree>
    <p:extLst>
      <p:ext uri="{BB962C8B-B14F-4D97-AF65-F5344CB8AC3E}">
        <p14:creationId xmlns:p14="http://schemas.microsoft.com/office/powerpoint/2010/main" val="52423381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A6101-B7F6-175C-98A3-C5D7F19FC6B8}"/>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E869962-3169-17DA-F234-680EA9F56DE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162</a:t>
            </a:fld>
            <a:endParaRPr lang="en-US"/>
          </a:p>
        </p:txBody>
      </p:sp>
      <p:sp>
        <p:nvSpPr>
          <p:cNvPr id="4" name="Title 3">
            <a:extLst>
              <a:ext uri="{FF2B5EF4-FFF2-40B4-BE49-F238E27FC236}">
                <a16:creationId xmlns:a16="http://schemas.microsoft.com/office/drawing/2014/main" id="{5EEEABC2-2F9C-4635-EE52-2B316A2F6E5B}"/>
              </a:ext>
            </a:extLst>
          </p:cNvPr>
          <p:cNvSpPr>
            <a:spLocks noGrp="1"/>
          </p:cNvSpPr>
          <p:nvPr>
            <p:ph type="title"/>
          </p:nvPr>
        </p:nvSpPr>
        <p:spPr>
          <a:xfrm>
            <a:off x="522219" y="419100"/>
            <a:ext cx="10515600" cy="668820"/>
          </a:xfrm>
        </p:spPr>
        <p:txBody>
          <a:bodyPr/>
          <a:lstStyle/>
          <a:p>
            <a:r>
              <a:rPr lang="en-US"/>
              <a:t>Airways Competitive Pricing</a:t>
            </a:r>
          </a:p>
        </p:txBody>
      </p:sp>
      <p:graphicFrame>
        <p:nvGraphicFramePr>
          <p:cNvPr id="5" name="Table 4">
            <a:extLst>
              <a:ext uri="{FF2B5EF4-FFF2-40B4-BE49-F238E27FC236}">
                <a16:creationId xmlns:a16="http://schemas.microsoft.com/office/drawing/2014/main" id="{45ABEEB4-797D-DB5B-F3C0-5E91A2003564}"/>
              </a:ext>
            </a:extLst>
          </p:cNvPr>
          <p:cNvGraphicFramePr>
            <a:graphicFrameLocks noGrp="1"/>
          </p:cNvGraphicFramePr>
          <p:nvPr>
            <p:extLst>
              <p:ext uri="{D42A27DB-BD31-4B8C-83A1-F6EECF244321}">
                <p14:modId xmlns:p14="http://schemas.microsoft.com/office/powerpoint/2010/main" val="458674607"/>
              </p:ext>
            </p:extLst>
          </p:nvPr>
        </p:nvGraphicFramePr>
        <p:xfrm>
          <a:off x="561975" y="1400718"/>
          <a:ext cx="10580316" cy="4432269"/>
        </p:xfrm>
        <a:graphic>
          <a:graphicData uri="http://schemas.openxmlformats.org/drawingml/2006/table">
            <a:tbl>
              <a:tblPr firstRow="1" bandRow="1">
                <a:tableStyleId>{69012ECD-51FC-41F1-AA8D-1B2483CD663E}</a:tableStyleId>
              </a:tblPr>
              <a:tblGrid>
                <a:gridCol w="649859">
                  <a:extLst>
                    <a:ext uri="{9D8B030D-6E8A-4147-A177-3AD203B41FA5}">
                      <a16:colId xmlns:a16="http://schemas.microsoft.com/office/drawing/2014/main" val="3421468689"/>
                    </a:ext>
                  </a:extLst>
                </a:gridCol>
                <a:gridCol w="2375804">
                  <a:extLst>
                    <a:ext uri="{9D8B030D-6E8A-4147-A177-3AD203B41FA5}">
                      <a16:colId xmlns:a16="http://schemas.microsoft.com/office/drawing/2014/main" val="1433352190"/>
                    </a:ext>
                  </a:extLst>
                </a:gridCol>
                <a:gridCol w="731520">
                  <a:extLst>
                    <a:ext uri="{9D8B030D-6E8A-4147-A177-3AD203B41FA5}">
                      <a16:colId xmlns:a16="http://schemas.microsoft.com/office/drawing/2014/main" val="1301574156"/>
                    </a:ext>
                  </a:extLst>
                </a:gridCol>
                <a:gridCol w="667972">
                  <a:extLst>
                    <a:ext uri="{9D8B030D-6E8A-4147-A177-3AD203B41FA5}">
                      <a16:colId xmlns:a16="http://schemas.microsoft.com/office/drawing/2014/main" val="2292812304"/>
                    </a:ext>
                  </a:extLst>
                </a:gridCol>
                <a:gridCol w="1622004">
                  <a:extLst>
                    <a:ext uri="{9D8B030D-6E8A-4147-A177-3AD203B41FA5}">
                      <a16:colId xmlns:a16="http://schemas.microsoft.com/office/drawing/2014/main" val="3920236612"/>
                    </a:ext>
                  </a:extLst>
                </a:gridCol>
                <a:gridCol w="592740">
                  <a:extLst>
                    <a:ext uri="{9D8B030D-6E8A-4147-A177-3AD203B41FA5}">
                      <a16:colId xmlns:a16="http://schemas.microsoft.com/office/drawing/2014/main" val="1706564787"/>
                    </a:ext>
                  </a:extLst>
                </a:gridCol>
                <a:gridCol w="1530258">
                  <a:extLst>
                    <a:ext uri="{9D8B030D-6E8A-4147-A177-3AD203B41FA5}">
                      <a16:colId xmlns:a16="http://schemas.microsoft.com/office/drawing/2014/main" val="434171081"/>
                    </a:ext>
                  </a:extLst>
                </a:gridCol>
                <a:gridCol w="561009">
                  <a:extLst>
                    <a:ext uri="{9D8B030D-6E8A-4147-A177-3AD203B41FA5}">
                      <a16:colId xmlns:a16="http://schemas.microsoft.com/office/drawing/2014/main" val="3047798628"/>
                    </a:ext>
                  </a:extLst>
                </a:gridCol>
                <a:gridCol w="1231452">
                  <a:extLst>
                    <a:ext uri="{9D8B030D-6E8A-4147-A177-3AD203B41FA5}">
                      <a16:colId xmlns:a16="http://schemas.microsoft.com/office/drawing/2014/main" val="2384678656"/>
                    </a:ext>
                  </a:extLst>
                </a:gridCol>
                <a:gridCol w="617698">
                  <a:extLst>
                    <a:ext uri="{9D8B030D-6E8A-4147-A177-3AD203B41FA5}">
                      <a16:colId xmlns:a16="http://schemas.microsoft.com/office/drawing/2014/main" val="1455020572"/>
                    </a:ext>
                  </a:extLst>
                </a:gridCol>
              </a:tblGrid>
              <a:tr h="522287">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gridSpan="3">
                  <a:txBody>
                    <a:bodyPr/>
                    <a:lstStyle/>
                    <a:p>
                      <a:pPr algn="ctr"/>
                      <a:r>
                        <a:rPr lang="en-US" sz="1400" b="1">
                          <a:solidFill>
                            <a:schemeClr val="bg1"/>
                          </a:solidFill>
                        </a:rPr>
                        <a:t>AirLife</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hMerge="1">
                  <a:txBody>
                    <a:bodyPr/>
                    <a:lstStyle/>
                    <a:p>
                      <a:endParaRPr lang="en-US"/>
                    </a:p>
                  </a:txBody>
                  <a:tcPr/>
                </a:tc>
                <a:tc hMerge="1">
                  <a:txBody>
                    <a:bodyPr/>
                    <a:lstStyle/>
                    <a:p>
                      <a:endParaRPr lang="en-US"/>
                    </a:p>
                  </a:txBody>
                  <a:tcPr/>
                </a:tc>
                <a:tc gridSpan="2">
                  <a:txBody>
                    <a:bodyPr/>
                    <a:lstStyle/>
                    <a:p>
                      <a:pPr algn="ctr"/>
                      <a:r>
                        <a:rPr lang="en-US" sz="1400" b="1">
                          <a:solidFill>
                            <a:schemeClr val="bg1"/>
                          </a:solidFill>
                        </a:rPr>
                        <a:t>Medtronic</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hMerge="1">
                  <a:txBody>
                    <a:bodyPr/>
                    <a:lstStyle/>
                    <a:p>
                      <a:endParaRPr lang="en-US"/>
                    </a:p>
                  </a:txBody>
                  <a:tcPr/>
                </a:tc>
                <a:tc gridSpan="2">
                  <a:txBody>
                    <a:bodyPr/>
                    <a:lstStyle/>
                    <a:p>
                      <a:pPr algn="ctr"/>
                      <a:r>
                        <a:rPr lang="en-US" sz="1400" b="1">
                          <a:solidFill>
                            <a:schemeClr val="bg1"/>
                          </a:solidFill>
                        </a:rPr>
                        <a:t>Teleflex</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hMerge="1">
                  <a:txBody>
                    <a:bodyPr/>
                    <a:lstStyle/>
                    <a:p>
                      <a:pPr algn="ct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gridSpan="2">
                  <a:txBody>
                    <a:bodyPr/>
                    <a:lstStyle/>
                    <a:p>
                      <a:pPr algn="ctr"/>
                      <a:r>
                        <a:rPr lang="en-US" sz="1400" b="1" err="1">
                          <a:solidFill>
                            <a:schemeClr val="bg1"/>
                          </a:solidFill>
                        </a:rPr>
                        <a:t>Intersurgical</a:t>
                      </a:r>
                      <a:endParaRPr lang="en-US" sz="1400" b="1">
                        <a:solidFill>
                          <a:schemeClr val="bg1"/>
                        </a:solidFill>
                        <a:latin typeface="Arial"/>
                        <a:cs typeface="Arial"/>
                      </a:endParaRPr>
                    </a:p>
                  </a:txBody>
                  <a:tcPr anchor="ctr">
                    <a:solidFill>
                      <a:srgbClr val="1B51A4"/>
                    </a:solidFill>
                  </a:tcPr>
                </a:tc>
                <a:tc hMerge="1">
                  <a:txBody>
                    <a:bodyPr/>
                    <a:lstStyle/>
                    <a:p>
                      <a:pPr algn="ctr"/>
                      <a:endParaRPr lang="en-US" sz="1400" b="1">
                        <a:solidFill>
                          <a:schemeClr val="bg1"/>
                        </a:solidFill>
                        <a:latin typeface="Arial"/>
                        <a:cs typeface="Arial"/>
                      </a:endParaRPr>
                    </a:p>
                  </a:txBody>
                  <a:tcPr anchor="ctr">
                    <a:solidFill>
                      <a:srgbClr val="1B51A4"/>
                    </a:solidFill>
                  </a:tcPr>
                </a:tc>
                <a:extLst>
                  <a:ext uri="{0D108BD9-81ED-4DB2-BD59-A6C34878D82A}">
                    <a16:rowId xmlns:a16="http://schemas.microsoft.com/office/drawing/2014/main" val="1920091827"/>
                  </a:ext>
                </a:extLst>
              </a:tr>
              <a:tr h="262204">
                <a:tc rowSpan="9">
                  <a:txBody>
                    <a:bodyPr/>
                    <a:lstStyle/>
                    <a:p>
                      <a:pPr marL="0" algn="l" defTabSz="457200" rtl="0" eaLnBrk="1" latinLnBrk="0" hangingPunct="1"/>
                      <a:r>
                        <a:rPr lang="en-US" sz="1200" b="1" kern="1200">
                          <a:solidFill>
                            <a:schemeClr val="bg1"/>
                          </a:solidFill>
                        </a:rPr>
                        <a:t>ETT</a:t>
                      </a:r>
                      <a:endParaRPr lang="en-US" sz="1200" b="1" kern="1200">
                        <a:solidFill>
                          <a:schemeClr val="bg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l" rtl="0" fontAlgn="ctr"/>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Low GPO </a:t>
                      </a:r>
                      <a:br>
                        <a:rPr lang="en-US" sz="700" b="0" i="0" u="none" strike="noStrike">
                          <a:solidFill>
                            <a:srgbClr val="000000"/>
                          </a:solidFill>
                          <a:effectLst/>
                          <a:latin typeface="Arial" panose="020B0604020202020204" pitchFamily="34" charset="0"/>
                          <a:cs typeface="Arial" panose="020B0604020202020204" pitchFamily="34" charset="0"/>
                        </a:rPr>
                      </a:br>
                      <a:r>
                        <a:rPr lang="en-US" sz="700" b="0" i="0" u="none" strike="noStrike">
                          <a:solidFill>
                            <a:srgbClr val="000000"/>
                          </a:solidFill>
                          <a:effectLst/>
                          <a:latin typeface="Arial" panose="020B0604020202020204" pitchFamily="34" charset="0"/>
                          <a:cs typeface="Arial" panose="020B0604020202020204" pitchFamily="34" charset="0"/>
                        </a:rPr>
                        <a:t>Tier 6</a:t>
                      </a:r>
                    </a:p>
                  </a:txBody>
                  <a:tcPr marR="9525" marT="9525" marB="0" anchor="ctr">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High GPO Tier 1</a:t>
                      </a:r>
                    </a:p>
                  </a:txBody>
                  <a:tcPr marR="9525" marT="9525" marB="0" anchor="ctr">
                    <a:lnB w="6350" cap="flat" cmpd="sng" algn="ctr">
                      <a:solidFill>
                        <a:schemeClr val="bg1">
                          <a:lumMod val="75000"/>
                        </a:schemeClr>
                      </a:solidFill>
                      <a:prstDash val="solid"/>
                      <a:round/>
                      <a:headEnd type="none" w="med" len="med"/>
                      <a:tailEnd type="none" w="med" len="med"/>
                    </a:lnB>
                  </a:tcPr>
                </a:tc>
                <a:tc rowSpan="3" gridSpan="2">
                  <a:txBody>
                    <a:bodyPr/>
                    <a:lstStyle/>
                    <a:p>
                      <a:pPr algn="l"/>
                      <a:endParaRPr lang="en-US" sz="900">
                        <a:latin typeface="Arial" panose="020B0604020202020204" pitchFamily="34" charset="0"/>
                        <a:cs typeface="Arial" panose="020B0604020202020204" pitchFamily="34" charset="0"/>
                      </a:endParaRPr>
                    </a:p>
                  </a:txBody>
                  <a:tcPr marR="0" marT="0" marB="0" anchor="ctr">
                    <a:lnB w="6350" cap="flat" cmpd="sng" algn="ctr">
                      <a:solidFill>
                        <a:schemeClr val="bg1">
                          <a:lumMod val="75000"/>
                        </a:schemeClr>
                      </a:solidFill>
                      <a:prstDash val="solid"/>
                      <a:round/>
                      <a:headEnd type="none" w="med" len="med"/>
                      <a:tailEnd type="none" w="med" len="med"/>
                    </a:lnB>
                  </a:tcPr>
                </a:tc>
                <a:tc rowSpan="3" hMerge="1">
                  <a:txBody>
                    <a:bodyPr/>
                    <a:lstStyle/>
                    <a:p>
                      <a:pPr algn="l"/>
                      <a:endParaRPr lang="en-US" sz="800">
                        <a:latin typeface="Arial" panose="020B0604020202020204" pitchFamily="34" charset="0"/>
                        <a:cs typeface="Arial" panose="020B0604020202020204" pitchFamily="34" charset="0"/>
                      </a:endParaRPr>
                    </a:p>
                  </a:txBody>
                  <a:tcPr marR="0" marT="0" marB="0" anchor="ctr"/>
                </a:tc>
                <a:tc rowSpan="3"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0" kern="1200">
                        <a:solidFill>
                          <a:schemeClr val="dk1"/>
                        </a:solidFill>
                        <a:latin typeface="Arial" panose="020B0604020202020204" pitchFamily="34" charset="0"/>
                        <a:ea typeface="+mn-ea"/>
                        <a:cs typeface="Arial" panose="020B0604020202020204" pitchFamily="34" charset="0"/>
                      </a:endParaRPr>
                    </a:p>
                  </a:txBody>
                  <a:tcPr marR="0" marT="0" marB="0" anchor="ctr">
                    <a:lnB w="6350" cap="flat" cmpd="sng" algn="ctr">
                      <a:solidFill>
                        <a:schemeClr val="bg1">
                          <a:lumMod val="75000"/>
                        </a:schemeClr>
                      </a:solidFill>
                      <a:prstDash val="solid"/>
                      <a:round/>
                      <a:headEnd type="none" w="med" len="med"/>
                      <a:tailEnd type="none" w="med" len="med"/>
                    </a:lnB>
                  </a:tcPr>
                </a:tc>
                <a:tc rowSpan="3"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0" kern="1200">
                        <a:solidFill>
                          <a:schemeClr val="dk1"/>
                        </a:solidFill>
                        <a:latin typeface="Arial" panose="020B0604020202020204" pitchFamily="34" charset="0"/>
                        <a:ea typeface="+mn-ea"/>
                        <a:cs typeface="Arial" panose="020B0604020202020204" pitchFamily="34" charset="0"/>
                      </a:endParaRPr>
                    </a:p>
                  </a:txBody>
                  <a:tcPr marR="0" marT="0" marB="0" anchor="ctr">
                    <a:lnB w="6350" cap="flat" cmpd="sng" algn="ctr">
                      <a:solidFill>
                        <a:schemeClr val="bg1">
                          <a:lumMod val="75000"/>
                        </a:schemeClr>
                      </a:solidFill>
                      <a:prstDash val="solid"/>
                      <a:round/>
                      <a:headEnd type="none" w="med" len="med"/>
                      <a:tailEnd type="none" w="med" len="med"/>
                    </a:lnB>
                  </a:tcPr>
                </a:tc>
                <a:tc rowSpan="3"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lnB w="6350" cap="flat" cmpd="sng" algn="ctr">
                      <a:solidFill>
                        <a:schemeClr val="bg1">
                          <a:lumMod val="75000"/>
                        </a:schemeClr>
                      </a:solidFill>
                      <a:prstDash val="solid"/>
                      <a:round/>
                      <a:headEnd type="none" w="med" len="med"/>
                      <a:tailEnd type="none" w="med" len="med"/>
                    </a:lnB>
                  </a:tcPr>
                </a:tc>
                <a:tc rowSpan="3"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396665163"/>
                  </a:ext>
                </a:extLst>
              </a:tr>
              <a:tr h="223012">
                <a:tc vMerge="1">
                  <a:txBody>
                    <a:bodyPr/>
                    <a:lstStyle/>
                    <a:p>
                      <a:endParaRPr lang="en-US"/>
                    </a:p>
                  </a:txBody>
                  <a:tcPr/>
                </a:tc>
                <a:tc>
                  <a:txBody>
                    <a:bodyPr/>
                    <a:lstStyle/>
                    <a:p>
                      <a:pPr algn="l" rtl="0" fontAlgn="ctr"/>
                      <a:r>
                        <a:rPr lang="en-US" sz="700" b="1" i="0" u="none" strike="noStrike">
                          <a:solidFill>
                            <a:srgbClr val="000000"/>
                          </a:solidFill>
                          <a:effectLst/>
                          <a:latin typeface="Arial" panose="020B0604020202020204" pitchFamily="34" charset="0"/>
                          <a:cs typeface="Arial" panose="020B0604020202020204" pitchFamily="34" charset="0"/>
                        </a:rPr>
                        <a:t>Standard Adult High-Pressure Low-Volume ETT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gridSpan="2"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hMerge="1"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0" kern="1200">
                        <a:solidFill>
                          <a:schemeClr val="dk1"/>
                        </a:solidFill>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extLst>
                  <a:ext uri="{0D108BD9-81ED-4DB2-BD59-A6C34878D82A}">
                    <a16:rowId xmlns:a16="http://schemas.microsoft.com/office/drawing/2014/main" val="14519518"/>
                  </a:ext>
                </a:extLst>
              </a:tr>
              <a:tr h="223012">
                <a:tc vMerge="1">
                  <a:txBody>
                    <a:bodyPr/>
                    <a:lstStyle/>
                    <a:p>
                      <a:endParaRPr lang="en-US"/>
                    </a:p>
                  </a:txBody>
                  <a:tcPr/>
                </a:tc>
                <a:tc>
                  <a:txBody>
                    <a:bodyPr/>
                    <a:lstStyle/>
                    <a:p>
                      <a:pPr algn="l" rtl="0" fontAlgn="ctr"/>
                      <a:r>
                        <a:rPr lang="en-US" sz="700" b="0" i="0" u="none" strike="noStrike">
                          <a:solidFill>
                            <a:srgbClr val="000000"/>
                          </a:solidFill>
                          <a:effectLst/>
                          <a:latin typeface="Arial" panose="020B0604020202020204" pitchFamily="34" charset="0"/>
                          <a:cs typeface="Arial" panose="020B0604020202020204" pitchFamily="34" charset="0"/>
                        </a:rPr>
                        <a:t>35214 Microcuff Et Tube Adlt Magill,7mm,CA10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 – </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$82.50/cs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hMerge="1"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0" kern="1200">
                        <a:solidFill>
                          <a:schemeClr val="dk1"/>
                        </a:solidFill>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extLst>
                  <a:ext uri="{0D108BD9-81ED-4DB2-BD59-A6C34878D82A}">
                    <a16:rowId xmlns:a16="http://schemas.microsoft.com/office/drawing/2014/main" val="3454348177"/>
                  </a:ext>
                </a:extLst>
              </a:tr>
              <a:tr h="262204">
                <a:tc vMerge="1">
                  <a:txBody>
                    <a:bodyPr/>
                    <a:lstStyle/>
                    <a:p>
                      <a:endParaRPr lang="en-US"/>
                    </a:p>
                  </a:txBody>
                  <a:tcPr/>
                </a:tc>
                <a:tc>
                  <a:txBody>
                    <a:bodyPr/>
                    <a:lstStyle/>
                    <a:p>
                      <a:pPr algn="l" rtl="0" fontAlgn="ctr"/>
                      <a:r>
                        <a:rPr lang="en-US" sz="700" b="0" i="0" u="none" strike="noStrike">
                          <a:solidFill>
                            <a:srgbClr val="000000"/>
                          </a:solidFill>
                          <a:effectLst/>
                          <a:latin typeface="Arial" panose="020B0604020202020204" pitchFamily="34" charset="0"/>
                          <a:cs typeface="Arial" panose="020B0604020202020204" pitchFamily="34" charset="0"/>
                        </a:rPr>
                        <a:t>H-PFHV-70-10 Flex-Tip, Cuffed, 7.0mm, 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$13.50/cs(T4)</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$18.00/cs </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Standard Adult HPLV ETT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Clarivate ASP</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Standard Adult HPLV ETT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Clarivate ASP</a:t>
                      </a:r>
                      <a:endParaRPr lang="en-US" sz="700" b="1"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Standard Adult HPLV ETT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Clarivate ASP</a:t>
                      </a:r>
                      <a:endParaRPr lang="en-US" sz="700" b="1"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extLst>
                  <a:ext uri="{0D108BD9-81ED-4DB2-BD59-A6C34878D82A}">
                    <a16:rowId xmlns:a16="http://schemas.microsoft.com/office/drawing/2014/main" val="379844497"/>
                  </a:ext>
                </a:extLst>
              </a:tr>
              <a:tr h="262204">
                <a:tc vMerge="1">
                  <a:txBody>
                    <a:bodyPr/>
                    <a:lstStyle/>
                    <a:p>
                      <a:endParaRPr lang="en-US"/>
                    </a:p>
                  </a:txBody>
                  <a:tcPr/>
                </a:tc>
                <a:tc>
                  <a:txBody>
                    <a:bodyPr/>
                    <a:lstStyle/>
                    <a:p>
                      <a:pPr algn="l" rtl="0" fontAlgn="ctr"/>
                      <a:r>
                        <a:rPr lang="en-US" sz="700" b="0" i="0" u="none" strike="noStrike">
                          <a:solidFill>
                            <a:srgbClr val="000000"/>
                          </a:solidFill>
                          <a:effectLst/>
                          <a:latin typeface="Arial" panose="020B0604020202020204" pitchFamily="34" charset="0"/>
                          <a:cs typeface="Arial" panose="020B0604020202020204" pitchFamily="34" charset="0"/>
                        </a:rPr>
                        <a:t>1-7333-70 SunMed ETT Cuffed 7.0mm, 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$10.11/cs(T4)</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$11.20/cs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86111 </a:t>
                      </a: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ETT Cuffed, 7.0, BX10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$1.51/</a:t>
                      </a:r>
                      <a:r>
                        <a:rPr lang="en-US" sz="700" b="0" i="0" u="none" strike="noStrike" err="1">
                          <a:solidFill>
                            <a:srgbClr val="000000"/>
                          </a:solidFill>
                          <a:effectLst/>
                          <a:latin typeface="Arial" panose="020B0604020202020204" pitchFamily="34" charset="0"/>
                          <a:cs typeface="Arial" panose="020B0604020202020204" pitchFamily="34" charset="0"/>
                        </a:rPr>
                        <a:t>ea</a:t>
                      </a:r>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5-10314 Sheridan/HVT, 7.0, BX10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$1.49/</a:t>
                      </a:r>
                      <a:r>
                        <a:rPr lang="en-US" sz="700" b="0" i="0" u="none" strike="noStrike" err="1">
                          <a:solidFill>
                            <a:srgbClr val="000000"/>
                          </a:solidFill>
                          <a:effectLst/>
                          <a:latin typeface="Arial" panose="020B0604020202020204" pitchFamily="34" charset="0"/>
                          <a:cs typeface="Arial" panose="020B0604020202020204" pitchFamily="34" charset="0"/>
                        </a:rPr>
                        <a:t>ea</a:t>
                      </a:r>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8040070 </a:t>
                      </a:r>
                      <a:r>
                        <a:rPr lang="en-US" sz="700" b="0" i="0" u="none" strike="noStrike" err="1">
                          <a:solidFill>
                            <a:srgbClr val="000000"/>
                          </a:solidFill>
                          <a:effectLst/>
                          <a:latin typeface="Arial" panose="020B0604020202020204" pitchFamily="34" charset="0"/>
                          <a:cs typeface="Arial" panose="020B0604020202020204" pitchFamily="34" charset="0"/>
                        </a:rPr>
                        <a:t>InTube</a:t>
                      </a:r>
                      <a:r>
                        <a:rPr lang="en-US" sz="700" b="0" i="0" u="none" strike="noStrike">
                          <a:solidFill>
                            <a:srgbClr val="000000"/>
                          </a:solidFill>
                          <a:effectLst/>
                          <a:latin typeface="Arial" panose="020B0604020202020204" pitchFamily="34" charset="0"/>
                          <a:cs typeface="Arial" panose="020B0604020202020204" pitchFamily="34" charset="0"/>
                        </a:rPr>
                        <a:t> Tracheal 7.0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768009747"/>
                  </a:ext>
                </a:extLst>
              </a:tr>
              <a:tr h="223012">
                <a:tc vMerge="1">
                  <a:txBody>
                    <a:bodyPr/>
                    <a:lstStyle/>
                    <a:p>
                      <a:endParaRPr lang="en-US"/>
                    </a:p>
                  </a:txBody>
                  <a:tcPr/>
                </a:tc>
                <a:tc>
                  <a:txBody>
                    <a:bodyPr/>
                    <a:lstStyle/>
                    <a:p>
                      <a:pPr algn="l" rtl="0" fontAlgn="ctr"/>
                      <a:r>
                        <a:rPr lang="en-US" sz="700" b="1" i="0" u="none" strike="noStrike">
                          <a:solidFill>
                            <a:srgbClr val="000000"/>
                          </a:solidFill>
                          <a:effectLst/>
                          <a:latin typeface="Arial" panose="020B0604020202020204" pitchFamily="34" charset="0"/>
                          <a:cs typeface="Arial" panose="020B0604020202020204" pitchFamily="34" charset="0"/>
                        </a:rPr>
                        <a:t>Pediatric/Specialty ETT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86450 </a:t>
                      </a:r>
                      <a:r>
                        <a:rPr lang="en-US" sz="700" b="0" i="0" u="none" strike="noStrike" err="1">
                          <a:solidFill>
                            <a:srgbClr val="000000"/>
                          </a:solidFill>
                          <a:effectLst/>
                          <a:latin typeface="Arial" panose="020B0604020202020204" pitchFamily="34" charset="0"/>
                          <a:cs typeface="Arial" panose="020B0604020202020204" pitchFamily="34" charset="0"/>
                        </a:rPr>
                        <a:t>Shiley</a:t>
                      </a:r>
                      <a:r>
                        <a:rPr lang="en-US" sz="700" b="0" i="0" u="none" strike="noStrike">
                          <a:solidFill>
                            <a:srgbClr val="000000"/>
                          </a:solidFill>
                          <a:effectLst/>
                          <a:latin typeface="Arial" panose="020B0604020202020204" pitchFamily="34" charset="0"/>
                          <a:cs typeface="Arial" panose="020B0604020202020204" pitchFamily="34" charset="0"/>
                        </a:rPr>
                        <a:t> Intermediate, 7.0, BX10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$1.48/</a:t>
                      </a:r>
                      <a:r>
                        <a:rPr lang="en-US" sz="700" b="0" i="0" u="none" strike="noStrike" err="1">
                          <a:solidFill>
                            <a:srgbClr val="000000"/>
                          </a:solidFill>
                          <a:effectLst/>
                          <a:latin typeface="Arial" panose="020B0604020202020204" pitchFamily="34" charset="0"/>
                          <a:cs typeface="Arial" panose="020B0604020202020204" pitchFamily="34" charset="0"/>
                        </a:rPr>
                        <a:t>ea</a:t>
                      </a:r>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rowSpan="4"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700" b="0" kern="1200">
                        <a:solidFill>
                          <a:schemeClr val="dk1"/>
                        </a:solidFill>
                        <a:latin typeface="Arial" panose="020B0604020202020204" pitchFamily="34" charset="0"/>
                        <a:ea typeface="+mn-ea"/>
                        <a:cs typeface="Arial" panose="020B0604020202020204" pitchFamily="34" charset="0"/>
                      </a:endParaRPr>
                    </a:p>
                  </a:txBody>
                  <a:tcPr marR="0" marT="0"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4"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700" b="0" kern="1200">
                        <a:solidFill>
                          <a:schemeClr val="dk1"/>
                        </a:solidFill>
                        <a:latin typeface="Arial" panose="020B0604020202020204" pitchFamily="34" charset="0"/>
                        <a:ea typeface="+mn-ea"/>
                        <a:cs typeface="Arial" panose="020B0604020202020204" pitchFamily="34" charset="0"/>
                      </a:endParaRPr>
                    </a:p>
                  </a:txBody>
                  <a:tcPr marR="0" marT="0"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4"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4"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552530711"/>
                  </a:ext>
                </a:extLst>
              </a:tr>
              <a:tr h="223012">
                <a:tc vMerge="1">
                  <a:txBody>
                    <a:bodyPr/>
                    <a:lstStyle/>
                    <a:p>
                      <a:endParaRPr lang="en-US"/>
                    </a:p>
                  </a:txBody>
                  <a:tcPr/>
                </a:tc>
                <a:tc>
                  <a:txBody>
                    <a:bodyPr/>
                    <a:lstStyle/>
                    <a:p>
                      <a:pPr algn="l" rtl="0" fontAlgn="ctr"/>
                      <a:r>
                        <a:rPr lang="en-US" sz="700" b="0" i="0" u="none" strike="noStrike">
                          <a:solidFill>
                            <a:srgbClr val="000000"/>
                          </a:solidFill>
                          <a:effectLst/>
                          <a:latin typeface="Arial" panose="020B0604020202020204" pitchFamily="34" charset="0"/>
                          <a:cs typeface="Arial" panose="020B0604020202020204" pitchFamily="34" charset="0"/>
                        </a:rPr>
                        <a:t>35112 </a:t>
                      </a:r>
                      <a:r>
                        <a:rPr lang="en-US" sz="700" b="0" i="0" u="none" strike="noStrike" err="1">
                          <a:solidFill>
                            <a:srgbClr val="000000"/>
                          </a:solidFill>
                          <a:effectLst/>
                          <a:latin typeface="Arial" panose="020B0604020202020204" pitchFamily="34" charset="0"/>
                          <a:cs typeface="Arial" panose="020B0604020202020204" pitchFamily="34" charset="0"/>
                        </a:rPr>
                        <a:t>Microcuff</a:t>
                      </a:r>
                      <a:r>
                        <a:rPr lang="en-US" sz="700" b="0" i="0" u="none" strike="noStrike">
                          <a:solidFill>
                            <a:srgbClr val="000000"/>
                          </a:solidFill>
                          <a:effectLst/>
                          <a:latin typeface="Arial" panose="020B0604020202020204" pitchFamily="34" charset="0"/>
                          <a:cs typeface="Arial" panose="020B0604020202020204" pitchFamily="34" charset="0"/>
                        </a:rPr>
                        <a:t> Et Tube Ped Magill,3.5mm, 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$82.50/cs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rowSpan="3" gridSpan="2">
                  <a:txBody>
                    <a:bodyPr/>
                    <a:lstStyle/>
                    <a:p>
                      <a:pPr algn="l"/>
                      <a:endParaRPr lang="en-US" sz="700">
                        <a:latin typeface="Arial" panose="020B0604020202020204" pitchFamily="34" charset="0"/>
                        <a:cs typeface="Arial" panose="020B0604020202020204" pitchFamily="34" charset="0"/>
                      </a:endParaRPr>
                    </a:p>
                  </a:txBody>
                  <a:tcPr marR="0" marT="0"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3" hMerge="1">
                  <a:txBody>
                    <a:bodyPr/>
                    <a:lstStyle/>
                    <a:p>
                      <a:pPr algn="l"/>
                      <a:endParaRPr lang="en-US" sz="600">
                        <a:latin typeface="Arial" panose="020B0604020202020204" pitchFamily="34" charset="0"/>
                        <a:cs typeface="Arial" panose="020B0604020202020204" pitchFamily="34" charset="0"/>
                      </a:endParaRPr>
                    </a:p>
                  </a:txBody>
                  <a:tcPr marR="0" marT="0" marB="0" anchor="ct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600" b="0" kern="1200">
                        <a:solidFill>
                          <a:schemeClr val="dk1"/>
                        </a:solidFill>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extLst>
                  <a:ext uri="{0D108BD9-81ED-4DB2-BD59-A6C34878D82A}">
                    <a16:rowId xmlns:a16="http://schemas.microsoft.com/office/drawing/2014/main" val="2170841735"/>
                  </a:ext>
                </a:extLst>
              </a:tr>
              <a:tr h="223012">
                <a:tc vMerge="1">
                  <a:txBody>
                    <a:bodyPr/>
                    <a:lstStyle/>
                    <a:p>
                      <a:endParaRPr lang="en-US"/>
                    </a:p>
                  </a:txBody>
                  <a:tcPr/>
                </a:tc>
                <a:tc>
                  <a:txBody>
                    <a:bodyPr/>
                    <a:lstStyle/>
                    <a:p>
                      <a:pPr algn="l" rtl="0" fontAlgn="ctr"/>
                      <a:r>
                        <a:rPr lang="en-US" sz="700" b="0" i="0" u="none" strike="noStrike">
                          <a:solidFill>
                            <a:srgbClr val="000000"/>
                          </a:solidFill>
                          <a:effectLst/>
                          <a:latin typeface="Arial" panose="020B0604020202020204" pitchFamily="34" charset="0"/>
                          <a:cs typeface="Arial" panose="020B0604020202020204" pitchFamily="34" charset="0"/>
                        </a:rPr>
                        <a:t>H-PFNC-45-5 Parker Nasal RAE, Cuffed, 4.5mm</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$14.31/cs(T4)*</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$23.41/cs*       </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hMerge="1"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0" kern="1200">
                        <a:solidFill>
                          <a:schemeClr val="dk1"/>
                        </a:solidFill>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extLst>
                  <a:ext uri="{0D108BD9-81ED-4DB2-BD59-A6C34878D82A}">
                    <a16:rowId xmlns:a16="http://schemas.microsoft.com/office/drawing/2014/main" val="799434762"/>
                  </a:ext>
                </a:extLst>
              </a:tr>
              <a:tr h="223012">
                <a:tc vMerge="1">
                  <a:txBody>
                    <a:bodyPr/>
                    <a:lstStyle/>
                    <a:p>
                      <a:endParaRPr lang="en-US"/>
                    </a:p>
                  </a:txBody>
                  <a:tcPr/>
                </a:tc>
                <a:tc>
                  <a:txBody>
                    <a:bodyPr/>
                    <a:lstStyle/>
                    <a:p>
                      <a:pPr algn="l" rtl="0" fontAlgn="ctr"/>
                      <a:r>
                        <a:rPr lang="en-US" sz="700" b="0" i="0" u="none" strike="noStrike">
                          <a:solidFill>
                            <a:srgbClr val="000000"/>
                          </a:solidFill>
                          <a:effectLst/>
                          <a:latin typeface="Arial" panose="020B0604020202020204" pitchFamily="34" charset="0"/>
                          <a:cs typeface="Arial" panose="020B0604020202020204" pitchFamily="34" charset="0"/>
                        </a:rPr>
                        <a:t>1-7323-45 SunMed Preformed Nasal, 4.5mm</a:t>
                      </a:r>
                    </a:p>
                  </a:txBody>
                  <a:tcPr marR="9525" marT="9525"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$39.71/cs(T4)*</a:t>
                      </a:r>
                    </a:p>
                  </a:txBody>
                  <a:tcPr marR="9525" marT="9525"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$42.00/cs*</a:t>
                      </a:r>
                    </a:p>
                  </a:txBody>
                  <a:tcPr marR="9525" marT="9525" marB="0" anchor="ctr">
                    <a:lnT w="6350" cap="flat" cmpd="sng" algn="ctr">
                      <a:solidFill>
                        <a:schemeClr val="bg1">
                          <a:lumMod val="7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gridSpan="2"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hMerge="1" vMerge="1">
                  <a:txBody>
                    <a:bodyPr/>
                    <a:lstStyle/>
                    <a:p>
                      <a:pPr algn="l"/>
                      <a:endParaRPr lang="en-US" sz="800">
                        <a:latin typeface="Arial" panose="020B0604020202020204" pitchFamily="34" charset="0"/>
                        <a:cs typeface="Arial" panose="020B0604020202020204" pitchFamily="34" charset="0"/>
                      </a:endParaRPr>
                    </a:p>
                  </a:txBody>
                  <a:tcPr marR="0" marT="0" marB="0" anchor="ct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0" kern="1200">
                        <a:solidFill>
                          <a:schemeClr val="dk1"/>
                        </a:solidFill>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a:ln>
                          <a:noFill/>
                        </a:ln>
                        <a:solidFill>
                          <a:prstClr val="black"/>
                        </a:solidFill>
                        <a:effectLst/>
                        <a:uLnTx/>
                        <a:uFillTx/>
                        <a:latin typeface="Arial" panose="020B0604020202020204" pitchFamily="34" charset="0"/>
                        <a:ea typeface="+mn-ea"/>
                        <a:cs typeface="Arial" panose="020B0604020202020204" pitchFamily="34" charset="0"/>
                      </a:endParaRPr>
                    </a:p>
                  </a:txBody>
                  <a:tcPr marR="0" marT="0" marB="0" anchor="ctr"/>
                </a:tc>
                <a:tc hMerge="1" vMerge="1">
                  <a:txBody>
                    <a:bodyPr/>
                    <a:lstStyle/>
                    <a:p>
                      <a:endParaRPr lang="en-US"/>
                    </a:p>
                  </a:txBody>
                  <a:tcPr/>
                </a:tc>
                <a:extLst>
                  <a:ext uri="{0D108BD9-81ED-4DB2-BD59-A6C34878D82A}">
                    <a16:rowId xmlns:a16="http://schemas.microsoft.com/office/drawing/2014/main" val="3784317188"/>
                  </a:ext>
                </a:extLst>
              </a:tr>
              <a:tr h="253849">
                <a:tc rowSpan="7">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SGA</a:t>
                      </a:r>
                      <a:endParaRPr kumimoji="0" lang="en-US" sz="12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Gen1 SGA</a:t>
                      </a:r>
                    </a:p>
                  </a:txBody>
                  <a:tcPr marR="9525" marT="9525"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rowSpan="7" gridSpan="2">
                  <a:txBody>
                    <a:bodyPr/>
                    <a:lstStyle/>
                    <a:p>
                      <a:pPr algn="ctr"/>
                      <a:r>
                        <a:rPr lang="en-US" sz="900">
                          <a:latin typeface="Arial" panose="020B0604020202020204" pitchFamily="34" charset="0"/>
                          <a:cs typeface="Arial" panose="020B0604020202020204" pitchFamily="34" charset="0"/>
                        </a:rPr>
                        <a:t>–</a:t>
                      </a:r>
                    </a:p>
                  </a:txBody>
                  <a:tcPr marR="0" marT="0" marB="0" anchor="ctr">
                    <a:lnT w="12700" cap="flat" cmpd="sng" algn="ctr">
                      <a:solidFill>
                        <a:schemeClr val="accent1"/>
                      </a:solidFill>
                      <a:prstDash val="solid"/>
                      <a:round/>
                      <a:headEnd type="none" w="med" len="med"/>
                      <a:tailEnd type="none" w="med" len="med"/>
                    </a:lnT>
                  </a:tcPr>
                </a:tc>
                <a:tc rowSpan="7" h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0" kern="1200" noProof="0">
                        <a:solidFill>
                          <a:schemeClr val="dk1"/>
                        </a:solidFill>
                        <a:latin typeface="Arial" panose="020B0604020202020204" pitchFamily="34" charset="0"/>
                        <a:ea typeface="+mn-ea"/>
                        <a:cs typeface="Arial" panose="020B0604020202020204" pitchFamily="34" charset="0"/>
                      </a:endParaRPr>
                    </a:p>
                  </a:txBody>
                  <a:tcPr marR="0" marT="0"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0" kern="1200" noProof="0">
                        <a:solidFill>
                          <a:schemeClr val="dk1"/>
                        </a:solidFill>
                        <a:latin typeface="Arial" panose="020B0604020202020204" pitchFamily="34" charset="0"/>
                        <a:ea typeface="+mn-ea"/>
                        <a:cs typeface="Arial" panose="020B0604020202020204" pitchFamily="34" charset="0"/>
                      </a:endParaRPr>
                    </a:p>
                  </a:txBody>
                  <a:tcPr marR="0" marT="0"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a:txBody>
                    <a:bodyPr/>
                    <a:lstStyle/>
                    <a:p>
                      <a:pPr algn="ctr"/>
                      <a:endParaRPr lang="en-US" sz="1100">
                        <a:solidFill>
                          <a:schemeClr val="tx1"/>
                        </a:solidFill>
                        <a:latin typeface="Arial" panose="020B0604020202020204" pitchFamily="34" charset="0"/>
                        <a:cs typeface="Arial" panose="020B0604020202020204" pitchFamily="34" charset="0"/>
                      </a:endParaRPr>
                    </a:p>
                  </a:txBody>
                  <a:tcPr marR="0" marT="0"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hMerge="1">
                  <a:txBody>
                    <a:bodyPr/>
                    <a:lstStyle/>
                    <a:p>
                      <a:pPr algn="ctr"/>
                      <a:endParaRPr lang="en-US" sz="1100">
                        <a:solidFill>
                          <a:schemeClr val="tx1"/>
                        </a:solidFill>
                        <a:latin typeface="Arial" panose="020B0604020202020204" pitchFamily="34" charset="0"/>
                        <a:cs typeface="Arial" panose="020B0604020202020204" pitchFamily="34" charset="0"/>
                      </a:endParaRPr>
                    </a:p>
                  </a:txBody>
                  <a:tcPr marR="0" marT="0" marB="0" anchor="ctr">
                    <a:lnT w="12700" cap="flat" cmpd="sng" algn="ctr">
                      <a:solidFill>
                        <a:schemeClr val="accent1"/>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741549868"/>
                  </a:ext>
                </a:extLst>
              </a:tr>
              <a:tr h="262204">
                <a:tc vMerge="1">
                  <a:txBody>
                    <a:bodyPr/>
                    <a:lstStyle/>
                    <a:p>
                      <a:endParaRPr lang="en-US"/>
                    </a:p>
                  </a:txBody>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1036040 Ultra Clear Size 4, 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$62.08/cs(T3</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$76.86/cs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hMerge="1"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Gen 1 SGA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Clarivate ASP</a:t>
                      </a:r>
                      <a:endParaRPr lang="en-US" sz="700" b="1"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Gen 1 SGA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Clarivate ASP</a:t>
                      </a:r>
                      <a:endParaRPr lang="en-US" sz="700" b="1"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extLst>
                  <a:ext uri="{0D108BD9-81ED-4DB2-BD59-A6C34878D82A}">
                    <a16:rowId xmlns:a16="http://schemas.microsoft.com/office/drawing/2014/main" val="2614903037"/>
                  </a:ext>
                </a:extLst>
              </a:tr>
              <a:tr h="253849">
                <a:tc vMerge="1">
                  <a:txBody>
                    <a:bodyPr/>
                    <a:lstStyle/>
                    <a:p>
                      <a:endParaRPr lang="en-US"/>
                    </a:p>
                  </a:txBody>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H-PLMD-40-5 Parker LMA, Silicone, Sz4, CA5</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$31.04/cs(T3)</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$38.43/cs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hMerge="1"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105200-000040 LMA Unique, Sz4</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$6.51/ea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8004003 Solus sz4</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$5.57/ea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262850911"/>
                  </a:ext>
                </a:extLst>
              </a:tr>
              <a:tr h="253849">
                <a:tc vMerge="1">
                  <a:txBody>
                    <a:bodyPr/>
                    <a:lstStyle/>
                    <a:p>
                      <a:endParaRPr lang="en-US"/>
                    </a:p>
                  </a:txBody>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1-2021-04 Sunmed LMA - Pvc Disp, Sz4, 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$41.80/cs(T3)*</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$46.75/cs*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hMerge="1"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Gen2 SGA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1"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8004001 Solus Reinforced</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$11.95/ea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4103495012"/>
                  </a:ext>
                </a:extLst>
              </a:tr>
              <a:tr h="253849">
                <a:tc vMerge="1">
                  <a:txBody>
                    <a:bodyPr/>
                    <a:lstStyle/>
                    <a:p>
                      <a:endParaRPr lang="en-US"/>
                    </a:p>
                  </a:txBody>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Gen2 SGA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gridSpan="2"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hMerge="1"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ALBF040SU LMA Supreme, Sz4</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$20.71/</a:t>
                      </a:r>
                      <a:r>
                        <a:rPr lang="en-US" sz="700" b="0" i="0" u="none" strike="noStrike" err="1">
                          <a:solidFill>
                            <a:srgbClr val="000000"/>
                          </a:solidFill>
                          <a:effectLst/>
                          <a:latin typeface="Arial" panose="020B0604020202020204" pitchFamily="34" charset="0"/>
                          <a:cs typeface="Arial" panose="020B0604020202020204" pitchFamily="34" charset="0"/>
                        </a:rPr>
                        <a:t>ea</a:t>
                      </a:r>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1" i="0" u="none" strike="noStrike">
                          <a:solidFill>
                            <a:srgbClr val="000000"/>
                          </a:solidFill>
                          <a:effectLst/>
                          <a:latin typeface="Arial" panose="020B0604020202020204" pitchFamily="34" charset="0"/>
                          <a:cs typeface="Arial" panose="020B0604020202020204" pitchFamily="34" charset="0"/>
                        </a:rPr>
                        <a:t>Gen2 SGA</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tc>
                  <a:txBody>
                    <a:bodyPr/>
                    <a:lstStyle/>
                    <a:p>
                      <a:pPr algn="l" fontAlgn="b"/>
                      <a:endParaRPr lang="en-US" sz="700" b="1"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2"/>
                    </a:solidFill>
                  </a:tcPr>
                </a:tc>
                <a:extLst>
                  <a:ext uri="{0D108BD9-81ED-4DB2-BD59-A6C34878D82A}">
                    <a16:rowId xmlns:a16="http://schemas.microsoft.com/office/drawing/2014/main" val="3413840707"/>
                  </a:ext>
                </a:extLst>
              </a:tr>
              <a:tr h="253849">
                <a:tc vMerge="1">
                  <a:txBody>
                    <a:bodyPr/>
                    <a:lstStyle/>
                    <a:p>
                      <a:endParaRPr lang="en-US"/>
                    </a:p>
                  </a:txBody>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30405 Air-Q3 w/ Manual Cuff sz4, CA10</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$71.48/cs(T3)</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$79.94/cs</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gridSpan="2"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hMerge="1"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rowSpan="2" gridSpan="2">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rowSpan="2" hMerge="1">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8203000 I-Gel SGA Sz3</a:t>
                      </a: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$6.51/</a:t>
                      </a:r>
                      <a:r>
                        <a:rPr lang="en-US" sz="700" b="0" i="0" u="none" strike="noStrike" err="1">
                          <a:solidFill>
                            <a:srgbClr val="000000"/>
                          </a:solidFill>
                          <a:effectLst/>
                          <a:latin typeface="Arial" panose="020B0604020202020204" pitchFamily="34" charset="0"/>
                          <a:cs typeface="Arial" panose="020B0604020202020204" pitchFamily="34" charset="0"/>
                        </a:rPr>
                        <a:t>ea</a:t>
                      </a:r>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4095768714"/>
                  </a:ext>
                </a:extLst>
              </a:tr>
              <a:tr h="253849">
                <a:tc vMerge="1">
                  <a:txBody>
                    <a:bodyPr/>
                    <a:lstStyle/>
                    <a:p>
                      <a:endParaRPr lang="en-US"/>
                    </a:p>
                  </a:txBody>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60405 Air-Qsp3G w/ </a:t>
                      </a:r>
                      <a:r>
                        <a:rPr lang="en-US" sz="700" b="0" i="0" u="none" strike="noStrike" err="1">
                          <a:solidFill>
                            <a:srgbClr val="000000"/>
                          </a:solidFill>
                          <a:effectLst/>
                          <a:latin typeface="Arial" panose="020B0604020202020204" pitchFamily="34" charset="0"/>
                          <a:cs typeface="Arial" panose="020B0604020202020204" pitchFamily="34" charset="0"/>
                        </a:rPr>
                        <a:t>sp</a:t>
                      </a:r>
                      <a:r>
                        <a:rPr lang="en-US" sz="700" b="0" i="0" u="none" strike="noStrike">
                          <a:solidFill>
                            <a:srgbClr val="000000"/>
                          </a:solidFill>
                          <a:effectLst/>
                          <a:latin typeface="Arial" panose="020B0604020202020204" pitchFamily="34" charset="0"/>
                          <a:cs typeface="Arial" panose="020B0604020202020204" pitchFamily="34" charset="0"/>
                        </a:rPr>
                        <a:t> and GA, sz4, CA10</a:t>
                      </a:r>
                    </a:p>
                  </a:txBody>
                  <a:tcPr marR="9525" marT="9525" marB="0" anchor="ctr">
                    <a:lnT w="6350" cap="flat" cmpd="sng" algn="ctr">
                      <a:solidFill>
                        <a:schemeClr val="bg1">
                          <a:lumMod val="75000"/>
                        </a:schemeClr>
                      </a:solidFill>
                      <a:prstDash val="solid"/>
                      <a:round/>
                      <a:headEnd type="none" w="med" len="med"/>
                      <a:tailEnd type="none" w="med" len="med"/>
                    </a:lnT>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$103.00/cs(T3)</a:t>
                      </a:r>
                    </a:p>
                  </a:txBody>
                  <a:tcPr marR="9525" marT="9525" marB="0" anchor="ctr">
                    <a:lnT w="6350" cap="flat" cmpd="sng" algn="ctr">
                      <a:solidFill>
                        <a:schemeClr val="bg1">
                          <a:lumMod val="75000"/>
                        </a:schemeClr>
                      </a:solidFill>
                      <a:prstDash val="solid"/>
                      <a:round/>
                      <a:headEnd type="none" w="med" len="med"/>
                      <a:tailEnd type="none" w="med" len="med"/>
                    </a:lnT>
                  </a:tcPr>
                </a:tc>
                <a:tc>
                  <a:txBody>
                    <a:bodyPr/>
                    <a:lstStyle/>
                    <a:p>
                      <a:pPr algn="l" fontAlgn="b"/>
                      <a:r>
                        <a:rPr lang="en-US" sz="700" b="0" i="0" u="none" strike="noStrike">
                          <a:solidFill>
                            <a:srgbClr val="000000"/>
                          </a:solidFill>
                          <a:effectLst/>
                          <a:latin typeface="Arial" panose="020B0604020202020204" pitchFamily="34" charset="0"/>
                          <a:cs typeface="Arial" panose="020B0604020202020204" pitchFamily="34" charset="0"/>
                        </a:rPr>
                        <a:t>$130.57/cs</a:t>
                      </a:r>
                    </a:p>
                  </a:txBody>
                  <a:tcPr marR="9525" marT="9525" marB="0" anchor="ctr">
                    <a:lnT w="6350" cap="flat" cmpd="sng" algn="ctr">
                      <a:solidFill>
                        <a:schemeClr val="bg1">
                          <a:lumMod val="75000"/>
                        </a:schemeClr>
                      </a:solidFill>
                      <a:prstDash val="solid"/>
                      <a:round/>
                      <a:headEnd type="none" w="med" len="med"/>
                      <a:tailEnd type="none" w="med" len="med"/>
                    </a:lnT>
                  </a:tcPr>
                </a:tc>
                <a:tc gridSpan="2"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hMerge="1" vMerge="1">
                  <a:txBody>
                    <a:bodyPr/>
                    <a:lstStyle/>
                    <a:p>
                      <a:pPr algn="ctr"/>
                      <a:endParaRPr lang="en-US" sz="800">
                        <a:latin typeface="Arial" panose="020B0604020202020204" pitchFamily="34" charset="0"/>
                        <a:cs typeface="Arial" panose="020B0604020202020204" pitchFamily="34" charset="0"/>
                      </a:endParaRPr>
                    </a:p>
                  </a:txBody>
                  <a:tcPr marL="0" marR="0" marT="0" marB="0" anchor="ctr"/>
                </a:tc>
                <a:tc gridSpan="2"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600" b="0" kern="1200" noProof="0">
                        <a:solidFill>
                          <a:schemeClr val="dk1"/>
                        </a:solidFill>
                        <a:latin typeface="Arial" panose="020B0604020202020204" pitchFamily="34" charset="0"/>
                        <a:ea typeface="+mn-ea"/>
                        <a:cs typeface="Arial" panose="020B0604020202020204" pitchFamily="34" charset="0"/>
                      </a:endParaRPr>
                    </a:p>
                  </a:txBody>
                  <a:tcPr marR="0" marT="0" marB="0" anchor="ctr">
                    <a:lnT w="3175" cap="flat" cmpd="sng" algn="ctr">
                      <a:solidFill>
                        <a:schemeClr val="bg1"/>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hMerge="1" vMerge="1">
                  <a:txBody>
                    <a:bodyPr/>
                    <a:lstStyle/>
                    <a:p>
                      <a:endParaRPr lang="en-US"/>
                    </a:p>
                  </a:txBody>
                  <a:tcPr/>
                </a:tc>
                <a:tc gridSpan="2">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tcPr>
                </a:tc>
                <a:tc hMerge="1">
                  <a:txBody>
                    <a:bodyPr/>
                    <a:lstStyle/>
                    <a:p>
                      <a:pPr algn="l" fontAlgn="b"/>
                      <a:endParaRPr lang="en-US" sz="700" b="0" i="0" u="none" strike="noStrike">
                        <a:solidFill>
                          <a:srgbClr val="000000"/>
                        </a:solidFill>
                        <a:effectLst/>
                        <a:latin typeface="Arial" panose="020B0604020202020204" pitchFamily="34" charset="0"/>
                        <a:cs typeface="Arial" panose="020B0604020202020204" pitchFamily="34" charset="0"/>
                      </a:endParaRPr>
                    </a:p>
                  </a:txBody>
                  <a:tcPr marR="9525" marT="9525" marB="0" anchor="ctr">
                    <a:lnT w="635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4267964948"/>
                  </a:ext>
                </a:extLst>
              </a:tr>
            </a:tbl>
          </a:graphicData>
        </a:graphic>
      </p:graphicFrame>
      <p:sp>
        <p:nvSpPr>
          <p:cNvPr id="2" name="TextBox 1">
            <a:extLst>
              <a:ext uri="{FF2B5EF4-FFF2-40B4-BE49-F238E27FC236}">
                <a16:creationId xmlns:a16="http://schemas.microsoft.com/office/drawing/2014/main" id="{2C602849-EFFB-7F4F-37FB-C76D6ADB33BA}"/>
              </a:ext>
            </a:extLst>
          </p:cNvPr>
          <p:cNvSpPr txBox="1"/>
          <p:nvPr/>
        </p:nvSpPr>
        <p:spPr>
          <a:xfrm>
            <a:off x="3618874" y="5953161"/>
            <a:ext cx="928459" cy="184666"/>
          </a:xfrm>
          <a:prstGeom prst="rect">
            <a:avLst/>
          </a:prstGeom>
          <a:noFill/>
        </p:spPr>
        <p:txBody>
          <a:bodyPr wrap="none" rtlCol="0">
            <a:spAutoFit/>
          </a:bodyPr>
          <a:lstStyle/>
          <a:p>
            <a:r>
              <a:rPr lang="en-US" sz="600" b="0" i="0" u="none" strike="noStrike">
                <a:solidFill>
                  <a:srgbClr val="000000"/>
                </a:solidFill>
                <a:effectLst/>
                <a:latin typeface="Arial" panose="020B0604020202020204" pitchFamily="34" charset="0"/>
                <a:cs typeface="Arial" panose="020B0604020202020204" pitchFamily="34" charset="0"/>
              </a:rPr>
              <a:t>*Not on GPO contract</a:t>
            </a:r>
          </a:p>
        </p:txBody>
      </p:sp>
    </p:spTree>
    <p:extLst>
      <p:ext uri="{BB962C8B-B14F-4D97-AF65-F5344CB8AC3E}">
        <p14:creationId xmlns:p14="http://schemas.microsoft.com/office/powerpoint/2010/main" val="359013947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AFC20-2924-29BB-67C7-D0197106A131}"/>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0A5AF4D-E642-5483-7884-3F76017CD015}"/>
              </a:ext>
            </a:extLst>
          </p:cNvPr>
          <p:cNvGraphicFramePr>
            <a:graphicFrameLocks noGrp="1"/>
          </p:cNvGraphicFramePr>
          <p:nvPr/>
        </p:nvGraphicFramePr>
        <p:xfrm>
          <a:off x="561975" y="1400175"/>
          <a:ext cx="10763798" cy="4608095"/>
        </p:xfrm>
        <a:graphic>
          <a:graphicData uri="http://schemas.openxmlformats.org/drawingml/2006/table">
            <a:tbl>
              <a:tblPr>
                <a:tableStyleId>{5C22544A-7EE6-4342-B048-85BDC9FD1C3A}</a:tableStyleId>
              </a:tblPr>
              <a:tblGrid>
                <a:gridCol w="1423153">
                  <a:extLst>
                    <a:ext uri="{9D8B030D-6E8A-4147-A177-3AD203B41FA5}">
                      <a16:colId xmlns:a16="http://schemas.microsoft.com/office/drawing/2014/main" val="2646550530"/>
                    </a:ext>
                  </a:extLst>
                </a:gridCol>
                <a:gridCol w="1150374">
                  <a:extLst>
                    <a:ext uri="{9D8B030D-6E8A-4147-A177-3AD203B41FA5}">
                      <a16:colId xmlns:a16="http://schemas.microsoft.com/office/drawing/2014/main" val="3387884298"/>
                    </a:ext>
                  </a:extLst>
                </a:gridCol>
                <a:gridCol w="924232">
                  <a:extLst>
                    <a:ext uri="{9D8B030D-6E8A-4147-A177-3AD203B41FA5}">
                      <a16:colId xmlns:a16="http://schemas.microsoft.com/office/drawing/2014/main" val="2986222888"/>
                    </a:ext>
                  </a:extLst>
                </a:gridCol>
                <a:gridCol w="2300749">
                  <a:extLst>
                    <a:ext uri="{9D8B030D-6E8A-4147-A177-3AD203B41FA5}">
                      <a16:colId xmlns:a16="http://schemas.microsoft.com/office/drawing/2014/main" val="2559915823"/>
                    </a:ext>
                  </a:extLst>
                </a:gridCol>
                <a:gridCol w="825910">
                  <a:extLst>
                    <a:ext uri="{9D8B030D-6E8A-4147-A177-3AD203B41FA5}">
                      <a16:colId xmlns:a16="http://schemas.microsoft.com/office/drawing/2014/main" val="949966609"/>
                    </a:ext>
                  </a:extLst>
                </a:gridCol>
                <a:gridCol w="629264">
                  <a:extLst>
                    <a:ext uri="{9D8B030D-6E8A-4147-A177-3AD203B41FA5}">
                      <a16:colId xmlns:a16="http://schemas.microsoft.com/office/drawing/2014/main" val="3268265630"/>
                    </a:ext>
                  </a:extLst>
                </a:gridCol>
                <a:gridCol w="3510116">
                  <a:extLst>
                    <a:ext uri="{9D8B030D-6E8A-4147-A177-3AD203B41FA5}">
                      <a16:colId xmlns:a16="http://schemas.microsoft.com/office/drawing/2014/main" val="649909746"/>
                    </a:ext>
                  </a:extLst>
                </a:gridCol>
              </a:tblGrid>
              <a:tr h="921619">
                <a:tc>
                  <a:txBody>
                    <a:bodyPr/>
                    <a:lstStyle/>
                    <a:p>
                      <a:pPr algn="l" fontAlgn="ctr">
                        <a:buNone/>
                      </a:pPr>
                      <a:r>
                        <a:rPr lang="en-US" sz="1000" u="none" strike="noStrike">
                          <a:effectLst/>
                        </a:rPr>
                        <a:t>Blair Hobgood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RESP54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Partners Cooperative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r>
                        <a:rPr lang="en-US" sz="1000" u="none" strike="noStrike" err="1">
                          <a:effectLst/>
                        </a:rPr>
                        <a:t>Supraglotic</a:t>
                      </a:r>
                      <a:r>
                        <a:rPr lang="en-US" sz="1000" u="none" strike="noStrike">
                          <a:effectLst/>
                        </a:rPr>
                        <a:t> Airways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9/14/2027</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087741000"/>
                  </a:ext>
                </a:extLst>
              </a:tr>
              <a:tr h="921619">
                <a:tc>
                  <a:txBody>
                    <a:bodyPr/>
                    <a:lstStyle/>
                    <a:p>
                      <a:pPr algn="l" fontAlgn="ctr">
                        <a:buNone/>
                      </a:pPr>
                      <a:r>
                        <a:rPr lang="en-US" sz="1000" u="none" strike="noStrike">
                          <a:effectLst/>
                        </a:rPr>
                        <a:t>Kevin </a:t>
                      </a:r>
                      <a:r>
                        <a:rPr lang="en-US" sz="1000" u="none" strike="noStrike" err="1">
                          <a:effectLst/>
                        </a:rPr>
                        <a:t>Veenstra</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SP020095H5055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DAPA</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Respiratory/Airway Disposables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Westmed branded. Limited items: Nebs, Comfort Soft Plus, Anesthesia Circuits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767810972"/>
                  </a:ext>
                </a:extLst>
              </a:tr>
              <a:tr h="921619">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776283633"/>
                  </a:ext>
                </a:extLst>
              </a:tr>
              <a:tr h="921619">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PP-NS-2214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Acurity</a:t>
                      </a:r>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977966511"/>
                  </a:ext>
                </a:extLst>
              </a:tr>
              <a:tr h="921619">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19446968"/>
                  </a:ext>
                </a:extLst>
              </a:tr>
            </a:tbl>
          </a:graphicData>
        </a:graphic>
      </p:graphicFrame>
      <p:sp>
        <p:nvSpPr>
          <p:cNvPr id="2" name="Title 1">
            <a:extLst>
              <a:ext uri="{FF2B5EF4-FFF2-40B4-BE49-F238E27FC236}">
                <a16:creationId xmlns:a16="http://schemas.microsoft.com/office/drawing/2014/main" id="{578377F2-F26D-5A02-5640-0F0725C2C6EF}"/>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Air-Q3: Contracts</a:t>
            </a:r>
            <a:endParaRPr lang="en-US"/>
          </a:p>
        </p:txBody>
      </p:sp>
    </p:spTree>
    <p:extLst>
      <p:ext uri="{BB962C8B-B14F-4D97-AF65-F5344CB8AC3E}">
        <p14:creationId xmlns:p14="http://schemas.microsoft.com/office/powerpoint/2010/main" val="2071006349"/>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94C2D7-D3E7-6CB5-DAC5-FB622DC2458B}"/>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80DC5DD-594E-BE3A-4BEA-587823FBF9AC}"/>
              </a:ext>
            </a:extLst>
          </p:cNvPr>
          <p:cNvGraphicFramePr>
            <a:graphicFrameLocks noGrp="1"/>
          </p:cNvGraphicFramePr>
          <p:nvPr/>
        </p:nvGraphicFramePr>
        <p:xfrm>
          <a:off x="561975" y="1400175"/>
          <a:ext cx="10763798" cy="4701240"/>
        </p:xfrm>
        <a:graphic>
          <a:graphicData uri="http://schemas.openxmlformats.org/drawingml/2006/table">
            <a:tbl>
              <a:tblPr>
                <a:tableStyleId>{5C22544A-7EE6-4342-B048-85BDC9FD1C3A}</a:tableStyleId>
              </a:tblPr>
              <a:tblGrid>
                <a:gridCol w="1423153">
                  <a:extLst>
                    <a:ext uri="{9D8B030D-6E8A-4147-A177-3AD203B41FA5}">
                      <a16:colId xmlns:a16="http://schemas.microsoft.com/office/drawing/2014/main" val="2646550530"/>
                    </a:ext>
                  </a:extLst>
                </a:gridCol>
                <a:gridCol w="1150374">
                  <a:extLst>
                    <a:ext uri="{9D8B030D-6E8A-4147-A177-3AD203B41FA5}">
                      <a16:colId xmlns:a16="http://schemas.microsoft.com/office/drawing/2014/main" val="3387884298"/>
                    </a:ext>
                  </a:extLst>
                </a:gridCol>
                <a:gridCol w="924232">
                  <a:extLst>
                    <a:ext uri="{9D8B030D-6E8A-4147-A177-3AD203B41FA5}">
                      <a16:colId xmlns:a16="http://schemas.microsoft.com/office/drawing/2014/main" val="2986222888"/>
                    </a:ext>
                  </a:extLst>
                </a:gridCol>
                <a:gridCol w="2300749">
                  <a:extLst>
                    <a:ext uri="{9D8B030D-6E8A-4147-A177-3AD203B41FA5}">
                      <a16:colId xmlns:a16="http://schemas.microsoft.com/office/drawing/2014/main" val="2559915823"/>
                    </a:ext>
                  </a:extLst>
                </a:gridCol>
                <a:gridCol w="825910">
                  <a:extLst>
                    <a:ext uri="{9D8B030D-6E8A-4147-A177-3AD203B41FA5}">
                      <a16:colId xmlns:a16="http://schemas.microsoft.com/office/drawing/2014/main" val="949966609"/>
                    </a:ext>
                  </a:extLst>
                </a:gridCol>
                <a:gridCol w="629264">
                  <a:extLst>
                    <a:ext uri="{9D8B030D-6E8A-4147-A177-3AD203B41FA5}">
                      <a16:colId xmlns:a16="http://schemas.microsoft.com/office/drawing/2014/main" val="3268265630"/>
                    </a:ext>
                  </a:extLst>
                </a:gridCol>
                <a:gridCol w="3510116">
                  <a:extLst>
                    <a:ext uri="{9D8B030D-6E8A-4147-A177-3AD203B41FA5}">
                      <a16:colId xmlns:a16="http://schemas.microsoft.com/office/drawing/2014/main" val="649909746"/>
                    </a:ext>
                  </a:extLst>
                </a:gridCol>
              </a:tblGrid>
              <a:tr h="783540">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PP-OR-2490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Endotracheal Tubes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12/31/2028</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Parker, SunMed, Microcuff, Nasos, Stylets, Intubaids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087741000"/>
                  </a:ext>
                </a:extLst>
              </a:tr>
              <a:tr h="783540">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AVANO-0071057</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Endotracheal Tubes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6/30/2026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Microcuff, adult/pediatric endotracheal tube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767810972"/>
                  </a:ext>
                </a:extLst>
              </a:tr>
              <a:tr h="783540">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Endotracheal Tubes and Related Products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12/31/2028</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Parker, </a:t>
                      </a:r>
                      <a:r>
                        <a:rPr lang="en-US" sz="1000" u="none" strike="noStrike" err="1">
                          <a:effectLst/>
                        </a:rPr>
                        <a:t>SunMed</a:t>
                      </a:r>
                      <a:r>
                        <a:rPr lang="en-US" sz="1000" u="none" strike="noStrike">
                          <a:effectLst/>
                        </a:rPr>
                        <a:t>, </a:t>
                      </a:r>
                      <a:r>
                        <a:rPr lang="en-US" sz="1000" u="none" strike="noStrike" err="1">
                          <a:effectLst/>
                        </a:rPr>
                        <a:t>Microcuff</a:t>
                      </a:r>
                      <a:r>
                        <a:rPr lang="en-US" sz="1000" u="none" strike="noStrike">
                          <a:effectLst/>
                        </a:rPr>
                        <a:t>, </a:t>
                      </a:r>
                      <a:r>
                        <a:rPr lang="en-US" sz="1000" u="none" strike="noStrike" err="1">
                          <a:effectLst/>
                        </a:rPr>
                        <a:t>Nasos</a:t>
                      </a:r>
                      <a:r>
                        <a:rPr lang="en-US" sz="1000" u="none" strike="noStrike">
                          <a:effectLst/>
                        </a:rPr>
                        <a:t>, Stylets, </a:t>
                      </a:r>
                      <a:r>
                        <a:rPr lang="en-US" sz="1000" u="none" strike="noStrike" err="1">
                          <a:effectLst/>
                        </a:rPr>
                        <a:t>Intubaids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776283633"/>
                  </a:ext>
                </a:extLst>
              </a:tr>
              <a:tr h="783540">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CAP-OR-005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Endotracheal Tubes and Related Products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8/31/2025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Capstone-Select: </a:t>
                      </a:r>
                      <a:r>
                        <a:rPr lang="en-US" sz="1000" u="none" strike="noStrike" err="1">
                          <a:effectLst/>
                        </a:rPr>
                        <a:t>SunMed</a:t>
                      </a:r>
                      <a:r>
                        <a:rPr lang="en-US" sz="1000" u="none" strike="noStrike">
                          <a:effectLst/>
                        </a:rPr>
                        <a:t>, Parker branded ET Tubes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977966511"/>
                  </a:ext>
                </a:extLst>
              </a:tr>
              <a:tr h="783540">
                <a:tc>
                  <a:txBody>
                    <a:bodyPr/>
                    <a:lstStyle/>
                    <a:p>
                      <a:pPr algn="l" fontAlgn="ctr">
                        <a:buNone/>
                      </a:pPr>
                      <a:r>
                        <a:rPr lang="en-US" sz="1000" u="none" strike="noStrike">
                          <a:effectLst/>
                        </a:rPr>
                        <a:t>Blair Hobgood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RESP39</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Partners Cooperative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Endotracheal Tubes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Microcuff</a:t>
                      </a:r>
                      <a:r>
                        <a:rPr lang="en-US" sz="1000" u="none" strike="noStrike">
                          <a:effectLst/>
                        </a:rPr>
                        <a:t> products - 31001857</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19446968"/>
                  </a:ext>
                </a:extLst>
              </a:tr>
              <a:tr h="783540">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PP-OR-2490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Yankee Alliance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Endotracheal Tubes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12/31/2028</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 - Yellow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Parker, </a:t>
                      </a:r>
                      <a:r>
                        <a:rPr lang="en-US" sz="1000" u="none" strike="noStrike" err="1">
                          <a:effectLst/>
                        </a:rPr>
                        <a:t>SunMed</a:t>
                      </a:r>
                      <a:r>
                        <a:rPr lang="en-US" sz="1000" u="none" strike="noStrike">
                          <a:effectLst/>
                        </a:rPr>
                        <a:t>, </a:t>
                      </a:r>
                      <a:r>
                        <a:rPr lang="en-US" sz="1000" u="none" strike="noStrike" err="1">
                          <a:effectLst/>
                        </a:rPr>
                        <a:t>Microcuf</a:t>
                      </a:r>
                      <a:r>
                        <a:rPr lang="en-US" sz="1000" u="none" strike="noStrike">
                          <a:effectLst/>
                        </a:rPr>
                        <a:t>, </a:t>
                      </a:r>
                      <a:r>
                        <a:rPr lang="en-US" sz="1000" u="none" strike="noStrike" err="1">
                          <a:effectLst/>
                        </a:rPr>
                        <a:t>Nasos</a:t>
                      </a:r>
                      <a:r>
                        <a:rPr lang="en-US" sz="1000" u="none" strike="noStrike">
                          <a:effectLst/>
                        </a:rPr>
                        <a:t>, Stylets, </a:t>
                      </a:r>
                      <a:r>
                        <a:rPr lang="en-US" sz="1000" u="none" strike="noStrike" err="1">
                          <a:effectLst/>
                        </a:rPr>
                        <a:t>Intubaids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029750268"/>
                  </a:ext>
                </a:extLst>
              </a:tr>
            </a:tbl>
          </a:graphicData>
        </a:graphic>
      </p:graphicFrame>
      <p:sp>
        <p:nvSpPr>
          <p:cNvPr id="2" name="Title 1">
            <a:extLst>
              <a:ext uri="{FF2B5EF4-FFF2-40B4-BE49-F238E27FC236}">
                <a16:creationId xmlns:a16="http://schemas.microsoft.com/office/drawing/2014/main" id="{D8510439-64DC-643C-FE02-7BB8C75E5F66}"/>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ETT: Contracts</a:t>
            </a:r>
            <a:endParaRPr lang="en-US"/>
          </a:p>
        </p:txBody>
      </p:sp>
    </p:spTree>
    <p:extLst>
      <p:ext uri="{BB962C8B-B14F-4D97-AF65-F5344CB8AC3E}">
        <p14:creationId xmlns:p14="http://schemas.microsoft.com/office/powerpoint/2010/main" val="1064240282"/>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A6C4D-DB95-68E5-BBED-9682722FD3E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1468C48-B789-1CD4-1405-13DC72FF07C1}"/>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Airways: Highest Volume SKUs</a:t>
            </a:r>
            <a:endParaRPr lang="en-US" sz="3000" b="1">
              <a:ln w="0"/>
              <a:solidFill>
                <a:schemeClr val="accent1"/>
              </a:solidFill>
              <a:latin typeface="+mn-lt"/>
              <a:cs typeface="Arial"/>
            </a:endParaRPr>
          </a:p>
        </p:txBody>
      </p:sp>
      <p:sp>
        <p:nvSpPr>
          <p:cNvPr id="2" name="TextBox 1">
            <a:extLst>
              <a:ext uri="{FF2B5EF4-FFF2-40B4-BE49-F238E27FC236}">
                <a16:creationId xmlns:a16="http://schemas.microsoft.com/office/drawing/2014/main" id="{3DE25F14-0F08-363D-A9A4-9C001D3A0EBD}"/>
              </a:ext>
            </a:extLst>
          </p:cNvPr>
          <p:cNvSpPr txBox="1"/>
          <p:nvPr/>
        </p:nvSpPr>
        <p:spPr>
          <a:xfrm>
            <a:off x="244415" y="1056735"/>
            <a:ext cx="11976338"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ptos"/>
              </a:rPr>
              <a:t>High Volume:</a:t>
            </a:r>
          </a:p>
          <a:p>
            <a:pPr marL="0" algn="l"/>
            <a:r>
              <a:rPr lang="en-US" sz="2000" b="0" i="0" kern="1200">
                <a:latin typeface="Aptos"/>
                <a:ea typeface="+mn-ea"/>
                <a:cs typeface="+mn-cs"/>
              </a:rPr>
              <a:t>30405 | (30405) AIRQ3 STANDARD ILA WITH MANUAL CUFF INFLATION SIZE 4.0 </a:t>
            </a:r>
            <a:endParaRPr lang="en-US" sz="2000">
              <a:cs typeface="Arial"/>
            </a:endParaRPr>
          </a:p>
          <a:p>
            <a:pPr marL="0" algn="l" rtl="0"/>
            <a:r>
              <a:rPr lang="en-US" sz="2000" b="0" i="0" kern="1200">
                <a:latin typeface="Aptos"/>
                <a:ea typeface="+mn-ea"/>
                <a:cs typeface="+mn-cs"/>
              </a:rPr>
              <a:t>35111 | MICROCUFF ET TUBE PED MAGILL,3MM</a:t>
            </a:r>
            <a:endParaRPr lang="en-US" sz="2000" kern="1200">
              <a:latin typeface="Aptos"/>
            </a:endParaRPr>
          </a:p>
          <a:p>
            <a:pPr marL="0" algn="l" rtl="0"/>
            <a:r>
              <a:rPr lang="en-US" sz="2000" b="0" i="0" kern="1200">
                <a:latin typeface="Aptos"/>
                <a:ea typeface="+mn-ea"/>
                <a:cs typeface="+mn-cs"/>
              </a:rPr>
              <a:t>35112 | MICROCUFF ET TUBE PED MAGILL,3.5MM</a:t>
            </a:r>
            <a:endParaRPr lang="en-US" sz="2000" kern="1200">
              <a:latin typeface="Aptos"/>
            </a:endParaRPr>
          </a:p>
          <a:p>
            <a:pPr marL="0" algn="l" rtl="0"/>
            <a:r>
              <a:rPr lang="en-US" sz="2000" b="0" i="0" kern="1200">
                <a:latin typeface="Aptos"/>
                <a:ea typeface="+mn-ea"/>
                <a:cs typeface="+mn-cs"/>
              </a:rPr>
              <a:t>30305 | (30305) AIRQ3 STANDARD ILA WITH MANUAL CUFF INFLATION SIZE 3.0</a:t>
            </a:r>
            <a:endParaRPr lang="en-US" sz="2000" kern="1200">
              <a:latin typeface="Aptos"/>
            </a:endParaRPr>
          </a:p>
          <a:p>
            <a:pPr marL="0" algn="l" rtl="0"/>
            <a:r>
              <a:rPr lang="en-US" sz="2000" b="0" i="0" kern="1200">
                <a:latin typeface="Aptos"/>
                <a:ea typeface="+mn-ea"/>
                <a:cs typeface="+mn-cs"/>
              </a:rPr>
              <a:t>35113 | MICROCUFF ET TUBE PED MAGILL,4MM</a:t>
            </a:r>
            <a:endParaRPr lang="en-US" sz="2000" kern="1200">
              <a:latin typeface="Aptos"/>
            </a:endParaRPr>
          </a:p>
          <a:p>
            <a:pPr marL="0" algn="l" rtl="0"/>
            <a:r>
              <a:rPr lang="en-US" sz="2000" b="0" i="0" kern="1200">
                <a:latin typeface="Aptos"/>
                <a:ea typeface="+mn-ea"/>
                <a:cs typeface="+mn-cs"/>
              </a:rPr>
              <a:t>30505 | (30505) AIRQ3 STANDARD ILA WITH MANUAL CUFF INFLATION SIZE 5.0 </a:t>
            </a:r>
            <a:endParaRPr lang="en-US" sz="2000" kern="1200">
              <a:latin typeface="Aptos"/>
            </a:endParaRPr>
          </a:p>
          <a:p>
            <a:pPr marL="0" algn="l" rtl="0"/>
            <a:r>
              <a:rPr lang="en-US" sz="2000" b="0" i="0" kern="1200">
                <a:latin typeface="Aptos"/>
                <a:ea typeface="+mn-ea"/>
                <a:cs typeface="+mn-cs"/>
              </a:rPr>
              <a:t>H-PLMD-40-5 | PARKER LARYNGEAL MASK DEVICE, DISPOSABLE SILICONE, SIZE 4.0</a:t>
            </a:r>
            <a:r>
              <a:rPr lang="en-US" sz="2000" kern="1200">
                <a:latin typeface="Aptos"/>
                <a:ea typeface="+mn-ea"/>
                <a:cs typeface="+mn-cs"/>
              </a:rPr>
              <a:t> </a:t>
            </a:r>
            <a:endParaRPr lang="en-US" sz="2000" kern="1200">
              <a:latin typeface="Aptos"/>
            </a:endParaRPr>
          </a:p>
          <a:p>
            <a:pPr marL="0" algn="l" rtl="0"/>
            <a:r>
              <a:rPr lang="en-US" sz="2000" b="0" i="0" kern="1200">
                <a:latin typeface="Aptos"/>
                <a:ea typeface="+mn-ea"/>
                <a:cs typeface="+mn-cs"/>
              </a:rPr>
              <a:t>35114 | MICROCUFF ET TUBE PED MAGILL,4.5MM</a:t>
            </a:r>
            <a:endParaRPr lang="en-US" sz="2000" kern="1200">
              <a:latin typeface="Aptos"/>
            </a:endParaRPr>
          </a:p>
          <a:p>
            <a:pPr marL="0" algn="l" rtl="0"/>
            <a:r>
              <a:rPr lang="en-US" sz="2000" b="0" i="0" kern="1200">
                <a:latin typeface="Aptos"/>
                <a:ea typeface="+mn-ea"/>
                <a:cs typeface="+mn-cs"/>
              </a:rPr>
              <a:t>H-PSTDL-37-1 | ENDO-BRONCH, STANDARD TIP, DOUBLE LUMEN TUBE, LEFT, 37 FR</a:t>
            </a:r>
            <a:r>
              <a:rPr lang="en-US" sz="2000" kern="1200">
                <a:latin typeface="Aptos"/>
                <a:ea typeface="+mn-ea"/>
                <a:cs typeface="+mn-cs"/>
              </a:rPr>
              <a:t> </a:t>
            </a:r>
            <a:r>
              <a:rPr lang="en-US" sz="2000" b="0" i="0" kern="1200">
                <a:latin typeface="Aptos"/>
                <a:ea typeface="+mn-ea"/>
                <a:cs typeface="+mn-cs"/>
              </a:rPr>
              <a:t>RES240A </a:t>
            </a:r>
            <a:endParaRPr lang="en-US" sz="2000" kern="1200">
              <a:latin typeface="Aptos"/>
            </a:endParaRPr>
          </a:p>
          <a:p>
            <a:pPr marL="0" algn="l" rtl="0"/>
            <a:r>
              <a:rPr lang="en-US" sz="2000" b="0" i="0" kern="1200">
                <a:latin typeface="Aptos"/>
                <a:ea typeface="+mn-ea"/>
                <a:cs typeface="+mn-cs"/>
              </a:rPr>
              <a:t>H-PSTDL-35-1 | ENDO-BRONCH, STANDARD TIP, DOUBLE LUMEN TUBE, LEFT, 35 FR</a:t>
            </a:r>
            <a:r>
              <a:rPr lang="en-US" sz="2000" kern="1200">
                <a:latin typeface="Aptos"/>
                <a:ea typeface="+mn-ea"/>
                <a:cs typeface="+mn-cs"/>
              </a:rPr>
              <a:t> </a:t>
            </a:r>
            <a:endParaRPr lang="en-US" sz="2000" kern="1200">
              <a:latin typeface="Aptos"/>
            </a:endParaRPr>
          </a:p>
          <a:p>
            <a:pPr marL="0" algn="l" rtl="0"/>
            <a:r>
              <a:rPr lang="en-US" sz="2000" b="0" i="0" kern="1200">
                <a:latin typeface="Aptos"/>
                <a:ea typeface="+mn-ea"/>
                <a:cs typeface="+mn-cs"/>
              </a:rPr>
              <a:t>30205 | (30205) AIRQ3 STANDARD ILA WITH MANUAL CUFF INFLATION SIZE 2.0 </a:t>
            </a:r>
            <a:endParaRPr lang="en-US" sz="2000" kern="1200">
              <a:latin typeface="Aptos"/>
            </a:endParaRPr>
          </a:p>
          <a:p>
            <a:pPr marL="0" algn="l" rtl="0"/>
            <a:r>
              <a:rPr lang="en-US" sz="2000" b="0" i="0" kern="1200">
                <a:latin typeface="Aptos"/>
                <a:ea typeface="+mn-ea"/>
                <a:cs typeface="+mn-cs"/>
              </a:rPr>
              <a:t>30155 | (30155) AIRQ3 STANDARD ILA WITH MANUAL CUFF INFLATION SIZE 1.5 </a:t>
            </a:r>
            <a:endParaRPr lang="en-US" sz="2000" kern="1200">
              <a:latin typeface="Aptos"/>
            </a:endParaRPr>
          </a:p>
          <a:p>
            <a:pPr marL="0" algn="l" rtl="0"/>
            <a:r>
              <a:rPr lang="en-US" sz="2000" b="0" i="0" kern="1200">
                <a:latin typeface="Aptos"/>
                <a:ea typeface="+mn-ea"/>
                <a:cs typeface="+mn-cs"/>
              </a:rPr>
              <a:t>H-PFHV-70-10 | ENDOTRACHEAL TUBE, HIGH VOLUME LOW PRESSURE (PFHV), CUFFED, FLEX-TIP, 7.0MM</a:t>
            </a:r>
            <a:r>
              <a:rPr lang="en-US" sz="2000" kern="1200">
                <a:latin typeface="Aptos"/>
                <a:ea typeface="+mn-ea"/>
                <a:cs typeface="+mn-cs"/>
              </a:rPr>
              <a:t> </a:t>
            </a:r>
            <a:endParaRPr lang="en-US" sz="2000" kern="1200">
              <a:latin typeface="Aptos"/>
            </a:endParaRPr>
          </a:p>
          <a:p>
            <a:pPr marL="0" algn="l" rtl="0"/>
            <a:r>
              <a:rPr lang="en-US" sz="2000" b="0" i="0" kern="1200">
                <a:latin typeface="Aptos"/>
                <a:ea typeface="+mn-ea"/>
                <a:cs typeface="+mn-cs"/>
              </a:rPr>
              <a:t>40405 | (40405) AIRQ3 SELF PRESSURIZING ILA WITH AUTOMATIC CUFF INFLATION SIZE 4.0 </a:t>
            </a:r>
            <a:endParaRPr lang="en-US" sz="2000" kern="1200">
              <a:latin typeface="Aptos"/>
            </a:endParaRPr>
          </a:p>
          <a:p>
            <a:pPr marL="0" algn="l" rtl="0"/>
            <a:r>
              <a:rPr lang="en-US" sz="2000" b="0" i="0" kern="1200">
                <a:latin typeface="Aptos"/>
                <a:ea typeface="+mn-ea"/>
                <a:cs typeface="+mn-cs"/>
              </a:rPr>
              <a:t>H-PFHV-75-10 | ENDOTRACHEAL TUBE, HIGH VOLUME LOW PRESSURE (PFHV), CUFFED, FLEX-TIP, 7.5MM</a:t>
            </a:r>
            <a:r>
              <a:rPr lang="en-US" sz="2000" kern="1200">
                <a:latin typeface="Aptos"/>
                <a:ea typeface="+mn-ea"/>
                <a:cs typeface="+mn-cs"/>
              </a:rPr>
              <a:t> </a:t>
            </a:r>
            <a:endParaRPr lang="en-US" sz="2000" kern="1200">
              <a:latin typeface="Aptos"/>
            </a:endParaRPr>
          </a:p>
          <a:p>
            <a:pPr marL="0" algn="l" rtl="0"/>
            <a:endParaRPr lang="en-US" sz="2400" kern="1200">
              <a:latin typeface="Aptos"/>
            </a:endParaRPr>
          </a:p>
          <a:p>
            <a:pPr algn="ctr"/>
            <a:endParaRPr lang="en-US"/>
          </a:p>
        </p:txBody>
      </p:sp>
    </p:spTree>
    <p:extLst>
      <p:ext uri="{BB962C8B-B14F-4D97-AF65-F5344CB8AC3E}">
        <p14:creationId xmlns:p14="http://schemas.microsoft.com/office/powerpoint/2010/main" val="756241470"/>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A6C4D-DB95-68E5-BBED-9682722FD3E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A6812E-2B0E-A883-077F-718D5A4C336E}"/>
              </a:ext>
            </a:extLst>
          </p:cNvPr>
          <p:cNvSpPr>
            <a:spLocks noGrp="1"/>
          </p:cNvSpPr>
          <p:nvPr>
            <p:ph idx="1"/>
          </p:nvPr>
        </p:nvSpPr>
        <p:spPr>
          <a:xfrm>
            <a:off x="561975" y="1198881"/>
            <a:ext cx="10949305" cy="4938448"/>
          </a:xfrm>
        </p:spPr>
        <p:txBody>
          <a:bodyPr>
            <a:normAutofit fontScale="25000" lnSpcReduction="20000"/>
          </a:bodyPr>
          <a:lstStyle/>
          <a:p>
            <a:pPr marL="342900" indent="-342900">
              <a:buFont typeface="Arial" panose="020B0604020202020204" pitchFamily="34" charset="0"/>
              <a:buChar char="•"/>
            </a:pPr>
            <a:r>
              <a:rPr lang="en-US" sz="5500" dirty="0"/>
              <a:t>Are you working on infection control projects?</a:t>
            </a:r>
          </a:p>
          <a:p>
            <a:pPr marL="342900" indent="-342900">
              <a:buFont typeface="Arial" panose="020B0604020202020204" pitchFamily="34" charset="0"/>
              <a:buChar char="•"/>
            </a:pPr>
            <a:endParaRPr lang="en-US" sz="5500" dirty="0"/>
          </a:p>
          <a:p>
            <a:pPr marL="342900" indent="-342900">
              <a:buFont typeface="Arial" panose="020B0604020202020204" pitchFamily="34" charset="0"/>
              <a:buChar char="•"/>
            </a:pPr>
            <a:r>
              <a:rPr lang="en-US" sz="5500" dirty="0"/>
              <a:t>Can we work these into an Enterprise Agreement for cost savings?</a:t>
            </a:r>
          </a:p>
          <a:p>
            <a:pPr marL="342900" indent="-342900">
              <a:buFont typeface="Arial" panose="020B0604020202020204" pitchFamily="34" charset="0"/>
              <a:buChar char="•"/>
            </a:pPr>
            <a:endParaRPr lang="en-US" sz="5500" dirty="0"/>
          </a:p>
          <a:p>
            <a:pPr marL="342900" indent="-342900">
              <a:buFont typeface="Arial" panose="020B0604020202020204" pitchFamily="34" charset="0"/>
              <a:buChar char="•"/>
            </a:pPr>
            <a:r>
              <a:rPr lang="en-US" sz="5500" dirty="0"/>
              <a:t>Would you be open to a product that is easier to intubate with potentially less trauma (Parker)?</a:t>
            </a:r>
          </a:p>
          <a:p>
            <a:pPr marL="342900" indent="-342900">
              <a:buFont typeface="Arial" panose="020B0604020202020204" pitchFamily="34" charset="0"/>
              <a:buChar char="•"/>
            </a:pPr>
            <a:endParaRPr lang="en-US" sz="5500" dirty="0"/>
          </a:p>
          <a:p>
            <a:pPr marL="342900" indent="-342900">
              <a:buFont typeface="Arial" panose="020B0604020202020204" pitchFamily="34" charset="0"/>
              <a:buChar char="•"/>
            </a:pPr>
            <a:r>
              <a:rPr lang="en-US" sz="5500" dirty="0"/>
              <a:t>Are you currently experiencing supply issues?</a:t>
            </a:r>
          </a:p>
          <a:p>
            <a:pPr marL="342900" indent="-342900">
              <a:buFont typeface="Arial" panose="020B0604020202020204" pitchFamily="34" charset="0"/>
              <a:buChar char="•"/>
            </a:pPr>
            <a:endParaRPr lang="en-US" sz="5500" dirty="0"/>
          </a:p>
          <a:p>
            <a:pPr marL="342900" indent="-342900">
              <a:buFont typeface="Arial" panose="020B0604020202020204" pitchFamily="34" charset="0"/>
              <a:buChar char="•"/>
            </a:pPr>
            <a:r>
              <a:rPr lang="en-US" sz="5500" dirty="0"/>
              <a:t>Are you using Ped Microcuff with your neo/ped patients?</a:t>
            </a:r>
          </a:p>
          <a:p>
            <a:pPr marL="342900" indent="-342900">
              <a:buFont typeface="Arial" panose="020B0604020202020204" pitchFamily="34" charset="0"/>
              <a:buChar char="•"/>
            </a:pPr>
            <a:endParaRPr lang="en-US" sz="5500" dirty="0"/>
          </a:p>
          <a:p>
            <a:pPr marL="342900" indent="-342900">
              <a:buFont typeface="Arial" panose="020B0604020202020204" pitchFamily="34" charset="0"/>
              <a:buChar char="•"/>
            </a:pPr>
            <a:r>
              <a:rPr lang="en-US" sz="5500" dirty="0"/>
              <a:t>Have you experienced price increases?</a:t>
            </a:r>
          </a:p>
          <a:p>
            <a:endParaRPr lang="en-US" sz="5500" dirty="0"/>
          </a:p>
          <a:p>
            <a:pPr marL="342900" indent="-342900">
              <a:buFont typeface="Arial" panose="020B0604020202020204" pitchFamily="34" charset="0"/>
              <a:buChar char="•"/>
            </a:pPr>
            <a:r>
              <a:rPr lang="en-US" sz="5500" dirty="0"/>
              <a:t>What are you currently using for </a:t>
            </a:r>
            <a:r>
              <a:rPr lang="en-US" sz="5500" dirty="0" err="1"/>
              <a:t>Superglottic</a:t>
            </a:r>
            <a:r>
              <a:rPr lang="en-US" sz="5500" dirty="0"/>
              <a:t> Airways? Where are they used and stocked?</a:t>
            </a:r>
          </a:p>
          <a:p>
            <a:pPr marL="342900" indent="-342900">
              <a:buFont typeface="Arial" panose="020B0604020202020204" pitchFamily="34" charset="0"/>
              <a:buChar char="•"/>
            </a:pPr>
            <a:endParaRPr lang="en-US" sz="5500" dirty="0"/>
          </a:p>
          <a:p>
            <a:pPr marL="342900" indent="-342900">
              <a:buFont typeface="Arial" panose="020B0604020202020204" pitchFamily="34" charset="0"/>
              <a:buChar char="•"/>
            </a:pPr>
            <a:r>
              <a:rPr lang="en-US" sz="5500" dirty="0"/>
              <a:t>Do you have a NICU? Do you use supraglottic airways there? </a:t>
            </a:r>
          </a:p>
          <a:p>
            <a:endParaRPr lang="en-US" sz="5500" dirty="0"/>
          </a:p>
          <a:p>
            <a:r>
              <a:rPr lang="en-US" sz="5500" dirty="0"/>
              <a:t>*Prime Targets</a:t>
            </a:r>
          </a:p>
          <a:p>
            <a:pPr marL="342900" indent="-342900">
              <a:buFont typeface="Arial" panose="020B0604020202020204" pitchFamily="34" charset="0"/>
              <a:buChar char="•"/>
            </a:pPr>
            <a:r>
              <a:rPr lang="en-US" sz="5500" dirty="0"/>
              <a:t>ETT / Airways on Premier contract</a:t>
            </a:r>
          </a:p>
          <a:p>
            <a:pPr marL="342900" indent="-342900">
              <a:buFont typeface="Arial" panose="020B0604020202020204" pitchFamily="34" charset="0"/>
              <a:buChar char="•"/>
            </a:pPr>
            <a:r>
              <a:rPr lang="en-US" sz="5500" dirty="0"/>
              <a:t>ETT Sept 2025 on Vizient Contract, Vizient Reserve</a:t>
            </a:r>
          </a:p>
          <a:p>
            <a:r>
              <a:rPr lang="en-US" dirty="0"/>
              <a:t>.</a:t>
            </a:r>
          </a:p>
        </p:txBody>
      </p:sp>
      <p:sp>
        <p:nvSpPr>
          <p:cNvPr id="2" name="Title 1">
            <a:extLst>
              <a:ext uri="{FF2B5EF4-FFF2-40B4-BE49-F238E27FC236}">
                <a16:creationId xmlns:a16="http://schemas.microsoft.com/office/drawing/2014/main" id="{35597D86-5282-4BF6-12AC-159DD9EA775B}"/>
              </a:ext>
            </a:extLst>
          </p:cNvPr>
          <p:cNvSpPr>
            <a:spLocks noGrp="1"/>
          </p:cNvSpPr>
          <p:nvPr>
            <p:ph type="title"/>
          </p:nvPr>
        </p:nvSpPr>
        <p:spPr/>
        <p:txBody>
          <a:bodyPr>
            <a:normAutofit/>
          </a:bodyPr>
          <a:lstStyle/>
          <a:p>
            <a:r>
              <a:rPr lang="en-US" sz="2800" b="1" dirty="0">
                <a:ln w="0"/>
                <a:solidFill>
                  <a:srgbClr val="1B51A4"/>
                </a:solidFill>
                <a:latin typeface="Arial" panose="020B0604020202020204" pitchFamily="34" charset="0"/>
                <a:cs typeface="Arial" panose="020B0604020202020204" pitchFamily="34" charset="0"/>
              </a:rPr>
              <a:t>ETT / Air-Q3: Key Questions</a:t>
            </a:r>
            <a:endParaRPr lang="en-US" dirty="0"/>
          </a:p>
        </p:txBody>
      </p:sp>
    </p:spTree>
    <p:extLst>
      <p:ext uri="{BB962C8B-B14F-4D97-AF65-F5344CB8AC3E}">
        <p14:creationId xmlns:p14="http://schemas.microsoft.com/office/powerpoint/2010/main" val="2983210233"/>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6D815-1EFD-54F1-8AC2-346D3EAE7B1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4205C0-CC47-4107-2CF2-0912B158CE49}"/>
              </a:ext>
            </a:extLst>
          </p:cNvPr>
          <p:cNvSpPr>
            <a:spLocks noGrp="1"/>
          </p:cNvSpPr>
          <p:nvPr>
            <p:ph idx="1"/>
          </p:nvPr>
        </p:nvSpPr>
        <p:spPr>
          <a:xfrm>
            <a:off x="561975" y="1400175"/>
            <a:ext cx="8526269" cy="4737153"/>
          </a:xfrm>
        </p:spPr>
        <p:txBody>
          <a:bodyPr>
            <a:normAutofit/>
          </a:bodyPr>
          <a:lstStyle/>
          <a:p>
            <a:pPr marL="0" indent="0">
              <a:buNone/>
            </a:pPr>
            <a:r>
              <a:rPr lang="en-US" sz="1600"/>
              <a:t>Color Coded Connector for easy size identification. Remove to insert larger sized ETT through the Air-Q3 (</a:t>
            </a:r>
            <a:r>
              <a:rPr lang="en-US" sz="1600" err="1"/>
              <a:t>iGel</a:t>
            </a:r>
            <a:r>
              <a:rPr lang="en-US" sz="1600"/>
              <a:t> not removable)</a:t>
            </a:r>
          </a:p>
          <a:p>
            <a:pPr marL="0" indent="0">
              <a:buNone/>
            </a:pPr>
            <a:endParaRPr lang="en-US" sz="1600"/>
          </a:p>
          <a:p>
            <a:pPr marL="0" indent="0">
              <a:buNone/>
            </a:pPr>
            <a:r>
              <a:rPr lang="en-US" sz="1600"/>
              <a:t>All Silicone for smoother intubation with less lubricant. Not impacted by temperature or moisture. </a:t>
            </a:r>
          </a:p>
          <a:p>
            <a:pPr marL="0" indent="0">
              <a:buNone/>
            </a:pPr>
            <a:endParaRPr lang="en-US" sz="1600"/>
          </a:p>
          <a:p>
            <a:pPr marL="0" indent="0">
              <a:buNone/>
            </a:pPr>
            <a:r>
              <a:rPr lang="en-US" sz="1600"/>
              <a:t>Anatomical Curve designed to follow natural anatomy for easier placement and improved sealing (</a:t>
            </a:r>
            <a:r>
              <a:rPr lang="en-US" sz="1600" err="1"/>
              <a:t>iGel</a:t>
            </a:r>
            <a:r>
              <a:rPr lang="en-US" sz="1600"/>
              <a:t> straighter)</a:t>
            </a:r>
          </a:p>
          <a:p>
            <a:pPr marL="0" indent="0">
              <a:buNone/>
            </a:pPr>
            <a:endParaRPr lang="en-US" sz="1600"/>
          </a:p>
          <a:p>
            <a:pPr marL="0" indent="0">
              <a:buNone/>
            </a:pPr>
            <a:r>
              <a:rPr lang="en-US" sz="1600"/>
              <a:t>Dual Gastric Channels (G Models) allow access to stomach via gastric tubes, for easier flow of secretions through catheters as desired.</a:t>
            </a:r>
          </a:p>
          <a:p>
            <a:pPr marL="0" indent="0">
              <a:buNone/>
            </a:pPr>
            <a:endParaRPr lang="en-US" sz="1600"/>
          </a:p>
          <a:p>
            <a:r>
              <a:rPr lang="en-US" sz="1600"/>
              <a:t>Self Pressurizing Mask (SP Models) controlled by inspiratory/expiratory pressure. No manual inflation needed! Prevents consistent pressure on the airway walls. Less internal “bruising.”</a:t>
            </a:r>
          </a:p>
          <a:p>
            <a:endParaRPr lang="en-US" sz="1600"/>
          </a:p>
        </p:txBody>
      </p:sp>
      <p:sp>
        <p:nvSpPr>
          <p:cNvPr id="2" name="Title 1">
            <a:extLst>
              <a:ext uri="{FF2B5EF4-FFF2-40B4-BE49-F238E27FC236}">
                <a16:creationId xmlns:a16="http://schemas.microsoft.com/office/drawing/2014/main" id="{41F86535-E727-FEE7-3228-1A5499409F8E}"/>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Air-Q3: Key Selling Points</a:t>
            </a:r>
            <a:endParaRPr lang="en-US"/>
          </a:p>
        </p:txBody>
      </p:sp>
    </p:spTree>
    <p:extLst>
      <p:ext uri="{BB962C8B-B14F-4D97-AF65-F5344CB8AC3E}">
        <p14:creationId xmlns:p14="http://schemas.microsoft.com/office/powerpoint/2010/main" val="352039041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3F8A4-625F-2C99-F11A-D6CD52D49C9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D768505-8D67-F19A-0BFF-D4AF6A8CB780}"/>
              </a:ext>
            </a:extLst>
          </p:cNvPr>
          <p:cNvSpPr txBox="1"/>
          <p:nvPr/>
        </p:nvSpPr>
        <p:spPr>
          <a:xfrm>
            <a:off x="8024455" y="414207"/>
            <a:ext cx="4536440" cy="9879628"/>
          </a:xfrm>
          <a:prstGeom prst="rect">
            <a:avLst/>
          </a:prstGeom>
          <a:noFill/>
        </p:spPr>
        <p:txBody>
          <a:bodyPr wrap="square" lIns="91440" tIns="45720" rIns="91440" bIns="45720" anchor="t">
            <a:spAutoFit/>
          </a:bodyPr>
          <a:lstStyle/>
          <a:p>
            <a:r>
              <a:rPr lang="en-US" b="1" dirty="0">
                <a:solidFill>
                  <a:srgbClr val="008557"/>
                </a:solidFill>
              </a:rPr>
              <a:t>Resources: </a:t>
            </a:r>
          </a:p>
          <a:p>
            <a:pPr>
              <a:buFont typeface="Wingdings" panose="020B0604020202020204" pitchFamily="34" charset="0"/>
              <a:buChar char="Ø"/>
            </a:pPr>
            <a:endParaRPr lang="en-US" dirty="0">
              <a:cs typeface="Arial" panose="020B0604020202020204"/>
            </a:endParaRPr>
          </a:p>
          <a:p>
            <a:pPr marL="285750" indent="-285750">
              <a:buFont typeface="Wingdings" panose="020B0604020202020204" pitchFamily="34" charset="0"/>
              <a:buChar char="Ø"/>
            </a:pPr>
            <a:r>
              <a:rPr lang="en-US" sz="1600" dirty="0">
                <a:ea typeface="+mn-lt"/>
                <a:cs typeface="+mn-lt"/>
                <a:hlinkClick r:id="rId3"/>
              </a:rPr>
              <a:t>Air-Q3 JEMS Clinical Study</a:t>
            </a:r>
            <a:endParaRPr lang="en-US" sz="1600" dirty="0">
              <a:cs typeface="Arial" panose="020B0604020202020204"/>
            </a:endParaRPr>
          </a:p>
          <a:p>
            <a:pPr marL="285750" indent="-285750">
              <a:buFont typeface="Wingdings"/>
              <a:buChar char="Ø"/>
            </a:pPr>
            <a:endParaRPr lang="en-US" sz="1600" dirty="0">
              <a:cs typeface="Arial" panose="020B0604020202020204"/>
            </a:endParaRPr>
          </a:p>
          <a:p>
            <a:pPr marL="285750" indent="-285750">
              <a:buFont typeface="Wingdings"/>
              <a:buChar char="Ø"/>
            </a:pPr>
            <a:r>
              <a:rPr lang="en-US" sz="1600" dirty="0">
                <a:ea typeface="+mn-lt"/>
                <a:cs typeface="+mn-lt"/>
                <a:hlinkClick r:id="rId4"/>
              </a:rPr>
              <a:t>Air-Q3 </a:t>
            </a:r>
            <a:r>
              <a:rPr lang="en-US" sz="1600" dirty="0" err="1">
                <a:ea typeface="+mn-lt"/>
                <a:cs typeface="+mn-lt"/>
                <a:hlinkClick r:id="rId4"/>
              </a:rPr>
              <a:t>iGel</a:t>
            </a:r>
            <a:r>
              <a:rPr lang="en-US" sz="1600" dirty="0">
                <a:ea typeface="+mn-lt"/>
                <a:cs typeface="+mn-lt"/>
                <a:hlinkClick r:id="rId4"/>
              </a:rPr>
              <a:t> Competitive Comparison </a:t>
            </a:r>
            <a:endParaRPr lang="en-US" sz="1600" dirty="0">
              <a:cs typeface="Arial" panose="020B0604020202020204"/>
            </a:endParaRPr>
          </a:p>
          <a:p>
            <a:pPr marL="285750" indent="-285750">
              <a:buFont typeface="Wingdings"/>
              <a:buChar char="Ø"/>
            </a:pPr>
            <a:endParaRPr lang="en-US" sz="1600" dirty="0">
              <a:cs typeface="Arial" panose="020B0604020202020204"/>
            </a:endParaRPr>
          </a:p>
          <a:p>
            <a:pPr marL="285750" indent="-285750">
              <a:buFont typeface="Wingdings" panose="020B0604020202020204" pitchFamily="34" charset="0"/>
              <a:buChar char="Ø"/>
            </a:pPr>
            <a:r>
              <a:rPr lang="en-US" sz="1600" dirty="0">
                <a:ea typeface="+mn-lt"/>
                <a:cs typeface="+mn-lt"/>
                <a:hlinkClick r:id="rId5"/>
              </a:rPr>
              <a:t>Air-Q3G Lit Sheet</a:t>
            </a:r>
            <a:endParaRPr lang="en-US" sz="1600" dirty="0">
              <a:cs typeface="Arial" panose="020B0604020202020204"/>
            </a:endParaRPr>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r>
              <a:rPr lang="en-US" sz="1600" dirty="0">
                <a:ea typeface="+mn-lt"/>
                <a:cs typeface="+mn-lt"/>
                <a:hlinkClick r:id="rId6"/>
              </a:rPr>
              <a:t>Air-Q3 Lit Sheet</a:t>
            </a:r>
            <a:endParaRPr lang="en-US" sz="1600" dirty="0">
              <a:cs typeface="Arial" panose="020B0604020202020204"/>
            </a:endParaRPr>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r>
              <a:rPr lang="en-US" sz="1600" dirty="0">
                <a:hlinkClick r:id="rId7"/>
              </a:rPr>
              <a:t>Air-Q3 In-Service Video</a:t>
            </a:r>
            <a:endParaRPr lang="en-US" sz="1600" dirty="0"/>
          </a:p>
          <a:p>
            <a:pPr marL="285750" indent="-285750">
              <a:buFont typeface="Wingdings" panose="020B0604020202020204" pitchFamily="34" charset="0"/>
              <a:buChar char="Ø"/>
            </a:pPr>
            <a:endParaRPr lang="en-US" sz="1600" dirty="0"/>
          </a:p>
          <a:p>
            <a:pPr marL="285750" indent="-285750">
              <a:buFont typeface="Wingdings" panose="020B0604020202020204" pitchFamily="34" charset="0"/>
              <a:buChar char="Ø"/>
            </a:pPr>
            <a:r>
              <a:rPr lang="en-US" sz="1600" dirty="0">
                <a:hlinkClick r:id="rId8"/>
              </a:rPr>
              <a:t>Air-Qsp3 In-service Animation</a:t>
            </a:r>
            <a:endParaRPr lang="en-US" sz="1600" dirty="0"/>
          </a:p>
          <a:p>
            <a:pPr marL="285750" indent="-285750">
              <a:buFont typeface="Wingdings" panose="020B0604020202020204" pitchFamily="34" charset="0"/>
              <a:buChar char="Ø"/>
            </a:pPr>
            <a:endParaRPr lang="en-US" sz="1600" dirty="0">
              <a:cs typeface="Arial" panose="020B0604020202020204"/>
            </a:endParaRPr>
          </a:p>
          <a:p>
            <a:pPr marL="285750" indent="-285750">
              <a:buFont typeface="Wingdings" panose="020B0604020202020204" pitchFamily="34" charset="0"/>
              <a:buChar char="Ø"/>
            </a:pPr>
            <a:r>
              <a:rPr lang="en-US" sz="1600" dirty="0">
                <a:ea typeface="+mn-lt"/>
                <a:cs typeface="+mn-lt"/>
                <a:hlinkClick r:id="rId9"/>
              </a:rPr>
              <a:t>Air-Qsp3G Infant In-Service Video</a:t>
            </a:r>
            <a:endParaRPr lang="en-US" sz="1600" dirty="0">
              <a:cs typeface="Arial" panose="020B0604020202020204"/>
            </a:endParaRPr>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r>
              <a:rPr lang="en-US" sz="1600" dirty="0">
                <a:ea typeface="+mn-lt"/>
                <a:cs typeface="+mn-lt"/>
                <a:hlinkClick r:id="rId10"/>
              </a:rPr>
              <a:t>AirLife Kaiser Supraglottic Airway Offerings </a:t>
            </a:r>
            <a:endParaRPr lang="en-US" sz="1600" dirty="0">
              <a:cs typeface="Arial" panose="020B0604020202020204"/>
            </a:endParaRPr>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r>
              <a:rPr lang="en-US" sz="1600" dirty="0">
                <a:ea typeface="+mn-lt"/>
                <a:cs typeface="+mn-lt"/>
                <a:hlinkClick r:id="rId11"/>
              </a:rPr>
              <a:t>Air-Q3 - LMA Unique EVO Competitive Comparison </a:t>
            </a:r>
            <a:r>
              <a:rPr lang="en-US" sz="1600" dirty="0">
                <a:ea typeface="+mn-lt"/>
                <a:cs typeface="+mn-lt"/>
              </a:rPr>
              <a:t> </a:t>
            </a:r>
            <a:endParaRPr lang="en-US" sz="1600" dirty="0">
              <a:cs typeface="Arial" panose="020B0604020202020204"/>
            </a:endParaRPr>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r>
              <a:rPr lang="en-US" sz="1600" dirty="0">
                <a:ea typeface="+mn-lt"/>
                <a:cs typeface="+mn-lt"/>
                <a:hlinkClick r:id="rId12"/>
              </a:rPr>
              <a:t>Air-Q3 LMA Supreme Competitive Comparison </a:t>
            </a:r>
            <a:endParaRPr lang="en-US" sz="1600" dirty="0">
              <a:ea typeface="+mn-lt"/>
              <a:cs typeface="+mn-lt"/>
            </a:endParaRPr>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r>
              <a:rPr lang="en-US" sz="1600" dirty="0">
                <a:hlinkClick r:id="rId13"/>
              </a:rPr>
              <a:t>Supraglottic Airways Toolkit </a:t>
            </a:r>
            <a:endParaRPr lang="en-US" sz="1600" dirty="0"/>
          </a:p>
          <a:p>
            <a:pPr marL="285750" indent="-285750">
              <a:buFont typeface="Wingdings" panose="020B0604020202020204" pitchFamily="34" charset="0"/>
              <a:buChar char="Ø"/>
            </a:pPr>
            <a:endParaRPr lang="en-US" sz="1600" dirty="0">
              <a:ea typeface="+mn-lt"/>
              <a:cs typeface="+mn-lt"/>
            </a:endParaRPr>
          </a:p>
          <a:p>
            <a:pPr marL="285750" indent="-285750">
              <a:buFont typeface="Wingdings" panose="020B0604020202020204" pitchFamily="34" charset="0"/>
              <a:buChar char="Ø"/>
            </a:pPr>
            <a:endParaRPr lang="en-US" dirty="0">
              <a:ea typeface="+mn-lt"/>
              <a:cs typeface="+mn-lt"/>
            </a:endParaRPr>
          </a:p>
          <a:p>
            <a:pPr marL="285750" indent="-285750">
              <a:buFont typeface="Wingdings" panose="020B0604020202020204" pitchFamily="34" charset="0"/>
              <a:buChar char="Ø"/>
            </a:pPr>
            <a:endParaRPr lang="en-US" dirty="0">
              <a:cs typeface="Arial" panose="020B0604020202020204"/>
            </a:endParaRPr>
          </a:p>
          <a:p>
            <a:pPr marL="285750" indent="-285750">
              <a:buFont typeface="Wingdings" panose="020B0604020202020204" pitchFamily="34" charset="0"/>
              <a:buChar char="Ø"/>
            </a:pPr>
            <a:endParaRPr lang="en-US" dirty="0">
              <a:cs typeface="Arial" panose="020B0604020202020204"/>
            </a:endParaRPr>
          </a:p>
          <a:p>
            <a:pPr marL="285750" indent="-285750">
              <a:buFont typeface="Wingdings" panose="020B0604020202020204" pitchFamily="34" charset="0"/>
              <a:buChar char="Ø"/>
            </a:pPr>
            <a:endParaRPr lang="en-US" dirty="0">
              <a:cs typeface="Arial" panose="020B0604020202020204"/>
            </a:endParaRPr>
          </a:p>
          <a:p>
            <a:pPr marL="285750" indent="-285750">
              <a:buFont typeface="Wingdings" panose="020B0604020202020204" pitchFamily="34" charset="0"/>
              <a:buChar char="Ø"/>
            </a:pPr>
            <a:endParaRPr lang="en-US" dirty="0">
              <a:cs typeface="Arial" panose="020B0604020202020204"/>
            </a:endParaRPr>
          </a:p>
          <a:p>
            <a:pPr marL="285750" indent="-285750">
              <a:buFont typeface="Wingdings" panose="020B0604020202020204" pitchFamily="34" charset="0"/>
              <a:buChar char="Ø"/>
            </a:pPr>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endParaRPr lang="en-US"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p:txBody>
      </p:sp>
      <p:sp>
        <p:nvSpPr>
          <p:cNvPr id="4" name="Content Placeholder 3">
            <a:extLst>
              <a:ext uri="{FF2B5EF4-FFF2-40B4-BE49-F238E27FC236}">
                <a16:creationId xmlns:a16="http://schemas.microsoft.com/office/drawing/2014/main" id="{ECAF0BD6-02C4-0259-8164-CC4FEE9E1972}"/>
              </a:ext>
            </a:extLst>
          </p:cNvPr>
          <p:cNvSpPr>
            <a:spLocks noGrp="1"/>
          </p:cNvSpPr>
          <p:nvPr>
            <p:ph idx="1"/>
          </p:nvPr>
        </p:nvSpPr>
        <p:spPr>
          <a:xfrm>
            <a:off x="561975" y="1400175"/>
            <a:ext cx="7243879" cy="4737153"/>
          </a:xfrm>
        </p:spPr>
        <p:txBody>
          <a:bodyPr>
            <a:normAutofit fontScale="85000" lnSpcReduction="20000"/>
          </a:bodyPr>
          <a:lstStyle/>
          <a:p>
            <a:pPr marL="0" indent="0">
              <a:buNone/>
            </a:pPr>
            <a:r>
              <a:rPr lang="en-US" sz="1800" dirty="0"/>
              <a:t>Aperture Hole enables transfer of air if main inlet becomes occluded.</a:t>
            </a:r>
          </a:p>
          <a:p>
            <a:pPr marL="0" indent="0">
              <a:buNone/>
            </a:pPr>
            <a:endParaRPr lang="en-US" sz="1800" dirty="0"/>
          </a:p>
          <a:p>
            <a:pPr marL="0" indent="0">
              <a:buNone/>
            </a:pPr>
            <a:r>
              <a:rPr lang="en-US" sz="1800" dirty="0"/>
              <a:t>Epiglottis Elevator guides epiglottis to rise further up, opening the glottis further to improve vocal cord view.</a:t>
            </a:r>
          </a:p>
          <a:p>
            <a:pPr marL="0" indent="0">
              <a:buNone/>
            </a:pPr>
            <a:endParaRPr lang="en-US" sz="1800" dirty="0"/>
          </a:p>
          <a:p>
            <a:pPr marL="0" indent="0">
              <a:buNone/>
            </a:pPr>
            <a:r>
              <a:rPr lang="en-US" sz="1800" dirty="0"/>
              <a:t>ETT Ramp angles ETT into correct trajectory to slide between vocal cords.</a:t>
            </a:r>
          </a:p>
          <a:p>
            <a:pPr marL="0" indent="0">
              <a:buNone/>
            </a:pPr>
            <a:endParaRPr lang="en-US" sz="1800" dirty="0"/>
          </a:p>
          <a:p>
            <a:pPr marL="0" indent="0">
              <a:buNone/>
            </a:pPr>
            <a:r>
              <a:rPr lang="en-US" sz="1800" dirty="0" err="1"/>
              <a:t>i</a:t>
            </a:r>
            <a:r>
              <a:rPr lang="en-US" sz="1800" dirty="0"/>
              <a:t>-gel needs to warm up (different time based on temp of patient) to seal the airway whereas the Air-Q3 does not.</a:t>
            </a:r>
          </a:p>
          <a:p>
            <a:pPr marL="0" indent="0">
              <a:buNone/>
            </a:pPr>
            <a:endParaRPr lang="en-US" sz="1800" dirty="0"/>
          </a:p>
          <a:p>
            <a:pPr marL="0" indent="0">
              <a:buNone/>
            </a:pPr>
            <a:r>
              <a:rPr lang="en-US" sz="1800" dirty="0"/>
              <a:t>Elevated Mask Heal for a better airway seal</a:t>
            </a:r>
          </a:p>
          <a:p>
            <a:pPr marL="0" indent="0">
              <a:buNone/>
            </a:pPr>
            <a:endParaRPr lang="en-US" sz="1800" dirty="0"/>
          </a:p>
          <a:p>
            <a:pPr marL="0" indent="0">
              <a:buNone/>
            </a:pPr>
            <a:r>
              <a:rPr lang="en-US" sz="1800" dirty="0"/>
              <a:t>Neonates: Air-Q3 is only disposable SGA with size 0 and 0.5</a:t>
            </a:r>
          </a:p>
          <a:p>
            <a:pPr marL="0" indent="0">
              <a:buNone/>
            </a:pPr>
            <a:endParaRPr lang="en-US" sz="1800" dirty="0"/>
          </a:p>
          <a:p>
            <a:pPr marL="0" indent="0">
              <a:buNone/>
            </a:pPr>
            <a:r>
              <a:rPr lang="en-US" sz="1800" dirty="0"/>
              <a:t>On Premier and Kaiser Permanente contracts</a:t>
            </a:r>
          </a:p>
          <a:p>
            <a:pPr marL="0" indent="0">
              <a:buNone/>
            </a:pPr>
            <a:endParaRPr lang="en-US" sz="1800" dirty="0"/>
          </a:p>
          <a:p>
            <a:pPr marL="0" indent="0">
              <a:buNone/>
            </a:pPr>
            <a:r>
              <a:rPr lang="en-US" sz="1800" dirty="0"/>
              <a:t>*Parker model available for simpler, less expensive version</a:t>
            </a:r>
          </a:p>
        </p:txBody>
      </p:sp>
      <p:sp>
        <p:nvSpPr>
          <p:cNvPr id="3" name="Title 2">
            <a:extLst>
              <a:ext uri="{FF2B5EF4-FFF2-40B4-BE49-F238E27FC236}">
                <a16:creationId xmlns:a16="http://schemas.microsoft.com/office/drawing/2014/main" id="{CD5C3FEF-B362-6AC9-98FC-3D900226BD38}"/>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Air-Q3: Key Selling Points Continued</a:t>
            </a:r>
            <a:endParaRPr lang="en-US"/>
          </a:p>
        </p:txBody>
      </p:sp>
    </p:spTree>
    <p:extLst>
      <p:ext uri="{BB962C8B-B14F-4D97-AF65-F5344CB8AC3E}">
        <p14:creationId xmlns:p14="http://schemas.microsoft.com/office/powerpoint/2010/main" val="544021260"/>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A3AC1-935D-0A2D-1B2E-CEB05E269D7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718EFD4-713C-D53A-F492-B5C539D093E5}"/>
              </a:ext>
            </a:extLst>
          </p:cNvPr>
          <p:cNvSpPr txBox="1"/>
          <p:nvPr/>
        </p:nvSpPr>
        <p:spPr>
          <a:xfrm>
            <a:off x="8392464" y="753510"/>
            <a:ext cx="4536440" cy="9202519"/>
          </a:xfrm>
          <a:prstGeom prst="rect">
            <a:avLst/>
          </a:prstGeom>
          <a:noFill/>
        </p:spPr>
        <p:txBody>
          <a:bodyPr wrap="square" lIns="91440" tIns="45720" rIns="91440" bIns="45720" anchor="t">
            <a:spAutoFit/>
          </a:bodyPr>
          <a:lstStyle/>
          <a:p>
            <a:r>
              <a:rPr lang="en-US" b="1" dirty="0">
                <a:solidFill>
                  <a:srgbClr val="008557"/>
                </a:solidFill>
              </a:rPr>
              <a:t>Resources: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sz="1400" dirty="0">
                <a:hlinkClick r:id="rId3"/>
              </a:rPr>
              <a:t>Flex-tip Product Brochure</a:t>
            </a:r>
            <a:endParaRPr lang="en-US" sz="1400" dirty="0"/>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cs typeface="Arial" panose="020B0604020202020204"/>
                <a:hlinkClick r:id="rId4"/>
              </a:rPr>
              <a:t>Parker Flex-Tip Studies</a:t>
            </a: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t>Implementation Guide </a:t>
            </a: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ea typeface="+mn-lt"/>
                <a:cs typeface="+mn-lt"/>
                <a:hlinkClick r:id="rId5"/>
              </a:rPr>
              <a:t>Flex-tip Premier Lit Sheet</a:t>
            </a: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en-US" sz="1400" dirty="0">
                <a:ea typeface="+mn-lt"/>
                <a:cs typeface="+mn-lt"/>
                <a:hlinkClick r:id="rId6"/>
              </a:rPr>
              <a:t>Trach-Vac Subglottic Lit Sheet</a:t>
            </a: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en-US" sz="1400" dirty="0">
                <a:ea typeface="+mn-lt"/>
                <a:cs typeface="+mn-lt"/>
                <a:hlinkClick r:id="rId7"/>
              </a:rPr>
              <a:t>Trach-Vac Subglottic Animation</a:t>
            </a: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en-US" sz="1400" dirty="0">
                <a:ea typeface="+mn-lt"/>
                <a:cs typeface="+mn-lt"/>
                <a:hlinkClick r:id="rId8"/>
              </a:rPr>
              <a:t>SunMed ETT Brochure</a:t>
            </a: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en-US" sz="1400" dirty="0">
                <a:ea typeface="+mn-lt"/>
                <a:cs typeface="+mn-lt"/>
                <a:hlinkClick r:id="rId9"/>
              </a:rPr>
              <a:t>Microcuff Ped Promo Sheet</a:t>
            </a: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en-US" sz="1400" dirty="0">
                <a:ea typeface="+mn-lt"/>
                <a:cs typeface="+mn-lt"/>
                <a:hlinkClick r:id="rId10"/>
              </a:rPr>
              <a:t>Microcuff Adult Promo Sheet</a:t>
            </a: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en-US" sz="1400" dirty="0">
                <a:ea typeface="+mn-lt"/>
                <a:cs typeface="+mn-lt"/>
                <a:hlinkClick r:id="rId11"/>
              </a:rPr>
              <a:t>Vizient Endotracheal Tubes Inservice Tool</a:t>
            </a: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r>
              <a:rPr lang="en-US" sz="1400" dirty="0">
                <a:ea typeface="+mn-lt"/>
                <a:cs typeface="+mn-lt"/>
                <a:hlinkClick r:id="rId12"/>
              </a:rPr>
              <a:t>Premier ET Tubes Inservice Tool</a:t>
            </a:r>
            <a:endParaRPr lang="en-US" sz="1400" dirty="0">
              <a:ea typeface="+mn-lt"/>
              <a:cs typeface="+mn-lt"/>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r>
              <a:rPr lang="fr-FR" sz="1400" dirty="0" err="1">
                <a:cs typeface="Arial" panose="020B0604020202020204"/>
                <a:hlinkClick r:id="rId13"/>
              </a:rPr>
              <a:t>Vizient</a:t>
            </a:r>
            <a:r>
              <a:rPr lang="fr-FR" sz="1400" dirty="0">
                <a:cs typeface="Arial" panose="020B0604020202020204"/>
                <a:hlinkClick r:id="rId13"/>
              </a:rPr>
              <a:t> ETT National </a:t>
            </a:r>
            <a:r>
              <a:rPr lang="fr-FR" sz="1400" dirty="0" err="1">
                <a:cs typeface="Arial" panose="020B0604020202020204"/>
                <a:hlinkClick r:id="rId13"/>
              </a:rPr>
              <a:t>Contract</a:t>
            </a:r>
            <a:r>
              <a:rPr lang="fr-FR" sz="1400" dirty="0">
                <a:cs typeface="Arial" panose="020B0604020202020204"/>
                <a:hlinkClick r:id="rId13"/>
              </a:rPr>
              <a:t> </a:t>
            </a:r>
            <a:r>
              <a:rPr lang="fr-FR" sz="1400" dirty="0" err="1">
                <a:cs typeface="Arial" panose="020B0604020202020204"/>
                <a:hlinkClick r:id="rId13"/>
              </a:rPr>
              <a:t>Presentation</a:t>
            </a: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ea typeface="+mn-lt"/>
              <a:cs typeface="+mn-lt"/>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Arial" panose="020B0604020202020204" pitchFamily="34" charset="0"/>
              <a:buChar char="•"/>
            </a:pPr>
            <a:endParaRPr lang="en-US" sz="1400"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a:p>
            <a:endParaRPr lang="en-US" dirty="0">
              <a:cs typeface="Arial" panose="020B0604020202020204"/>
            </a:endParaRPr>
          </a:p>
          <a:p>
            <a:endParaRPr lang="en-US" dirty="0">
              <a:cs typeface="Arial" panose="020B0604020202020204"/>
            </a:endParaRPr>
          </a:p>
          <a:p>
            <a:pPr marL="285750" indent="-285750">
              <a:buFont typeface="Wingdings" panose="05000000000000000000" pitchFamily="2" charset="2"/>
              <a:buChar char="Ø"/>
            </a:pPr>
            <a:endParaRPr lang="en-US" dirty="0">
              <a:cs typeface="Arial" panose="020B0604020202020204"/>
            </a:endParaRPr>
          </a:p>
        </p:txBody>
      </p:sp>
      <p:sp>
        <p:nvSpPr>
          <p:cNvPr id="4" name="Content Placeholder 3">
            <a:extLst>
              <a:ext uri="{FF2B5EF4-FFF2-40B4-BE49-F238E27FC236}">
                <a16:creationId xmlns:a16="http://schemas.microsoft.com/office/drawing/2014/main" id="{0F715557-62B8-DBCD-7F86-0089FAFD0DDD}"/>
              </a:ext>
            </a:extLst>
          </p:cNvPr>
          <p:cNvSpPr>
            <a:spLocks noGrp="1"/>
          </p:cNvSpPr>
          <p:nvPr>
            <p:ph idx="1"/>
          </p:nvPr>
        </p:nvSpPr>
        <p:spPr>
          <a:xfrm>
            <a:off x="561976" y="1400175"/>
            <a:ext cx="6708620" cy="4737153"/>
          </a:xfrm>
        </p:spPr>
        <p:txBody>
          <a:bodyPr>
            <a:normAutofit/>
          </a:bodyPr>
          <a:lstStyle/>
          <a:p>
            <a:pPr marL="342900" indent="-342900">
              <a:spcAft>
                <a:spcPts val="1200"/>
              </a:spcAft>
              <a:buFont typeface="Arial" panose="020B0604020202020204" pitchFamily="34" charset="0"/>
              <a:buChar char="•"/>
            </a:pPr>
            <a:r>
              <a:rPr lang="en-US" sz="2000" dirty="0"/>
              <a:t>Microcuff: Barrel Shaped Polyurethane cuff is very protective against microaspirations.</a:t>
            </a:r>
          </a:p>
          <a:p>
            <a:pPr marL="342900" indent="-342900">
              <a:spcAft>
                <a:spcPts val="1200"/>
              </a:spcAft>
              <a:buFont typeface="Arial" panose="020B0604020202020204" pitchFamily="34" charset="0"/>
              <a:buChar char="•"/>
            </a:pPr>
            <a:r>
              <a:rPr lang="en-US" sz="2000" dirty="0"/>
              <a:t>Parker: Comes in PVC or PU cuff</a:t>
            </a:r>
          </a:p>
          <a:p>
            <a:pPr marL="342900" indent="-342900">
              <a:spcAft>
                <a:spcPts val="1200"/>
              </a:spcAft>
              <a:buFont typeface="Arial" panose="020B0604020202020204" pitchFamily="34" charset="0"/>
              <a:buChar char="•"/>
            </a:pPr>
            <a:r>
              <a:rPr lang="en-US" sz="2000" dirty="0"/>
              <a:t>Parker: Ease of intubation and reduce chance of tracheal trauma</a:t>
            </a:r>
          </a:p>
          <a:p>
            <a:pPr marL="342900" indent="-342900">
              <a:spcAft>
                <a:spcPts val="1200"/>
              </a:spcAft>
              <a:buFont typeface="Arial" panose="020B0604020202020204" pitchFamily="34" charset="0"/>
              <a:buChar char="•"/>
            </a:pPr>
            <a:r>
              <a:rPr lang="en-US" sz="2000" dirty="0"/>
              <a:t>Excellent position on Premier Contract</a:t>
            </a:r>
          </a:p>
          <a:p>
            <a:pPr marL="342900" indent="-342900">
              <a:spcAft>
                <a:spcPts val="1200"/>
              </a:spcAft>
              <a:buFont typeface="Arial" panose="020B0604020202020204" pitchFamily="34" charset="0"/>
              <a:buChar char="•"/>
            </a:pPr>
            <a:r>
              <a:rPr lang="en-US" sz="2000" dirty="0"/>
              <a:t>Vizient Reserve: SunMed ETT Nova+ / Bull-Nose Tip</a:t>
            </a:r>
          </a:p>
          <a:p>
            <a:pPr marL="342900" indent="-342900">
              <a:spcAft>
                <a:spcPts val="1200"/>
              </a:spcAft>
              <a:buFont typeface="Arial" panose="020B0604020202020204" pitchFamily="34" charset="0"/>
              <a:buChar char="•"/>
            </a:pPr>
            <a:r>
              <a:rPr lang="en-US" sz="2000" dirty="0"/>
              <a:t>We offer virtually any size and configuration needed</a:t>
            </a:r>
          </a:p>
          <a:p>
            <a:pPr marL="342900" indent="-342900">
              <a:spcAft>
                <a:spcPts val="1200"/>
              </a:spcAft>
              <a:buFont typeface="Arial" panose="020B0604020202020204" pitchFamily="34" charset="0"/>
              <a:buChar char="•"/>
            </a:pPr>
            <a:endParaRPr lang="en-US" sz="2000" dirty="0"/>
          </a:p>
        </p:txBody>
      </p:sp>
      <p:sp>
        <p:nvSpPr>
          <p:cNvPr id="3" name="Title 2">
            <a:extLst>
              <a:ext uri="{FF2B5EF4-FFF2-40B4-BE49-F238E27FC236}">
                <a16:creationId xmlns:a16="http://schemas.microsoft.com/office/drawing/2014/main" id="{C9088A78-61AD-2762-03BD-F01D9C33EDFA}"/>
              </a:ext>
            </a:extLst>
          </p:cNvPr>
          <p:cNvSpPr>
            <a:spLocks noGrp="1"/>
          </p:cNvSpPr>
          <p:nvPr>
            <p:ph type="title"/>
          </p:nvPr>
        </p:nvSpPr>
        <p:spPr>
          <a:xfrm>
            <a:off x="254812" y="419100"/>
            <a:ext cx="10515600" cy="668820"/>
          </a:xfrm>
        </p:spPr>
        <p:txBody>
          <a:bodyPr>
            <a:normAutofit/>
          </a:bodyPr>
          <a:lstStyle/>
          <a:p>
            <a:r>
              <a:rPr lang="en-US" sz="2800" b="1" dirty="0">
                <a:ln w="0"/>
                <a:solidFill>
                  <a:srgbClr val="1B51A4"/>
                </a:solidFill>
                <a:latin typeface="Arial" panose="020B0604020202020204" pitchFamily="34" charset="0"/>
                <a:cs typeface="Arial" panose="020B0604020202020204" pitchFamily="34" charset="0"/>
              </a:rPr>
              <a:t>SunMed / Microcuff / Parker: Key Selling Points</a:t>
            </a:r>
            <a:endParaRPr lang="en-US" dirty="0"/>
          </a:p>
        </p:txBody>
      </p:sp>
      <p:sp>
        <p:nvSpPr>
          <p:cNvPr id="6" name="TextBox 5">
            <a:extLst>
              <a:ext uri="{FF2B5EF4-FFF2-40B4-BE49-F238E27FC236}">
                <a16:creationId xmlns:a16="http://schemas.microsoft.com/office/drawing/2014/main" id="{DD5340C4-AAC3-B8C4-F497-BDA9BAFB67A9}"/>
              </a:ext>
            </a:extLst>
          </p:cNvPr>
          <p:cNvSpPr txBox="1"/>
          <p:nvPr/>
        </p:nvSpPr>
        <p:spPr>
          <a:xfrm>
            <a:off x="827229" y="5121665"/>
            <a:ext cx="6334760" cy="369332"/>
          </a:xfrm>
          <a:prstGeom prst="rect">
            <a:avLst/>
          </a:prstGeom>
          <a:noFill/>
        </p:spPr>
        <p:txBody>
          <a:bodyPr wrap="square">
            <a:spAutoFit/>
          </a:bodyPr>
          <a:lstStyle/>
          <a:p>
            <a:r>
              <a:rPr lang="en-US" dirty="0">
                <a:hlinkClick r:id="rId14"/>
              </a:rPr>
              <a:t>Endotracheal Tube Toolkit </a:t>
            </a:r>
            <a:endParaRPr lang="en-US" dirty="0"/>
          </a:p>
        </p:txBody>
      </p:sp>
      <p:sp>
        <p:nvSpPr>
          <p:cNvPr id="8" name="TextBox 7">
            <a:extLst>
              <a:ext uri="{FF2B5EF4-FFF2-40B4-BE49-F238E27FC236}">
                <a16:creationId xmlns:a16="http://schemas.microsoft.com/office/drawing/2014/main" id="{FB955982-35B0-31DB-1B18-DD4E2D66CEE3}"/>
              </a:ext>
            </a:extLst>
          </p:cNvPr>
          <p:cNvSpPr txBox="1"/>
          <p:nvPr/>
        </p:nvSpPr>
        <p:spPr>
          <a:xfrm>
            <a:off x="827229" y="5696964"/>
            <a:ext cx="6334760" cy="646331"/>
          </a:xfrm>
          <a:prstGeom prst="rect">
            <a:avLst/>
          </a:prstGeom>
          <a:noFill/>
        </p:spPr>
        <p:txBody>
          <a:bodyPr wrap="square">
            <a:spAutoFit/>
          </a:bodyPr>
          <a:lstStyle/>
          <a:p>
            <a:r>
              <a:rPr lang="en-US" dirty="0">
                <a:hlinkClick r:id="rId7"/>
              </a:rPr>
              <a:t>Parker Trach-Vac Inservice Video</a:t>
            </a:r>
            <a:endParaRPr lang="en-US" dirty="0"/>
          </a:p>
          <a:p>
            <a:endParaRPr lang="en-US" dirty="0"/>
          </a:p>
        </p:txBody>
      </p:sp>
    </p:spTree>
    <p:extLst>
      <p:ext uri="{BB962C8B-B14F-4D97-AF65-F5344CB8AC3E}">
        <p14:creationId xmlns:p14="http://schemas.microsoft.com/office/powerpoint/2010/main" val="3409009172"/>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CAA32-AE12-C7F7-DFA0-ACB5B6BE17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5CCD1A-C03E-A32A-C683-5E9B3638D61D}"/>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Air-Q3: Objection Handling</a:t>
            </a:r>
            <a:endParaRPr lang="en-US"/>
          </a:p>
        </p:txBody>
      </p:sp>
      <p:pic>
        <p:nvPicPr>
          <p:cNvPr id="5" name="Picture 4">
            <a:extLst>
              <a:ext uri="{FF2B5EF4-FFF2-40B4-BE49-F238E27FC236}">
                <a16:creationId xmlns:a16="http://schemas.microsoft.com/office/drawing/2014/main" id="{CB55333A-B081-5B73-6442-7A60EFC74911}"/>
              </a:ext>
            </a:extLst>
          </p:cNvPr>
          <p:cNvPicPr>
            <a:picLocks noChangeAspect="1"/>
          </p:cNvPicPr>
          <p:nvPr/>
        </p:nvPicPr>
        <p:blipFill>
          <a:blip r:embed="rId3"/>
          <a:stretch>
            <a:fillRect/>
          </a:stretch>
        </p:blipFill>
        <p:spPr>
          <a:xfrm>
            <a:off x="0" y="1292140"/>
            <a:ext cx="12192000" cy="4929040"/>
          </a:xfrm>
          <a:prstGeom prst="rect">
            <a:avLst/>
          </a:prstGeom>
        </p:spPr>
      </p:pic>
    </p:spTree>
    <p:extLst>
      <p:ext uri="{BB962C8B-B14F-4D97-AF65-F5344CB8AC3E}">
        <p14:creationId xmlns:p14="http://schemas.microsoft.com/office/powerpoint/2010/main" val="1146989146"/>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2C919-1615-8E2E-5ACC-81D3E3376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5D1B50-2A20-1D80-2020-6B605E17D2FC}"/>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Air-Q3: Objection Handling</a:t>
            </a:r>
            <a:endParaRPr lang="en-US"/>
          </a:p>
        </p:txBody>
      </p:sp>
      <p:pic>
        <p:nvPicPr>
          <p:cNvPr id="4" name="Picture 3">
            <a:extLst>
              <a:ext uri="{FF2B5EF4-FFF2-40B4-BE49-F238E27FC236}">
                <a16:creationId xmlns:a16="http://schemas.microsoft.com/office/drawing/2014/main" id="{DCDF0BD1-CFDC-7013-03C6-000C94A31C62}"/>
              </a:ext>
            </a:extLst>
          </p:cNvPr>
          <p:cNvPicPr>
            <a:picLocks noChangeAspect="1"/>
          </p:cNvPicPr>
          <p:nvPr/>
        </p:nvPicPr>
        <p:blipFill>
          <a:blip r:embed="rId3"/>
          <a:stretch>
            <a:fillRect/>
          </a:stretch>
        </p:blipFill>
        <p:spPr>
          <a:xfrm>
            <a:off x="0" y="18585"/>
            <a:ext cx="12192000" cy="6820830"/>
          </a:xfrm>
          <a:prstGeom prst="rect">
            <a:avLst/>
          </a:prstGeom>
        </p:spPr>
      </p:pic>
    </p:spTree>
    <p:extLst>
      <p:ext uri="{BB962C8B-B14F-4D97-AF65-F5344CB8AC3E}">
        <p14:creationId xmlns:p14="http://schemas.microsoft.com/office/powerpoint/2010/main" val="1171420003"/>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492B5-DACE-2A75-EF81-E922A27C9EF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5F2B62-EA58-34D2-EA36-04D17046E357}"/>
              </a:ext>
            </a:extLst>
          </p:cNvPr>
          <p:cNvSpPr>
            <a:spLocks noGrp="1"/>
          </p:cNvSpPr>
          <p:nvPr>
            <p:ph idx="1"/>
          </p:nvPr>
        </p:nvSpPr>
        <p:spPr/>
        <p:txBody>
          <a:bodyPr>
            <a:normAutofit fontScale="62500" lnSpcReduction="20000"/>
          </a:bodyPr>
          <a:lstStyle/>
          <a:p>
            <a:r>
              <a:rPr lang="en-US" sz="2400" b="1" dirty="0"/>
              <a:t>The Flex-Tip might cause airway trauma. </a:t>
            </a:r>
          </a:p>
          <a:p>
            <a:r>
              <a:rPr lang="en-US" sz="2400" dirty="0"/>
              <a:t>The patented curved design is engineered to reduce friction and trauma by gliding smoothly past the arytenoids and vocal cords—unlike traditional beveled tips that can scrape or catch. Use your palm to slide standard tube and Parker tube across to feel the difference.</a:t>
            </a:r>
          </a:p>
          <a:p>
            <a:endParaRPr lang="en-US" sz="2400" dirty="0"/>
          </a:p>
          <a:p>
            <a:r>
              <a:rPr lang="en-US" sz="2400" b="1" dirty="0"/>
              <a:t>Flex-Tip: There is a stiffness or the tube “bouncing” off the cords</a:t>
            </a:r>
            <a:r>
              <a:rPr lang="en-US" sz="2400" dirty="0"/>
              <a:t>. </a:t>
            </a:r>
          </a:p>
          <a:p>
            <a:r>
              <a:rPr lang="en-US" sz="2400" dirty="0"/>
              <a:t>This is typically felt near the reinforced Murphy eyes, which are designed for added ventilation safety. What feels like a bounce is actually a protective deflection—meant to guide the tube along the airway. The key is to allow the tip to lead using a gentle technique. For clinicians accustomed to rotating a standard bevel tube to enter the cords, it’s helpful to know that the Parker tip already incorporates that rotation, reducing the need for torque. </a:t>
            </a:r>
          </a:p>
          <a:p>
            <a:endParaRPr lang="en-US" sz="2400" dirty="0"/>
          </a:p>
          <a:p>
            <a:r>
              <a:rPr lang="en-US" sz="2400" b="1" dirty="0"/>
              <a:t>I like my current ET Tubes</a:t>
            </a:r>
          </a:p>
          <a:p>
            <a:r>
              <a:rPr lang="en-US" sz="2400" dirty="0"/>
              <a:t>Do you know if they are on contract? Let’s take a look at price differentials and see if we can save you money or perhaps include them in an Enterprise Agreement. In addition, the Parker tubes are easier to place and reduce chances of tracheal trauma.</a:t>
            </a:r>
          </a:p>
          <a:p>
            <a:endParaRPr lang="en-US" sz="2400" dirty="0"/>
          </a:p>
          <a:p>
            <a:r>
              <a:rPr lang="en-US" sz="2400" b="1" dirty="0"/>
              <a:t>Microcuff: These ET Tubes are too expensive </a:t>
            </a:r>
          </a:p>
          <a:p>
            <a:r>
              <a:rPr lang="en-US" sz="2400" dirty="0"/>
              <a:t>Studies show that a more protective cuff can reduce infections in patients in the ICU.</a:t>
            </a:r>
          </a:p>
          <a:p>
            <a:endParaRPr lang="en-US" sz="2400" dirty="0"/>
          </a:p>
          <a:p>
            <a:endParaRPr lang="en-US" dirty="0"/>
          </a:p>
        </p:txBody>
      </p:sp>
      <p:sp>
        <p:nvSpPr>
          <p:cNvPr id="2" name="Title 1">
            <a:extLst>
              <a:ext uri="{FF2B5EF4-FFF2-40B4-BE49-F238E27FC236}">
                <a16:creationId xmlns:a16="http://schemas.microsoft.com/office/drawing/2014/main" id="{0B6C00E8-AE0C-5143-5D16-A8A5DF02F99E}"/>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ETT: Objection Handling</a:t>
            </a:r>
            <a:endParaRPr lang="en-US"/>
          </a:p>
        </p:txBody>
      </p:sp>
    </p:spTree>
    <p:extLst>
      <p:ext uri="{BB962C8B-B14F-4D97-AF65-F5344CB8AC3E}">
        <p14:creationId xmlns:p14="http://schemas.microsoft.com/office/powerpoint/2010/main" val="1696589475"/>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FF8420-D481-3A54-E44F-C4FDACBB3A4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B32C5B-1C18-C149-9B53-D9A5B64EEB7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173</a:t>
            </a:fld>
            <a:endParaRPr lang="en-US"/>
          </a:p>
        </p:txBody>
      </p:sp>
      <p:sp>
        <p:nvSpPr>
          <p:cNvPr id="3" name="Title 2">
            <a:extLst>
              <a:ext uri="{FF2B5EF4-FFF2-40B4-BE49-F238E27FC236}">
                <a16:creationId xmlns:a16="http://schemas.microsoft.com/office/drawing/2014/main" id="{2D6769BA-C06C-A9C6-E0FB-191109878F58}"/>
              </a:ext>
            </a:extLst>
          </p:cNvPr>
          <p:cNvSpPr>
            <a:spLocks noGrp="1"/>
          </p:cNvSpPr>
          <p:nvPr>
            <p:ph type="title"/>
          </p:nvPr>
        </p:nvSpPr>
        <p:spPr>
          <a:xfrm>
            <a:off x="3329609" y="3676303"/>
            <a:ext cx="8311302" cy="2635399"/>
          </a:xfrm>
        </p:spPr>
        <p:txBody>
          <a:bodyPr>
            <a:normAutofit/>
          </a:bodyPr>
          <a:lstStyle/>
          <a:p>
            <a:r>
              <a:rPr lang="en-US"/>
              <a:t>Laryngoscopes</a:t>
            </a:r>
            <a:br>
              <a:rPr lang="en-US"/>
            </a:br>
            <a:br>
              <a:rPr lang="en-US"/>
            </a:br>
            <a:endParaRPr lang="en-US"/>
          </a:p>
        </p:txBody>
      </p:sp>
    </p:spTree>
    <p:extLst>
      <p:ext uri="{BB962C8B-B14F-4D97-AF65-F5344CB8AC3E}">
        <p14:creationId xmlns:p14="http://schemas.microsoft.com/office/powerpoint/2010/main" val="652508508"/>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A3F50-F48B-51C8-A360-FB58EB8A28A0}"/>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A19E2CB-3907-96A3-66D8-E13F2684D1C7}"/>
              </a:ext>
            </a:extLst>
          </p:cNvPr>
          <p:cNvSpPr>
            <a:spLocks noGrp="1"/>
          </p:cNvSpPr>
          <p:nvPr>
            <p:ph idx="1"/>
          </p:nvPr>
        </p:nvSpPr>
        <p:spPr>
          <a:xfrm>
            <a:off x="6378502" y="3825545"/>
            <a:ext cx="5074744" cy="2311784"/>
          </a:xfrm>
        </p:spPr>
        <p:txBody>
          <a:bodyPr>
            <a:normAutofit/>
          </a:bodyPr>
          <a:lstStyle/>
          <a:p>
            <a:r>
              <a:rPr lang="en-US" sz="1900" b="1" i="1">
                <a:solidFill>
                  <a:srgbClr val="1D51A4"/>
                </a:solidFill>
                <a:latin typeface="+mn-lt"/>
              </a:rPr>
              <a:t>Tail Winds:</a:t>
            </a:r>
          </a:p>
          <a:p>
            <a:pPr marL="285750" indent="-285750">
              <a:buFont typeface="Arial" panose="020B0604020202020204" pitchFamily="34" charset="0"/>
              <a:buChar char="•"/>
            </a:pPr>
            <a:r>
              <a:rPr lang="en-US" sz="1400" i="1"/>
              <a:t>Backorders down significantly over prior year</a:t>
            </a:r>
          </a:p>
          <a:p>
            <a:pPr marL="285750" indent="-285750">
              <a:buFont typeface="Arial" panose="020B0604020202020204" pitchFamily="34" charset="0"/>
              <a:buChar char="•"/>
            </a:pPr>
            <a:r>
              <a:rPr lang="en-US" sz="1400" i="1"/>
              <a:t>Miller design re-work nearly complete, awaiting customer feedback</a:t>
            </a:r>
          </a:p>
          <a:p>
            <a:pPr marL="285750" indent="-285750">
              <a:buFont typeface="Arial" panose="020B0604020202020204" pitchFamily="34" charset="0"/>
              <a:buChar char="•"/>
            </a:pPr>
            <a:r>
              <a:rPr lang="en-US" sz="1400" i="1"/>
              <a:t>New agreement in place with MD for improved delivery dates</a:t>
            </a:r>
          </a:p>
        </p:txBody>
      </p:sp>
      <p:sp>
        <p:nvSpPr>
          <p:cNvPr id="3" name="Slide Number Placeholder 2">
            <a:extLst>
              <a:ext uri="{FF2B5EF4-FFF2-40B4-BE49-F238E27FC236}">
                <a16:creationId xmlns:a16="http://schemas.microsoft.com/office/drawing/2014/main" id="{41448A45-1190-0022-3070-E6B2729DC28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174</a:t>
            </a:fld>
            <a:endParaRPr lang="en-US"/>
          </a:p>
        </p:txBody>
      </p:sp>
      <p:sp>
        <p:nvSpPr>
          <p:cNvPr id="4" name="Title 3">
            <a:extLst>
              <a:ext uri="{FF2B5EF4-FFF2-40B4-BE49-F238E27FC236}">
                <a16:creationId xmlns:a16="http://schemas.microsoft.com/office/drawing/2014/main" id="{ABCCDC9A-E09D-0013-9EE9-49E680505475}"/>
              </a:ext>
            </a:extLst>
          </p:cNvPr>
          <p:cNvSpPr>
            <a:spLocks noGrp="1"/>
          </p:cNvSpPr>
          <p:nvPr>
            <p:ph type="title"/>
          </p:nvPr>
        </p:nvSpPr>
        <p:spPr>
          <a:xfrm>
            <a:off x="522219" y="419100"/>
            <a:ext cx="10515600" cy="668820"/>
          </a:xfrm>
        </p:spPr>
        <p:txBody>
          <a:bodyPr vert="horz" lIns="91440" tIns="45720" rIns="91440" bIns="45720" rtlCol="0" anchor="ctr">
            <a:normAutofit/>
          </a:bodyPr>
          <a:lstStyle/>
          <a:p>
            <a:r>
              <a:rPr lang="en-US"/>
              <a:t>Market Dynamics Overview</a:t>
            </a:r>
          </a:p>
        </p:txBody>
      </p:sp>
      <p:cxnSp>
        <p:nvCxnSpPr>
          <p:cNvPr id="6" name="Straight Connector 5">
            <a:extLst>
              <a:ext uri="{FF2B5EF4-FFF2-40B4-BE49-F238E27FC236}">
                <a16:creationId xmlns:a16="http://schemas.microsoft.com/office/drawing/2014/main" id="{E86ABDCF-7AF7-0304-D453-AEEA3B23D66C}"/>
              </a:ext>
            </a:extLst>
          </p:cNvPr>
          <p:cNvCxnSpPr>
            <a:cxnSpLocks/>
          </p:cNvCxnSpPr>
          <p:nvPr/>
        </p:nvCxnSpPr>
        <p:spPr>
          <a:xfrm>
            <a:off x="5995371" y="1282480"/>
            <a:ext cx="0" cy="495105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CCA0C99-5D5C-2629-E6F8-0CC473745A6B}"/>
              </a:ext>
            </a:extLst>
          </p:cNvPr>
          <p:cNvCxnSpPr/>
          <p:nvPr/>
        </p:nvCxnSpPr>
        <p:spPr>
          <a:xfrm>
            <a:off x="561974" y="361408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215D80AA-7DDA-1C07-F65E-08255300E8FC}"/>
              </a:ext>
            </a:extLst>
          </p:cNvPr>
          <p:cNvSpPr txBox="1">
            <a:spLocks/>
          </p:cNvSpPr>
          <p:nvPr/>
        </p:nvSpPr>
        <p:spPr>
          <a:xfrm>
            <a:off x="714374" y="1211170"/>
            <a:ext cx="5212080"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Total Market Size:</a:t>
            </a:r>
          </a:p>
          <a:p>
            <a:pPr marL="342900" indent="-342900">
              <a:buFont typeface="Arial" panose="020B0604020202020204" pitchFamily="34" charset="0"/>
              <a:buChar char="•"/>
            </a:pPr>
            <a:r>
              <a:rPr lang="en-US" sz="1400" i="1">
                <a:latin typeface="+mn-lt"/>
              </a:rPr>
              <a:t>Total Addressable Market	- ~$770M</a:t>
            </a:r>
          </a:p>
          <a:p>
            <a:pPr marL="1028700" lvl="1" indent="-342900"/>
            <a:r>
              <a:rPr lang="en-US" sz="1400" i="1">
                <a:latin typeface="+mn-lt"/>
              </a:rPr>
              <a:t>Domestic		- ~$70M</a:t>
            </a:r>
          </a:p>
          <a:p>
            <a:pPr marL="1028700" lvl="1" indent="-342900"/>
            <a:r>
              <a:rPr lang="en-US" sz="1400" i="1">
                <a:latin typeface="+mn-lt"/>
              </a:rPr>
              <a:t>International 	- ~$700M</a:t>
            </a:r>
          </a:p>
          <a:p>
            <a:pPr marL="342900" indent="-342900">
              <a:buFont typeface="Arial" panose="020B0604020202020204" pitchFamily="34" charset="0"/>
              <a:buChar char="•"/>
            </a:pPr>
            <a:r>
              <a:rPr lang="en-US" sz="1400" i="1">
                <a:latin typeface="+mn-lt"/>
              </a:rPr>
              <a:t>Market Leaders (US)</a:t>
            </a:r>
          </a:p>
          <a:p>
            <a:pPr marL="1028700" lvl="1" indent="-342900">
              <a:buFont typeface="+mj-lt"/>
              <a:buAutoNum type="arabicPeriod"/>
            </a:pPr>
            <a:r>
              <a:rPr lang="en-US" sz="1400" i="1" err="1">
                <a:latin typeface="+mn-lt"/>
              </a:rPr>
              <a:t>Flexicare</a:t>
            </a:r>
            <a:r>
              <a:rPr lang="en-US" sz="1400" i="1">
                <a:latin typeface="+mn-lt"/>
              </a:rPr>
              <a:t>	             	- $26.5M, 38%</a:t>
            </a:r>
          </a:p>
          <a:p>
            <a:pPr marL="1028700" lvl="1" indent="-342900">
              <a:buFont typeface="+mj-lt"/>
              <a:buAutoNum type="arabicPeriod"/>
            </a:pPr>
            <a:r>
              <a:rPr lang="en-US" sz="1400" i="1">
                <a:latin typeface="+mn-lt"/>
              </a:rPr>
              <a:t>Teleflex		- $13.8M, 20%</a:t>
            </a:r>
          </a:p>
          <a:p>
            <a:pPr marL="1028700" lvl="1" indent="-342900">
              <a:buFont typeface="+mj-lt"/>
              <a:buAutoNum type="arabicPeriod"/>
            </a:pPr>
            <a:r>
              <a:rPr lang="en-US" sz="1400" i="1">
                <a:latin typeface="+mn-lt"/>
              </a:rPr>
              <a:t>AirLife		- $10.7M, 16%</a:t>
            </a:r>
          </a:p>
          <a:p>
            <a:pPr marL="1028700" lvl="1" indent="-342900">
              <a:buFont typeface="+mj-lt"/>
              <a:buAutoNum type="arabicPeriod"/>
            </a:pPr>
            <a:endParaRPr lang="en-US" sz="1400" i="1">
              <a:latin typeface="+mn-lt"/>
            </a:endParaRPr>
          </a:p>
        </p:txBody>
      </p:sp>
      <p:sp>
        <p:nvSpPr>
          <p:cNvPr id="10" name="Content Placeholder 1">
            <a:extLst>
              <a:ext uri="{FF2B5EF4-FFF2-40B4-BE49-F238E27FC236}">
                <a16:creationId xmlns:a16="http://schemas.microsoft.com/office/drawing/2014/main" id="{E87B7EDF-70C3-CB6A-3CDD-4AC3AE2E75D4}"/>
              </a:ext>
            </a:extLst>
          </p:cNvPr>
          <p:cNvSpPr txBox="1">
            <a:spLocks/>
          </p:cNvSpPr>
          <p:nvPr/>
        </p:nvSpPr>
        <p:spPr>
          <a:xfrm>
            <a:off x="714373" y="3739406"/>
            <a:ext cx="5349913" cy="2844437"/>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Head Winds:</a:t>
            </a:r>
          </a:p>
          <a:p>
            <a:pPr marL="342900" indent="-342900">
              <a:buFont typeface="Arial" panose="020B0604020202020204" pitchFamily="34" charset="0"/>
              <a:buChar char="•"/>
            </a:pPr>
            <a:r>
              <a:rPr lang="en-US" sz="1300" i="1">
                <a:latin typeface="+mn-lt"/>
              </a:rPr>
              <a:t>Ongoing quality, accountability and service levels with MD</a:t>
            </a:r>
          </a:p>
          <a:p>
            <a:pPr marL="342900" indent="-342900">
              <a:buFont typeface="Arial" panose="020B0604020202020204" pitchFamily="34" charset="0"/>
              <a:buChar char="•"/>
            </a:pPr>
            <a:r>
              <a:rPr lang="en-US" sz="1300" i="1">
                <a:latin typeface="+mn-lt"/>
              </a:rPr>
              <a:t>Miller blade design deemed “clinically unacceptable” by Nationwide Children’s – working on new product</a:t>
            </a:r>
          </a:p>
          <a:p>
            <a:pPr marL="342900" indent="-342900">
              <a:buFont typeface="Arial" panose="020B0604020202020204" pitchFamily="34" charset="0"/>
              <a:buChar char="•"/>
            </a:pPr>
            <a:r>
              <a:rPr lang="en-US" sz="1300" i="1">
                <a:latin typeface="+mn-lt"/>
              </a:rPr>
              <a:t>Rebranding delayed – </a:t>
            </a:r>
            <a:r>
              <a:rPr lang="en-US" sz="1300" i="1" err="1">
                <a:latin typeface="+mn-lt"/>
              </a:rPr>
              <a:t>Mfr</a:t>
            </a:r>
            <a:r>
              <a:rPr lang="en-US" sz="1300" i="1">
                <a:latin typeface="+mn-lt"/>
              </a:rPr>
              <a:t> by/for, GTINs, languages are inconsistent and a mess. IFUs as well</a:t>
            </a:r>
          </a:p>
          <a:p>
            <a:pPr marL="342900" indent="-342900">
              <a:buFont typeface="Arial" panose="020B0604020202020204" pitchFamily="34" charset="0"/>
              <a:buChar char="•"/>
            </a:pPr>
            <a:r>
              <a:rPr lang="en-US" sz="1300" i="1">
                <a:latin typeface="+mn-lt"/>
              </a:rPr>
              <a:t>ICE 2.0 move to El Paso, need to set up inspection and secondary ops because above changes are not implemented</a:t>
            </a:r>
          </a:p>
          <a:p>
            <a:pPr marL="342900" indent="-342900">
              <a:buFont typeface="Arial" panose="020B0604020202020204" pitchFamily="34" charset="0"/>
              <a:buChar char="•"/>
            </a:pPr>
            <a:r>
              <a:rPr lang="en-US" sz="1300" i="1">
                <a:latin typeface="+mn-lt"/>
              </a:rPr>
              <a:t>HEINE screen repair costs outrageously high.</a:t>
            </a:r>
          </a:p>
          <a:p>
            <a:pPr marL="342900" indent="-342900">
              <a:buFont typeface="Arial" panose="020B0604020202020204" pitchFamily="34" charset="0"/>
              <a:buChar char="•"/>
            </a:pPr>
            <a:r>
              <a:rPr lang="en-US" sz="1300" i="1">
                <a:latin typeface="+mn-lt"/>
              </a:rPr>
              <a:t>Cost points increasing July 1, will negatively impact handle profitability</a:t>
            </a:r>
          </a:p>
          <a:p>
            <a:pPr marL="342900" indent="-342900">
              <a:buFont typeface="Arial" panose="020B0604020202020204" pitchFamily="34" charset="0"/>
              <a:buChar char="•"/>
            </a:pPr>
            <a:r>
              <a:rPr lang="en-US" sz="1300" i="1">
                <a:latin typeface="+mn-lt"/>
              </a:rPr>
              <a:t>Lack of recording, lack of pediatric slowing us down</a:t>
            </a:r>
          </a:p>
        </p:txBody>
      </p:sp>
      <p:sp>
        <p:nvSpPr>
          <p:cNvPr id="11" name="Content Placeholder 1">
            <a:extLst>
              <a:ext uri="{FF2B5EF4-FFF2-40B4-BE49-F238E27FC236}">
                <a16:creationId xmlns:a16="http://schemas.microsoft.com/office/drawing/2014/main" id="{E4A70BD7-A3CC-5266-77B7-D9ED34E53668}"/>
              </a:ext>
            </a:extLst>
          </p:cNvPr>
          <p:cNvSpPr txBox="1">
            <a:spLocks/>
          </p:cNvSpPr>
          <p:nvPr/>
        </p:nvSpPr>
        <p:spPr>
          <a:xfrm>
            <a:off x="6197904" y="1222292"/>
            <a:ext cx="5443001"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AirLife Market Share (TTM):</a:t>
            </a:r>
          </a:p>
          <a:p>
            <a:pPr marL="342900" indent="-342900">
              <a:buFont typeface="Arial" panose="020B0604020202020204" pitchFamily="34" charset="0"/>
              <a:buChar char="•"/>
            </a:pPr>
            <a:r>
              <a:rPr lang="en-US" sz="1400" i="1">
                <a:latin typeface="+mn-lt"/>
              </a:rPr>
              <a:t>AirLife Market Share		- $12.6M, 2%</a:t>
            </a:r>
          </a:p>
          <a:p>
            <a:pPr marL="342900" indent="-342900">
              <a:buFont typeface="Arial" panose="020B0604020202020204" pitchFamily="34" charset="0"/>
              <a:buChar char="•"/>
            </a:pPr>
            <a:endParaRPr lang="en-US" sz="1400" i="1">
              <a:latin typeface="+mn-lt"/>
            </a:endParaRPr>
          </a:p>
          <a:p>
            <a:pPr marL="1028700" lvl="1" indent="-342900"/>
            <a:r>
              <a:rPr lang="en-US" sz="1400" i="1">
                <a:latin typeface="+mn-lt"/>
              </a:rPr>
              <a:t>Domestic			- $10.7M, 16%</a:t>
            </a:r>
          </a:p>
          <a:p>
            <a:pPr marL="1028700" lvl="1" indent="-342900"/>
            <a:r>
              <a:rPr lang="en-US" sz="1400" i="1">
                <a:latin typeface="+mn-lt"/>
              </a:rPr>
              <a:t>International (if applicable)	- $1.9M, &lt;1%</a:t>
            </a:r>
          </a:p>
          <a:p>
            <a:pPr lvl="1" indent="0">
              <a:buNone/>
            </a:pPr>
            <a:endParaRPr lang="en-US" sz="1400" i="1">
              <a:latin typeface="+mn-lt"/>
            </a:endParaRPr>
          </a:p>
          <a:p>
            <a:pPr marL="342900" indent="-342900">
              <a:buFont typeface="Arial" panose="020B0604020202020204" pitchFamily="34" charset="0"/>
              <a:buChar char="•"/>
            </a:pPr>
            <a:endParaRPr lang="en-US" sz="1400" b="1" i="1">
              <a:latin typeface="+mn-lt"/>
            </a:endParaRPr>
          </a:p>
        </p:txBody>
      </p:sp>
    </p:spTree>
    <p:extLst>
      <p:ext uri="{BB962C8B-B14F-4D97-AF65-F5344CB8AC3E}">
        <p14:creationId xmlns:p14="http://schemas.microsoft.com/office/powerpoint/2010/main" val="109221424"/>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76748-9C12-DC22-8B74-4D8CD17E4C8B}"/>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4D1DC99-1AA1-3898-1A2E-7CB491EFC5EE}"/>
              </a:ext>
            </a:extLst>
          </p:cNvPr>
          <p:cNvSpPr>
            <a:spLocks noGrp="1"/>
          </p:cNvSpPr>
          <p:nvPr>
            <p:ph idx="1"/>
          </p:nvPr>
        </p:nvSpPr>
        <p:spPr>
          <a:xfrm>
            <a:off x="561975" y="1400175"/>
            <a:ext cx="10891271" cy="4737153"/>
          </a:xfrm>
        </p:spPr>
        <p:txBody>
          <a:bodyPr>
            <a:normAutofit/>
          </a:bodyPr>
          <a:lstStyle/>
          <a:p>
            <a:r>
              <a:rPr lang="en-US"/>
              <a:t>Full line on Premier and Vizient! (No HealthTrust)</a:t>
            </a:r>
          </a:p>
          <a:p>
            <a:r>
              <a:rPr lang="en-US"/>
              <a:t>US Market Est. Value: $70M</a:t>
            </a:r>
          </a:p>
          <a:p>
            <a:r>
              <a:rPr lang="en-US"/>
              <a:t>Total Category: $7.6M US Revenue</a:t>
            </a:r>
          </a:p>
          <a:p>
            <a:r>
              <a:rPr lang="en-US" err="1"/>
              <a:t>IntuBrite</a:t>
            </a:r>
            <a:r>
              <a:rPr lang="en-US"/>
              <a:t>® Dual LED: $4.2M</a:t>
            </a:r>
          </a:p>
          <a:p>
            <a:r>
              <a:rPr lang="en-US" err="1"/>
              <a:t>IntuBrite</a:t>
            </a:r>
            <a:r>
              <a:rPr lang="en-US"/>
              <a:t> Green System: $0.3M</a:t>
            </a:r>
          </a:p>
          <a:p>
            <a:r>
              <a:rPr lang="en-US"/>
              <a:t>Everything else: $3.1M</a:t>
            </a:r>
          </a:p>
          <a:p>
            <a:r>
              <a:rPr lang="en-US" err="1"/>
              <a:t>Flexicare</a:t>
            </a:r>
            <a:r>
              <a:rPr lang="en-US"/>
              <a:t> has $26.5M, 38%</a:t>
            </a:r>
          </a:p>
          <a:p>
            <a:r>
              <a:rPr lang="en-US"/>
              <a:t>Teleflex has $13.8M, 20%</a:t>
            </a:r>
          </a:p>
          <a:p>
            <a:endParaRPr lang="en-US"/>
          </a:p>
          <a:p>
            <a:r>
              <a:rPr lang="en-US"/>
              <a:t>Top Rep: Stacy </a:t>
            </a:r>
            <a:r>
              <a:rPr lang="en-US" err="1"/>
              <a:t>Lieb</a:t>
            </a:r>
            <a:r>
              <a:rPr lang="en-US"/>
              <a:t> $767K</a:t>
            </a:r>
          </a:p>
          <a:p>
            <a:r>
              <a:rPr lang="en-US"/>
              <a:t>Avg Rep: $206.5K</a:t>
            </a:r>
          </a:p>
        </p:txBody>
      </p:sp>
      <p:sp>
        <p:nvSpPr>
          <p:cNvPr id="3" name="Slide Number Placeholder 2">
            <a:extLst>
              <a:ext uri="{FF2B5EF4-FFF2-40B4-BE49-F238E27FC236}">
                <a16:creationId xmlns:a16="http://schemas.microsoft.com/office/drawing/2014/main" id="{2223A4D5-3733-1EF2-B67B-0E3E81C02E4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175</a:t>
            </a:fld>
            <a:endParaRPr lang="en-US"/>
          </a:p>
        </p:txBody>
      </p:sp>
      <p:sp>
        <p:nvSpPr>
          <p:cNvPr id="4" name="Title 3">
            <a:extLst>
              <a:ext uri="{FF2B5EF4-FFF2-40B4-BE49-F238E27FC236}">
                <a16:creationId xmlns:a16="http://schemas.microsoft.com/office/drawing/2014/main" id="{FE11012B-2C43-01ED-EF16-CEDE68CC657F}"/>
              </a:ext>
            </a:extLst>
          </p:cNvPr>
          <p:cNvSpPr>
            <a:spLocks noGrp="1"/>
          </p:cNvSpPr>
          <p:nvPr>
            <p:ph type="title"/>
          </p:nvPr>
        </p:nvSpPr>
        <p:spPr>
          <a:xfrm>
            <a:off x="522219" y="419100"/>
            <a:ext cx="10515600" cy="668820"/>
          </a:xfrm>
        </p:spPr>
        <p:txBody>
          <a:bodyPr/>
          <a:lstStyle/>
          <a:p>
            <a:r>
              <a:rPr lang="en-US"/>
              <a:t>Revenue /GPOs /Mix</a:t>
            </a:r>
          </a:p>
        </p:txBody>
      </p:sp>
      <p:pic>
        <p:nvPicPr>
          <p:cNvPr id="6" name="Picture 5">
            <a:extLst>
              <a:ext uri="{FF2B5EF4-FFF2-40B4-BE49-F238E27FC236}">
                <a16:creationId xmlns:a16="http://schemas.microsoft.com/office/drawing/2014/main" id="{347E6363-200E-DCE1-9DC2-09F225A007F3}"/>
              </a:ext>
            </a:extLst>
          </p:cNvPr>
          <p:cNvPicPr>
            <a:picLocks noChangeAspect="1"/>
          </p:cNvPicPr>
          <p:nvPr/>
        </p:nvPicPr>
        <p:blipFill>
          <a:blip r:embed="rId3"/>
          <a:stretch>
            <a:fillRect/>
          </a:stretch>
        </p:blipFill>
        <p:spPr>
          <a:xfrm>
            <a:off x="7064619" y="3998527"/>
            <a:ext cx="4854361" cy="1303133"/>
          </a:xfrm>
          <a:prstGeom prst="rect">
            <a:avLst/>
          </a:prstGeom>
        </p:spPr>
      </p:pic>
      <p:pic>
        <p:nvPicPr>
          <p:cNvPr id="8" name="Picture 7">
            <a:extLst>
              <a:ext uri="{FF2B5EF4-FFF2-40B4-BE49-F238E27FC236}">
                <a16:creationId xmlns:a16="http://schemas.microsoft.com/office/drawing/2014/main" id="{982DE602-DF4B-FBDD-113C-9099B72623D6}"/>
              </a:ext>
            </a:extLst>
          </p:cNvPr>
          <p:cNvPicPr>
            <a:picLocks noChangeAspect="1"/>
          </p:cNvPicPr>
          <p:nvPr/>
        </p:nvPicPr>
        <p:blipFill>
          <a:blip r:embed="rId4"/>
          <a:stretch>
            <a:fillRect/>
          </a:stretch>
        </p:blipFill>
        <p:spPr>
          <a:xfrm>
            <a:off x="6401622" y="1241183"/>
            <a:ext cx="5517358" cy="2552921"/>
          </a:xfrm>
          <a:prstGeom prst="rect">
            <a:avLst/>
          </a:prstGeom>
        </p:spPr>
      </p:pic>
    </p:spTree>
    <p:extLst>
      <p:ext uri="{BB962C8B-B14F-4D97-AF65-F5344CB8AC3E}">
        <p14:creationId xmlns:p14="http://schemas.microsoft.com/office/powerpoint/2010/main" val="4122373700"/>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93C028-23AE-3D72-E685-0A34F1291E8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5C8905F-2CBD-3040-2339-4B28264D4366}"/>
              </a:ext>
            </a:extLst>
          </p:cNvPr>
          <p:cNvSpPr>
            <a:spLocks noGrp="1"/>
          </p:cNvSpPr>
          <p:nvPr>
            <p:ph type="sldNum" sz="quarter" idx="4"/>
          </p:nvPr>
        </p:nvSpPr>
        <p:spPr>
          <a:xfrm>
            <a:off x="10810215" y="6443853"/>
            <a:ext cx="830696" cy="281997"/>
          </a:xfrm>
        </p:spPr>
        <p:txBody>
          <a:bodyPr>
            <a:normAutofit/>
          </a:bodyPr>
          <a:lstStyle/>
          <a:p>
            <a:fld id="{065D75E3-62B6-C44A-8295-14DF27978E1A}" type="slidenum">
              <a:rPr lang="en-US" smtClean="0"/>
              <a:pPr/>
              <a:t>176</a:t>
            </a:fld>
            <a:endParaRPr lang="en-US"/>
          </a:p>
        </p:txBody>
      </p:sp>
      <p:sp>
        <p:nvSpPr>
          <p:cNvPr id="4" name="Title 3">
            <a:extLst>
              <a:ext uri="{FF2B5EF4-FFF2-40B4-BE49-F238E27FC236}">
                <a16:creationId xmlns:a16="http://schemas.microsoft.com/office/drawing/2014/main" id="{1105B6E9-9E34-7EE0-C756-BFE3BD90B640}"/>
              </a:ext>
            </a:extLst>
          </p:cNvPr>
          <p:cNvSpPr>
            <a:spLocks noGrp="1"/>
          </p:cNvSpPr>
          <p:nvPr>
            <p:ph type="title"/>
          </p:nvPr>
        </p:nvSpPr>
        <p:spPr>
          <a:xfrm>
            <a:off x="522219" y="419100"/>
            <a:ext cx="10515600" cy="668820"/>
          </a:xfrm>
        </p:spPr>
        <p:txBody>
          <a:bodyPr anchor="ctr">
            <a:normAutofit/>
          </a:bodyPr>
          <a:lstStyle/>
          <a:p>
            <a:r>
              <a:rPr lang="en-US"/>
              <a:t>Reality of Laryngoscopes at AirLife</a:t>
            </a:r>
          </a:p>
        </p:txBody>
      </p:sp>
      <p:graphicFrame>
        <p:nvGraphicFramePr>
          <p:cNvPr id="5" name="Table 4">
            <a:extLst>
              <a:ext uri="{FF2B5EF4-FFF2-40B4-BE49-F238E27FC236}">
                <a16:creationId xmlns:a16="http://schemas.microsoft.com/office/drawing/2014/main" id="{E6745370-3B93-9CB3-F7C3-05B197D006D5}"/>
              </a:ext>
            </a:extLst>
          </p:cNvPr>
          <p:cNvGraphicFramePr>
            <a:graphicFrameLocks noGrp="1"/>
          </p:cNvGraphicFramePr>
          <p:nvPr>
            <p:extLst>
              <p:ext uri="{D42A27DB-BD31-4B8C-83A1-F6EECF244321}">
                <p14:modId xmlns:p14="http://schemas.microsoft.com/office/powerpoint/2010/main" val="2828797315"/>
              </p:ext>
            </p:extLst>
          </p:nvPr>
        </p:nvGraphicFramePr>
        <p:xfrm>
          <a:off x="339672" y="1418601"/>
          <a:ext cx="10701954" cy="4004647"/>
        </p:xfrm>
        <a:graphic>
          <a:graphicData uri="http://schemas.openxmlformats.org/drawingml/2006/table">
            <a:tbl>
              <a:tblPr firstRow="1" bandRow="1">
                <a:tableStyleId>{5C22544A-7EE6-4342-B048-85BDC9FD1C3A}</a:tableStyleId>
              </a:tblPr>
              <a:tblGrid>
                <a:gridCol w="1384097">
                  <a:extLst>
                    <a:ext uri="{9D8B030D-6E8A-4147-A177-3AD203B41FA5}">
                      <a16:colId xmlns:a16="http://schemas.microsoft.com/office/drawing/2014/main" val="1061027392"/>
                    </a:ext>
                  </a:extLst>
                </a:gridCol>
                <a:gridCol w="1078425">
                  <a:extLst>
                    <a:ext uri="{9D8B030D-6E8A-4147-A177-3AD203B41FA5}">
                      <a16:colId xmlns:a16="http://schemas.microsoft.com/office/drawing/2014/main" val="3869556267"/>
                    </a:ext>
                  </a:extLst>
                </a:gridCol>
                <a:gridCol w="1086356">
                  <a:extLst>
                    <a:ext uri="{9D8B030D-6E8A-4147-A177-3AD203B41FA5}">
                      <a16:colId xmlns:a16="http://schemas.microsoft.com/office/drawing/2014/main" val="835686385"/>
                    </a:ext>
                  </a:extLst>
                </a:gridCol>
                <a:gridCol w="703115">
                  <a:extLst>
                    <a:ext uri="{9D8B030D-6E8A-4147-A177-3AD203B41FA5}">
                      <a16:colId xmlns:a16="http://schemas.microsoft.com/office/drawing/2014/main" val="2726910681"/>
                    </a:ext>
                  </a:extLst>
                </a:gridCol>
                <a:gridCol w="658761">
                  <a:extLst>
                    <a:ext uri="{9D8B030D-6E8A-4147-A177-3AD203B41FA5}">
                      <a16:colId xmlns:a16="http://schemas.microsoft.com/office/drawing/2014/main" val="4269821858"/>
                    </a:ext>
                  </a:extLst>
                </a:gridCol>
                <a:gridCol w="658761">
                  <a:extLst>
                    <a:ext uri="{9D8B030D-6E8A-4147-A177-3AD203B41FA5}">
                      <a16:colId xmlns:a16="http://schemas.microsoft.com/office/drawing/2014/main" val="2841809875"/>
                    </a:ext>
                  </a:extLst>
                </a:gridCol>
                <a:gridCol w="691196">
                  <a:extLst>
                    <a:ext uri="{9D8B030D-6E8A-4147-A177-3AD203B41FA5}">
                      <a16:colId xmlns:a16="http://schemas.microsoft.com/office/drawing/2014/main" val="2478712880"/>
                    </a:ext>
                  </a:extLst>
                </a:gridCol>
                <a:gridCol w="812769">
                  <a:extLst>
                    <a:ext uri="{9D8B030D-6E8A-4147-A177-3AD203B41FA5}">
                      <a16:colId xmlns:a16="http://schemas.microsoft.com/office/drawing/2014/main" val="451417520"/>
                    </a:ext>
                  </a:extLst>
                </a:gridCol>
                <a:gridCol w="812769">
                  <a:extLst>
                    <a:ext uri="{9D8B030D-6E8A-4147-A177-3AD203B41FA5}">
                      <a16:colId xmlns:a16="http://schemas.microsoft.com/office/drawing/2014/main" val="491494159"/>
                    </a:ext>
                  </a:extLst>
                </a:gridCol>
                <a:gridCol w="812769">
                  <a:extLst>
                    <a:ext uri="{9D8B030D-6E8A-4147-A177-3AD203B41FA5}">
                      <a16:colId xmlns:a16="http://schemas.microsoft.com/office/drawing/2014/main" val="248793496"/>
                    </a:ext>
                  </a:extLst>
                </a:gridCol>
                <a:gridCol w="812769">
                  <a:extLst>
                    <a:ext uri="{9D8B030D-6E8A-4147-A177-3AD203B41FA5}">
                      <a16:colId xmlns:a16="http://schemas.microsoft.com/office/drawing/2014/main" val="3517975010"/>
                    </a:ext>
                  </a:extLst>
                </a:gridCol>
                <a:gridCol w="1190167">
                  <a:extLst>
                    <a:ext uri="{9D8B030D-6E8A-4147-A177-3AD203B41FA5}">
                      <a16:colId xmlns:a16="http://schemas.microsoft.com/office/drawing/2014/main" val="1132852944"/>
                    </a:ext>
                  </a:extLst>
                </a:gridCol>
              </a:tblGrid>
              <a:tr h="427291">
                <a:tc>
                  <a:txBody>
                    <a:bodyPr/>
                    <a:lstStyle/>
                    <a:p>
                      <a:r>
                        <a:rPr lang="en-US" sz="2400">
                          <a:latin typeface="Arial"/>
                          <a:cs typeface="Arial"/>
                        </a:rPr>
                        <a:t>Sin</a:t>
                      </a:r>
                    </a:p>
                  </a:txBody>
                  <a:tcPr marL="124063" marR="124063" marT="62032" marB="62032">
                    <a:solidFill>
                      <a:schemeClr val="bg1"/>
                    </a:solidFill>
                  </a:tcPr>
                </a:tc>
                <a:tc gridSpan="2">
                  <a:txBody>
                    <a:bodyPr/>
                    <a:lstStyle/>
                    <a:p>
                      <a:pPr algn="ctr"/>
                      <a:r>
                        <a:rPr lang="en-US" sz="1600">
                          <a:latin typeface="Arial"/>
                          <a:cs typeface="Arial"/>
                        </a:rPr>
                        <a:t>IntuBrite</a:t>
                      </a:r>
                      <a:endParaRPr lang="en-US" sz="1600">
                        <a:latin typeface="Arial" panose="020B0604020202020204" pitchFamily="34" charset="0"/>
                        <a:cs typeface="Arial" panose="020B0604020202020204" pitchFamily="34" charset="0"/>
                      </a:endParaRPr>
                    </a:p>
                  </a:txBody>
                  <a:tcPr marL="124063" marR="124063" marT="62032" marB="62032" anchor="ctr">
                    <a:lnB w="12700" cap="flat" cmpd="sng" algn="ctr">
                      <a:solidFill>
                        <a:schemeClr val="tx1"/>
                      </a:solidFill>
                      <a:prstDash val="solid"/>
                      <a:round/>
                      <a:headEnd type="none" w="med" len="med"/>
                      <a:tailEnd type="none" w="med" len="med"/>
                    </a:lnB>
                    <a:solidFill>
                      <a:schemeClr val="accent1"/>
                    </a:solidFill>
                  </a:tcPr>
                </a:tc>
                <a:tc hMerge="1">
                  <a:txBody>
                    <a:bodyPr/>
                    <a:lstStyle/>
                    <a:p>
                      <a:endParaRPr lang="en-US"/>
                    </a:p>
                  </a:txBody>
                  <a:tcPr/>
                </a:tc>
                <a:tc gridSpan="4">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kern="1200">
                          <a:solidFill>
                            <a:schemeClr val="lt1"/>
                          </a:solidFill>
                          <a:latin typeface="Arial"/>
                          <a:ea typeface="+mn-ea"/>
                          <a:cs typeface="Arial"/>
                        </a:rPr>
                        <a:t>SunMed</a:t>
                      </a:r>
                    </a:p>
                  </a:txBody>
                  <a:tcPr marL="124063" marR="124063" marT="62032" marB="62032" anchor="ctr">
                    <a:lnB w="12700" cap="flat" cmpd="sng" algn="ctr">
                      <a:solidFill>
                        <a:schemeClr val="tx1"/>
                      </a:solidFill>
                      <a:prstDash val="solid"/>
                      <a:round/>
                      <a:headEnd type="none" w="med" len="med"/>
                      <a:tailEnd type="none" w="med" len="med"/>
                    </a:lnB>
                    <a:solidFill>
                      <a:schemeClr val="accent1"/>
                    </a:solidFill>
                  </a:tcPr>
                </a:tc>
                <a:tc hMerge="1">
                  <a:txBody>
                    <a:bodyPr/>
                    <a:lstStyle/>
                    <a:p>
                      <a:endParaRPr lang="en-US"/>
                    </a:p>
                  </a:txBody>
                  <a:tcPr/>
                </a:tc>
                <a:tc hMerge="1">
                  <a:txBody>
                    <a:bodyPr/>
                    <a:lstStyle/>
                    <a:p>
                      <a:endParaRPr lang="en-US"/>
                    </a:p>
                  </a:txBody>
                  <a:tcPr/>
                </a:tc>
                <a:tc hMerge="1">
                  <a:txBody>
                    <a:bodyPr/>
                    <a:lstStyle/>
                    <a:p>
                      <a:endParaRPr lang="en-US"/>
                    </a:p>
                  </a:txBody>
                  <a:tcPr/>
                </a:tc>
                <a:tc gridSpan="2">
                  <a:txBody>
                    <a:bodyPr/>
                    <a:lstStyle/>
                    <a:p>
                      <a:pPr marL="0" marR="0" lvl="0" indent="0" algn="ctr" rtl="0" eaLnBrk="1" fontAlgn="auto" latinLnBrk="0" hangingPunct="1">
                        <a:lnSpc>
                          <a:spcPct val="100000"/>
                        </a:lnSpc>
                        <a:spcBef>
                          <a:spcPts val="0"/>
                        </a:spcBef>
                        <a:spcAft>
                          <a:spcPts val="0"/>
                        </a:spcAft>
                        <a:buClrTx/>
                        <a:buSzTx/>
                        <a:buFontTx/>
                        <a:buNone/>
                      </a:pPr>
                      <a:r>
                        <a:rPr lang="en-US" sz="1600" b="1" kern="1200" err="1">
                          <a:solidFill>
                            <a:schemeClr val="lt1"/>
                          </a:solidFill>
                          <a:latin typeface="Arial"/>
                          <a:ea typeface="+mn-ea"/>
                          <a:cs typeface="Arial"/>
                        </a:rPr>
                        <a:t>GreenLight</a:t>
                      </a:r>
                      <a:r>
                        <a:rPr lang="en-US" sz="1600" b="1" kern="1200">
                          <a:solidFill>
                            <a:schemeClr val="lt1"/>
                          </a:solidFill>
                          <a:latin typeface="Arial"/>
                          <a:ea typeface="+mn-ea"/>
                          <a:cs typeface="Arial"/>
                        </a:rPr>
                        <a:t>* </a:t>
                      </a:r>
                    </a:p>
                  </a:txBody>
                  <a:tcPr marL="124063" marR="124063" marT="62032" marB="62032" anchor="ctr">
                    <a:lnB w="12700" cap="flat" cmpd="sng" algn="ctr">
                      <a:solidFill>
                        <a:schemeClr val="tx1"/>
                      </a:solidFill>
                      <a:prstDash val="solid"/>
                      <a:round/>
                      <a:headEnd type="none" w="med" len="med"/>
                      <a:tailEnd type="none" w="med" len="med"/>
                    </a:lnB>
                    <a:solidFill>
                      <a:schemeClr val="accent1"/>
                    </a:solidFill>
                  </a:tcPr>
                </a:tc>
                <a:tc hMerge="1">
                  <a:txBody>
                    <a:bodyPr/>
                    <a:lstStyle/>
                    <a:p>
                      <a:endParaRPr/>
                    </a:p>
                  </a:txBody>
                  <a:tcPr anchor="ctr">
                    <a:lnB w="12700" cap="flat" cmpd="sng" algn="ctr">
                      <a:solidFill>
                        <a:schemeClr val="tx1"/>
                      </a:solidFill>
                      <a:prstDash val="solid"/>
                      <a:round/>
                      <a:headEnd type="none" w="med" len="med"/>
                      <a:tailEnd type="none" w="med" len="med"/>
                    </a:lnB>
                    <a:solidFill>
                      <a:schemeClr val="accent1"/>
                    </a:solidFill>
                  </a:tcPr>
                </a:tc>
                <a:tc gridSpan="3">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kern="1200">
                          <a:solidFill>
                            <a:schemeClr val="lt1"/>
                          </a:solidFill>
                          <a:latin typeface="Arial"/>
                          <a:ea typeface="+mn-ea"/>
                          <a:cs typeface="Arial"/>
                        </a:rPr>
                        <a:t>Accessories</a:t>
                      </a:r>
                    </a:p>
                  </a:txBody>
                  <a:tcPr marL="124063" marR="124063" marT="62032" marB="62032" anchor="ctr">
                    <a:lnB w="12700" cap="flat" cmpd="sng" algn="ctr">
                      <a:solidFill>
                        <a:schemeClr val="tx1"/>
                      </a:solidFill>
                      <a:prstDash val="solid"/>
                      <a:round/>
                      <a:headEnd type="none" w="med" len="med"/>
                      <a:tailEnd type="none" w="med" len="med"/>
                    </a:lnB>
                    <a:solidFill>
                      <a:schemeClr val="accent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72752785"/>
                  </a:ext>
                </a:extLst>
              </a:tr>
              <a:tr h="886050">
                <a:tc>
                  <a:txBody>
                    <a:bodyPr/>
                    <a:lstStyle/>
                    <a:p>
                      <a:pPr marL="0" algn="l" defTabSz="457200" rtl="0" eaLnBrk="1" latinLnBrk="0" hangingPunct="1"/>
                      <a:r>
                        <a:rPr lang="en-US" sz="1500" b="1" kern="1200">
                          <a:solidFill>
                            <a:schemeClr val="lt1"/>
                          </a:solidFill>
                          <a:latin typeface="Arial"/>
                          <a:ea typeface="+mn-ea"/>
                          <a:cs typeface="Arial"/>
                        </a:rPr>
                        <a:t>Product</a:t>
                      </a:r>
                    </a:p>
                  </a:txBody>
                  <a:tcPr marL="124063" marR="124063" marT="62032" marB="62032" anchor="ctr">
                    <a:lnR w="12700" cap="flat" cmpd="sng" algn="ctr">
                      <a:solidFill>
                        <a:schemeClr val="tx1"/>
                      </a:solidFill>
                      <a:prstDash val="solid"/>
                      <a:round/>
                      <a:headEnd type="none" w="med" len="med"/>
                      <a:tailEnd type="none" w="med" len="med"/>
                    </a:lnR>
                    <a:solidFill>
                      <a:schemeClr val="accent1"/>
                    </a:solidFill>
                  </a:tcPr>
                </a:tc>
                <a:tc>
                  <a:txBody>
                    <a:bodyPr/>
                    <a:lstStyle/>
                    <a:p>
                      <a:pPr algn="ctr"/>
                      <a:r>
                        <a:rPr lang="en-US" sz="1400" b="1" i="1">
                          <a:latin typeface="Arial"/>
                          <a:cs typeface="Arial"/>
                        </a:rPr>
                        <a:t>Dual LED</a:t>
                      </a:r>
                    </a:p>
                  </a:txBody>
                  <a:tcPr marL="124063" marR="124063" marT="62032" marB="62032" anchor="ctr">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500" b="1" i="1">
                          <a:latin typeface="Arial"/>
                          <a:cs typeface="Arial"/>
                        </a:rPr>
                        <a:t>FO</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gridSpan="2">
                  <a:txBody>
                    <a:bodyPr/>
                    <a:lstStyle/>
                    <a:p>
                      <a:pPr marL="0" algn="ctr" defTabSz="914400" rtl="0" eaLnBrk="1" latinLnBrk="0" hangingPunct="1"/>
                      <a:r>
                        <a:rPr lang="en-US" sz="1500" b="1" i="1" kern="1200">
                          <a:solidFill>
                            <a:schemeClr val="dk1"/>
                          </a:solidFill>
                          <a:latin typeface="Arial"/>
                          <a:ea typeface="+mn-ea"/>
                          <a:cs typeface="Arial"/>
                        </a:rPr>
                        <a:t>Conv</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US"/>
                    </a:p>
                  </a:txBody>
                  <a:tcPr/>
                </a:tc>
                <a:tc gridSpan="2">
                  <a:txBody>
                    <a:bodyPr/>
                    <a:lstStyle/>
                    <a:p>
                      <a:pPr marL="0" algn="ctr" defTabSz="914400" rtl="0" eaLnBrk="1" latinLnBrk="0" hangingPunct="1"/>
                      <a:r>
                        <a:rPr lang="en-US" sz="1500" b="1" i="1" kern="1200">
                          <a:solidFill>
                            <a:schemeClr val="dk1"/>
                          </a:solidFill>
                          <a:latin typeface="Arial"/>
                          <a:ea typeface="+mn-ea"/>
                          <a:cs typeface="Arial"/>
                        </a:rPr>
                        <a:t>FO</a:t>
                      </a:r>
                    </a:p>
                  </a:txBody>
                  <a:tcPr marL="124063" marR="124063" marT="62032" marB="62032" anchor="ctr">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500" b="1" i="1" kern="1200">
                          <a:solidFill>
                            <a:schemeClr val="dk1"/>
                          </a:solidFill>
                          <a:latin typeface="+mn-lt"/>
                          <a:ea typeface="+mn-ea"/>
                          <a:cs typeface="Arial"/>
                        </a:rPr>
                        <a:t>ISO Green</a:t>
                      </a:r>
                    </a:p>
                  </a:txBody>
                  <a:tcPr marL="124063" marR="124063" marT="62032" marB="62032" anchor="ctr">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500" b="1" i="1" kern="1200">
                          <a:solidFill>
                            <a:schemeClr val="dk1"/>
                          </a:solidFill>
                          <a:latin typeface="Arial"/>
                          <a:ea typeface="+mn-ea"/>
                          <a:cs typeface="Arial"/>
                        </a:rPr>
                        <a:t>FO</a:t>
                      </a:r>
                    </a:p>
                  </a:txBody>
                  <a:tcPr marL="124063" marR="124063" marT="62032" marB="62032" anchor="ctr">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500" b="1" i="1" kern="1200">
                          <a:solidFill>
                            <a:schemeClr val="dk1"/>
                          </a:solidFill>
                          <a:latin typeface="Arial"/>
                          <a:ea typeface="+mn-ea"/>
                          <a:cs typeface="Arial"/>
                        </a:rPr>
                        <a:t>Conv</a:t>
                      </a:r>
                    </a:p>
                  </a:txBody>
                  <a:tcPr marL="124063" marR="124063" marT="62032" marB="62032" anchor="ctr">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pPr algn="ctr"/>
                      <a:r>
                        <a:rPr lang="en-US" sz="1500" b="1" i="1" kern="1200">
                          <a:solidFill>
                            <a:schemeClr val="dk1"/>
                          </a:solidFill>
                          <a:latin typeface="Arial"/>
                          <a:ea typeface="+mn-ea"/>
                          <a:cs typeface="Arial"/>
                        </a:rPr>
                        <a:t>FO</a:t>
                      </a:r>
                      <a:endParaRPr lang="en-US" sz="2200">
                        <a:latin typeface="Arial"/>
                        <a:cs typeface="Arial"/>
                      </a:endParaRP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pPr algn="ctr"/>
                      <a:r>
                        <a:rPr lang="en-US" sz="1500" b="1" i="1" kern="1200">
                          <a:solidFill>
                            <a:schemeClr val="dk1"/>
                          </a:solidFill>
                          <a:latin typeface="Arial"/>
                          <a:ea typeface="+mn-ea"/>
                          <a:cs typeface="Arial"/>
                        </a:rPr>
                        <a:t>Misc.</a:t>
                      </a:r>
                    </a:p>
                  </a:txBody>
                  <a:tcPr marL="124063" marR="124063" marT="62032" marB="62032" anchor="ctr">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55781102"/>
                  </a:ext>
                </a:extLst>
              </a:tr>
              <a:tr h="1799738">
                <a:tc>
                  <a:txBody>
                    <a:bodyPr/>
                    <a:lstStyle/>
                    <a:p>
                      <a:pPr marL="0" algn="l" defTabSz="457200" rtl="0" eaLnBrk="1" latinLnBrk="0" hangingPunct="1"/>
                      <a:r>
                        <a:rPr lang="en-US" sz="1500" b="1" kern="1200">
                          <a:solidFill>
                            <a:schemeClr val="lt1"/>
                          </a:solidFill>
                          <a:latin typeface="Arial"/>
                          <a:ea typeface="+mn-ea"/>
                          <a:cs typeface="Arial"/>
                        </a:rPr>
                        <a:t>Picture</a:t>
                      </a:r>
                    </a:p>
                  </a:txBody>
                  <a:tcPr marL="124063" marR="124063" marT="62032" marB="62032" anchor="ctr">
                    <a:lnR w="12700" cap="flat" cmpd="sng" algn="ctr">
                      <a:solidFill>
                        <a:schemeClr val="tx1"/>
                      </a:solidFill>
                      <a:prstDash val="solid"/>
                      <a:round/>
                      <a:headEnd type="none" w="med" len="med"/>
                      <a:tailEnd type="none" w="med" len="med"/>
                    </a:lnR>
                    <a:solidFill>
                      <a:schemeClr val="accent1"/>
                    </a:solidFill>
                  </a:tcPr>
                </a:tc>
                <a:tc>
                  <a:txBody>
                    <a:bodyPr/>
                    <a:lstStyle/>
                    <a:p>
                      <a:endParaRPr lang="en-US" sz="4900"/>
                    </a:p>
                  </a:txBody>
                  <a:tcPr marL="124063" marR="124063" marT="62032" marB="62032">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US" sz="4900"/>
                    </a:p>
                  </a:txBody>
                  <a:tcPr marL="124063" marR="124063" marT="62032" marB="62032">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gridSpan="2">
                  <a:txBody>
                    <a:bodyPr/>
                    <a:lstStyle/>
                    <a:p>
                      <a:endParaRPr lang="en-US" sz="4900"/>
                    </a:p>
                  </a:txBody>
                  <a:tcPr marL="124063" marR="124063" marT="62032" marB="62032">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US"/>
                    </a:p>
                  </a:txBody>
                  <a:tcPr/>
                </a:tc>
                <a:tc gridSpan="2">
                  <a:txBody>
                    <a:bodyPr/>
                    <a:lstStyle/>
                    <a:p>
                      <a:endParaRPr lang="en-US" sz="4900"/>
                    </a:p>
                  </a:txBody>
                  <a:tcPr marL="124063" marR="124063" marT="62032" marB="62032">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US"/>
                    </a:p>
                  </a:txBody>
                  <a:tcPr/>
                </a:tc>
                <a:tc gridSpan="2">
                  <a:txBody>
                    <a:bodyPr/>
                    <a:lstStyle/>
                    <a:p>
                      <a:endParaRPr lang="en-US" sz="4900"/>
                    </a:p>
                  </a:txBody>
                  <a:tcPr marL="124063" marR="124063" marT="62032" marB="620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US" sz="3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4900"/>
                    </a:p>
                  </a:txBody>
                  <a:tcPr marL="124063" marR="124063" marT="62032" marB="62032">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US" sz="4900"/>
                    </a:p>
                  </a:txBody>
                  <a:tcPr marL="124063" marR="124063" marT="62032" marB="62032">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US" sz="4900"/>
                    </a:p>
                  </a:txBody>
                  <a:tcPr marL="124063" marR="124063" marT="62032" marB="62032">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581143283"/>
                  </a:ext>
                </a:extLst>
              </a:tr>
              <a:tr h="829035">
                <a:tc>
                  <a:txBody>
                    <a:bodyPr/>
                    <a:lstStyle/>
                    <a:p>
                      <a:r>
                        <a:rPr lang="en-US" sz="1500" b="1" kern="1200">
                          <a:solidFill>
                            <a:schemeClr val="lt1"/>
                          </a:solidFill>
                          <a:latin typeface="Arial"/>
                          <a:ea typeface="+mn-ea"/>
                          <a:cs typeface="Arial"/>
                        </a:rPr>
                        <a:t>Reusability</a:t>
                      </a:r>
                      <a:endParaRPr lang="en-US" sz="4900">
                        <a:latin typeface="Arial"/>
                        <a:cs typeface="Arial"/>
                      </a:endParaRPr>
                    </a:p>
                  </a:txBody>
                  <a:tcPr marL="124063" marR="124063" marT="62032" marB="62032" anchor="ctr">
                    <a:lnR w="12700" cap="flat" cmpd="sng" algn="ctr">
                      <a:solidFill>
                        <a:schemeClr val="tx1"/>
                      </a:solidFill>
                      <a:prstDash val="solid"/>
                      <a:round/>
                      <a:headEnd type="none" w="med" len="med"/>
                      <a:tailEnd type="none" w="med" len="med"/>
                    </a:lnR>
                    <a:solidFill>
                      <a:schemeClr val="accent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a:ea typeface="+mn-ea"/>
                          <a:cs typeface="Arial"/>
                        </a:rPr>
                        <a:t>D</a:t>
                      </a:r>
                    </a:p>
                  </a:txBody>
                  <a:tcPr marL="124063" marR="124063" marT="62032" marB="62032" anchor="ctr">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a:ea typeface="+mn-ea"/>
                          <a:cs typeface="Arial"/>
                        </a:rPr>
                        <a:t>D</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a:ea typeface="+mn-ea"/>
                          <a:cs typeface="Arial"/>
                        </a:rPr>
                        <a:t>D</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a:ea typeface="+mn-ea"/>
                          <a:cs typeface="Arial"/>
                        </a:rPr>
                        <a:t>R</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a:ea typeface="+mn-ea"/>
                          <a:cs typeface="Arial"/>
                        </a:rPr>
                        <a:t>D</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a:ea typeface="+mn-ea"/>
                          <a:cs typeface="Arial"/>
                        </a:rPr>
                        <a:t>R</a:t>
                      </a:r>
                    </a:p>
                  </a:txBody>
                  <a:tcPr marL="124063" marR="124063" marT="62032" marB="62032" anchor="ctr">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mn-lt"/>
                          <a:ea typeface="+mn-ea"/>
                          <a:cs typeface="Arial"/>
                        </a:rPr>
                        <a:t>D/R</a:t>
                      </a:r>
                    </a:p>
                  </a:txBody>
                  <a:tcPr marL="124063" marR="124063" marT="62032" marB="62032" anchor="ctr">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mn-lt"/>
                          <a:ea typeface="+mn-ea"/>
                          <a:cs typeface="Arial"/>
                        </a:rPr>
                        <a:t>D/R</a:t>
                      </a:r>
                    </a:p>
                  </a:txBody>
                  <a:tcPr marL="124063" marR="124063" marT="62032" marB="62032" anchor="ctr">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panose="020B0604020202020204" pitchFamily="34" charset="0"/>
                          <a:ea typeface="+mn-ea"/>
                          <a:cs typeface="Arial" panose="020B0604020202020204" pitchFamily="34" charset="0"/>
                        </a:rPr>
                        <a:t>R</a:t>
                      </a:r>
                    </a:p>
                  </a:txBody>
                  <a:tcPr marL="124063" marR="124063" marT="62032" marB="62032" anchor="ctr">
                    <a:lnL w="12700" cap="flat" cmpd="sng" algn="ctr">
                      <a:solidFill>
                        <a:schemeClr val="tx1"/>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panose="020B0604020202020204" pitchFamily="34" charset="0"/>
                          <a:ea typeface="+mn-ea"/>
                          <a:cs typeface="Arial" panose="020B0604020202020204" pitchFamily="34" charset="0"/>
                        </a:rPr>
                        <a:t>R</a:t>
                      </a:r>
                    </a:p>
                  </a:txBody>
                  <a:tcPr marL="124063" marR="124063" marT="62032" marB="62032" anchor="ctr">
                    <a:lnL w="3175" cap="flat" cmpd="sng" algn="ctr">
                      <a:solidFill>
                        <a:schemeClr val="bg1">
                          <a:lumMod val="75000"/>
                        </a:schemeClr>
                      </a:solidFill>
                      <a:prstDash val="solid"/>
                      <a:round/>
                      <a:headEnd type="none" w="med" len="med"/>
                      <a:tailEnd type="none" w="med" len="med"/>
                    </a:lnL>
                    <a:lnR w="3175" cap="flat" cmpd="sng" algn="ctr">
                      <a:solidFill>
                        <a:schemeClr val="bg1">
                          <a:lumMod val="75000"/>
                        </a:schemeClr>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lgn="ctr" defTabSz="457200" rtl="0" eaLnBrk="1" latinLnBrk="0" hangingPunct="1">
                        <a:buFont typeface="Arial" panose="020B0604020202020204" pitchFamily="34" charset="0"/>
                        <a:buNone/>
                      </a:pPr>
                      <a:r>
                        <a:rPr lang="en-US" sz="1500" kern="1200">
                          <a:solidFill>
                            <a:schemeClr val="dk1"/>
                          </a:solidFill>
                          <a:latin typeface="Arial" panose="020B0604020202020204" pitchFamily="34" charset="0"/>
                          <a:ea typeface="+mn-ea"/>
                          <a:cs typeface="Arial" panose="020B0604020202020204" pitchFamily="34" charset="0"/>
                        </a:rPr>
                        <a:t>R</a:t>
                      </a:r>
                    </a:p>
                  </a:txBody>
                  <a:tcPr marL="124063" marR="124063" marT="62032" marB="62032" anchor="ctr">
                    <a:lnL w="3175" cap="flat" cmpd="sng" algn="ctr">
                      <a:solidFill>
                        <a:schemeClr val="bg1">
                          <a:lumMod val="7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66283054"/>
                  </a:ext>
                </a:extLst>
              </a:tr>
            </a:tbl>
          </a:graphicData>
        </a:graphic>
      </p:graphicFrame>
      <p:pic>
        <p:nvPicPr>
          <p:cNvPr id="19" name="Picture 18" descr="A silver faucet with a screw&#10;&#10;Description automatically generated">
            <a:extLst>
              <a:ext uri="{FF2B5EF4-FFF2-40B4-BE49-F238E27FC236}">
                <a16:creationId xmlns:a16="http://schemas.microsoft.com/office/drawing/2014/main" id="{F1969A8E-FA91-EC16-F67F-9F9FA1F1700A}"/>
              </a:ext>
            </a:extLst>
          </p:cNvPr>
          <p:cNvPicPr>
            <a:picLocks noChangeAspect="1"/>
          </p:cNvPicPr>
          <p:nvPr/>
        </p:nvPicPr>
        <p:blipFill>
          <a:blip r:embed="rId3"/>
          <a:stretch>
            <a:fillRect/>
          </a:stretch>
        </p:blipFill>
        <p:spPr>
          <a:xfrm rot="16200000">
            <a:off x="5616758" y="3436788"/>
            <a:ext cx="1294132" cy="504893"/>
          </a:xfrm>
          <a:prstGeom prst="rect">
            <a:avLst/>
          </a:prstGeom>
        </p:spPr>
      </p:pic>
      <p:pic>
        <p:nvPicPr>
          <p:cNvPr id="20" name="Picture 19" descr="A white device with a white handle&#10;&#10;Description automatically generated">
            <a:extLst>
              <a:ext uri="{FF2B5EF4-FFF2-40B4-BE49-F238E27FC236}">
                <a16:creationId xmlns:a16="http://schemas.microsoft.com/office/drawing/2014/main" id="{3F8AB76C-0748-89E1-EB44-9A76B6A7E326}"/>
              </a:ext>
            </a:extLst>
          </p:cNvPr>
          <p:cNvPicPr>
            <a:picLocks noChangeAspect="1"/>
          </p:cNvPicPr>
          <p:nvPr/>
        </p:nvPicPr>
        <p:blipFill>
          <a:blip r:embed="rId4"/>
          <a:stretch>
            <a:fillRect/>
          </a:stretch>
        </p:blipFill>
        <p:spPr>
          <a:xfrm rot="16200000">
            <a:off x="4213292" y="3440802"/>
            <a:ext cx="1256027" cy="534970"/>
          </a:xfrm>
          <a:prstGeom prst="rect">
            <a:avLst/>
          </a:prstGeom>
        </p:spPr>
      </p:pic>
      <p:pic>
        <p:nvPicPr>
          <p:cNvPr id="21" name="Picture 20" descr="A close-up of a knife&#10;&#10;Description automatically generated">
            <a:extLst>
              <a:ext uri="{FF2B5EF4-FFF2-40B4-BE49-F238E27FC236}">
                <a16:creationId xmlns:a16="http://schemas.microsoft.com/office/drawing/2014/main" id="{A62A18C0-FDB6-BF50-7CFC-1D040ACBC956}"/>
              </a:ext>
            </a:extLst>
          </p:cNvPr>
          <p:cNvPicPr>
            <a:picLocks noChangeAspect="1"/>
          </p:cNvPicPr>
          <p:nvPr/>
        </p:nvPicPr>
        <p:blipFill>
          <a:blip r:embed="rId5"/>
          <a:stretch>
            <a:fillRect/>
          </a:stretch>
        </p:blipFill>
        <p:spPr>
          <a:xfrm rot="16200000">
            <a:off x="5063454" y="3473979"/>
            <a:ext cx="1257963" cy="504892"/>
          </a:xfrm>
          <a:prstGeom prst="rect">
            <a:avLst/>
          </a:prstGeom>
        </p:spPr>
      </p:pic>
      <p:pic>
        <p:nvPicPr>
          <p:cNvPr id="22" name="Picture 21" descr="A close-up of a tool&#10;&#10;Description automatically generated">
            <a:extLst>
              <a:ext uri="{FF2B5EF4-FFF2-40B4-BE49-F238E27FC236}">
                <a16:creationId xmlns:a16="http://schemas.microsoft.com/office/drawing/2014/main" id="{E5051DC1-A6A1-5CFE-D377-E20038090EEC}"/>
              </a:ext>
            </a:extLst>
          </p:cNvPr>
          <p:cNvPicPr>
            <a:picLocks noChangeAspect="1"/>
          </p:cNvPicPr>
          <p:nvPr/>
        </p:nvPicPr>
        <p:blipFill rotWithShape="1">
          <a:blip r:embed="rId6"/>
          <a:srcRect l="9114"/>
          <a:stretch/>
        </p:blipFill>
        <p:spPr>
          <a:xfrm>
            <a:off x="6658934" y="3110604"/>
            <a:ext cx="814583" cy="1104074"/>
          </a:xfrm>
          <a:prstGeom prst="rect">
            <a:avLst/>
          </a:prstGeom>
        </p:spPr>
      </p:pic>
      <p:pic>
        <p:nvPicPr>
          <p:cNvPr id="23" name="Picture 22" descr="A close up of a light bulb&#10;&#10;Description automatically generated">
            <a:extLst>
              <a:ext uri="{FF2B5EF4-FFF2-40B4-BE49-F238E27FC236}">
                <a16:creationId xmlns:a16="http://schemas.microsoft.com/office/drawing/2014/main" id="{DA1AD61B-C21E-7310-3F48-4F8269F03C9A}"/>
              </a:ext>
            </a:extLst>
          </p:cNvPr>
          <p:cNvPicPr>
            <a:picLocks noChangeAspect="1"/>
          </p:cNvPicPr>
          <p:nvPr/>
        </p:nvPicPr>
        <p:blipFill>
          <a:blip r:embed="rId7"/>
          <a:stretch>
            <a:fillRect/>
          </a:stretch>
        </p:blipFill>
        <p:spPr>
          <a:xfrm rot="16200000">
            <a:off x="9181735" y="3412617"/>
            <a:ext cx="446642" cy="446642"/>
          </a:xfrm>
          <a:prstGeom prst="rect">
            <a:avLst/>
          </a:prstGeom>
        </p:spPr>
      </p:pic>
      <p:pic>
        <p:nvPicPr>
          <p:cNvPr id="24" name="Picture 23" descr="A close-up of a silver tube&#10;&#10;Description automatically generated">
            <a:extLst>
              <a:ext uri="{FF2B5EF4-FFF2-40B4-BE49-F238E27FC236}">
                <a16:creationId xmlns:a16="http://schemas.microsoft.com/office/drawing/2014/main" id="{4C5DF747-1912-A8A7-BDFC-5BF4A6220D42}"/>
              </a:ext>
            </a:extLst>
          </p:cNvPr>
          <p:cNvPicPr>
            <a:picLocks noChangeAspect="1"/>
          </p:cNvPicPr>
          <p:nvPr/>
        </p:nvPicPr>
        <p:blipFill>
          <a:blip r:embed="rId8"/>
          <a:stretch>
            <a:fillRect/>
          </a:stretch>
        </p:blipFill>
        <p:spPr>
          <a:xfrm rot="5400000">
            <a:off x="8428708" y="3558380"/>
            <a:ext cx="573844" cy="196654"/>
          </a:xfrm>
          <a:prstGeom prst="rect">
            <a:avLst/>
          </a:prstGeom>
        </p:spPr>
      </p:pic>
      <p:pic>
        <p:nvPicPr>
          <p:cNvPr id="26" name="Picture 25" descr="A blue and gold tool&#10;&#10;Description automatically generated">
            <a:extLst>
              <a:ext uri="{FF2B5EF4-FFF2-40B4-BE49-F238E27FC236}">
                <a16:creationId xmlns:a16="http://schemas.microsoft.com/office/drawing/2014/main" id="{A8DB270F-8FD6-1A1D-E742-8BDB64B422F6}"/>
              </a:ext>
            </a:extLst>
          </p:cNvPr>
          <p:cNvPicPr>
            <a:picLocks noChangeAspect="1"/>
          </p:cNvPicPr>
          <p:nvPr/>
        </p:nvPicPr>
        <p:blipFill rotWithShape="1">
          <a:blip r:embed="rId9"/>
          <a:srcRect l="7933" r="21386"/>
          <a:stretch/>
        </p:blipFill>
        <p:spPr>
          <a:xfrm>
            <a:off x="7435660" y="3142992"/>
            <a:ext cx="742002" cy="1039298"/>
          </a:xfrm>
          <a:prstGeom prst="rect">
            <a:avLst/>
          </a:prstGeom>
        </p:spPr>
      </p:pic>
      <p:pic>
        <p:nvPicPr>
          <p:cNvPr id="27" name="Picture 26">
            <a:extLst>
              <a:ext uri="{FF2B5EF4-FFF2-40B4-BE49-F238E27FC236}">
                <a16:creationId xmlns:a16="http://schemas.microsoft.com/office/drawing/2014/main" id="{1F23A899-131A-C387-C4F2-59CAE06C0BD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62274" y="3107389"/>
            <a:ext cx="635908" cy="124709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13552C08-DE3B-F815-B865-BA0BF0D2025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986545" y="3133402"/>
            <a:ext cx="726419" cy="1247090"/>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A close-up of a knife&#10;&#10;Description automatically generated">
            <a:extLst>
              <a:ext uri="{FF2B5EF4-FFF2-40B4-BE49-F238E27FC236}">
                <a16:creationId xmlns:a16="http://schemas.microsoft.com/office/drawing/2014/main" id="{7F8C8C39-EDD1-EA95-95B4-F8C4C07D6889}"/>
              </a:ext>
            </a:extLst>
          </p:cNvPr>
          <p:cNvPicPr>
            <a:picLocks noChangeAspect="1"/>
          </p:cNvPicPr>
          <p:nvPr/>
        </p:nvPicPr>
        <p:blipFill>
          <a:blip r:embed="rId12"/>
          <a:stretch>
            <a:fillRect/>
          </a:stretch>
        </p:blipFill>
        <p:spPr>
          <a:xfrm rot="16200000">
            <a:off x="3690388" y="3485299"/>
            <a:ext cx="1257035" cy="481325"/>
          </a:xfrm>
          <a:prstGeom prst="rect">
            <a:avLst/>
          </a:prstGeom>
        </p:spPr>
      </p:pic>
      <p:pic>
        <p:nvPicPr>
          <p:cNvPr id="34" name="Picture 33">
            <a:extLst>
              <a:ext uri="{FF2B5EF4-FFF2-40B4-BE49-F238E27FC236}">
                <a16:creationId xmlns:a16="http://schemas.microsoft.com/office/drawing/2014/main" id="{3F76B24B-667F-A669-B098-1337E974989C}"/>
              </a:ext>
            </a:extLst>
          </p:cNvPr>
          <p:cNvPicPr>
            <a:picLocks noChangeAspect="1"/>
          </p:cNvPicPr>
          <p:nvPr/>
        </p:nvPicPr>
        <p:blipFill>
          <a:blip r:embed="rId13"/>
          <a:stretch>
            <a:fillRect/>
          </a:stretch>
        </p:blipFill>
        <p:spPr>
          <a:xfrm>
            <a:off x="10007539" y="3133867"/>
            <a:ext cx="811984" cy="399827"/>
          </a:xfrm>
          <a:prstGeom prst="rect">
            <a:avLst/>
          </a:prstGeom>
        </p:spPr>
      </p:pic>
      <p:pic>
        <p:nvPicPr>
          <p:cNvPr id="1026" name="Picture 2">
            <a:extLst>
              <a:ext uri="{FF2B5EF4-FFF2-40B4-BE49-F238E27FC236}">
                <a16:creationId xmlns:a16="http://schemas.microsoft.com/office/drawing/2014/main" id="{6031D956-84B0-C7A5-6FEE-90617724D777}"/>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8268" r="21630"/>
          <a:stretch/>
        </p:blipFill>
        <p:spPr bwMode="auto">
          <a:xfrm>
            <a:off x="10205938" y="3664462"/>
            <a:ext cx="492404" cy="8192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2C1F0A2-C225-9E09-7176-CDBFADA6E261}"/>
              </a:ext>
            </a:extLst>
          </p:cNvPr>
          <p:cNvSpPr txBox="1"/>
          <p:nvPr/>
        </p:nvSpPr>
        <p:spPr>
          <a:xfrm>
            <a:off x="1697769" y="5598904"/>
            <a:ext cx="7985760" cy="307777"/>
          </a:xfrm>
          <a:prstGeom prst="rect">
            <a:avLst/>
          </a:prstGeom>
          <a:noFill/>
        </p:spPr>
        <p:txBody>
          <a:bodyPr wrap="square" rtlCol="0">
            <a:spAutoFit/>
          </a:bodyPr>
          <a:lstStyle/>
          <a:p>
            <a:r>
              <a:rPr lang="en-US" sz="1400"/>
              <a:t>*</a:t>
            </a:r>
            <a:r>
              <a:rPr lang="en-US" sz="1400" err="1"/>
              <a:t>GreenLight</a:t>
            </a:r>
            <a:r>
              <a:rPr lang="en-US" sz="1400"/>
              <a:t> will be discontinued by 2026</a:t>
            </a:r>
          </a:p>
        </p:txBody>
      </p:sp>
      <mc:AlternateContent xmlns:mc="http://schemas.openxmlformats.org/markup-compatibility/2006" xmlns:p14="http://schemas.microsoft.com/office/powerpoint/2010/main">
        <mc:Choice Requires="p14">
          <p:contentPart p14:bwMode="auto" r:id="rId15">
            <p14:nvContentPartPr>
              <p14:cNvPr id="8" name="Ink 7">
                <a:extLst>
                  <a:ext uri="{FF2B5EF4-FFF2-40B4-BE49-F238E27FC236}">
                    <a16:creationId xmlns:a16="http://schemas.microsoft.com/office/drawing/2014/main" id="{265FB0C1-255A-985A-FA01-23C4E4ED1D9F}"/>
                  </a:ext>
                </a:extLst>
              </p14:cNvPr>
              <p14:cNvContentPartPr/>
              <p14:nvPr/>
            </p14:nvContentPartPr>
            <p14:xfrm>
              <a:off x="2155813" y="3186057"/>
              <a:ext cx="360" cy="360"/>
            </p14:xfrm>
          </p:contentPart>
        </mc:Choice>
        <mc:Fallback xmlns="">
          <p:pic>
            <p:nvPicPr>
              <p:cNvPr id="8" name="Ink 7">
                <a:extLst>
                  <a:ext uri="{FF2B5EF4-FFF2-40B4-BE49-F238E27FC236}">
                    <a16:creationId xmlns:a16="http://schemas.microsoft.com/office/drawing/2014/main" id="{265FB0C1-255A-985A-FA01-23C4E4ED1D9F}"/>
                  </a:ext>
                </a:extLst>
              </p:cNvPr>
              <p:cNvPicPr/>
              <p:nvPr/>
            </p:nvPicPr>
            <p:blipFill>
              <a:blip r:embed="rId16"/>
              <a:stretch>
                <a:fillRect/>
              </a:stretch>
            </p:blipFill>
            <p:spPr>
              <a:xfrm>
                <a:off x="2149693" y="3179937"/>
                <a:ext cx="12600" cy="12600"/>
              </a:xfrm>
              <a:prstGeom prst="rect">
                <a:avLst/>
              </a:prstGeom>
            </p:spPr>
          </p:pic>
        </mc:Fallback>
      </mc:AlternateContent>
      <p:sp>
        <p:nvSpPr>
          <p:cNvPr id="10" name="Rectangle: Rounded Corners 9">
            <a:extLst>
              <a:ext uri="{FF2B5EF4-FFF2-40B4-BE49-F238E27FC236}">
                <a16:creationId xmlns:a16="http://schemas.microsoft.com/office/drawing/2014/main" id="{85541BBC-9D1B-3268-D4EF-AA70BE1C29F7}"/>
              </a:ext>
            </a:extLst>
          </p:cNvPr>
          <p:cNvSpPr/>
          <p:nvPr/>
        </p:nvSpPr>
        <p:spPr>
          <a:xfrm>
            <a:off x="1718124" y="1920177"/>
            <a:ext cx="1125758" cy="3488570"/>
          </a:xfrm>
          <a:prstGeom prst="roundRect">
            <a:avLst>
              <a:gd name="adj" fmla="val 0"/>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8814050"/>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75D76-AE24-ABA3-9894-6E9566A8AFA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4C4CCD8-67F8-56E0-45B2-A01164185251}"/>
              </a:ext>
            </a:extLst>
          </p:cNvPr>
          <p:cNvSpPr>
            <a:spLocks noGrp="1"/>
          </p:cNvSpPr>
          <p:nvPr>
            <p:ph idx="1"/>
          </p:nvPr>
        </p:nvSpPr>
        <p:spPr>
          <a:xfrm>
            <a:off x="561975" y="1400175"/>
            <a:ext cx="10891271" cy="4737153"/>
          </a:xfrm>
        </p:spPr>
        <p:txBody>
          <a:bodyPr/>
          <a:lstStyle/>
          <a:p>
            <a:r>
              <a:rPr lang="en-US"/>
              <a:t>Various sizes</a:t>
            </a:r>
          </a:p>
          <a:p>
            <a:r>
              <a:rPr lang="en-US"/>
              <a:t>Reusable vs Disposable</a:t>
            </a:r>
          </a:p>
          <a:p>
            <a:r>
              <a:rPr lang="en-US"/>
              <a:t>Metal vs Plastic</a:t>
            </a:r>
          </a:p>
          <a:p>
            <a:r>
              <a:rPr lang="en-US"/>
              <a:t>Green ISO vs Proprietary</a:t>
            </a:r>
          </a:p>
          <a:p>
            <a:r>
              <a:rPr lang="en-US"/>
              <a:t>Sterile vs Non-Sterile</a:t>
            </a:r>
          </a:p>
          <a:p>
            <a:endParaRPr lang="en-US"/>
          </a:p>
          <a:p>
            <a:r>
              <a:rPr lang="en-US"/>
              <a:t>48 SKUs in our portfolio</a:t>
            </a:r>
          </a:p>
          <a:p>
            <a:r>
              <a:rPr lang="en-US" err="1"/>
              <a:t>Disp</a:t>
            </a:r>
            <a:r>
              <a:rPr lang="en-US"/>
              <a:t> ~$4.50-6.00 EA</a:t>
            </a:r>
          </a:p>
          <a:p>
            <a:r>
              <a:rPr lang="en-US"/>
              <a:t>Reus ~$23-60 EA</a:t>
            </a:r>
          </a:p>
        </p:txBody>
      </p:sp>
      <p:sp>
        <p:nvSpPr>
          <p:cNvPr id="3" name="Slide Number Placeholder 2">
            <a:extLst>
              <a:ext uri="{FF2B5EF4-FFF2-40B4-BE49-F238E27FC236}">
                <a16:creationId xmlns:a16="http://schemas.microsoft.com/office/drawing/2014/main" id="{85048B1B-A1A8-C928-4CCB-54718CA4022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177</a:t>
            </a:fld>
            <a:endParaRPr lang="en-US"/>
          </a:p>
        </p:txBody>
      </p:sp>
      <p:sp>
        <p:nvSpPr>
          <p:cNvPr id="4" name="Title 3">
            <a:extLst>
              <a:ext uri="{FF2B5EF4-FFF2-40B4-BE49-F238E27FC236}">
                <a16:creationId xmlns:a16="http://schemas.microsoft.com/office/drawing/2014/main" id="{02A26919-22C4-D335-9718-C45542DAFBDA}"/>
              </a:ext>
            </a:extLst>
          </p:cNvPr>
          <p:cNvSpPr>
            <a:spLocks noGrp="1"/>
          </p:cNvSpPr>
          <p:nvPr>
            <p:ph type="title"/>
          </p:nvPr>
        </p:nvSpPr>
        <p:spPr>
          <a:xfrm>
            <a:off x="522219" y="419100"/>
            <a:ext cx="10515600" cy="668820"/>
          </a:xfrm>
        </p:spPr>
        <p:txBody>
          <a:bodyPr/>
          <a:lstStyle/>
          <a:p>
            <a:r>
              <a:rPr lang="en-US"/>
              <a:t>Handles</a:t>
            </a:r>
          </a:p>
        </p:txBody>
      </p:sp>
      <p:pic>
        <p:nvPicPr>
          <p:cNvPr id="6" name="Picture 5">
            <a:extLst>
              <a:ext uri="{FF2B5EF4-FFF2-40B4-BE49-F238E27FC236}">
                <a16:creationId xmlns:a16="http://schemas.microsoft.com/office/drawing/2014/main" id="{D8AF9F4E-410A-655C-6B40-D9B6608CFD57}"/>
              </a:ext>
            </a:extLst>
          </p:cNvPr>
          <p:cNvPicPr>
            <a:picLocks noChangeAspect="1"/>
          </p:cNvPicPr>
          <p:nvPr/>
        </p:nvPicPr>
        <p:blipFill>
          <a:blip r:embed="rId3"/>
          <a:stretch>
            <a:fillRect/>
          </a:stretch>
        </p:blipFill>
        <p:spPr>
          <a:xfrm>
            <a:off x="8531258" y="877518"/>
            <a:ext cx="3098766" cy="2513881"/>
          </a:xfrm>
          <a:prstGeom prst="rect">
            <a:avLst/>
          </a:prstGeom>
        </p:spPr>
      </p:pic>
      <p:pic>
        <p:nvPicPr>
          <p:cNvPr id="8" name="Picture 7">
            <a:extLst>
              <a:ext uri="{FF2B5EF4-FFF2-40B4-BE49-F238E27FC236}">
                <a16:creationId xmlns:a16="http://schemas.microsoft.com/office/drawing/2014/main" id="{F9EDB3A8-4DDA-A043-19D4-26DA9759715E}"/>
              </a:ext>
            </a:extLst>
          </p:cNvPr>
          <p:cNvPicPr>
            <a:picLocks noChangeAspect="1"/>
          </p:cNvPicPr>
          <p:nvPr/>
        </p:nvPicPr>
        <p:blipFill>
          <a:blip r:embed="rId4"/>
          <a:stretch>
            <a:fillRect/>
          </a:stretch>
        </p:blipFill>
        <p:spPr>
          <a:xfrm>
            <a:off x="5366327" y="1195309"/>
            <a:ext cx="2872701" cy="2322848"/>
          </a:xfrm>
          <a:prstGeom prst="rect">
            <a:avLst/>
          </a:prstGeom>
        </p:spPr>
      </p:pic>
      <p:pic>
        <p:nvPicPr>
          <p:cNvPr id="10" name="Picture 9">
            <a:extLst>
              <a:ext uri="{FF2B5EF4-FFF2-40B4-BE49-F238E27FC236}">
                <a16:creationId xmlns:a16="http://schemas.microsoft.com/office/drawing/2014/main" id="{9BCA8B02-E0F3-D457-0D9E-C9D7B49B26B4}"/>
              </a:ext>
            </a:extLst>
          </p:cNvPr>
          <p:cNvPicPr>
            <a:picLocks noChangeAspect="1"/>
          </p:cNvPicPr>
          <p:nvPr/>
        </p:nvPicPr>
        <p:blipFill>
          <a:blip r:embed="rId5"/>
          <a:stretch>
            <a:fillRect/>
          </a:stretch>
        </p:blipFill>
        <p:spPr>
          <a:xfrm>
            <a:off x="7880476" y="3994763"/>
            <a:ext cx="2141767" cy="2080574"/>
          </a:xfrm>
          <a:prstGeom prst="rect">
            <a:avLst/>
          </a:prstGeom>
        </p:spPr>
      </p:pic>
      <p:pic>
        <p:nvPicPr>
          <p:cNvPr id="12" name="Picture 11">
            <a:extLst>
              <a:ext uri="{FF2B5EF4-FFF2-40B4-BE49-F238E27FC236}">
                <a16:creationId xmlns:a16="http://schemas.microsoft.com/office/drawing/2014/main" id="{70C22285-07E0-BE17-15F0-26D6CCDF9384}"/>
              </a:ext>
            </a:extLst>
          </p:cNvPr>
          <p:cNvPicPr>
            <a:picLocks noChangeAspect="1"/>
          </p:cNvPicPr>
          <p:nvPr/>
        </p:nvPicPr>
        <p:blipFill>
          <a:blip r:embed="rId6"/>
          <a:stretch>
            <a:fillRect/>
          </a:stretch>
        </p:blipFill>
        <p:spPr>
          <a:xfrm>
            <a:off x="6993328" y="3994763"/>
            <a:ext cx="580370" cy="2080574"/>
          </a:xfrm>
          <a:prstGeom prst="rect">
            <a:avLst/>
          </a:prstGeom>
        </p:spPr>
      </p:pic>
    </p:spTree>
    <p:extLst>
      <p:ext uri="{BB962C8B-B14F-4D97-AF65-F5344CB8AC3E}">
        <p14:creationId xmlns:p14="http://schemas.microsoft.com/office/powerpoint/2010/main" val="348647463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5F135-53AA-9CD6-7E5A-C1FDF8D0E592}"/>
            </a:ext>
          </a:extLst>
        </p:cNvPr>
        <p:cNvGrpSpPr/>
        <p:nvPr/>
      </p:nvGrpSpPr>
      <p:grpSpPr>
        <a:xfrm>
          <a:off x="0" y="0"/>
          <a:ext cx="0" cy="0"/>
          <a:chOff x="0" y="0"/>
          <a:chExt cx="0" cy="0"/>
        </a:xfrm>
      </p:grpSpPr>
      <p:sp>
        <p:nvSpPr>
          <p:cNvPr id="5" name="Content Placeholder 1">
            <a:extLst>
              <a:ext uri="{FF2B5EF4-FFF2-40B4-BE49-F238E27FC236}">
                <a16:creationId xmlns:a16="http://schemas.microsoft.com/office/drawing/2014/main" id="{6D258B5B-FEE6-0168-E1EC-07F1C4D5FE58}"/>
              </a:ext>
            </a:extLst>
          </p:cNvPr>
          <p:cNvSpPr>
            <a:spLocks noGrp="1"/>
          </p:cNvSpPr>
          <p:nvPr>
            <p:ph idx="1"/>
          </p:nvPr>
        </p:nvSpPr>
        <p:spPr>
          <a:xfrm>
            <a:off x="561975" y="1400175"/>
            <a:ext cx="10891271" cy="4737153"/>
          </a:xfrm>
        </p:spPr>
        <p:txBody>
          <a:bodyPr>
            <a:normAutofit/>
          </a:bodyPr>
          <a:lstStyle/>
          <a:p>
            <a:r>
              <a:rPr lang="en-US"/>
              <a:t>Various sizes</a:t>
            </a:r>
          </a:p>
          <a:p>
            <a:r>
              <a:rPr lang="en-US"/>
              <a:t>Reusable vs Disposable</a:t>
            </a:r>
          </a:p>
          <a:p>
            <a:r>
              <a:rPr lang="en-US"/>
              <a:t>MOSTLY Metal</a:t>
            </a:r>
          </a:p>
          <a:p>
            <a:r>
              <a:rPr lang="en-US"/>
              <a:t>Green ISO vs Proprietary</a:t>
            </a:r>
          </a:p>
          <a:p>
            <a:r>
              <a:rPr lang="en-US"/>
              <a:t>Miller, MAC &amp; Specialty</a:t>
            </a:r>
          </a:p>
          <a:p>
            <a:r>
              <a:rPr lang="en-US"/>
              <a:t>Sterile vs Non-Sterile</a:t>
            </a:r>
          </a:p>
          <a:p>
            <a:r>
              <a:rPr lang="en-US"/>
              <a:t>German, English, US Profiles (reusable)</a:t>
            </a:r>
          </a:p>
          <a:p>
            <a:r>
              <a:rPr lang="en-US"/>
              <a:t>200+ SKUs in our portfolio</a:t>
            </a:r>
          </a:p>
          <a:p>
            <a:r>
              <a:rPr lang="en-US" err="1"/>
              <a:t>Disp</a:t>
            </a:r>
            <a:r>
              <a:rPr lang="en-US"/>
              <a:t> ~$6 EA</a:t>
            </a:r>
          </a:p>
          <a:p>
            <a:r>
              <a:rPr lang="en-US"/>
              <a:t>Reus ~$38 EA</a:t>
            </a:r>
          </a:p>
        </p:txBody>
      </p:sp>
      <p:sp>
        <p:nvSpPr>
          <p:cNvPr id="3" name="Slide Number Placeholder 2">
            <a:extLst>
              <a:ext uri="{FF2B5EF4-FFF2-40B4-BE49-F238E27FC236}">
                <a16:creationId xmlns:a16="http://schemas.microsoft.com/office/drawing/2014/main" id="{51C135F8-8555-3BDC-359D-AD3E851A3CE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178</a:t>
            </a:fld>
            <a:endParaRPr lang="en-US"/>
          </a:p>
        </p:txBody>
      </p:sp>
      <p:sp>
        <p:nvSpPr>
          <p:cNvPr id="4" name="Title 3">
            <a:extLst>
              <a:ext uri="{FF2B5EF4-FFF2-40B4-BE49-F238E27FC236}">
                <a16:creationId xmlns:a16="http://schemas.microsoft.com/office/drawing/2014/main" id="{4C07A186-1AC7-CE57-926D-BA7AC99F75A2}"/>
              </a:ext>
            </a:extLst>
          </p:cNvPr>
          <p:cNvSpPr>
            <a:spLocks noGrp="1"/>
          </p:cNvSpPr>
          <p:nvPr>
            <p:ph type="title"/>
          </p:nvPr>
        </p:nvSpPr>
        <p:spPr>
          <a:xfrm>
            <a:off x="522219" y="419100"/>
            <a:ext cx="10515600" cy="668820"/>
          </a:xfrm>
        </p:spPr>
        <p:txBody>
          <a:bodyPr/>
          <a:lstStyle/>
          <a:p>
            <a:r>
              <a:rPr lang="en-US"/>
              <a:t>Blades</a:t>
            </a:r>
          </a:p>
        </p:txBody>
      </p:sp>
      <p:pic>
        <p:nvPicPr>
          <p:cNvPr id="7" name="Picture 6">
            <a:extLst>
              <a:ext uri="{FF2B5EF4-FFF2-40B4-BE49-F238E27FC236}">
                <a16:creationId xmlns:a16="http://schemas.microsoft.com/office/drawing/2014/main" id="{8C064ECC-37C6-C324-62DE-D9826B79CDC4}"/>
              </a:ext>
            </a:extLst>
          </p:cNvPr>
          <p:cNvPicPr>
            <a:picLocks noChangeAspect="1"/>
          </p:cNvPicPr>
          <p:nvPr/>
        </p:nvPicPr>
        <p:blipFill>
          <a:blip r:embed="rId3"/>
          <a:stretch>
            <a:fillRect/>
          </a:stretch>
        </p:blipFill>
        <p:spPr>
          <a:xfrm>
            <a:off x="9769670" y="681037"/>
            <a:ext cx="1793066" cy="2759358"/>
          </a:xfrm>
          <a:prstGeom prst="rect">
            <a:avLst/>
          </a:prstGeom>
        </p:spPr>
      </p:pic>
      <p:pic>
        <p:nvPicPr>
          <p:cNvPr id="9" name="Picture 8">
            <a:extLst>
              <a:ext uri="{FF2B5EF4-FFF2-40B4-BE49-F238E27FC236}">
                <a16:creationId xmlns:a16="http://schemas.microsoft.com/office/drawing/2014/main" id="{03D77761-5838-0871-1618-692A97773C2C}"/>
              </a:ext>
            </a:extLst>
          </p:cNvPr>
          <p:cNvPicPr>
            <a:picLocks noChangeAspect="1"/>
          </p:cNvPicPr>
          <p:nvPr/>
        </p:nvPicPr>
        <p:blipFill>
          <a:blip r:embed="rId4"/>
          <a:stretch>
            <a:fillRect/>
          </a:stretch>
        </p:blipFill>
        <p:spPr>
          <a:xfrm>
            <a:off x="9806421" y="3599426"/>
            <a:ext cx="1796965" cy="2312840"/>
          </a:xfrm>
          <a:prstGeom prst="rect">
            <a:avLst/>
          </a:prstGeom>
        </p:spPr>
      </p:pic>
      <p:pic>
        <p:nvPicPr>
          <p:cNvPr id="11" name="Picture 10">
            <a:extLst>
              <a:ext uri="{FF2B5EF4-FFF2-40B4-BE49-F238E27FC236}">
                <a16:creationId xmlns:a16="http://schemas.microsoft.com/office/drawing/2014/main" id="{BEF08D3A-627D-F191-18F6-50863DF4F106}"/>
              </a:ext>
            </a:extLst>
          </p:cNvPr>
          <p:cNvPicPr>
            <a:picLocks noChangeAspect="1"/>
          </p:cNvPicPr>
          <p:nvPr/>
        </p:nvPicPr>
        <p:blipFill>
          <a:blip r:embed="rId5"/>
          <a:stretch>
            <a:fillRect/>
          </a:stretch>
        </p:blipFill>
        <p:spPr>
          <a:xfrm>
            <a:off x="7976604" y="2250243"/>
            <a:ext cx="1793066" cy="2857200"/>
          </a:xfrm>
          <a:prstGeom prst="rect">
            <a:avLst/>
          </a:prstGeom>
        </p:spPr>
      </p:pic>
      <p:pic>
        <p:nvPicPr>
          <p:cNvPr id="13" name="Picture 12">
            <a:extLst>
              <a:ext uri="{FF2B5EF4-FFF2-40B4-BE49-F238E27FC236}">
                <a16:creationId xmlns:a16="http://schemas.microsoft.com/office/drawing/2014/main" id="{6AAE7DA1-30C5-686F-923A-97022D04B16C}"/>
              </a:ext>
            </a:extLst>
          </p:cNvPr>
          <p:cNvPicPr>
            <a:picLocks noChangeAspect="1"/>
          </p:cNvPicPr>
          <p:nvPr/>
        </p:nvPicPr>
        <p:blipFill>
          <a:blip r:embed="rId6"/>
          <a:stretch>
            <a:fillRect/>
          </a:stretch>
        </p:blipFill>
        <p:spPr>
          <a:xfrm>
            <a:off x="5529100" y="2286397"/>
            <a:ext cx="2234790" cy="1392446"/>
          </a:xfrm>
          <a:prstGeom prst="rect">
            <a:avLst/>
          </a:prstGeom>
        </p:spPr>
      </p:pic>
      <p:pic>
        <p:nvPicPr>
          <p:cNvPr id="15" name="Picture 14">
            <a:extLst>
              <a:ext uri="{FF2B5EF4-FFF2-40B4-BE49-F238E27FC236}">
                <a16:creationId xmlns:a16="http://schemas.microsoft.com/office/drawing/2014/main" id="{EF8D14D2-038D-3A27-1DD9-314FB6B28223}"/>
              </a:ext>
            </a:extLst>
          </p:cNvPr>
          <p:cNvPicPr>
            <a:picLocks noChangeAspect="1"/>
          </p:cNvPicPr>
          <p:nvPr/>
        </p:nvPicPr>
        <p:blipFill>
          <a:blip r:embed="rId7"/>
          <a:stretch>
            <a:fillRect/>
          </a:stretch>
        </p:blipFill>
        <p:spPr>
          <a:xfrm>
            <a:off x="5798488" y="3793752"/>
            <a:ext cx="1965402" cy="1340685"/>
          </a:xfrm>
          <a:prstGeom prst="rect">
            <a:avLst/>
          </a:prstGeom>
        </p:spPr>
      </p:pic>
    </p:spTree>
    <p:extLst>
      <p:ext uri="{BB962C8B-B14F-4D97-AF65-F5344CB8AC3E}">
        <p14:creationId xmlns:p14="http://schemas.microsoft.com/office/powerpoint/2010/main" val="969155272"/>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F2707-1E2C-B7FE-D496-BF278FB30582}"/>
            </a:ext>
          </a:extLst>
        </p:cNvPr>
        <p:cNvGrpSpPr/>
        <p:nvPr/>
      </p:nvGrpSpPr>
      <p:grpSpPr>
        <a:xfrm>
          <a:off x="0" y="0"/>
          <a:ext cx="0" cy="0"/>
          <a:chOff x="0" y="0"/>
          <a:chExt cx="0" cy="0"/>
        </a:xfrm>
      </p:grpSpPr>
      <p:pic>
        <p:nvPicPr>
          <p:cNvPr id="7" name="Content Placeholder 6" descr="A diagram of a child's back&#10;&#10;Description automatically generated">
            <a:extLst>
              <a:ext uri="{FF2B5EF4-FFF2-40B4-BE49-F238E27FC236}">
                <a16:creationId xmlns:a16="http://schemas.microsoft.com/office/drawing/2014/main" id="{FBC110B3-E511-8BD6-F8E0-521509B440C8}"/>
              </a:ext>
            </a:extLst>
          </p:cNvPr>
          <p:cNvPicPr>
            <a:picLocks noGrp="1" noChangeAspect="1"/>
          </p:cNvPicPr>
          <p:nvPr>
            <p:ph idx="1"/>
          </p:nvPr>
        </p:nvPicPr>
        <p:blipFill>
          <a:blip r:embed="rId3"/>
          <a:stretch>
            <a:fillRect/>
          </a:stretch>
        </p:blipFill>
        <p:spPr>
          <a:xfrm>
            <a:off x="6819253" y="1554636"/>
            <a:ext cx="4613817" cy="1874363"/>
          </a:xfrm>
        </p:spPr>
      </p:pic>
      <p:sp>
        <p:nvSpPr>
          <p:cNvPr id="3" name="Slide Number Placeholder 2">
            <a:extLst>
              <a:ext uri="{FF2B5EF4-FFF2-40B4-BE49-F238E27FC236}">
                <a16:creationId xmlns:a16="http://schemas.microsoft.com/office/drawing/2014/main" id="{C646FF2A-4698-D4C8-7E11-BABBE484B67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179</a:t>
            </a:fld>
            <a:endParaRPr lang="en-US"/>
          </a:p>
        </p:txBody>
      </p:sp>
      <p:sp>
        <p:nvSpPr>
          <p:cNvPr id="4" name="Title 3">
            <a:extLst>
              <a:ext uri="{FF2B5EF4-FFF2-40B4-BE49-F238E27FC236}">
                <a16:creationId xmlns:a16="http://schemas.microsoft.com/office/drawing/2014/main" id="{B4879194-DABC-36F8-2CA3-22B0964251D6}"/>
              </a:ext>
            </a:extLst>
          </p:cNvPr>
          <p:cNvSpPr>
            <a:spLocks noGrp="1"/>
          </p:cNvSpPr>
          <p:nvPr>
            <p:ph type="title"/>
          </p:nvPr>
        </p:nvSpPr>
        <p:spPr>
          <a:xfrm>
            <a:off x="522219" y="419100"/>
            <a:ext cx="10515600" cy="668820"/>
          </a:xfrm>
        </p:spPr>
        <p:txBody>
          <a:bodyPr/>
          <a:lstStyle/>
          <a:p>
            <a:r>
              <a:rPr lang="en-US" dirty="0"/>
              <a:t>Mac vs. Miller Blades</a:t>
            </a:r>
          </a:p>
        </p:txBody>
      </p:sp>
      <p:sp>
        <p:nvSpPr>
          <p:cNvPr id="8" name="TextBox 7">
            <a:extLst>
              <a:ext uri="{FF2B5EF4-FFF2-40B4-BE49-F238E27FC236}">
                <a16:creationId xmlns:a16="http://schemas.microsoft.com/office/drawing/2014/main" id="{BACE8B93-2883-D555-0A50-BB260CA6802E}"/>
              </a:ext>
            </a:extLst>
          </p:cNvPr>
          <p:cNvSpPr txBox="1"/>
          <p:nvPr/>
        </p:nvSpPr>
        <p:spPr>
          <a:xfrm>
            <a:off x="8606443" y="3582115"/>
            <a:ext cx="2882520" cy="253916"/>
          </a:xfrm>
          <a:prstGeom prst="rect">
            <a:avLst/>
          </a:prstGeom>
          <a:noFill/>
        </p:spPr>
        <p:txBody>
          <a:bodyPr wrap="none" rtlCol="0">
            <a:spAutoFit/>
          </a:bodyPr>
          <a:lstStyle/>
          <a:p>
            <a:r>
              <a:rPr lang="en-US" sz="1050"/>
              <a:t>https://wikem.org/wiki/File:MAC_MILLER.png</a:t>
            </a:r>
          </a:p>
        </p:txBody>
      </p:sp>
      <p:sp>
        <p:nvSpPr>
          <p:cNvPr id="9" name="TextBox 8">
            <a:extLst>
              <a:ext uri="{FF2B5EF4-FFF2-40B4-BE49-F238E27FC236}">
                <a16:creationId xmlns:a16="http://schemas.microsoft.com/office/drawing/2014/main" id="{9588102B-887B-0206-3D82-72044C2E4AA9}"/>
              </a:ext>
            </a:extLst>
          </p:cNvPr>
          <p:cNvSpPr txBox="1"/>
          <p:nvPr/>
        </p:nvSpPr>
        <p:spPr>
          <a:xfrm>
            <a:off x="703037" y="1554637"/>
            <a:ext cx="6116217" cy="4308872"/>
          </a:xfrm>
          <a:prstGeom prst="rect">
            <a:avLst/>
          </a:prstGeom>
          <a:noFill/>
        </p:spPr>
        <p:txBody>
          <a:bodyPr wrap="square" rtlCol="0">
            <a:spAutoFit/>
          </a:bodyPr>
          <a:lstStyle/>
          <a:p>
            <a:r>
              <a:rPr lang="en-US" b="1" dirty="0"/>
              <a:t>Macintosh (Curved)</a:t>
            </a:r>
          </a:p>
          <a:p>
            <a:pPr marL="285750" indent="-285750">
              <a:spcAft>
                <a:spcPts val="600"/>
              </a:spcAft>
              <a:buFont typeface="Arial" panose="020B0604020202020204" pitchFamily="34" charset="0"/>
              <a:buChar char="•"/>
            </a:pPr>
            <a:r>
              <a:rPr lang="en-US" dirty="0"/>
              <a:t>Designed to sit in the vallecula and indirectly </a:t>
            </a:r>
            <a:br>
              <a:rPr lang="en-US" dirty="0"/>
            </a:br>
            <a:r>
              <a:rPr lang="en-US" dirty="0"/>
              <a:t>lift the epiglottis</a:t>
            </a:r>
          </a:p>
          <a:p>
            <a:pPr marL="285750" indent="-285750">
              <a:spcAft>
                <a:spcPts val="600"/>
              </a:spcAft>
              <a:buFont typeface="Arial" panose="020B0604020202020204" pitchFamily="34" charset="0"/>
              <a:buChar char="•"/>
            </a:pPr>
            <a:r>
              <a:rPr lang="en-US" dirty="0"/>
              <a:t>Most used in adults</a:t>
            </a:r>
          </a:p>
          <a:p>
            <a:pPr marL="285750" indent="-285750">
              <a:spcAft>
                <a:spcPts val="600"/>
              </a:spcAft>
              <a:buFont typeface="Arial" panose="020B0604020202020204" pitchFamily="34" charset="0"/>
              <a:buChar char="•"/>
            </a:pPr>
            <a:r>
              <a:rPr lang="en-US" dirty="0"/>
              <a:t>Provides more space during intubation</a:t>
            </a:r>
          </a:p>
          <a:p>
            <a:pPr marL="285750" indent="-285750">
              <a:spcAft>
                <a:spcPts val="600"/>
              </a:spcAft>
              <a:buFont typeface="Arial" panose="020B0604020202020204" pitchFamily="34" charset="0"/>
              <a:buChar char="•"/>
            </a:pPr>
            <a:r>
              <a:rPr lang="en-US" dirty="0"/>
              <a:t>Preferred design for video laryngoscopy</a:t>
            </a:r>
          </a:p>
          <a:p>
            <a:pPr marL="285750" indent="-285750">
              <a:buFontTx/>
              <a:buChar char="-"/>
            </a:pPr>
            <a:endParaRPr lang="en-US" dirty="0"/>
          </a:p>
          <a:p>
            <a:r>
              <a:rPr lang="en-US" b="1" dirty="0"/>
              <a:t>Miller (Straight)</a:t>
            </a:r>
          </a:p>
          <a:p>
            <a:pPr marL="285750" indent="-285750">
              <a:spcAft>
                <a:spcPts val="600"/>
              </a:spcAft>
              <a:buFont typeface="Arial" panose="020B0604020202020204" pitchFamily="34" charset="0"/>
              <a:buChar char="•"/>
            </a:pPr>
            <a:r>
              <a:rPr lang="en-US" dirty="0"/>
              <a:t>Directly lifts the epiglottis</a:t>
            </a:r>
          </a:p>
          <a:p>
            <a:pPr marL="285750" indent="-285750">
              <a:spcAft>
                <a:spcPts val="600"/>
              </a:spcAft>
              <a:buFont typeface="Arial" panose="020B0604020202020204" pitchFamily="34" charset="0"/>
              <a:buChar char="•"/>
            </a:pPr>
            <a:r>
              <a:rPr lang="en-US" dirty="0"/>
              <a:t>Standard for infant and pediatric airways</a:t>
            </a:r>
          </a:p>
          <a:p>
            <a:pPr marL="285750" indent="-285750">
              <a:spcAft>
                <a:spcPts val="600"/>
              </a:spcAft>
              <a:buFont typeface="Arial" panose="020B0604020202020204" pitchFamily="34" charset="0"/>
              <a:buChar char="•"/>
            </a:pPr>
            <a:r>
              <a:rPr lang="en-US" dirty="0"/>
              <a:t>Allows better control of the epiglottis</a:t>
            </a:r>
          </a:p>
          <a:p>
            <a:pPr marL="285750" indent="-285750">
              <a:spcAft>
                <a:spcPts val="600"/>
              </a:spcAft>
              <a:buFont typeface="Arial" panose="020B0604020202020204" pitchFamily="34" charset="0"/>
              <a:buChar char="•"/>
            </a:pPr>
            <a:r>
              <a:rPr lang="en-US" dirty="0"/>
              <a:t>Requires more precision</a:t>
            </a:r>
          </a:p>
          <a:p>
            <a:pPr marL="285750" indent="-285750">
              <a:buFontTx/>
              <a:buChar char="-"/>
            </a:pPr>
            <a:endParaRPr lang="en-US" dirty="0"/>
          </a:p>
        </p:txBody>
      </p:sp>
    </p:spTree>
    <p:extLst>
      <p:ext uri="{BB962C8B-B14F-4D97-AF65-F5344CB8AC3E}">
        <p14:creationId xmlns:p14="http://schemas.microsoft.com/office/powerpoint/2010/main" val="616831256"/>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E3C4F-07D0-0A15-79F0-4C58C9D3D1FF}"/>
            </a:ext>
          </a:extLst>
        </p:cNvPr>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669A80B-4049-D648-3906-0E1D9A2911B4}"/>
              </a:ext>
            </a:extLst>
          </p:cNvPr>
          <p:cNvSpPr>
            <a:spLocks noGrp="1"/>
          </p:cNvSpPr>
          <p:nvPr>
            <p:ph idx="1"/>
          </p:nvPr>
        </p:nvSpPr>
        <p:spPr>
          <a:xfrm>
            <a:off x="561975" y="1400175"/>
            <a:ext cx="10891271" cy="4737153"/>
          </a:xfrm>
        </p:spPr>
        <p:txBody>
          <a:bodyPr>
            <a:normAutofit/>
          </a:bodyPr>
          <a:lstStyle/>
          <a:p>
            <a:r>
              <a:rPr lang="en-US"/>
              <a:t>Various sizes</a:t>
            </a:r>
          </a:p>
          <a:p>
            <a:r>
              <a:rPr lang="en-US"/>
              <a:t>Disposable ONLY</a:t>
            </a:r>
          </a:p>
          <a:p>
            <a:r>
              <a:rPr lang="en-US" err="1"/>
              <a:t>IntuBrite</a:t>
            </a:r>
            <a:r>
              <a:rPr lang="en-US"/>
              <a:t> Dual LED ONLY</a:t>
            </a:r>
          </a:p>
          <a:p>
            <a:r>
              <a:rPr lang="en-US"/>
              <a:t>Miller, MAC &amp; Specialty</a:t>
            </a:r>
          </a:p>
          <a:p>
            <a:r>
              <a:rPr lang="en-US"/>
              <a:t>Sterile vs Non-Sterile</a:t>
            </a:r>
          </a:p>
          <a:p>
            <a:endParaRPr lang="en-US"/>
          </a:p>
          <a:p>
            <a:r>
              <a:rPr lang="en-US"/>
              <a:t>44 SKUs in our portfolio</a:t>
            </a:r>
          </a:p>
          <a:p>
            <a:r>
              <a:rPr lang="en-US"/>
              <a:t>Non-Sterile ~$9.18</a:t>
            </a:r>
          </a:p>
          <a:p>
            <a:r>
              <a:rPr lang="en-US"/>
              <a:t>Sterile ~$12.00 (lower demand)</a:t>
            </a:r>
          </a:p>
        </p:txBody>
      </p:sp>
      <p:sp>
        <p:nvSpPr>
          <p:cNvPr id="3" name="Slide Number Placeholder 2">
            <a:extLst>
              <a:ext uri="{FF2B5EF4-FFF2-40B4-BE49-F238E27FC236}">
                <a16:creationId xmlns:a16="http://schemas.microsoft.com/office/drawing/2014/main" id="{37FE8E54-97D9-A9AB-F6E8-33AFCB50088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180</a:t>
            </a:fld>
            <a:endParaRPr lang="en-US"/>
          </a:p>
        </p:txBody>
      </p:sp>
      <p:sp>
        <p:nvSpPr>
          <p:cNvPr id="4" name="Title 3">
            <a:extLst>
              <a:ext uri="{FF2B5EF4-FFF2-40B4-BE49-F238E27FC236}">
                <a16:creationId xmlns:a16="http://schemas.microsoft.com/office/drawing/2014/main" id="{1BFAF6BB-2B1D-D65E-21A9-C5D77C2C988A}"/>
              </a:ext>
            </a:extLst>
          </p:cNvPr>
          <p:cNvSpPr>
            <a:spLocks noGrp="1"/>
          </p:cNvSpPr>
          <p:nvPr>
            <p:ph type="title"/>
          </p:nvPr>
        </p:nvSpPr>
        <p:spPr>
          <a:xfrm>
            <a:off x="522219" y="419100"/>
            <a:ext cx="10515600" cy="668820"/>
          </a:xfrm>
        </p:spPr>
        <p:txBody>
          <a:bodyPr/>
          <a:lstStyle/>
          <a:p>
            <a:r>
              <a:rPr lang="en-US"/>
              <a:t>Combos</a:t>
            </a:r>
          </a:p>
        </p:txBody>
      </p:sp>
      <p:pic>
        <p:nvPicPr>
          <p:cNvPr id="2" name="Picture 1" descr="A pair of plastic bags with a handle&#10;&#10;AI-generated content may be incorrect.">
            <a:extLst>
              <a:ext uri="{FF2B5EF4-FFF2-40B4-BE49-F238E27FC236}">
                <a16:creationId xmlns:a16="http://schemas.microsoft.com/office/drawing/2014/main" id="{7ABE51C3-D294-0D68-DB2A-6E726A3B0AE6}"/>
              </a:ext>
            </a:extLst>
          </p:cNvPr>
          <p:cNvPicPr>
            <a:picLocks noChangeAspect="1"/>
          </p:cNvPicPr>
          <p:nvPr/>
        </p:nvPicPr>
        <p:blipFill>
          <a:blip r:embed="rId3"/>
          <a:srcRect t="4300" r="1" b="9954"/>
          <a:stretch/>
        </p:blipFill>
        <p:spPr>
          <a:xfrm>
            <a:off x="4990392" y="1400175"/>
            <a:ext cx="3500877" cy="3271848"/>
          </a:xfrm>
          <a:prstGeom prst="rect">
            <a:avLst/>
          </a:prstGeom>
          <a:noFill/>
        </p:spPr>
      </p:pic>
      <p:pic>
        <p:nvPicPr>
          <p:cNvPr id="6" name="Picture 5" descr="A close-up of a bag of medical equipment&#10;&#10;AI-generated content may be incorrect.">
            <a:extLst>
              <a:ext uri="{FF2B5EF4-FFF2-40B4-BE49-F238E27FC236}">
                <a16:creationId xmlns:a16="http://schemas.microsoft.com/office/drawing/2014/main" id="{B7711FF7-B028-0F71-19D1-F755F5DDFBE6}"/>
              </a:ext>
            </a:extLst>
          </p:cNvPr>
          <p:cNvPicPr>
            <a:picLocks noChangeAspect="1"/>
          </p:cNvPicPr>
          <p:nvPr/>
        </p:nvPicPr>
        <p:blipFill>
          <a:blip r:embed="rId4"/>
          <a:srcRect t="7858" r="-1" b="6860"/>
          <a:stretch/>
        </p:blipFill>
        <p:spPr>
          <a:xfrm>
            <a:off x="8491269" y="1400175"/>
            <a:ext cx="3500877" cy="3271848"/>
          </a:xfrm>
          <a:prstGeom prst="rect">
            <a:avLst/>
          </a:prstGeom>
          <a:noFill/>
        </p:spPr>
      </p:pic>
    </p:spTree>
    <p:extLst>
      <p:ext uri="{BB962C8B-B14F-4D97-AF65-F5344CB8AC3E}">
        <p14:creationId xmlns:p14="http://schemas.microsoft.com/office/powerpoint/2010/main" val="3262527789"/>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EB743-4754-A02D-CF1F-8511585584A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38371F1-F864-5E38-BF86-30C7AC267345}"/>
              </a:ext>
            </a:extLst>
          </p:cNvPr>
          <p:cNvSpPr>
            <a:spLocks noGrp="1"/>
          </p:cNvSpPr>
          <p:nvPr>
            <p:ph idx="1"/>
          </p:nvPr>
        </p:nvSpPr>
        <p:spPr>
          <a:xfrm>
            <a:off x="561975" y="1400175"/>
            <a:ext cx="10891271" cy="4737153"/>
          </a:xfrm>
        </p:spPr>
        <p:txBody>
          <a:bodyPr>
            <a:normAutofit/>
          </a:bodyPr>
          <a:lstStyle/>
          <a:p>
            <a:r>
              <a:rPr lang="en-US" dirty="0"/>
              <a:t>UV/White LED lighting technology: Both bulbs in the Blade</a:t>
            </a:r>
          </a:p>
          <a:p>
            <a:r>
              <a:rPr lang="en-US" dirty="0"/>
              <a:t>Sold separately or blade/handle combo</a:t>
            </a:r>
          </a:p>
          <a:p>
            <a:r>
              <a:rPr lang="en-US" dirty="0"/>
              <a:t>Available Surgically Clean or Sterile </a:t>
            </a:r>
          </a:p>
          <a:p>
            <a:r>
              <a:rPr lang="en-US" dirty="0"/>
              <a:t>5-year shelf life (One year sterile*)</a:t>
            </a:r>
          </a:p>
          <a:p>
            <a:r>
              <a:rPr lang="en-US" dirty="0"/>
              <a:t>Surgical steel blade</a:t>
            </a:r>
          </a:p>
          <a:p>
            <a:r>
              <a:rPr lang="en-US" dirty="0"/>
              <a:t>3 sizes: Medium, Pediatric, Stubby</a:t>
            </a:r>
          </a:p>
          <a:p>
            <a:r>
              <a:rPr lang="en-US" dirty="0"/>
              <a:t>Broad blade options</a:t>
            </a:r>
          </a:p>
          <a:p>
            <a:pPr lvl="1"/>
            <a:r>
              <a:rPr lang="en-US" dirty="0"/>
              <a:t>Mac 0-4, including 3.5</a:t>
            </a:r>
          </a:p>
          <a:p>
            <a:pPr lvl="1"/>
            <a:r>
              <a:rPr lang="en-US" dirty="0"/>
              <a:t>Miller 000 – 4, including 1.5</a:t>
            </a:r>
          </a:p>
          <a:p>
            <a:pPr lvl="1"/>
            <a:r>
              <a:rPr lang="en-US" dirty="0"/>
              <a:t>Robert Shaw 0, 1</a:t>
            </a:r>
          </a:p>
          <a:p>
            <a:pPr lvl="1"/>
            <a:r>
              <a:rPr lang="en-US" dirty="0"/>
              <a:t>Phillips 1,2</a:t>
            </a:r>
          </a:p>
          <a:p>
            <a:r>
              <a:rPr lang="en-US" dirty="0"/>
              <a:t>Battery life - 2 hours of continuous use</a:t>
            </a:r>
          </a:p>
          <a:p>
            <a:endParaRPr lang="en-US" dirty="0"/>
          </a:p>
        </p:txBody>
      </p:sp>
      <p:sp>
        <p:nvSpPr>
          <p:cNvPr id="3" name="Slide Number Placeholder 2">
            <a:extLst>
              <a:ext uri="{FF2B5EF4-FFF2-40B4-BE49-F238E27FC236}">
                <a16:creationId xmlns:a16="http://schemas.microsoft.com/office/drawing/2014/main" id="{4EB81F93-1A8F-5BA3-0826-7226BB54166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181</a:t>
            </a:fld>
            <a:endParaRPr lang="en-US"/>
          </a:p>
        </p:txBody>
      </p:sp>
      <p:sp>
        <p:nvSpPr>
          <p:cNvPr id="4" name="Title 3">
            <a:extLst>
              <a:ext uri="{FF2B5EF4-FFF2-40B4-BE49-F238E27FC236}">
                <a16:creationId xmlns:a16="http://schemas.microsoft.com/office/drawing/2014/main" id="{3C296C1C-5D7A-ABEA-765B-EBD5166C878A}"/>
              </a:ext>
            </a:extLst>
          </p:cNvPr>
          <p:cNvSpPr>
            <a:spLocks noGrp="1"/>
          </p:cNvSpPr>
          <p:nvPr>
            <p:ph type="title"/>
          </p:nvPr>
        </p:nvSpPr>
        <p:spPr>
          <a:xfrm>
            <a:off x="522219" y="419100"/>
            <a:ext cx="10515600" cy="668820"/>
          </a:xfrm>
        </p:spPr>
        <p:txBody>
          <a:bodyPr/>
          <a:lstStyle/>
          <a:p>
            <a:r>
              <a:rPr lang="en-US" err="1"/>
              <a:t>IntuBrite</a:t>
            </a:r>
            <a:r>
              <a:rPr lang="en-US"/>
              <a:t> Dual LED System</a:t>
            </a:r>
          </a:p>
        </p:txBody>
      </p:sp>
      <p:pic>
        <p:nvPicPr>
          <p:cNvPr id="5" name="Picture 2" descr="C:\Users\sskrudland\Dropbox\IntuBrite-Salter Marcom Dropbox\Product Photos\Disposable\Dual LED Comb.png">
            <a:extLst>
              <a:ext uri="{FF2B5EF4-FFF2-40B4-BE49-F238E27FC236}">
                <a16:creationId xmlns:a16="http://schemas.microsoft.com/office/drawing/2014/main" id="{6E0B2CF4-49CC-B345-A211-82EA2DFBF30B}"/>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243773" y="1887767"/>
            <a:ext cx="1719293" cy="35814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Users\sskrudland\Dropbox\IntuBrite-Salter Marcom Dropbox\Product Photos\Disposable\MacLowProfileDisposable\MacLowProfileDisposable(low).png">
            <a:extLst>
              <a:ext uri="{FF2B5EF4-FFF2-40B4-BE49-F238E27FC236}">
                <a16:creationId xmlns:a16="http://schemas.microsoft.com/office/drawing/2014/main" id="{D52DD04D-58C1-9B08-1D82-99A258E6073A}"/>
              </a:ext>
            </a:extLst>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rot="10800000">
            <a:off x="8790039" y="3377167"/>
            <a:ext cx="2363641" cy="314837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Users\sskrudland\Dropbox\IntuBrite-Salter Marcom Dropbox\Product Photos\Disposable\MillerLowProfileDisposable\MillerLowProfileDisposable(low).png">
            <a:extLst>
              <a:ext uri="{FF2B5EF4-FFF2-40B4-BE49-F238E27FC236}">
                <a16:creationId xmlns:a16="http://schemas.microsoft.com/office/drawing/2014/main" id="{AC49F068-C627-F963-F355-93DB70756377}"/>
              </a:ext>
            </a:extLst>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10800000">
            <a:off x="8134379" y="317715"/>
            <a:ext cx="3019301" cy="3140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2196521"/>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ABB4C-A5E8-7A83-609F-CD88C65427B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62CC59-D97F-B0F1-D0D9-8DB083944F30}"/>
              </a:ext>
            </a:extLst>
          </p:cNvPr>
          <p:cNvSpPr>
            <a:spLocks noGrp="1"/>
          </p:cNvSpPr>
          <p:nvPr>
            <p:ph sz="half" idx="1"/>
          </p:nvPr>
        </p:nvSpPr>
        <p:spPr>
          <a:xfrm>
            <a:off x="584205" y="1300480"/>
            <a:ext cx="5181600" cy="4842617"/>
          </a:xfrm>
        </p:spPr>
        <p:txBody>
          <a:bodyPr>
            <a:normAutofit/>
          </a:bodyPr>
          <a:lstStyle/>
          <a:p>
            <a:pPr marL="0" indent="0">
              <a:buNone/>
            </a:pPr>
            <a:r>
              <a:rPr lang="en-US" b="1" err="1"/>
              <a:t>BritePro</a:t>
            </a:r>
            <a:r>
              <a:rPr lang="en-US" b="1"/>
              <a:t> Solo (</a:t>
            </a:r>
            <a:r>
              <a:rPr lang="en-US" b="1" err="1"/>
              <a:t>FiberOptic</a:t>
            </a:r>
            <a:r>
              <a:rPr lang="en-US" b="1"/>
              <a:t>)</a:t>
            </a:r>
          </a:p>
          <a:p>
            <a:r>
              <a:rPr lang="en-US"/>
              <a:t>Sold separately or with Blade Combo</a:t>
            </a:r>
          </a:p>
          <a:p>
            <a:r>
              <a:rPr lang="en-US" b="1"/>
              <a:t>Sterile</a:t>
            </a:r>
          </a:p>
          <a:p>
            <a:r>
              <a:rPr lang="en-US"/>
              <a:t>5 year shelf life</a:t>
            </a:r>
          </a:p>
          <a:p>
            <a:r>
              <a:rPr lang="en-US"/>
              <a:t>Metal blade with </a:t>
            </a:r>
            <a:r>
              <a:rPr lang="en-US" b="1"/>
              <a:t>metal heel</a:t>
            </a:r>
          </a:p>
          <a:p>
            <a:r>
              <a:rPr lang="en-US"/>
              <a:t>Plastic, textured grip handle – 3 sizes: Medium, Pediatric, Stubby</a:t>
            </a:r>
          </a:p>
          <a:p>
            <a:r>
              <a:rPr lang="en-US"/>
              <a:t>Blade options</a:t>
            </a:r>
          </a:p>
          <a:p>
            <a:pPr lvl="1"/>
            <a:r>
              <a:rPr lang="en-US"/>
              <a:t>Mac 1 – 4 (including 3.5, 2 &amp; 3 strong)</a:t>
            </a:r>
          </a:p>
          <a:p>
            <a:pPr lvl="1"/>
            <a:r>
              <a:rPr lang="en-US"/>
              <a:t>Miller 00 – 4 (including 1.5)</a:t>
            </a:r>
          </a:p>
          <a:p>
            <a:pPr lvl="1"/>
            <a:r>
              <a:rPr lang="en-US"/>
              <a:t>Philips 1, 2</a:t>
            </a:r>
          </a:p>
          <a:p>
            <a:pPr lvl="1"/>
            <a:r>
              <a:rPr lang="en-US" b="1"/>
              <a:t>Kessel 3, 4</a:t>
            </a:r>
          </a:p>
          <a:p>
            <a:pPr lvl="1"/>
            <a:r>
              <a:rPr lang="en-US" b="1"/>
              <a:t>Seward 1,2</a:t>
            </a:r>
          </a:p>
          <a:p>
            <a:pPr lvl="1"/>
            <a:r>
              <a:rPr lang="en-US"/>
              <a:t>Robertshaw 1, 2</a:t>
            </a:r>
          </a:p>
          <a:p>
            <a:endParaRPr lang="en-US"/>
          </a:p>
          <a:p>
            <a:endParaRPr lang="en-US"/>
          </a:p>
        </p:txBody>
      </p:sp>
      <p:sp>
        <p:nvSpPr>
          <p:cNvPr id="3" name="Slide Number Placeholder 2">
            <a:extLst>
              <a:ext uri="{FF2B5EF4-FFF2-40B4-BE49-F238E27FC236}">
                <a16:creationId xmlns:a16="http://schemas.microsoft.com/office/drawing/2014/main" id="{94554DEA-1C3A-6344-375B-F8D8C54E59A4}"/>
              </a:ext>
            </a:extLst>
          </p:cNvPr>
          <p:cNvSpPr>
            <a:spLocks noGrp="1"/>
          </p:cNvSpPr>
          <p:nvPr>
            <p:ph type="sldNum" sz="quarter" idx="4"/>
          </p:nvPr>
        </p:nvSpPr>
        <p:spPr>
          <a:xfrm>
            <a:off x="10810215" y="6443853"/>
            <a:ext cx="830696" cy="281997"/>
          </a:xfrm>
        </p:spPr>
        <p:txBody>
          <a:bodyPr>
            <a:normAutofit/>
          </a:bodyPr>
          <a:lstStyle/>
          <a:p>
            <a:fld id="{065D75E3-62B6-C44A-8295-14DF27978E1A}" type="slidenum">
              <a:rPr lang="en-US" smtClean="0"/>
              <a:pPr/>
              <a:t>182</a:t>
            </a:fld>
            <a:endParaRPr lang="en-US"/>
          </a:p>
        </p:txBody>
      </p:sp>
      <p:sp>
        <p:nvSpPr>
          <p:cNvPr id="4" name="Title 3">
            <a:extLst>
              <a:ext uri="{FF2B5EF4-FFF2-40B4-BE49-F238E27FC236}">
                <a16:creationId xmlns:a16="http://schemas.microsoft.com/office/drawing/2014/main" id="{1B9780FA-A2CC-F76C-ED97-E1C6419D0BB0}"/>
              </a:ext>
            </a:extLst>
          </p:cNvPr>
          <p:cNvSpPr>
            <a:spLocks noGrp="1"/>
          </p:cNvSpPr>
          <p:nvPr>
            <p:ph type="title"/>
          </p:nvPr>
        </p:nvSpPr>
        <p:spPr>
          <a:xfrm>
            <a:off x="522219" y="419100"/>
            <a:ext cx="10515600" cy="668820"/>
          </a:xfrm>
        </p:spPr>
        <p:txBody>
          <a:bodyPr anchor="ctr">
            <a:normAutofit/>
          </a:bodyPr>
          <a:lstStyle/>
          <a:p>
            <a:r>
              <a:rPr lang="en-US"/>
              <a:t>Competition - </a:t>
            </a:r>
            <a:r>
              <a:rPr lang="en-US" err="1"/>
              <a:t>Flexicare</a:t>
            </a:r>
            <a:endParaRPr lang="en-US"/>
          </a:p>
        </p:txBody>
      </p:sp>
      <p:pic>
        <p:nvPicPr>
          <p:cNvPr id="5" name="Picture 2">
            <a:extLst>
              <a:ext uri="{FF2B5EF4-FFF2-40B4-BE49-F238E27FC236}">
                <a16:creationId xmlns:a16="http://schemas.microsoft.com/office/drawing/2014/main" id="{A6C10100-8A98-C647-805E-4E1D140B6903}"/>
              </a:ext>
            </a:extLst>
          </p:cNvPr>
          <p:cNvPicPr>
            <a:picLocks noChangeAspect="1" noChangeArrowheads="1"/>
          </p:cNvPicPr>
          <p:nvPr/>
        </p:nvPicPr>
        <p:blipFill>
          <a:blip r:embed="rId3"/>
          <a:srcRect/>
          <a:stretch/>
        </p:blipFill>
        <p:spPr bwMode="auto">
          <a:xfrm>
            <a:off x="6439511" y="1652294"/>
            <a:ext cx="4138988" cy="4138988"/>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4432196"/>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DD586-0B6F-C219-B1BE-2DD0520F307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2A2B04D-8E30-32EE-41B1-85E9B0BEEB4A}"/>
              </a:ext>
            </a:extLst>
          </p:cNvPr>
          <p:cNvSpPr>
            <a:spLocks noGrp="1"/>
          </p:cNvSpPr>
          <p:nvPr>
            <p:ph sz="half" idx="1"/>
          </p:nvPr>
        </p:nvSpPr>
        <p:spPr>
          <a:xfrm>
            <a:off x="584205" y="1300480"/>
            <a:ext cx="5181600" cy="4842617"/>
          </a:xfrm>
        </p:spPr>
        <p:txBody>
          <a:bodyPr/>
          <a:lstStyle/>
          <a:p>
            <a:pPr marL="0" indent="0">
              <a:buNone/>
            </a:pPr>
            <a:r>
              <a:rPr lang="en-US" b="1" err="1"/>
              <a:t>BritePro</a:t>
            </a:r>
            <a:r>
              <a:rPr lang="en-US" b="1"/>
              <a:t> Omni </a:t>
            </a:r>
          </a:p>
          <a:p>
            <a:r>
              <a:rPr lang="en-US"/>
              <a:t>Conventional</a:t>
            </a:r>
          </a:p>
          <a:p>
            <a:r>
              <a:rPr lang="en-US"/>
              <a:t>Pinned – cannot separate</a:t>
            </a:r>
          </a:p>
          <a:p>
            <a:r>
              <a:rPr lang="en-US"/>
              <a:t>Combo ONLY</a:t>
            </a:r>
          </a:p>
          <a:p>
            <a:r>
              <a:rPr lang="en-US" b="1"/>
              <a:t>Sterile</a:t>
            </a:r>
          </a:p>
          <a:p>
            <a:r>
              <a:rPr lang="en-US"/>
              <a:t>Plastic, textured grip handle</a:t>
            </a:r>
          </a:p>
          <a:p>
            <a:r>
              <a:rPr lang="en-US"/>
              <a:t>“Advanced” light</a:t>
            </a:r>
          </a:p>
          <a:p>
            <a:r>
              <a:rPr lang="en-US"/>
              <a:t>Claims:</a:t>
            </a:r>
          </a:p>
          <a:p>
            <a:r>
              <a:rPr lang="en-US"/>
              <a:t>Quick release battery removal</a:t>
            </a:r>
          </a:p>
          <a:p>
            <a:r>
              <a:rPr lang="en-US"/>
              <a:t>Reduced blade profile</a:t>
            </a:r>
          </a:p>
          <a:p>
            <a:pPr lvl="1"/>
            <a:r>
              <a:rPr lang="en-US"/>
              <a:t>MAC -73%, Miller -25%</a:t>
            </a:r>
          </a:p>
          <a:p>
            <a:r>
              <a:rPr lang="en-US"/>
              <a:t>Color coded blade size</a:t>
            </a:r>
          </a:p>
          <a:p>
            <a:endParaRPr lang="en-US"/>
          </a:p>
        </p:txBody>
      </p:sp>
      <p:pic>
        <p:nvPicPr>
          <p:cNvPr id="6" name="Content Placeholder 5">
            <a:extLst>
              <a:ext uri="{FF2B5EF4-FFF2-40B4-BE49-F238E27FC236}">
                <a16:creationId xmlns:a16="http://schemas.microsoft.com/office/drawing/2014/main" id="{7156441F-009B-956B-667C-E97F30D6AD7D}"/>
              </a:ext>
            </a:extLst>
          </p:cNvPr>
          <p:cNvPicPr>
            <a:picLocks noGrp="1" noChangeAspect="1"/>
          </p:cNvPicPr>
          <p:nvPr>
            <p:ph sz="half" idx="2"/>
          </p:nvPr>
        </p:nvPicPr>
        <p:blipFill>
          <a:blip r:embed="rId3"/>
          <a:stretch>
            <a:fillRect/>
          </a:stretch>
        </p:blipFill>
        <p:spPr>
          <a:xfrm>
            <a:off x="6604000" y="1816894"/>
            <a:ext cx="3810000" cy="3810000"/>
          </a:xfrm>
        </p:spPr>
      </p:pic>
      <p:sp>
        <p:nvSpPr>
          <p:cNvPr id="4" name="Slide Number Placeholder 3">
            <a:extLst>
              <a:ext uri="{FF2B5EF4-FFF2-40B4-BE49-F238E27FC236}">
                <a16:creationId xmlns:a16="http://schemas.microsoft.com/office/drawing/2014/main" id="{273555AE-7E93-1F06-6D18-B859CB6DD17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183</a:t>
            </a:fld>
            <a:endParaRPr lang="en-US"/>
          </a:p>
        </p:txBody>
      </p:sp>
      <p:sp>
        <p:nvSpPr>
          <p:cNvPr id="5" name="Title 4">
            <a:extLst>
              <a:ext uri="{FF2B5EF4-FFF2-40B4-BE49-F238E27FC236}">
                <a16:creationId xmlns:a16="http://schemas.microsoft.com/office/drawing/2014/main" id="{D89B59F5-E955-35A5-C739-C843F9EBBCE3}"/>
              </a:ext>
            </a:extLst>
          </p:cNvPr>
          <p:cNvSpPr>
            <a:spLocks noGrp="1"/>
          </p:cNvSpPr>
          <p:nvPr>
            <p:ph type="title"/>
          </p:nvPr>
        </p:nvSpPr>
        <p:spPr>
          <a:xfrm>
            <a:off x="522219" y="419100"/>
            <a:ext cx="10515600" cy="668820"/>
          </a:xfrm>
        </p:spPr>
        <p:txBody>
          <a:bodyPr/>
          <a:lstStyle/>
          <a:p>
            <a:r>
              <a:rPr lang="en-US"/>
              <a:t>Competition - </a:t>
            </a:r>
            <a:r>
              <a:rPr lang="en-US" err="1"/>
              <a:t>Flexicare</a:t>
            </a:r>
            <a:endParaRPr lang="en-US"/>
          </a:p>
        </p:txBody>
      </p:sp>
      <p:pic>
        <p:nvPicPr>
          <p:cNvPr id="8" name="Picture 7">
            <a:extLst>
              <a:ext uri="{FF2B5EF4-FFF2-40B4-BE49-F238E27FC236}">
                <a16:creationId xmlns:a16="http://schemas.microsoft.com/office/drawing/2014/main" id="{329D8F8F-4977-2CEE-6674-94DC7B730CF8}"/>
              </a:ext>
            </a:extLst>
          </p:cNvPr>
          <p:cNvPicPr>
            <a:picLocks noChangeAspect="1"/>
          </p:cNvPicPr>
          <p:nvPr/>
        </p:nvPicPr>
        <p:blipFill>
          <a:blip r:embed="rId4"/>
          <a:stretch>
            <a:fillRect/>
          </a:stretch>
        </p:blipFill>
        <p:spPr>
          <a:xfrm>
            <a:off x="9562872" y="0"/>
            <a:ext cx="2629128" cy="2408129"/>
          </a:xfrm>
          <a:prstGeom prst="rect">
            <a:avLst/>
          </a:prstGeom>
        </p:spPr>
      </p:pic>
    </p:spTree>
    <p:extLst>
      <p:ext uri="{BB962C8B-B14F-4D97-AF65-F5344CB8AC3E}">
        <p14:creationId xmlns:p14="http://schemas.microsoft.com/office/powerpoint/2010/main" val="3649025278"/>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E36B9-C2A6-2E1F-897B-DBD7B21C37E5}"/>
            </a:ext>
          </a:extLst>
        </p:cNvPr>
        <p:cNvGrpSpPr/>
        <p:nvPr/>
      </p:nvGrpSpPr>
      <p:grpSpPr>
        <a:xfrm>
          <a:off x="0" y="0"/>
          <a:ext cx="0" cy="0"/>
          <a:chOff x="0" y="0"/>
          <a:chExt cx="0" cy="0"/>
        </a:xfrm>
      </p:grpSpPr>
      <p:pic>
        <p:nvPicPr>
          <p:cNvPr id="8" name="Picture 2" descr="C:\Users\sskrudland\Dropbox\_IntuBrite\images\Rusch Green Lite Blade.JPG">
            <a:extLst>
              <a:ext uri="{FF2B5EF4-FFF2-40B4-BE49-F238E27FC236}">
                <a16:creationId xmlns:a16="http://schemas.microsoft.com/office/drawing/2014/main" id="{539640F5-75AA-28D2-120B-057B54248803}"/>
              </a:ext>
            </a:extLst>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10585"/>
          <a:stretch/>
        </p:blipFill>
        <p:spPr bwMode="auto">
          <a:xfrm>
            <a:off x="5504411" y="3905073"/>
            <a:ext cx="6334493" cy="1840933"/>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A5740141-F388-AA7C-6727-1266C88AAE6C}"/>
              </a:ext>
            </a:extLst>
          </p:cNvPr>
          <p:cNvSpPr>
            <a:spLocks noGrp="1"/>
          </p:cNvSpPr>
          <p:nvPr>
            <p:ph sz="half" idx="1"/>
          </p:nvPr>
        </p:nvSpPr>
        <p:spPr>
          <a:xfrm>
            <a:off x="584205" y="1300480"/>
            <a:ext cx="5181600" cy="4842617"/>
          </a:xfrm>
        </p:spPr>
        <p:txBody>
          <a:bodyPr>
            <a:normAutofit/>
          </a:bodyPr>
          <a:lstStyle/>
          <a:p>
            <a:pPr marL="0" indent="0">
              <a:buNone/>
            </a:pPr>
            <a:r>
              <a:rPr lang="en-US" b="1" err="1"/>
              <a:t>DispoLED</a:t>
            </a:r>
            <a:r>
              <a:rPr lang="en-US" b="1"/>
              <a:t> handle + Green </a:t>
            </a:r>
            <a:r>
              <a:rPr lang="en-US" b="1" err="1"/>
              <a:t>Rusch</a:t>
            </a:r>
            <a:r>
              <a:rPr lang="en-US" b="1"/>
              <a:t> Lite Blade</a:t>
            </a:r>
          </a:p>
          <a:p>
            <a:r>
              <a:rPr lang="en-US" err="1"/>
              <a:t>FiberOptic</a:t>
            </a:r>
            <a:endParaRPr lang="en-US"/>
          </a:p>
          <a:p>
            <a:r>
              <a:rPr lang="en-US"/>
              <a:t>Plastic handle, medium only</a:t>
            </a:r>
          </a:p>
          <a:p>
            <a:r>
              <a:rPr lang="en-US"/>
              <a:t>Non-Sterile, 3-yr shelf life</a:t>
            </a:r>
          </a:p>
          <a:p>
            <a:r>
              <a:rPr lang="en-US"/>
              <a:t>All metal blades</a:t>
            </a:r>
          </a:p>
          <a:p>
            <a:r>
              <a:rPr lang="en-US"/>
              <a:t>Color coded blade packaging</a:t>
            </a:r>
          </a:p>
          <a:p>
            <a:r>
              <a:rPr lang="en-US"/>
              <a:t>Standard range of blade sizes</a:t>
            </a:r>
          </a:p>
          <a:p>
            <a:pPr lvl="1"/>
            <a:r>
              <a:rPr lang="en-US"/>
              <a:t>Miller 000 – 4 (including 1.5)</a:t>
            </a:r>
          </a:p>
          <a:p>
            <a:pPr lvl="1"/>
            <a:r>
              <a:rPr lang="en-US"/>
              <a:t>Mac 0 – 4 (including 3.5) </a:t>
            </a:r>
          </a:p>
          <a:p>
            <a:pPr lvl="1"/>
            <a:r>
              <a:rPr lang="en-US"/>
              <a:t>Wis-</a:t>
            </a:r>
            <a:r>
              <a:rPr lang="en-US" err="1"/>
              <a:t>Hipple</a:t>
            </a:r>
            <a:r>
              <a:rPr lang="en-US"/>
              <a:t> 1, 1.5</a:t>
            </a:r>
          </a:p>
          <a:p>
            <a:pPr lvl="1"/>
            <a:r>
              <a:rPr lang="en-US"/>
              <a:t>Phillips 1, 2</a:t>
            </a:r>
          </a:p>
        </p:txBody>
      </p:sp>
      <p:pic>
        <p:nvPicPr>
          <p:cNvPr id="7" name="Content Placeholder 6">
            <a:extLst>
              <a:ext uri="{FF2B5EF4-FFF2-40B4-BE49-F238E27FC236}">
                <a16:creationId xmlns:a16="http://schemas.microsoft.com/office/drawing/2014/main" id="{AAD0201D-6D25-CCAF-B4D3-C5361DA11ACD}"/>
              </a:ext>
            </a:extLst>
          </p:cNvPr>
          <p:cNvPicPr>
            <a:picLocks noGrp="1" noChangeAspect="1"/>
          </p:cNvPicPr>
          <p:nvPr>
            <p:ph sz="half" idx="2"/>
          </p:nvPr>
        </p:nvPicPr>
        <p:blipFill>
          <a:blip r:embed="rId4"/>
          <a:stretch>
            <a:fillRect/>
          </a:stretch>
        </p:blipFill>
        <p:spPr>
          <a:xfrm>
            <a:off x="7505700" y="2128044"/>
            <a:ext cx="2006600" cy="3187700"/>
          </a:xfrm>
        </p:spPr>
      </p:pic>
      <p:sp>
        <p:nvSpPr>
          <p:cNvPr id="4" name="Slide Number Placeholder 3">
            <a:extLst>
              <a:ext uri="{FF2B5EF4-FFF2-40B4-BE49-F238E27FC236}">
                <a16:creationId xmlns:a16="http://schemas.microsoft.com/office/drawing/2014/main" id="{126F5ED5-CD84-3E70-4FB4-323893E012E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184</a:t>
            </a:fld>
            <a:endParaRPr lang="en-US"/>
          </a:p>
        </p:txBody>
      </p:sp>
      <p:sp>
        <p:nvSpPr>
          <p:cNvPr id="5" name="Title 4">
            <a:extLst>
              <a:ext uri="{FF2B5EF4-FFF2-40B4-BE49-F238E27FC236}">
                <a16:creationId xmlns:a16="http://schemas.microsoft.com/office/drawing/2014/main" id="{8B97465D-5163-943F-15B1-AA51B20290FE}"/>
              </a:ext>
            </a:extLst>
          </p:cNvPr>
          <p:cNvSpPr>
            <a:spLocks noGrp="1"/>
          </p:cNvSpPr>
          <p:nvPr>
            <p:ph type="title"/>
          </p:nvPr>
        </p:nvSpPr>
        <p:spPr>
          <a:xfrm>
            <a:off x="522219" y="419100"/>
            <a:ext cx="10515600" cy="668820"/>
          </a:xfrm>
        </p:spPr>
        <p:txBody>
          <a:bodyPr/>
          <a:lstStyle/>
          <a:p>
            <a:r>
              <a:rPr lang="en-US"/>
              <a:t>Competition - Teleflex</a:t>
            </a:r>
          </a:p>
        </p:txBody>
      </p:sp>
    </p:spTree>
    <p:extLst>
      <p:ext uri="{BB962C8B-B14F-4D97-AF65-F5344CB8AC3E}">
        <p14:creationId xmlns:p14="http://schemas.microsoft.com/office/powerpoint/2010/main" val="826020710"/>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C8A66-0A46-26A7-29D0-22CADF870841}"/>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BDF1EFF-AC77-1498-8E38-CF4CBC6B061A}"/>
              </a:ext>
            </a:extLst>
          </p:cNvPr>
          <p:cNvSpPr>
            <a:spLocks noGrp="1"/>
          </p:cNvSpPr>
          <p:nvPr>
            <p:ph sz="half" idx="1"/>
          </p:nvPr>
        </p:nvSpPr>
        <p:spPr>
          <a:xfrm>
            <a:off x="584205" y="1300480"/>
            <a:ext cx="5181600" cy="4842617"/>
          </a:xfrm>
        </p:spPr>
        <p:txBody>
          <a:bodyPr/>
          <a:lstStyle/>
          <a:p>
            <a:pPr marL="0" indent="0">
              <a:buNone/>
            </a:pPr>
            <a:r>
              <a:rPr lang="en-US" b="1" err="1"/>
              <a:t>Rüsch</a:t>
            </a:r>
            <a:r>
              <a:rPr lang="en-US" b="1"/>
              <a:t>® </a:t>
            </a:r>
            <a:r>
              <a:rPr lang="en-US" b="1" err="1"/>
              <a:t>Trulite</a:t>
            </a:r>
            <a:r>
              <a:rPr lang="en-US" b="1"/>
              <a:t> Secure™ Single-Use Laryngoscope Blade and Handle</a:t>
            </a:r>
          </a:p>
          <a:p>
            <a:r>
              <a:rPr lang="en-US">
                <a:sym typeface="Wingdings 2"/>
              </a:rPr>
              <a:t>Conventional</a:t>
            </a:r>
          </a:p>
          <a:p>
            <a:r>
              <a:rPr lang="en-US">
                <a:sym typeface="Wingdings 2"/>
              </a:rPr>
              <a:t>Pinned design – cannot separate</a:t>
            </a:r>
          </a:p>
          <a:p>
            <a:r>
              <a:rPr lang="en-US">
                <a:sym typeface="Wingdings 2"/>
              </a:rPr>
              <a:t>Plastic handle (1 size) with attached metal blade</a:t>
            </a:r>
          </a:p>
          <a:p>
            <a:r>
              <a:rPr lang="en-US">
                <a:sym typeface="Wingdings 2"/>
              </a:rPr>
              <a:t>Color coded</a:t>
            </a:r>
          </a:p>
          <a:p>
            <a:r>
              <a:rPr lang="en-US">
                <a:sym typeface="Wingdings 2"/>
              </a:rPr>
              <a:t>Solid metal blades</a:t>
            </a:r>
          </a:p>
          <a:p>
            <a:r>
              <a:rPr lang="en-US">
                <a:sym typeface="Wingdings 2"/>
              </a:rPr>
              <a:t>Limited Blades:</a:t>
            </a:r>
          </a:p>
          <a:p>
            <a:pPr lvl="1"/>
            <a:r>
              <a:rPr lang="en-US">
                <a:sym typeface="Wingdings 2"/>
              </a:rPr>
              <a:t>Miller 00 – 4 (not 1.5)</a:t>
            </a:r>
          </a:p>
          <a:p>
            <a:pPr lvl="1"/>
            <a:r>
              <a:rPr lang="en-US">
                <a:sym typeface="Wingdings 2"/>
              </a:rPr>
              <a:t>Mac 2, 3 4</a:t>
            </a:r>
          </a:p>
          <a:p>
            <a:endParaRPr lang="en-US"/>
          </a:p>
        </p:txBody>
      </p:sp>
      <p:pic>
        <p:nvPicPr>
          <p:cNvPr id="12" name="Content Placeholder 11">
            <a:extLst>
              <a:ext uri="{FF2B5EF4-FFF2-40B4-BE49-F238E27FC236}">
                <a16:creationId xmlns:a16="http://schemas.microsoft.com/office/drawing/2014/main" id="{754801C5-A291-1791-82B5-4BF765533C51}"/>
              </a:ext>
            </a:extLst>
          </p:cNvPr>
          <p:cNvPicPr>
            <a:picLocks noGrp="1" noChangeAspect="1"/>
          </p:cNvPicPr>
          <p:nvPr>
            <p:ph sz="half" idx="2"/>
          </p:nvPr>
        </p:nvPicPr>
        <p:blipFill>
          <a:blip r:embed="rId3"/>
          <a:stretch>
            <a:fillRect/>
          </a:stretch>
        </p:blipFill>
        <p:spPr>
          <a:xfrm>
            <a:off x="7600950" y="1524794"/>
            <a:ext cx="1816100" cy="4394200"/>
          </a:xfrm>
        </p:spPr>
      </p:pic>
      <p:sp>
        <p:nvSpPr>
          <p:cNvPr id="4" name="Slide Number Placeholder 3">
            <a:extLst>
              <a:ext uri="{FF2B5EF4-FFF2-40B4-BE49-F238E27FC236}">
                <a16:creationId xmlns:a16="http://schemas.microsoft.com/office/drawing/2014/main" id="{0DFD302A-CABF-6BD8-0772-938AF048866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185</a:t>
            </a:fld>
            <a:endParaRPr lang="en-US"/>
          </a:p>
        </p:txBody>
      </p:sp>
      <p:sp>
        <p:nvSpPr>
          <p:cNvPr id="5" name="Title 4">
            <a:extLst>
              <a:ext uri="{FF2B5EF4-FFF2-40B4-BE49-F238E27FC236}">
                <a16:creationId xmlns:a16="http://schemas.microsoft.com/office/drawing/2014/main" id="{C03BB08F-5B1D-F836-F497-A38D361C3261}"/>
              </a:ext>
            </a:extLst>
          </p:cNvPr>
          <p:cNvSpPr>
            <a:spLocks noGrp="1"/>
          </p:cNvSpPr>
          <p:nvPr>
            <p:ph type="title"/>
          </p:nvPr>
        </p:nvSpPr>
        <p:spPr>
          <a:xfrm>
            <a:off x="522219" y="419100"/>
            <a:ext cx="10515600" cy="668820"/>
          </a:xfrm>
        </p:spPr>
        <p:txBody>
          <a:bodyPr/>
          <a:lstStyle/>
          <a:p>
            <a:r>
              <a:rPr lang="en-US"/>
              <a:t>Competition - Teleflex</a:t>
            </a:r>
          </a:p>
        </p:txBody>
      </p:sp>
    </p:spTree>
    <p:extLst>
      <p:ext uri="{BB962C8B-B14F-4D97-AF65-F5344CB8AC3E}">
        <p14:creationId xmlns:p14="http://schemas.microsoft.com/office/powerpoint/2010/main" val="3124209277"/>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863DF-A2E8-16F0-7832-0AC4E38361F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80E709F-2E0F-E81C-8E27-A5BC866D4E49}"/>
              </a:ext>
            </a:extLst>
          </p:cNvPr>
          <p:cNvSpPr>
            <a:spLocks noGrp="1"/>
          </p:cNvSpPr>
          <p:nvPr>
            <p:ph sz="half" idx="1"/>
          </p:nvPr>
        </p:nvSpPr>
        <p:spPr>
          <a:xfrm>
            <a:off x="584205" y="1300480"/>
            <a:ext cx="5181600" cy="4842617"/>
          </a:xfrm>
        </p:spPr>
        <p:txBody>
          <a:bodyPr/>
          <a:lstStyle/>
          <a:p>
            <a:pPr marL="0" indent="0">
              <a:buNone/>
            </a:pPr>
            <a:r>
              <a:rPr lang="en-US" b="1" err="1"/>
              <a:t>Rüsch</a:t>
            </a:r>
            <a:r>
              <a:rPr lang="en-US" b="1"/>
              <a:t> </a:t>
            </a:r>
            <a:r>
              <a:rPr lang="en-US" b="1" err="1"/>
              <a:t>DispoGrip</a:t>
            </a:r>
            <a:r>
              <a:rPr lang="en-US" b="1"/>
              <a:t> Single-Use Handle</a:t>
            </a:r>
          </a:p>
          <a:p>
            <a:r>
              <a:rPr lang="en-US"/>
              <a:t>1 size, all plastic with grip</a:t>
            </a:r>
          </a:p>
          <a:p>
            <a:r>
              <a:rPr lang="en-US"/>
              <a:t>Available with battery tester – can test battery without removing from package</a:t>
            </a:r>
          </a:p>
          <a:p>
            <a:r>
              <a:rPr lang="en-US"/>
              <a:t>Compatible with Standard LED blades</a:t>
            </a:r>
          </a:p>
          <a:p>
            <a:endParaRPr lang="en-US"/>
          </a:p>
        </p:txBody>
      </p:sp>
      <p:pic>
        <p:nvPicPr>
          <p:cNvPr id="7" name="Content Placeholder 6">
            <a:extLst>
              <a:ext uri="{FF2B5EF4-FFF2-40B4-BE49-F238E27FC236}">
                <a16:creationId xmlns:a16="http://schemas.microsoft.com/office/drawing/2014/main" id="{895A5866-88C4-5A16-ADE2-6FB529D3D331}"/>
              </a:ext>
            </a:extLst>
          </p:cNvPr>
          <p:cNvPicPr>
            <a:picLocks noGrp="1" noChangeAspect="1"/>
          </p:cNvPicPr>
          <p:nvPr>
            <p:ph sz="half" idx="2"/>
          </p:nvPr>
        </p:nvPicPr>
        <p:blipFill>
          <a:blip r:embed="rId3"/>
          <a:stretch>
            <a:fillRect/>
          </a:stretch>
        </p:blipFill>
        <p:spPr>
          <a:xfrm>
            <a:off x="6096000" y="1181452"/>
            <a:ext cx="2695501" cy="4055178"/>
          </a:xfrm>
        </p:spPr>
      </p:pic>
      <p:sp>
        <p:nvSpPr>
          <p:cNvPr id="4" name="Slide Number Placeholder 3">
            <a:extLst>
              <a:ext uri="{FF2B5EF4-FFF2-40B4-BE49-F238E27FC236}">
                <a16:creationId xmlns:a16="http://schemas.microsoft.com/office/drawing/2014/main" id="{C1AE6E60-8C1F-DE76-852A-D48E8AF4016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186</a:t>
            </a:fld>
            <a:endParaRPr lang="en-US"/>
          </a:p>
        </p:txBody>
      </p:sp>
      <p:sp>
        <p:nvSpPr>
          <p:cNvPr id="5" name="Title 4">
            <a:extLst>
              <a:ext uri="{FF2B5EF4-FFF2-40B4-BE49-F238E27FC236}">
                <a16:creationId xmlns:a16="http://schemas.microsoft.com/office/drawing/2014/main" id="{06DD632E-284A-8825-B451-CE451695EB5C}"/>
              </a:ext>
            </a:extLst>
          </p:cNvPr>
          <p:cNvSpPr>
            <a:spLocks noGrp="1"/>
          </p:cNvSpPr>
          <p:nvPr>
            <p:ph type="title"/>
          </p:nvPr>
        </p:nvSpPr>
        <p:spPr>
          <a:xfrm>
            <a:off x="522219" y="419100"/>
            <a:ext cx="10515600" cy="668820"/>
          </a:xfrm>
        </p:spPr>
        <p:txBody>
          <a:bodyPr/>
          <a:lstStyle/>
          <a:p>
            <a:r>
              <a:rPr lang="en-US"/>
              <a:t>Competition - Teleflex</a:t>
            </a:r>
          </a:p>
        </p:txBody>
      </p:sp>
      <p:pic>
        <p:nvPicPr>
          <p:cNvPr id="8" name="Picture 3" descr="C:\Users\sskrudland\Dropbox\_IntuBrite\images\file-11.jpeg">
            <a:extLst>
              <a:ext uri="{FF2B5EF4-FFF2-40B4-BE49-F238E27FC236}">
                <a16:creationId xmlns:a16="http://schemas.microsoft.com/office/drawing/2014/main" id="{7E22D4E0-C627-8D29-2ED0-46BDD04A8832}"/>
              </a:ext>
            </a:extLst>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20789" t="14488" r="20506" b="11613"/>
          <a:stretch/>
        </p:blipFill>
        <p:spPr bwMode="auto">
          <a:xfrm rot="5400000">
            <a:off x="8348725" y="1629427"/>
            <a:ext cx="1514967" cy="143031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F70E5E7-38B2-ACCD-2E57-643FF0E55F33}"/>
              </a:ext>
            </a:extLst>
          </p:cNvPr>
          <p:cNvSpPr txBox="1"/>
          <p:nvPr/>
        </p:nvSpPr>
        <p:spPr>
          <a:xfrm>
            <a:off x="8486630" y="3278082"/>
            <a:ext cx="1607292" cy="646331"/>
          </a:xfrm>
          <a:prstGeom prst="rect">
            <a:avLst/>
          </a:prstGeom>
          <a:noFill/>
        </p:spPr>
        <p:txBody>
          <a:bodyPr wrap="square" rtlCol="0">
            <a:spAutoFit/>
          </a:bodyPr>
          <a:lstStyle/>
          <a:p>
            <a:r>
              <a:rPr lang="en-US" err="1"/>
              <a:t>DispoGrip</a:t>
            </a:r>
            <a:r>
              <a:rPr lang="en-US"/>
              <a:t> battery tester</a:t>
            </a:r>
          </a:p>
        </p:txBody>
      </p:sp>
    </p:spTree>
    <p:extLst>
      <p:ext uri="{BB962C8B-B14F-4D97-AF65-F5344CB8AC3E}">
        <p14:creationId xmlns:p14="http://schemas.microsoft.com/office/powerpoint/2010/main" val="4143172771"/>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EC0C1-C439-1EA2-808A-D65B41ACC33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11A89EC-E077-207E-E367-896F8D06B423}"/>
              </a:ext>
            </a:extLst>
          </p:cNvPr>
          <p:cNvSpPr>
            <a:spLocks noGrp="1"/>
          </p:cNvSpPr>
          <p:nvPr>
            <p:ph idx="1"/>
          </p:nvPr>
        </p:nvSpPr>
        <p:spPr>
          <a:xfrm>
            <a:off x="561976" y="1400175"/>
            <a:ext cx="6229118" cy="4737153"/>
          </a:xfrm>
        </p:spPr>
        <p:txBody>
          <a:bodyPr>
            <a:normAutofit/>
          </a:bodyPr>
          <a:lstStyle/>
          <a:p>
            <a:r>
              <a:rPr lang="en-US"/>
              <a:t>The HEINE </a:t>
            </a:r>
            <a:r>
              <a:rPr lang="en-US" err="1"/>
              <a:t>visionPRO</a:t>
            </a:r>
            <a:r>
              <a:rPr lang="en-US"/>
              <a:t> video laryngoscope is the evolution of a traditional laryngoscope</a:t>
            </a:r>
          </a:p>
          <a:p>
            <a:endParaRPr lang="en-US"/>
          </a:p>
          <a:p>
            <a:r>
              <a:rPr lang="en-US"/>
              <a:t>It </a:t>
            </a:r>
            <a:r>
              <a:rPr lang="en-US">
                <a:solidFill>
                  <a:srgbClr val="008557"/>
                </a:solidFill>
              </a:rPr>
              <a:t>simplifies routine intubation</a:t>
            </a:r>
            <a:r>
              <a:rPr lang="en-US"/>
              <a:t>, which can help increase their first pass success rate and the end user has significantly fewer “difficult airway” situations. The result is </a:t>
            </a:r>
            <a:r>
              <a:rPr lang="en-US">
                <a:solidFill>
                  <a:srgbClr val="008557"/>
                </a:solidFill>
              </a:rPr>
              <a:t>fewer complications</a:t>
            </a:r>
            <a:r>
              <a:rPr lang="en-US"/>
              <a:t>, which contributes to </a:t>
            </a:r>
            <a:r>
              <a:rPr lang="en-US">
                <a:solidFill>
                  <a:srgbClr val="008557"/>
                </a:solidFill>
              </a:rPr>
              <a:t>enhanced patient safety.</a:t>
            </a:r>
          </a:p>
          <a:p>
            <a:endParaRPr lang="en-US"/>
          </a:p>
          <a:p>
            <a:r>
              <a:rPr lang="en-US"/>
              <a:t>HEINE </a:t>
            </a:r>
            <a:r>
              <a:rPr lang="en-US" err="1"/>
              <a:t>visionPRO</a:t>
            </a:r>
            <a:r>
              <a:rPr lang="en-US"/>
              <a:t> offers a perfect balance of </a:t>
            </a:r>
            <a:r>
              <a:rPr lang="en-US">
                <a:solidFill>
                  <a:srgbClr val="008557"/>
                </a:solidFill>
              </a:rPr>
              <a:t>sustainability, patient safety and cost-efficiency.</a:t>
            </a:r>
          </a:p>
        </p:txBody>
      </p:sp>
      <p:sp>
        <p:nvSpPr>
          <p:cNvPr id="3" name="Slide Number Placeholder 2">
            <a:extLst>
              <a:ext uri="{FF2B5EF4-FFF2-40B4-BE49-F238E27FC236}">
                <a16:creationId xmlns:a16="http://schemas.microsoft.com/office/drawing/2014/main" id="{229DFD72-74DB-A3EF-1A94-94D4E29107D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187</a:t>
            </a:fld>
            <a:endParaRPr lang="en-US"/>
          </a:p>
        </p:txBody>
      </p:sp>
      <p:sp>
        <p:nvSpPr>
          <p:cNvPr id="4" name="Title 3">
            <a:extLst>
              <a:ext uri="{FF2B5EF4-FFF2-40B4-BE49-F238E27FC236}">
                <a16:creationId xmlns:a16="http://schemas.microsoft.com/office/drawing/2014/main" id="{B582D77D-B7DF-5218-A4DA-122765CB4655}"/>
              </a:ext>
            </a:extLst>
          </p:cNvPr>
          <p:cNvSpPr>
            <a:spLocks noGrp="1"/>
          </p:cNvSpPr>
          <p:nvPr>
            <p:ph type="title"/>
          </p:nvPr>
        </p:nvSpPr>
        <p:spPr>
          <a:xfrm>
            <a:off x="522219" y="419100"/>
            <a:ext cx="10515600" cy="668820"/>
          </a:xfrm>
        </p:spPr>
        <p:txBody>
          <a:bodyPr/>
          <a:lstStyle/>
          <a:p>
            <a:r>
              <a:rPr lang="en-US"/>
              <a:t>HEINE </a:t>
            </a:r>
            <a:r>
              <a:rPr lang="en-US" err="1"/>
              <a:t>visionPRO</a:t>
            </a:r>
            <a:endParaRPr lang="en-US"/>
          </a:p>
        </p:txBody>
      </p:sp>
      <p:pic>
        <p:nvPicPr>
          <p:cNvPr id="5" name="Bildplatzhalter 13" descr="Ein Bild, das Person, Zimmer enthält.&#10;&#10;Automatisch generierte Beschreibung">
            <a:extLst>
              <a:ext uri="{FF2B5EF4-FFF2-40B4-BE49-F238E27FC236}">
                <a16:creationId xmlns:a16="http://schemas.microsoft.com/office/drawing/2014/main" id="{FE0F6D1F-7662-1D9E-553E-95C50EB7928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3880" r="23880"/>
          <a:stretch/>
        </p:blipFill>
        <p:spPr>
          <a:xfrm>
            <a:off x="7127431" y="1242858"/>
            <a:ext cx="3682784" cy="4708525"/>
          </a:xfrm>
          <a:prstGeom prst="rect">
            <a:avLst/>
          </a:prstGeom>
        </p:spPr>
      </p:pic>
    </p:spTree>
    <p:extLst>
      <p:ext uri="{BB962C8B-B14F-4D97-AF65-F5344CB8AC3E}">
        <p14:creationId xmlns:p14="http://schemas.microsoft.com/office/powerpoint/2010/main" val="858538608"/>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BE6CF-D1A6-E3D2-F875-CFAD3D1321E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B21933-4A05-8160-717F-EE3A11DD48B9}"/>
              </a:ext>
            </a:extLst>
          </p:cNvPr>
          <p:cNvSpPr>
            <a:spLocks noGrp="1"/>
          </p:cNvSpPr>
          <p:nvPr>
            <p:ph sz="half" idx="1"/>
          </p:nvPr>
        </p:nvSpPr>
        <p:spPr>
          <a:xfrm>
            <a:off x="584205" y="1300480"/>
            <a:ext cx="3359775" cy="4842617"/>
          </a:xfrm>
        </p:spPr>
        <p:txBody>
          <a:bodyPr>
            <a:normAutofit/>
          </a:bodyPr>
          <a:lstStyle/>
          <a:p>
            <a:pPr marL="0" indent="0">
              <a:buNone/>
            </a:pPr>
            <a:r>
              <a:rPr lang="en-US" b="1"/>
              <a:t>PROS</a:t>
            </a:r>
          </a:p>
          <a:p>
            <a:r>
              <a:rPr lang="en-US" sz="1600"/>
              <a:t>High brand awareness and market penetration</a:t>
            </a:r>
          </a:p>
          <a:p>
            <a:r>
              <a:rPr lang="en-US" sz="1600"/>
              <a:t>Well priced for initial investment</a:t>
            </a:r>
          </a:p>
          <a:p>
            <a:r>
              <a:rPr lang="en-US" sz="1600"/>
              <a:t>Good Image Quality (new version)</a:t>
            </a:r>
          </a:p>
          <a:p>
            <a:r>
              <a:rPr lang="en-US" sz="1600"/>
              <a:t>3-year Warranty (new version)</a:t>
            </a:r>
          </a:p>
        </p:txBody>
      </p:sp>
      <p:sp>
        <p:nvSpPr>
          <p:cNvPr id="3" name="Content Placeholder 2">
            <a:extLst>
              <a:ext uri="{FF2B5EF4-FFF2-40B4-BE49-F238E27FC236}">
                <a16:creationId xmlns:a16="http://schemas.microsoft.com/office/drawing/2014/main" id="{4777921B-2D11-95F0-9188-B115BE969D08}"/>
              </a:ext>
            </a:extLst>
          </p:cNvPr>
          <p:cNvSpPr>
            <a:spLocks noGrp="1"/>
          </p:cNvSpPr>
          <p:nvPr>
            <p:ph sz="half" idx="2"/>
          </p:nvPr>
        </p:nvSpPr>
        <p:spPr>
          <a:xfrm>
            <a:off x="7478453" y="1300480"/>
            <a:ext cx="3621352" cy="4842617"/>
          </a:xfrm>
        </p:spPr>
        <p:txBody>
          <a:bodyPr>
            <a:normAutofit/>
          </a:bodyPr>
          <a:lstStyle/>
          <a:p>
            <a:pPr marL="0" indent="0">
              <a:buNone/>
            </a:pPr>
            <a:r>
              <a:rPr lang="en-US" b="1"/>
              <a:t>CONS</a:t>
            </a:r>
          </a:p>
          <a:p>
            <a:r>
              <a:rPr lang="en-US" sz="1600"/>
              <a:t>250 min battery, not rechargeable, very expensive component</a:t>
            </a:r>
          </a:p>
          <a:p>
            <a:r>
              <a:rPr lang="en-US" sz="1600"/>
              <a:t>X-blade extremely expensive</a:t>
            </a:r>
          </a:p>
          <a:p>
            <a:r>
              <a:rPr lang="en-US" sz="1600"/>
              <a:t>Only allows low-level disinfection</a:t>
            </a:r>
          </a:p>
          <a:p>
            <a:pPr lvl="1"/>
            <a:r>
              <a:rPr lang="en-US" sz="1600"/>
              <a:t>Hand Sanitizer!!</a:t>
            </a:r>
          </a:p>
          <a:p>
            <a:r>
              <a:rPr lang="en-US" sz="1600"/>
              <a:t>Recommends rigid stylet with X blade</a:t>
            </a:r>
          </a:p>
        </p:txBody>
      </p:sp>
      <p:sp>
        <p:nvSpPr>
          <p:cNvPr id="4" name="Slide Number Placeholder 3">
            <a:extLst>
              <a:ext uri="{FF2B5EF4-FFF2-40B4-BE49-F238E27FC236}">
                <a16:creationId xmlns:a16="http://schemas.microsoft.com/office/drawing/2014/main" id="{91598B2D-315B-8832-4D5D-121212EE59FF}"/>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188</a:t>
            </a:fld>
            <a:endParaRPr lang="en-US"/>
          </a:p>
        </p:txBody>
      </p:sp>
      <p:sp>
        <p:nvSpPr>
          <p:cNvPr id="5" name="Title 4">
            <a:extLst>
              <a:ext uri="{FF2B5EF4-FFF2-40B4-BE49-F238E27FC236}">
                <a16:creationId xmlns:a16="http://schemas.microsoft.com/office/drawing/2014/main" id="{CF085300-DFED-BD6C-AE38-4924233EA71A}"/>
              </a:ext>
            </a:extLst>
          </p:cNvPr>
          <p:cNvSpPr>
            <a:spLocks noGrp="1"/>
          </p:cNvSpPr>
          <p:nvPr>
            <p:ph type="title"/>
          </p:nvPr>
        </p:nvSpPr>
        <p:spPr>
          <a:xfrm>
            <a:off x="522219" y="419100"/>
            <a:ext cx="10515600" cy="668820"/>
          </a:xfrm>
        </p:spPr>
        <p:txBody>
          <a:bodyPr/>
          <a:lstStyle/>
          <a:p>
            <a:r>
              <a:rPr lang="en-US"/>
              <a:t>Medtronic McGrath (market leader)</a:t>
            </a:r>
          </a:p>
        </p:txBody>
      </p:sp>
      <p:grpSp>
        <p:nvGrpSpPr>
          <p:cNvPr id="6" name="Group 5">
            <a:extLst>
              <a:ext uri="{FF2B5EF4-FFF2-40B4-BE49-F238E27FC236}">
                <a16:creationId xmlns:a16="http://schemas.microsoft.com/office/drawing/2014/main" id="{CB9719F3-292B-E651-7AE5-A0A43B65A899}"/>
              </a:ext>
            </a:extLst>
          </p:cNvPr>
          <p:cNvGrpSpPr/>
          <p:nvPr/>
        </p:nvGrpSpPr>
        <p:grpSpPr>
          <a:xfrm>
            <a:off x="3943980" y="1300480"/>
            <a:ext cx="3470347" cy="3942203"/>
            <a:chOff x="3873655" y="2075367"/>
            <a:chExt cx="3470347" cy="3942203"/>
          </a:xfrm>
        </p:grpSpPr>
        <p:grpSp>
          <p:nvGrpSpPr>
            <p:cNvPr id="7" name="Gruppieren 42">
              <a:extLst>
                <a:ext uri="{FF2B5EF4-FFF2-40B4-BE49-F238E27FC236}">
                  <a16:creationId xmlns:a16="http://schemas.microsoft.com/office/drawing/2014/main" id="{491DF065-D3A0-96DB-7D55-EB43BC53D58D}"/>
                </a:ext>
              </a:extLst>
            </p:cNvPr>
            <p:cNvGrpSpPr/>
            <p:nvPr/>
          </p:nvGrpSpPr>
          <p:grpSpPr>
            <a:xfrm>
              <a:off x="5501460" y="2636912"/>
              <a:ext cx="1842542" cy="2331507"/>
              <a:chOff x="3702531" y="1968814"/>
              <a:chExt cx="2395056" cy="2972354"/>
            </a:xfrm>
          </p:grpSpPr>
          <p:grpSp>
            <p:nvGrpSpPr>
              <p:cNvPr id="12" name="Gruppieren 43">
                <a:extLst>
                  <a:ext uri="{FF2B5EF4-FFF2-40B4-BE49-F238E27FC236}">
                    <a16:creationId xmlns:a16="http://schemas.microsoft.com/office/drawing/2014/main" id="{123E0EEC-4939-376B-C626-AF52D1CE5603}"/>
                  </a:ext>
                </a:extLst>
              </p:cNvPr>
              <p:cNvGrpSpPr/>
              <p:nvPr/>
            </p:nvGrpSpPr>
            <p:grpSpPr>
              <a:xfrm>
                <a:off x="3702531" y="1968814"/>
                <a:ext cx="2395056" cy="2972354"/>
                <a:chOff x="3702531" y="1968814"/>
                <a:chExt cx="2395056" cy="2972354"/>
              </a:xfrm>
            </p:grpSpPr>
            <p:grpSp>
              <p:nvGrpSpPr>
                <p:cNvPr id="14" name="Gruppieren 45">
                  <a:extLst>
                    <a:ext uri="{FF2B5EF4-FFF2-40B4-BE49-F238E27FC236}">
                      <a16:creationId xmlns:a16="http://schemas.microsoft.com/office/drawing/2014/main" id="{B0AB038D-0C82-16D6-73EE-67ADCEDDDAE8}"/>
                    </a:ext>
                  </a:extLst>
                </p:cNvPr>
                <p:cNvGrpSpPr/>
                <p:nvPr/>
              </p:nvGrpSpPr>
              <p:grpSpPr>
                <a:xfrm>
                  <a:off x="3736769" y="2262224"/>
                  <a:ext cx="2360818" cy="2678944"/>
                  <a:chOff x="3543095" y="3516780"/>
                  <a:chExt cx="2360818" cy="2678944"/>
                </a:xfrm>
              </p:grpSpPr>
              <p:pic>
                <p:nvPicPr>
                  <p:cNvPr id="16" name="Grafik 47">
                    <a:extLst>
                      <a:ext uri="{FF2B5EF4-FFF2-40B4-BE49-F238E27FC236}">
                        <a16:creationId xmlns:a16="http://schemas.microsoft.com/office/drawing/2014/main" id="{5924BFE9-7F7A-9F88-5571-1CD6E8AE467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24209" y="3516780"/>
                    <a:ext cx="1779704" cy="2678944"/>
                  </a:xfrm>
                  <a:prstGeom prst="rect">
                    <a:avLst/>
                  </a:prstGeom>
                </p:spPr>
              </p:pic>
              <p:sp>
                <p:nvSpPr>
                  <p:cNvPr id="17" name="Textfeld 48">
                    <a:extLst>
                      <a:ext uri="{FF2B5EF4-FFF2-40B4-BE49-F238E27FC236}">
                        <a16:creationId xmlns:a16="http://schemas.microsoft.com/office/drawing/2014/main" id="{60DAE92C-3C20-085D-A422-EB444A946AA5}"/>
                      </a:ext>
                    </a:extLst>
                  </p:cNvPr>
                  <p:cNvSpPr txBox="1"/>
                  <p:nvPr/>
                </p:nvSpPr>
                <p:spPr>
                  <a:xfrm>
                    <a:off x="3543095" y="3588233"/>
                    <a:ext cx="915981" cy="604876"/>
                  </a:xfrm>
                  <a:prstGeom prst="rect">
                    <a:avLst/>
                  </a:prstGeom>
                  <a:noFill/>
                </p:spPr>
                <p:txBody>
                  <a:bodyPr wrap="square" rtlCol="0">
                    <a:spAutoFit/>
                  </a:bodyPr>
                  <a:lstStyle/>
                  <a:p>
                    <a:r>
                      <a:rPr lang="en-US" sz="700"/>
                      <a:t>X3</a:t>
                    </a:r>
                  </a:p>
                  <a:p>
                    <a:r>
                      <a:rPr lang="en-US" sz="700"/>
                      <a:t>hyper-angulated</a:t>
                    </a:r>
                  </a:p>
                </p:txBody>
              </p:sp>
              <p:sp>
                <p:nvSpPr>
                  <p:cNvPr id="18" name="Textfeld 49">
                    <a:extLst>
                      <a:ext uri="{FF2B5EF4-FFF2-40B4-BE49-F238E27FC236}">
                        <a16:creationId xmlns:a16="http://schemas.microsoft.com/office/drawing/2014/main" id="{9BE1CA3C-F7E3-B6C0-1611-5EC9CB528B3E}"/>
                      </a:ext>
                    </a:extLst>
                  </p:cNvPr>
                  <p:cNvSpPr txBox="1"/>
                  <p:nvPr/>
                </p:nvSpPr>
                <p:spPr>
                  <a:xfrm>
                    <a:off x="3543095" y="5629548"/>
                    <a:ext cx="2088232" cy="291237"/>
                  </a:xfrm>
                  <a:prstGeom prst="rect">
                    <a:avLst/>
                  </a:prstGeom>
                  <a:noFill/>
                </p:spPr>
                <p:txBody>
                  <a:bodyPr wrap="square" rtlCol="0">
                    <a:spAutoFit/>
                  </a:bodyPr>
                  <a:lstStyle/>
                  <a:p>
                    <a:r>
                      <a:rPr lang="en-US" sz="700"/>
                      <a:t>MAC 1</a:t>
                    </a:r>
                  </a:p>
                </p:txBody>
              </p:sp>
              <p:sp>
                <p:nvSpPr>
                  <p:cNvPr id="19" name="Textfeld 50">
                    <a:extLst>
                      <a:ext uri="{FF2B5EF4-FFF2-40B4-BE49-F238E27FC236}">
                        <a16:creationId xmlns:a16="http://schemas.microsoft.com/office/drawing/2014/main" id="{367D842C-6AB9-4F4A-7F67-7CD06378A21D}"/>
                      </a:ext>
                    </a:extLst>
                  </p:cNvPr>
                  <p:cNvSpPr txBox="1"/>
                  <p:nvPr/>
                </p:nvSpPr>
                <p:spPr>
                  <a:xfrm>
                    <a:off x="3543095" y="4259850"/>
                    <a:ext cx="2088232" cy="291237"/>
                  </a:xfrm>
                  <a:prstGeom prst="rect">
                    <a:avLst/>
                  </a:prstGeom>
                  <a:noFill/>
                </p:spPr>
                <p:txBody>
                  <a:bodyPr wrap="square" rtlCol="0">
                    <a:spAutoFit/>
                  </a:bodyPr>
                  <a:lstStyle/>
                  <a:p>
                    <a:r>
                      <a:rPr lang="en-US" sz="700"/>
                      <a:t>MAC 4</a:t>
                    </a:r>
                  </a:p>
                </p:txBody>
              </p:sp>
              <p:sp>
                <p:nvSpPr>
                  <p:cNvPr id="20" name="Textfeld 51">
                    <a:extLst>
                      <a:ext uri="{FF2B5EF4-FFF2-40B4-BE49-F238E27FC236}">
                        <a16:creationId xmlns:a16="http://schemas.microsoft.com/office/drawing/2014/main" id="{DA8223F3-3A9A-BA28-8689-F86623696F6E}"/>
                      </a:ext>
                    </a:extLst>
                  </p:cNvPr>
                  <p:cNvSpPr txBox="1"/>
                  <p:nvPr/>
                </p:nvSpPr>
                <p:spPr>
                  <a:xfrm>
                    <a:off x="3543095" y="4788677"/>
                    <a:ext cx="2088232" cy="291237"/>
                  </a:xfrm>
                  <a:prstGeom prst="rect">
                    <a:avLst/>
                  </a:prstGeom>
                  <a:noFill/>
                </p:spPr>
                <p:txBody>
                  <a:bodyPr wrap="square" rtlCol="0">
                    <a:spAutoFit/>
                  </a:bodyPr>
                  <a:lstStyle/>
                  <a:p>
                    <a:r>
                      <a:rPr lang="en-US" sz="700"/>
                      <a:t>MAC 3</a:t>
                    </a:r>
                  </a:p>
                </p:txBody>
              </p:sp>
              <p:sp>
                <p:nvSpPr>
                  <p:cNvPr id="21" name="Textfeld 52">
                    <a:extLst>
                      <a:ext uri="{FF2B5EF4-FFF2-40B4-BE49-F238E27FC236}">
                        <a16:creationId xmlns:a16="http://schemas.microsoft.com/office/drawing/2014/main" id="{EEA8B255-9371-8A3E-F580-0DC64BE2206B}"/>
                      </a:ext>
                    </a:extLst>
                  </p:cNvPr>
                  <p:cNvSpPr txBox="1"/>
                  <p:nvPr/>
                </p:nvSpPr>
                <p:spPr>
                  <a:xfrm>
                    <a:off x="3543095" y="5191814"/>
                    <a:ext cx="2088232" cy="291237"/>
                  </a:xfrm>
                  <a:prstGeom prst="rect">
                    <a:avLst/>
                  </a:prstGeom>
                  <a:noFill/>
                </p:spPr>
                <p:txBody>
                  <a:bodyPr wrap="square" rtlCol="0">
                    <a:spAutoFit/>
                  </a:bodyPr>
                  <a:lstStyle/>
                  <a:p>
                    <a:r>
                      <a:rPr lang="en-US" sz="700"/>
                      <a:t>MAC 2</a:t>
                    </a:r>
                  </a:p>
                </p:txBody>
              </p:sp>
            </p:grpSp>
            <p:sp>
              <p:nvSpPr>
                <p:cNvPr id="15" name="Textfeld 46">
                  <a:extLst>
                    <a:ext uri="{FF2B5EF4-FFF2-40B4-BE49-F238E27FC236}">
                      <a16:creationId xmlns:a16="http://schemas.microsoft.com/office/drawing/2014/main" id="{12C7ED81-4428-D800-D60A-A02F61B13FB9}"/>
                    </a:ext>
                  </a:extLst>
                </p:cNvPr>
                <p:cNvSpPr txBox="1"/>
                <p:nvPr/>
              </p:nvSpPr>
              <p:spPr>
                <a:xfrm>
                  <a:off x="3702531" y="1968814"/>
                  <a:ext cx="2088231" cy="336042"/>
                </a:xfrm>
                <a:prstGeom prst="rect">
                  <a:avLst/>
                </a:prstGeom>
                <a:noFill/>
              </p:spPr>
              <p:txBody>
                <a:bodyPr wrap="square" rtlCol="0">
                  <a:spAutoFit/>
                </a:bodyPr>
                <a:lstStyle/>
                <a:p>
                  <a:r>
                    <a:rPr lang="en-US" sz="900"/>
                    <a:t>Single-use blades:</a:t>
                  </a:r>
                </a:p>
              </p:txBody>
            </p:sp>
          </p:grpSp>
          <p:sp>
            <p:nvSpPr>
              <p:cNvPr id="13" name="Ellipse 44">
                <a:extLst>
                  <a:ext uri="{FF2B5EF4-FFF2-40B4-BE49-F238E27FC236}">
                    <a16:creationId xmlns:a16="http://schemas.microsoft.com/office/drawing/2014/main" id="{224D201E-F993-AD87-E229-4AEAF15454C0}"/>
                  </a:ext>
                </a:extLst>
              </p:cNvPr>
              <p:cNvSpPr/>
              <p:nvPr/>
            </p:nvSpPr>
            <p:spPr>
              <a:xfrm rot="2920705">
                <a:off x="5395809" y="2302966"/>
                <a:ext cx="413256" cy="687787"/>
              </a:xfrm>
              <a:prstGeom prst="ellipse">
                <a:avLst/>
              </a:prstGeom>
              <a:solidFill>
                <a:schemeClr val="lt1">
                  <a:alpha val="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1000"/>
              </a:p>
            </p:txBody>
          </p:sp>
        </p:grpSp>
        <p:pic>
          <p:nvPicPr>
            <p:cNvPr id="8" name="Picture 2" descr="Videolaryngoskop Archives - Secma">
              <a:extLst>
                <a:ext uri="{FF2B5EF4-FFF2-40B4-BE49-F238E27FC236}">
                  <a16:creationId xmlns:a16="http://schemas.microsoft.com/office/drawing/2014/main" id="{F784171C-513A-25D3-5CB2-54698E4E16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73655" y="2075367"/>
              <a:ext cx="1871587" cy="389914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uppieren 39">
              <a:extLst>
                <a:ext uri="{FF2B5EF4-FFF2-40B4-BE49-F238E27FC236}">
                  <a16:creationId xmlns:a16="http://schemas.microsoft.com/office/drawing/2014/main" id="{8988053C-4EDA-E227-3F6E-FCDB05CBB1D0}"/>
                </a:ext>
              </a:extLst>
            </p:cNvPr>
            <p:cNvGrpSpPr/>
            <p:nvPr/>
          </p:nvGrpSpPr>
          <p:grpSpPr>
            <a:xfrm>
              <a:off x="5452035" y="5006864"/>
              <a:ext cx="1703109" cy="1010706"/>
              <a:chOff x="5498229" y="5006864"/>
              <a:chExt cx="1703109" cy="1010706"/>
            </a:xfrm>
          </p:grpSpPr>
          <p:pic>
            <p:nvPicPr>
              <p:cNvPr id="10" name="Grafik 53">
                <a:extLst>
                  <a:ext uri="{FF2B5EF4-FFF2-40B4-BE49-F238E27FC236}">
                    <a16:creationId xmlns:a16="http://schemas.microsoft.com/office/drawing/2014/main" id="{12DEAEE5-139E-30D8-8844-18F76DDF20D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98229" y="5163147"/>
                <a:ext cx="1703109" cy="854423"/>
              </a:xfrm>
              <a:prstGeom prst="rect">
                <a:avLst/>
              </a:prstGeom>
            </p:spPr>
          </p:pic>
          <p:sp>
            <p:nvSpPr>
              <p:cNvPr id="11" name="Textfeld 54">
                <a:extLst>
                  <a:ext uri="{FF2B5EF4-FFF2-40B4-BE49-F238E27FC236}">
                    <a16:creationId xmlns:a16="http://schemas.microsoft.com/office/drawing/2014/main" id="{DCADE968-D8BE-1B57-A5AB-354CEDD490FB}"/>
                  </a:ext>
                </a:extLst>
              </p:cNvPr>
              <p:cNvSpPr txBox="1"/>
              <p:nvPr/>
            </p:nvSpPr>
            <p:spPr>
              <a:xfrm>
                <a:off x="5524043" y="5006864"/>
                <a:ext cx="1599809" cy="369332"/>
              </a:xfrm>
              <a:prstGeom prst="rect">
                <a:avLst/>
              </a:prstGeom>
              <a:noFill/>
            </p:spPr>
            <p:txBody>
              <a:bodyPr wrap="square" rtlCol="0">
                <a:spAutoFit/>
              </a:bodyPr>
              <a:lstStyle/>
              <a:p>
                <a:r>
                  <a:rPr lang="en-US" sz="900"/>
                  <a:t>Disposable battery</a:t>
                </a:r>
              </a:p>
              <a:p>
                <a:r>
                  <a:rPr lang="en-US" sz="900"/>
                  <a:t>(250 min):</a:t>
                </a:r>
              </a:p>
            </p:txBody>
          </p:sp>
        </p:grpSp>
      </p:grpSp>
      <p:grpSp>
        <p:nvGrpSpPr>
          <p:cNvPr id="25" name="Group 24">
            <a:extLst>
              <a:ext uri="{FF2B5EF4-FFF2-40B4-BE49-F238E27FC236}">
                <a16:creationId xmlns:a16="http://schemas.microsoft.com/office/drawing/2014/main" id="{91EEBC38-5E6E-E17E-0A56-6004A4DC10F3}"/>
              </a:ext>
            </a:extLst>
          </p:cNvPr>
          <p:cNvGrpSpPr/>
          <p:nvPr/>
        </p:nvGrpSpPr>
        <p:grpSpPr>
          <a:xfrm>
            <a:off x="7637165" y="3657146"/>
            <a:ext cx="4030543" cy="2250037"/>
            <a:chOff x="7886150" y="3754500"/>
            <a:chExt cx="4030543" cy="2250037"/>
          </a:xfrm>
        </p:grpSpPr>
        <p:pic>
          <p:nvPicPr>
            <p:cNvPr id="22" name="Grafik 8">
              <a:extLst>
                <a:ext uri="{FF2B5EF4-FFF2-40B4-BE49-F238E27FC236}">
                  <a16:creationId xmlns:a16="http://schemas.microsoft.com/office/drawing/2014/main" id="{584500A4-D0D6-9F16-F5B6-9EF1AB9B5F39}"/>
                </a:ext>
              </a:extLst>
            </p:cNvPr>
            <p:cNvPicPr>
              <a:picLocks noChangeAspect="1"/>
            </p:cNvPicPr>
            <p:nvPr/>
          </p:nvPicPr>
          <p:blipFill rotWithShape="1">
            <a:blip r:embed="rId6"/>
            <a:srcRect l="18154" r="22138"/>
            <a:stretch/>
          </p:blipFill>
          <p:spPr>
            <a:xfrm>
              <a:off x="8867929" y="4184363"/>
              <a:ext cx="1590015" cy="1390310"/>
            </a:xfrm>
            <a:prstGeom prst="rect">
              <a:avLst/>
            </a:prstGeom>
          </p:spPr>
        </p:pic>
        <p:pic>
          <p:nvPicPr>
            <p:cNvPr id="23" name="Grafik 7">
              <a:extLst>
                <a:ext uri="{FF2B5EF4-FFF2-40B4-BE49-F238E27FC236}">
                  <a16:creationId xmlns:a16="http://schemas.microsoft.com/office/drawing/2014/main" id="{06F605B3-158E-D722-F503-35C0C7AF7523}"/>
                </a:ext>
              </a:extLst>
            </p:cNvPr>
            <p:cNvPicPr>
              <a:picLocks noChangeAspect="1"/>
            </p:cNvPicPr>
            <p:nvPr/>
          </p:nvPicPr>
          <p:blipFill>
            <a:blip r:embed="rId7"/>
            <a:stretch>
              <a:fillRect/>
            </a:stretch>
          </p:blipFill>
          <p:spPr>
            <a:xfrm>
              <a:off x="10457944" y="3754500"/>
              <a:ext cx="1458749" cy="2250037"/>
            </a:xfrm>
            <a:prstGeom prst="rect">
              <a:avLst/>
            </a:prstGeom>
          </p:spPr>
        </p:pic>
        <p:sp>
          <p:nvSpPr>
            <p:cNvPr id="24" name="Legende: mit Pfeil nach rechts 5">
              <a:extLst>
                <a:ext uri="{FF2B5EF4-FFF2-40B4-BE49-F238E27FC236}">
                  <a16:creationId xmlns:a16="http://schemas.microsoft.com/office/drawing/2014/main" id="{45CDB21F-EC64-3075-43AB-D03E5FFC040F}"/>
                </a:ext>
              </a:extLst>
            </p:cNvPr>
            <p:cNvSpPr/>
            <p:nvPr/>
          </p:nvSpPr>
          <p:spPr>
            <a:xfrm>
              <a:off x="7886150" y="4476841"/>
              <a:ext cx="1273051" cy="805354"/>
            </a:xfrm>
            <a:prstGeom prst="rightArrowCallout">
              <a:avLst>
                <a:gd name="adj1" fmla="val 9514"/>
                <a:gd name="adj2" fmla="val 12424"/>
                <a:gd name="adj3" fmla="val 27872"/>
                <a:gd name="adj4" fmla="val 75060"/>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US" sz="1200"/>
                <a:t>Disposable battery</a:t>
              </a:r>
            </a:p>
            <a:p>
              <a:pPr algn="ctr"/>
              <a:r>
                <a:rPr lang="en-US" sz="1200"/>
                <a:t>(250 min)</a:t>
              </a:r>
            </a:p>
            <a:p>
              <a:pPr algn="ctr"/>
              <a:r>
                <a:rPr lang="en-US" sz="1200" b="1"/>
                <a:t>~ 50 $</a:t>
              </a:r>
            </a:p>
          </p:txBody>
        </p:sp>
      </p:grpSp>
      <p:sp>
        <p:nvSpPr>
          <p:cNvPr id="26" name="TextBox 25">
            <a:extLst>
              <a:ext uri="{FF2B5EF4-FFF2-40B4-BE49-F238E27FC236}">
                <a16:creationId xmlns:a16="http://schemas.microsoft.com/office/drawing/2014/main" id="{DC2C266A-A05B-CE18-A45B-B7C75EF5AE72}"/>
              </a:ext>
            </a:extLst>
          </p:cNvPr>
          <p:cNvSpPr txBox="1"/>
          <p:nvPr/>
        </p:nvSpPr>
        <p:spPr>
          <a:xfrm>
            <a:off x="584205" y="4320500"/>
            <a:ext cx="3534473" cy="923330"/>
          </a:xfrm>
          <a:prstGeom prst="rect">
            <a:avLst/>
          </a:prstGeom>
          <a:noFill/>
        </p:spPr>
        <p:txBody>
          <a:bodyPr wrap="square" rtlCol="0">
            <a:spAutoFit/>
          </a:bodyPr>
          <a:lstStyle/>
          <a:p>
            <a:r>
              <a:rPr lang="en-US"/>
              <a:t>Tri-</a:t>
            </a:r>
            <a:r>
              <a:rPr lang="en-US" err="1"/>
              <a:t>Anim</a:t>
            </a:r>
            <a:r>
              <a:rPr lang="en-US"/>
              <a:t>: One Scope</a:t>
            </a:r>
          </a:p>
          <a:p>
            <a:endParaRPr lang="en-US"/>
          </a:p>
          <a:p>
            <a:r>
              <a:rPr lang="en-US"/>
              <a:t>Medline: Intu-Blade</a:t>
            </a:r>
          </a:p>
        </p:txBody>
      </p:sp>
    </p:spTree>
    <p:extLst>
      <p:ext uri="{BB962C8B-B14F-4D97-AF65-F5344CB8AC3E}">
        <p14:creationId xmlns:p14="http://schemas.microsoft.com/office/powerpoint/2010/main" val="2802822805"/>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ED038-41BC-B65E-76E4-D0F750C71743}"/>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02C4AEA-2147-1A9A-0C18-AC305370484D}"/>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189</a:t>
            </a:fld>
            <a:endParaRPr lang="en-US"/>
          </a:p>
        </p:txBody>
      </p:sp>
      <p:sp>
        <p:nvSpPr>
          <p:cNvPr id="4" name="Title 3">
            <a:extLst>
              <a:ext uri="{FF2B5EF4-FFF2-40B4-BE49-F238E27FC236}">
                <a16:creationId xmlns:a16="http://schemas.microsoft.com/office/drawing/2014/main" id="{803ACD68-FF08-064C-A07E-3206758839A2}"/>
              </a:ext>
            </a:extLst>
          </p:cNvPr>
          <p:cNvSpPr>
            <a:spLocks noGrp="1"/>
          </p:cNvSpPr>
          <p:nvPr>
            <p:ph type="title"/>
          </p:nvPr>
        </p:nvSpPr>
        <p:spPr>
          <a:xfrm>
            <a:off x="522219" y="419100"/>
            <a:ext cx="10515600" cy="668820"/>
          </a:xfrm>
        </p:spPr>
        <p:txBody>
          <a:bodyPr/>
          <a:lstStyle/>
          <a:p>
            <a:r>
              <a:rPr lang="en-US" dirty="0"/>
              <a:t>Competitive Landscape</a:t>
            </a:r>
          </a:p>
        </p:txBody>
      </p:sp>
      <p:pic>
        <p:nvPicPr>
          <p:cNvPr id="5" name="Picture 4" descr="Medtronic acquires Aircraft Medical - Today's Medical Developments">
            <a:extLst>
              <a:ext uri="{FF2B5EF4-FFF2-40B4-BE49-F238E27FC236}">
                <a16:creationId xmlns:a16="http://schemas.microsoft.com/office/drawing/2014/main" id="{01241A99-A732-787B-CE43-1FAD5B399B2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06836" y="2768931"/>
            <a:ext cx="2818727" cy="1585534"/>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uppieren 15">
            <a:extLst>
              <a:ext uri="{FF2B5EF4-FFF2-40B4-BE49-F238E27FC236}">
                <a16:creationId xmlns:a16="http://schemas.microsoft.com/office/drawing/2014/main" id="{3B4AA5D5-2DDF-4E86-659F-56903009C2F8}"/>
              </a:ext>
            </a:extLst>
          </p:cNvPr>
          <p:cNvGrpSpPr/>
          <p:nvPr/>
        </p:nvGrpSpPr>
        <p:grpSpPr>
          <a:xfrm>
            <a:off x="1110486" y="3578650"/>
            <a:ext cx="2434195" cy="2095611"/>
            <a:chOff x="749129" y="4005064"/>
            <a:chExt cx="2434195" cy="2095611"/>
          </a:xfrm>
        </p:grpSpPr>
        <p:grpSp>
          <p:nvGrpSpPr>
            <p:cNvPr id="7" name="Gruppieren 9">
              <a:extLst>
                <a:ext uri="{FF2B5EF4-FFF2-40B4-BE49-F238E27FC236}">
                  <a16:creationId xmlns:a16="http://schemas.microsoft.com/office/drawing/2014/main" id="{741F4F7E-19C8-77A5-6CE6-752ED1E7A793}"/>
                </a:ext>
              </a:extLst>
            </p:cNvPr>
            <p:cNvGrpSpPr/>
            <p:nvPr/>
          </p:nvGrpSpPr>
          <p:grpSpPr>
            <a:xfrm>
              <a:off x="749129" y="4005064"/>
              <a:ext cx="2434195" cy="925465"/>
              <a:chOff x="1006134" y="3053091"/>
              <a:chExt cx="2434195" cy="925465"/>
            </a:xfrm>
          </p:grpSpPr>
          <p:pic>
            <p:nvPicPr>
              <p:cNvPr id="9" name="Picture 2" descr="Verathon - Configero">
                <a:extLst>
                  <a:ext uri="{FF2B5EF4-FFF2-40B4-BE49-F238E27FC236}">
                    <a16:creationId xmlns:a16="http://schemas.microsoft.com/office/drawing/2014/main" id="{39499E7E-1D72-C577-635F-FE404E5D09C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41698" y="3053091"/>
                <a:ext cx="1561084" cy="49563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GlideScope - Easmed">
                <a:extLst>
                  <a:ext uri="{FF2B5EF4-FFF2-40B4-BE49-F238E27FC236}">
                    <a16:creationId xmlns:a16="http://schemas.microsoft.com/office/drawing/2014/main" id="{B5084AAF-8944-A4A8-02FE-730C1A6C91D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6134" y="3687036"/>
                <a:ext cx="2434195" cy="291520"/>
              </a:xfrm>
              <a:prstGeom prst="rect">
                <a:avLst/>
              </a:prstGeom>
              <a:noFill/>
              <a:extLst>
                <a:ext uri="{909E8E84-426E-40DD-AFC4-6F175D3DCCD1}">
                  <a14:hiddenFill xmlns:a14="http://schemas.microsoft.com/office/drawing/2010/main">
                    <a:solidFill>
                      <a:srgbClr val="FFFFFF"/>
                    </a:solidFill>
                  </a14:hiddenFill>
                </a:ext>
              </a:extLst>
            </p:spPr>
          </p:pic>
        </p:grpSp>
        <p:pic>
          <p:nvPicPr>
            <p:cNvPr id="8" name="Picture 6" descr="TITANIUM-SYSTEM ZUR WIEDERVERWENDUNG UND SPECTRUM-EINWEGSYSTEM">
              <a:extLst>
                <a:ext uri="{FF2B5EF4-FFF2-40B4-BE49-F238E27FC236}">
                  <a16:creationId xmlns:a16="http://schemas.microsoft.com/office/drawing/2014/main" id="{B505CE08-957F-75C6-5BC9-ABAD1323FB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8866" y="5067141"/>
              <a:ext cx="1892737" cy="103353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 name="Gruppieren 17">
            <a:extLst>
              <a:ext uri="{FF2B5EF4-FFF2-40B4-BE49-F238E27FC236}">
                <a16:creationId xmlns:a16="http://schemas.microsoft.com/office/drawing/2014/main" id="{2937DBDE-B213-7299-F173-99F11A03FE49}"/>
              </a:ext>
            </a:extLst>
          </p:cNvPr>
          <p:cNvGrpSpPr/>
          <p:nvPr/>
        </p:nvGrpSpPr>
        <p:grpSpPr>
          <a:xfrm>
            <a:off x="862612" y="1537297"/>
            <a:ext cx="2829008" cy="997992"/>
            <a:chOff x="1133768" y="2183088"/>
            <a:chExt cx="2998317" cy="1057719"/>
          </a:xfrm>
        </p:grpSpPr>
        <p:grpSp>
          <p:nvGrpSpPr>
            <p:cNvPr id="12" name="Gruppieren 6">
              <a:extLst>
                <a:ext uri="{FF2B5EF4-FFF2-40B4-BE49-F238E27FC236}">
                  <a16:creationId xmlns:a16="http://schemas.microsoft.com/office/drawing/2014/main" id="{B958417A-20D4-F611-57EB-388C5373D92B}"/>
                </a:ext>
              </a:extLst>
            </p:cNvPr>
            <p:cNvGrpSpPr/>
            <p:nvPr/>
          </p:nvGrpSpPr>
          <p:grpSpPr>
            <a:xfrm>
              <a:off x="1133768" y="2183088"/>
              <a:ext cx="1664916" cy="1057719"/>
              <a:chOff x="872186" y="1403591"/>
              <a:chExt cx="1664916" cy="1057719"/>
            </a:xfrm>
          </p:grpSpPr>
          <p:pic>
            <p:nvPicPr>
              <p:cNvPr id="14" name="Picture 4" descr="KARL STORZ | Configit">
                <a:extLst>
                  <a:ext uri="{FF2B5EF4-FFF2-40B4-BE49-F238E27FC236}">
                    <a16:creationId xmlns:a16="http://schemas.microsoft.com/office/drawing/2014/main" id="{4F8AB9B4-79C3-7980-7783-00EC00CEBB50}"/>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93076" y="1403591"/>
                <a:ext cx="1221154" cy="431744"/>
              </a:xfrm>
              <a:prstGeom prst="rect">
                <a:avLst/>
              </a:prstGeom>
              <a:noFill/>
              <a:extLst>
                <a:ext uri="{909E8E84-426E-40DD-AFC4-6F175D3DCCD1}">
                  <a14:hiddenFill xmlns:a14="http://schemas.microsoft.com/office/drawing/2010/main">
                    <a:solidFill>
                      <a:srgbClr val="FFFFFF"/>
                    </a:solidFill>
                  </a14:hiddenFill>
                </a:ext>
              </a:extLst>
            </p:spPr>
          </p:pic>
          <p:sp>
            <p:nvSpPr>
              <p:cNvPr id="15" name="Textfeld 3">
                <a:extLst>
                  <a:ext uri="{FF2B5EF4-FFF2-40B4-BE49-F238E27FC236}">
                    <a16:creationId xmlns:a16="http://schemas.microsoft.com/office/drawing/2014/main" id="{4EE8E3A6-6AA4-541A-C67C-92FCA0D73771}"/>
                  </a:ext>
                </a:extLst>
              </p:cNvPr>
              <p:cNvSpPr txBox="1"/>
              <p:nvPr/>
            </p:nvSpPr>
            <p:spPr>
              <a:xfrm>
                <a:off x="872186" y="1876535"/>
                <a:ext cx="1664916" cy="584775"/>
              </a:xfrm>
              <a:prstGeom prst="rect">
                <a:avLst/>
              </a:prstGeom>
              <a:noFill/>
            </p:spPr>
            <p:txBody>
              <a:bodyPr wrap="square" rtlCol="0">
                <a:spAutoFit/>
              </a:bodyPr>
              <a:lstStyle/>
              <a:p>
                <a:pPr algn="ctr"/>
                <a:r>
                  <a:rPr lang="en-US" sz="3200"/>
                  <a:t>C-MAC</a:t>
                </a:r>
              </a:p>
            </p:txBody>
          </p:sp>
        </p:grpSp>
        <p:pic>
          <p:nvPicPr>
            <p:cNvPr id="13" name="Picture 10" descr="ENDOSKOPE FÜR ANÄSTHESIE UND NOTFALLMEDIZIN - PDF Free Download">
              <a:extLst>
                <a:ext uri="{FF2B5EF4-FFF2-40B4-BE49-F238E27FC236}">
                  <a16:creationId xmlns:a16="http://schemas.microsoft.com/office/drawing/2014/main" id="{3AC23BD7-9CFB-4697-229E-77DE0DF36B1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9462" b="12903"/>
            <a:stretch/>
          </p:blipFill>
          <p:spPr bwMode="auto">
            <a:xfrm>
              <a:off x="2835941" y="2183088"/>
              <a:ext cx="1296144" cy="98498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6" name="Gruppieren 22">
            <a:extLst>
              <a:ext uri="{FF2B5EF4-FFF2-40B4-BE49-F238E27FC236}">
                <a16:creationId xmlns:a16="http://schemas.microsoft.com/office/drawing/2014/main" id="{E388483F-5CF2-A91C-1A01-4FF94DF5DE23}"/>
              </a:ext>
            </a:extLst>
          </p:cNvPr>
          <p:cNvGrpSpPr/>
          <p:nvPr/>
        </p:nvGrpSpPr>
        <p:grpSpPr>
          <a:xfrm>
            <a:off x="8133677" y="1235196"/>
            <a:ext cx="2428054" cy="1358554"/>
            <a:chOff x="7809756" y="4002259"/>
            <a:chExt cx="3200400" cy="1790700"/>
          </a:xfrm>
        </p:grpSpPr>
        <p:grpSp>
          <p:nvGrpSpPr>
            <p:cNvPr id="17" name="Gruppieren 21">
              <a:extLst>
                <a:ext uri="{FF2B5EF4-FFF2-40B4-BE49-F238E27FC236}">
                  <a16:creationId xmlns:a16="http://schemas.microsoft.com/office/drawing/2014/main" id="{C5D006E6-9D4A-EDAF-8129-79D4CEEB9227}"/>
                </a:ext>
              </a:extLst>
            </p:cNvPr>
            <p:cNvGrpSpPr/>
            <p:nvPr/>
          </p:nvGrpSpPr>
          <p:grpSpPr>
            <a:xfrm>
              <a:off x="7809756" y="4002259"/>
              <a:ext cx="3200400" cy="1790700"/>
              <a:chOff x="7809756" y="4002259"/>
              <a:chExt cx="3200400" cy="1790700"/>
            </a:xfrm>
          </p:grpSpPr>
          <p:pic>
            <p:nvPicPr>
              <p:cNvPr id="19" name="Picture 16" descr="Ambu King Vision - Video Laryngoscopes - YouTube">
                <a:extLst>
                  <a:ext uri="{FF2B5EF4-FFF2-40B4-BE49-F238E27FC236}">
                    <a16:creationId xmlns:a16="http://schemas.microsoft.com/office/drawing/2014/main" id="{343B298B-A45F-9320-D4A2-567B4A70BA2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09756" y="4002259"/>
                <a:ext cx="32004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8" descr="Acquisition of King Systems Inc.">
                <a:extLst>
                  <a:ext uri="{FF2B5EF4-FFF2-40B4-BE49-F238E27FC236}">
                    <a16:creationId xmlns:a16="http://schemas.microsoft.com/office/drawing/2014/main" id="{D0B9C144-FD58-C2BB-D23E-EB648C96C0BE}"/>
                  </a:ext>
                </a:extLst>
              </p:cNvPr>
              <p:cNvPicPr>
                <a:picLocks noChangeAspect="1" noChangeArrowheads="1"/>
              </p:cNvPicPr>
              <p:nvPr/>
            </p:nvPicPr>
            <p:blipFill>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978421" y="5527139"/>
                <a:ext cx="951618" cy="178974"/>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20">
              <a:extLst>
                <a:ext uri="{FF2B5EF4-FFF2-40B4-BE49-F238E27FC236}">
                  <a16:creationId xmlns:a16="http://schemas.microsoft.com/office/drawing/2014/main" id="{7FEE066A-1168-60CF-3B53-E9D2F196540D}"/>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901252" y="5396026"/>
              <a:ext cx="982642" cy="26222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1" name="Gruppieren 25">
            <a:extLst>
              <a:ext uri="{FF2B5EF4-FFF2-40B4-BE49-F238E27FC236}">
                <a16:creationId xmlns:a16="http://schemas.microsoft.com/office/drawing/2014/main" id="{52652F1A-5489-7AA0-B43B-DAEA827D6A7E}"/>
              </a:ext>
            </a:extLst>
          </p:cNvPr>
          <p:cNvGrpSpPr/>
          <p:nvPr/>
        </p:nvGrpSpPr>
        <p:grpSpPr>
          <a:xfrm>
            <a:off x="8133677" y="4529646"/>
            <a:ext cx="2802879" cy="1259154"/>
            <a:chOff x="6215398" y="4973243"/>
            <a:chExt cx="2802879" cy="1259154"/>
          </a:xfrm>
        </p:grpSpPr>
        <p:pic>
          <p:nvPicPr>
            <p:cNvPr id="22" name="Picture 26" descr="Airtraq(TM) Signs Exclusive North America Distribution Agreement with  Mercury Medical(R) Effective January 1, 2022">
              <a:extLst>
                <a:ext uri="{FF2B5EF4-FFF2-40B4-BE49-F238E27FC236}">
                  <a16:creationId xmlns:a16="http://schemas.microsoft.com/office/drawing/2014/main" id="{AD2EF992-A65C-9D48-8833-D886F1BD9ADA}"/>
                </a:ext>
              </a:extLst>
            </p:cNvPr>
            <p:cNvPicPr>
              <a:picLocks noChangeAspect="1" noChangeArrowheads="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13953" b="15395"/>
            <a:stretch/>
          </p:blipFill>
          <p:spPr bwMode="auto">
            <a:xfrm>
              <a:off x="7235368" y="5364399"/>
              <a:ext cx="1719393" cy="728873"/>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8" descr="Airtraq | Guided video intubation">
              <a:extLst>
                <a:ext uri="{FF2B5EF4-FFF2-40B4-BE49-F238E27FC236}">
                  <a16:creationId xmlns:a16="http://schemas.microsoft.com/office/drawing/2014/main" id="{B5216CAC-CC8C-D3BC-0F78-89D4C4AA3B6D}"/>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r="27435"/>
            <a:stretch/>
          </p:blipFill>
          <p:spPr bwMode="auto">
            <a:xfrm>
              <a:off x="6215398" y="4973243"/>
              <a:ext cx="982659" cy="1259154"/>
            </a:xfrm>
            <a:prstGeom prst="rect">
              <a:avLst/>
            </a:prstGeom>
            <a:noFill/>
            <a:extLst>
              <a:ext uri="{909E8E84-426E-40DD-AFC4-6F175D3DCCD1}">
                <a14:hiddenFill xmlns:a14="http://schemas.microsoft.com/office/drawing/2010/main">
                  <a:solidFill>
                    <a:srgbClr val="FFFFFF"/>
                  </a:solidFill>
                </a14:hiddenFill>
              </a:ext>
            </a:extLst>
          </p:spPr>
        </p:pic>
        <p:sp>
          <p:nvSpPr>
            <p:cNvPr id="24" name="Textfeld 35">
              <a:extLst>
                <a:ext uri="{FF2B5EF4-FFF2-40B4-BE49-F238E27FC236}">
                  <a16:creationId xmlns:a16="http://schemas.microsoft.com/office/drawing/2014/main" id="{86DE6D0E-A5A8-BC30-79D9-C4216886F28F}"/>
                </a:ext>
              </a:extLst>
            </p:cNvPr>
            <p:cNvSpPr txBox="1"/>
            <p:nvPr/>
          </p:nvSpPr>
          <p:spPr>
            <a:xfrm>
              <a:off x="7171851" y="5049724"/>
              <a:ext cx="1846426" cy="307777"/>
            </a:xfrm>
            <a:prstGeom prst="rect">
              <a:avLst/>
            </a:prstGeom>
            <a:noFill/>
          </p:spPr>
          <p:txBody>
            <a:bodyPr wrap="square" rtlCol="0">
              <a:spAutoFit/>
            </a:bodyPr>
            <a:lstStyle/>
            <a:p>
              <a:pPr algn="ctr"/>
              <a:r>
                <a:rPr lang="en-US" sz="1400"/>
                <a:t>PRODOL MEDITEC</a:t>
              </a:r>
            </a:p>
          </p:txBody>
        </p:sp>
      </p:grpSp>
      <p:grpSp>
        <p:nvGrpSpPr>
          <p:cNvPr id="35" name="Group 34">
            <a:extLst>
              <a:ext uri="{FF2B5EF4-FFF2-40B4-BE49-F238E27FC236}">
                <a16:creationId xmlns:a16="http://schemas.microsoft.com/office/drawing/2014/main" id="{F232BB59-2796-DF46-6ABA-92163E948DC7}"/>
              </a:ext>
            </a:extLst>
          </p:cNvPr>
          <p:cNvGrpSpPr/>
          <p:nvPr/>
        </p:nvGrpSpPr>
        <p:grpSpPr>
          <a:xfrm>
            <a:off x="3838559" y="2311032"/>
            <a:ext cx="4215093" cy="2235936"/>
            <a:chOff x="3482276" y="2139214"/>
            <a:chExt cx="4215093" cy="2235936"/>
          </a:xfrm>
        </p:grpSpPr>
        <p:sp>
          <p:nvSpPr>
            <p:cNvPr id="26" name="Flussdiagramm: Verbindungsstelle 8">
              <a:extLst>
                <a:ext uri="{FF2B5EF4-FFF2-40B4-BE49-F238E27FC236}">
                  <a16:creationId xmlns:a16="http://schemas.microsoft.com/office/drawing/2014/main" id="{7F45AF12-1B9A-24F9-51C7-F78C5F3C727E}"/>
                </a:ext>
              </a:extLst>
            </p:cNvPr>
            <p:cNvSpPr/>
            <p:nvPr/>
          </p:nvSpPr>
          <p:spPr bwMode="auto">
            <a:xfrm>
              <a:off x="3482276" y="2139214"/>
              <a:ext cx="2233945" cy="2235936"/>
            </a:xfrm>
            <a:prstGeom prst="flowChartConnector">
              <a:avLst/>
            </a:prstGeom>
            <a:solidFill>
              <a:schemeClr val="accent5">
                <a:lumMod val="40000"/>
                <a:lumOff val="60000"/>
                <a:alpha val="50000"/>
              </a:schemeClr>
            </a:solidFill>
            <a:ln w="19050">
              <a:solidFill>
                <a:schemeClr val="accent5">
                  <a:lumMod val="60000"/>
                  <a:lumOff val="40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none" lIns="90000" tIns="46800" rIns="90000" bIns="46800" numCol="1" rtlCol="0" anchor="ctr" anchorCtr="0" compatLnSpc="1">
              <a:prstTxWarp prst="textNoShape">
                <a:avLst/>
              </a:prstTxWarp>
            </a:bodyPr>
            <a:lstStyle/>
            <a:p>
              <a:pPr eaLnBrk="0" fontAlgn="base" hangingPunct="0">
                <a:spcBef>
                  <a:spcPct val="0"/>
                </a:spcBef>
                <a:spcAft>
                  <a:spcPct val="0"/>
                </a:spcAft>
              </a:pPr>
              <a:r>
                <a:rPr lang="en-US" sz="1600" b="1">
                  <a:solidFill>
                    <a:schemeClr val="tx1"/>
                  </a:solidFill>
                  <a:effectLst>
                    <a:outerShdw blurRad="38100" dist="38100" dir="2700000" algn="tl">
                      <a:srgbClr val="000000">
                        <a:alpha val="43137"/>
                      </a:srgbClr>
                    </a:outerShdw>
                  </a:effectLst>
                  <a:latin typeface="Arial" charset="0"/>
                </a:rPr>
                <a:t>Difficult</a:t>
              </a:r>
            </a:p>
            <a:p>
              <a:pPr eaLnBrk="0" fontAlgn="base" hangingPunct="0">
                <a:spcBef>
                  <a:spcPct val="0"/>
                </a:spcBef>
                <a:spcAft>
                  <a:spcPct val="0"/>
                </a:spcAft>
              </a:pPr>
              <a:r>
                <a:rPr lang="en-US" sz="1600" b="1">
                  <a:solidFill>
                    <a:schemeClr val="tx1"/>
                  </a:solidFill>
                  <a:effectLst>
                    <a:outerShdw blurRad="38100" dist="38100" dir="2700000" algn="tl">
                      <a:srgbClr val="000000">
                        <a:alpha val="43137"/>
                      </a:srgbClr>
                    </a:outerShdw>
                  </a:effectLst>
                  <a:latin typeface="Arial" charset="0"/>
                </a:rPr>
                <a:t>Airways</a:t>
              </a:r>
            </a:p>
            <a:p>
              <a:pPr eaLnBrk="0" fontAlgn="base" hangingPunct="0">
                <a:spcBef>
                  <a:spcPct val="0"/>
                </a:spcBef>
                <a:spcAft>
                  <a:spcPct val="0"/>
                </a:spcAft>
              </a:pPr>
              <a:r>
                <a:rPr lang="en-US" sz="1600">
                  <a:solidFill>
                    <a:schemeClr val="tx1"/>
                  </a:solidFill>
                  <a:effectLst>
                    <a:outerShdw blurRad="38100" dist="38100" dir="2700000" algn="tl">
                      <a:srgbClr val="000000">
                        <a:alpha val="43137"/>
                      </a:srgbClr>
                    </a:outerShdw>
                  </a:effectLst>
                  <a:latin typeface="Arial" charset="0"/>
                </a:rPr>
                <a:t>(fully</a:t>
              </a:r>
            </a:p>
            <a:p>
              <a:pPr eaLnBrk="0" fontAlgn="base" hangingPunct="0">
                <a:spcBef>
                  <a:spcPct val="0"/>
                </a:spcBef>
                <a:spcAft>
                  <a:spcPct val="0"/>
                </a:spcAft>
              </a:pPr>
              <a:r>
                <a:rPr lang="en-US" sz="1600">
                  <a:solidFill>
                    <a:schemeClr val="tx1"/>
                  </a:solidFill>
                  <a:effectLst>
                    <a:outerShdw blurRad="38100" dist="38100" dir="2700000" algn="tl">
                      <a:srgbClr val="000000">
                        <a:alpha val="43137"/>
                      </a:srgbClr>
                    </a:outerShdw>
                  </a:effectLst>
                  <a:latin typeface="Arial" charset="0"/>
                </a:rPr>
                <a:t>comprehensive</a:t>
              </a:r>
            </a:p>
            <a:p>
              <a:pPr eaLnBrk="0" fontAlgn="base" hangingPunct="0">
                <a:spcBef>
                  <a:spcPct val="0"/>
                </a:spcBef>
                <a:spcAft>
                  <a:spcPct val="0"/>
                </a:spcAft>
              </a:pPr>
              <a:r>
                <a:rPr lang="en-US" sz="1600">
                  <a:solidFill>
                    <a:schemeClr val="tx1"/>
                  </a:solidFill>
                  <a:effectLst>
                    <a:outerShdw blurRad="38100" dist="38100" dir="2700000" algn="tl">
                      <a:srgbClr val="000000">
                        <a:alpha val="43137"/>
                      </a:srgbClr>
                    </a:outerShdw>
                  </a:effectLst>
                  <a:latin typeface="Arial" charset="0"/>
                </a:rPr>
                <a:t>system)</a:t>
              </a:r>
            </a:p>
          </p:txBody>
        </p:sp>
        <p:sp>
          <p:nvSpPr>
            <p:cNvPr id="31" name="Flussdiagramm: Verbindungsstelle 8">
              <a:extLst>
                <a:ext uri="{FF2B5EF4-FFF2-40B4-BE49-F238E27FC236}">
                  <a16:creationId xmlns:a16="http://schemas.microsoft.com/office/drawing/2014/main" id="{ED796122-5FBA-9D44-C97A-DE866D824BE7}"/>
                </a:ext>
              </a:extLst>
            </p:cNvPr>
            <p:cNvSpPr/>
            <p:nvPr/>
          </p:nvSpPr>
          <p:spPr bwMode="auto">
            <a:xfrm>
              <a:off x="5463424" y="2139214"/>
              <a:ext cx="2233945" cy="2235936"/>
            </a:xfrm>
            <a:prstGeom prst="flowChartConnector">
              <a:avLst/>
            </a:prstGeom>
            <a:solidFill>
              <a:schemeClr val="accent6">
                <a:lumMod val="40000"/>
                <a:lumOff val="60000"/>
                <a:alpha val="50000"/>
              </a:schemeClr>
            </a:solidFill>
            <a:ln w="19050">
              <a:solidFill>
                <a:schemeClr val="accent6">
                  <a:lumMod val="60000"/>
                  <a:lumOff val="40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none" lIns="90000" tIns="46800" rIns="90000" bIns="46800" numCol="1" rtlCol="0" anchor="ctr" anchorCtr="0" compatLnSpc="1">
              <a:prstTxWarp prst="textNoShape">
                <a:avLst/>
              </a:prstTxWarp>
            </a:bodyPr>
            <a:lstStyle/>
            <a:p>
              <a:pPr algn="r" eaLnBrk="0" fontAlgn="base" hangingPunct="0">
                <a:spcBef>
                  <a:spcPct val="0"/>
                </a:spcBef>
                <a:spcAft>
                  <a:spcPct val="0"/>
                </a:spcAft>
              </a:pPr>
              <a:r>
                <a:rPr lang="en-US" sz="1600" b="1">
                  <a:solidFill>
                    <a:schemeClr val="tx1"/>
                  </a:solidFill>
                  <a:effectLst>
                    <a:outerShdw blurRad="38100" dist="38100" dir="2700000" algn="tl">
                      <a:srgbClr val="000000">
                        <a:alpha val="43137"/>
                      </a:srgbClr>
                    </a:outerShdw>
                  </a:effectLst>
                  <a:latin typeface="Arial" charset="0"/>
                </a:rPr>
                <a:t>Every</a:t>
              </a:r>
            </a:p>
            <a:p>
              <a:pPr algn="r" eaLnBrk="0" fontAlgn="base" hangingPunct="0">
                <a:spcBef>
                  <a:spcPct val="0"/>
                </a:spcBef>
                <a:spcAft>
                  <a:spcPct val="0"/>
                </a:spcAft>
              </a:pPr>
              <a:r>
                <a:rPr lang="en-US" sz="1600" b="1">
                  <a:solidFill>
                    <a:schemeClr val="tx1"/>
                  </a:solidFill>
                  <a:effectLst>
                    <a:outerShdw blurRad="38100" dist="38100" dir="2700000" algn="tl">
                      <a:srgbClr val="000000">
                        <a:alpha val="43137"/>
                      </a:srgbClr>
                    </a:outerShdw>
                  </a:effectLst>
                  <a:latin typeface="Arial" charset="0"/>
                </a:rPr>
                <a:t>Intubation</a:t>
              </a:r>
            </a:p>
            <a:p>
              <a:pPr algn="r" eaLnBrk="0" fontAlgn="base" hangingPunct="0">
                <a:spcBef>
                  <a:spcPct val="0"/>
                </a:spcBef>
                <a:spcAft>
                  <a:spcPct val="0"/>
                </a:spcAft>
              </a:pPr>
              <a:r>
                <a:rPr lang="en-US" sz="1600">
                  <a:solidFill>
                    <a:schemeClr val="tx1"/>
                  </a:solidFill>
                  <a:effectLst>
                    <a:outerShdw blurRad="38100" dist="38100" dir="2700000" algn="tl">
                      <a:srgbClr val="000000">
                        <a:alpha val="43137"/>
                      </a:srgbClr>
                    </a:outerShdw>
                  </a:effectLst>
                  <a:latin typeface="Arial" charset="0"/>
                </a:rPr>
                <a:t>(compact devices)</a:t>
              </a:r>
            </a:p>
          </p:txBody>
        </p:sp>
      </p:grpSp>
    </p:spTree>
    <p:extLst>
      <p:ext uri="{BB962C8B-B14F-4D97-AF65-F5344CB8AC3E}">
        <p14:creationId xmlns:p14="http://schemas.microsoft.com/office/powerpoint/2010/main" val="1422452800"/>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0AEDE-05CC-4522-01B0-124A40E01271}"/>
            </a:ext>
          </a:extLst>
        </p:cNvPr>
        <p:cNvGrpSpPr/>
        <p:nvPr/>
      </p:nvGrpSpPr>
      <p:grpSpPr>
        <a:xfrm>
          <a:off x="0" y="0"/>
          <a:ext cx="0" cy="0"/>
          <a:chOff x="0" y="0"/>
          <a:chExt cx="0" cy="0"/>
        </a:xfrm>
      </p:grpSpPr>
      <p:pic>
        <p:nvPicPr>
          <p:cNvPr id="10" name="Picture 9" descr="A medical equipment with a screen&#10;&#10;Description automatically generated">
            <a:extLst>
              <a:ext uri="{FF2B5EF4-FFF2-40B4-BE49-F238E27FC236}">
                <a16:creationId xmlns:a16="http://schemas.microsoft.com/office/drawing/2014/main" id="{854FC310-4C89-FCAF-D899-62CE5C88C63E}"/>
              </a:ext>
            </a:extLst>
          </p:cNvPr>
          <p:cNvPicPr>
            <a:picLocks noChangeAspect="1"/>
          </p:cNvPicPr>
          <p:nvPr/>
        </p:nvPicPr>
        <p:blipFill>
          <a:blip r:embed="rId3"/>
          <a:stretch>
            <a:fillRect/>
          </a:stretch>
        </p:blipFill>
        <p:spPr>
          <a:xfrm>
            <a:off x="3472442" y="1150873"/>
            <a:ext cx="2462691" cy="3016061"/>
          </a:xfrm>
          <a:prstGeom prst="rect">
            <a:avLst/>
          </a:prstGeom>
        </p:spPr>
      </p:pic>
      <p:sp>
        <p:nvSpPr>
          <p:cNvPr id="6" name="Text Placeholder 5">
            <a:extLst>
              <a:ext uri="{FF2B5EF4-FFF2-40B4-BE49-F238E27FC236}">
                <a16:creationId xmlns:a16="http://schemas.microsoft.com/office/drawing/2014/main" id="{B0ED6BDA-DD01-A24A-8277-43FB521F6FD8}"/>
              </a:ext>
            </a:extLst>
          </p:cNvPr>
          <p:cNvSpPr>
            <a:spLocks noGrp="1"/>
          </p:cNvSpPr>
          <p:nvPr>
            <p:ph type="body" idx="1"/>
          </p:nvPr>
        </p:nvSpPr>
        <p:spPr>
          <a:xfrm>
            <a:off x="603504" y="1228725"/>
            <a:ext cx="5157787" cy="823912"/>
          </a:xfrm>
        </p:spPr>
        <p:txBody>
          <a:bodyPr/>
          <a:lstStyle/>
          <a:p>
            <a:r>
              <a:rPr lang="en-US"/>
              <a:t>PROS</a:t>
            </a:r>
          </a:p>
        </p:txBody>
      </p:sp>
      <p:sp>
        <p:nvSpPr>
          <p:cNvPr id="2" name="Content Placeholder 1">
            <a:extLst>
              <a:ext uri="{FF2B5EF4-FFF2-40B4-BE49-F238E27FC236}">
                <a16:creationId xmlns:a16="http://schemas.microsoft.com/office/drawing/2014/main" id="{4CE5FAF1-57F8-1E91-BF22-3B5BAD6C4A84}"/>
              </a:ext>
            </a:extLst>
          </p:cNvPr>
          <p:cNvSpPr>
            <a:spLocks noGrp="1"/>
          </p:cNvSpPr>
          <p:nvPr>
            <p:ph sz="half" idx="2"/>
          </p:nvPr>
        </p:nvSpPr>
        <p:spPr>
          <a:xfrm>
            <a:off x="602721" y="2052637"/>
            <a:ext cx="2869721" cy="3684588"/>
          </a:xfrm>
        </p:spPr>
        <p:txBody>
          <a:bodyPr vert="horz" lIns="91440" tIns="45720" rIns="91440" bIns="45720" rtlCol="0" anchor="t">
            <a:normAutofit/>
          </a:bodyPr>
          <a:lstStyle/>
          <a:p>
            <a:r>
              <a:rPr lang="en-US"/>
              <a:t>Wide range of blades</a:t>
            </a:r>
          </a:p>
          <a:p>
            <a:r>
              <a:rPr lang="en-US"/>
              <a:t>Reputation and Install Base</a:t>
            </a:r>
          </a:p>
          <a:p>
            <a:r>
              <a:rPr lang="en-US"/>
              <a:t>Cross compatibility with Spectrum QC, Tower, and Bronchoscope Systems </a:t>
            </a:r>
          </a:p>
          <a:p>
            <a:endParaRPr lang="en-US"/>
          </a:p>
        </p:txBody>
      </p:sp>
      <p:sp>
        <p:nvSpPr>
          <p:cNvPr id="7" name="Text Placeholder 6">
            <a:extLst>
              <a:ext uri="{FF2B5EF4-FFF2-40B4-BE49-F238E27FC236}">
                <a16:creationId xmlns:a16="http://schemas.microsoft.com/office/drawing/2014/main" id="{935A9139-4369-2B1C-B8B8-9810CA545207}"/>
              </a:ext>
            </a:extLst>
          </p:cNvPr>
          <p:cNvSpPr>
            <a:spLocks noGrp="1"/>
          </p:cNvSpPr>
          <p:nvPr>
            <p:ph type="body" sz="quarter" idx="3"/>
          </p:nvPr>
        </p:nvSpPr>
        <p:spPr>
          <a:xfrm>
            <a:off x="5935133" y="1228725"/>
            <a:ext cx="5183188" cy="823912"/>
          </a:xfrm>
        </p:spPr>
        <p:txBody>
          <a:bodyPr>
            <a:normAutofit/>
          </a:bodyPr>
          <a:lstStyle/>
          <a:p>
            <a:r>
              <a:rPr lang="en-US"/>
              <a:t>CONS</a:t>
            </a:r>
          </a:p>
        </p:txBody>
      </p:sp>
      <p:sp>
        <p:nvSpPr>
          <p:cNvPr id="3" name="Content Placeholder 2">
            <a:extLst>
              <a:ext uri="{FF2B5EF4-FFF2-40B4-BE49-F238E27FC236}">
                <a16:creationId xmlns:a16="http://schemas.microsoft.com/office/drawing/2014/main" id="{D230A52A-07CA-431A-503B-A0D7E3D9045D}"/>
              </a:ext>
            </a:extLst>
          </p:cNvPr>
          <p:cNvSpPr>
            <a:spLocks noGrp="1"/>
          </p:cNvSpPr>
          <p:nvPr>
            <p:ph sz="quarter" idx="4"/>
          </p:nvPr>
        </p:nvSpPr>
        <p:spPr>
          <a:xfrm>
            <a:off x="5935133" y="2052637"/>
            <a:ext cx="3220658" cy="3684588"/>
          </a:xfrm>
        </p:spPr>
        <p:txBody>
          <a:bodyPr vert="horz" lIns="91440" tIns="45720" rIns="91440" bIns="45720" rtlCol="0" anchor="t">
            <a:normAutofit/>
          </a:bodyPr>
          <a:lstStyle/>
          <a:p>
            <a:r>
              <a:rPr lang="en-US"/>
              <a:t>PRICE!!!</a:t>
            </a:r>
          </a:p>
          <a:p>
            <a:pPr lvl="1"/>
            <a:r>
              <a:rPr lang="en-US"/>
              <a:t>$25-$35 each blade*</a:t>
            </a:r>
          </a:p>
          <a:p>
            <a:r>
              <a:rPr lang="en-US"/>
              <a:t>Skill Degradation</a:t>
            </a:r>
          </a:p>
          <a:p>
            <a:r>
              <a:rPr lang="en-US"/>
              <a:t>Rarely used for every intubation</a:t>
            </a:r>
          </a:p>
          <a:p>
            <a:r>
              <a:rPr lang="en-US"/>
              <a:t>Incompatible with orig. </a:t>
            </a:r>
            <a:r>
              <a:rPr lang="en-US" err="1"/>
              <a:t>Glidescope</a:t>
            </a:r>
            <a:r>
              <a:rPr lang="en-US"/>
              <a:t> Go or legacy tower system</a:t>
            </a:r>
          </a:p>
          <a:p>
            <a:r>
              <a:rPr lang="en-US"/>
              <a:t>Rigid stylet required</a:t>
            </a:r>
          </a:p>
        </p:txBody>
      </p:sp>
      <p:sp>
        <p:nvSpPr>
          <p:cNvPr id="5" name="Title 4">
            <a:extLst>
              <a:ext uri="{FF2B5EF4-FFF2-40B4-BE49-F238E27FC236}">
                <a16:creationId xmlns:a16="http://schemas.microsoft.com/office/drawing/2014/main" id="{CBF87704-DDEE-766F-CE67-21963612C1F9}"/>
              </a:ext>
            </a:extLst>
          </p:cNvPr>
          <p:cNvSpPr>
            <a:spLocks noGrp="1"/>
          </p:cNvSpPr>
          <p:nvPr>
            <p:ph type="title"/>
          </p:nvPr>
        </p:nvSpPr>
        <p:spPr>
          <a:xfrm>
            <a:off x="522219" y="419100"/>
            <a:ext cx="10515600" cy="668820"/>
          </a:xfrm>
        </p:spPr>
        <p:txBody>
          <a:bodyPr/>
          <a:lstStyle/>
          <a:p>
            <a:r>
              <a:rPr lang="en-US" err="1"/>
              <a:t>Glidescope</a:t>
            </a:r>
            <a:r>
              <a:rPr lang="en-US"/>
              <a:t> Go 2</a:t>
            </a:r>
          </a:p>
        </p:txBody>
      </p:sp>
      <p:sp>
        <p:nvSpPr>
          <p:cNvPr id="4" name="Slide Number Placeholder 3">
            <a:extLst>
              <a:ext uri="{FF2B5EF4-FFF2-40B4-BE49-F238E27FC236}">
                <a16:creationId xmlns:a16="http://schemas.microsoft.com/office/drawing/2014/main" id="{C2607C74-9AB5-D206-B454-C124D8296E08}"/>
              </a:ext>
            </a:extLst>
          </p:cNvPr>
          <p:cNvSpPr>
            <a:spLocks noGrp="1"/>
          </p:cNvSpPr>
          <p:nvPr>
            <p:ph type="sldNum" sz="quarter" idx="4294967295"/>
          </p:nvPr>
        </p:nvSpPr>
        <p:spPr>
          <a:xfrm>
            <a:off x="11361738" y="6443663"/>
            <a:ext cx="830262" cy="282575"/>
          </a:xfrm>
        </p:spPr>
        <p:txBody>
          <a:bodyPr/>
          <a:lstStyle/>
          <a:p>
            <a:fld id="{065D75E3-62B6-C44A-8295-14DF27978E1A}" type="slidenum">
              <a:rPr lang="en-US" smtClean="0"/>
              <a:pPr/>
              <a:t>190</a:t>
            </a:fld>
            <a:endParaRPr lang="en-US"/>
          </a:p>
        </p:txBody>
      </p:sp>
      <p:pic>
        <p:nvPicPr>
          <p:cNvPr id="8" name="Picture 7" descr="A black device with a black screen&#10;&#10;Description automatically generated">
            <a:extLst>
              <a:ext uri="{FF2B5EF4-FFF2-40B4-BE49-F238E27FC236}">
                <a16:creationId xmlns:a16="http://schemas.microsoft.com/office/drawing/2014/main" id="{1A77031F-8806-2B42-7870-FDE61F1B86ED}"/>
              </a:ext>
            </a:extLst>
          </p:cNvPr>
          <p:cNvPicPr>
            <a:picLocks noChangeAspect="1"/>
          </p:cNvPicPr>
          <p:nvPr/>
        </p:nvPicPr>
        <p:blipFill>
          <a:blip r:embed="rId4"/>
          <a:stretch>
            <a:fillRect/>
          </a:stretch>
        </p:blipFill>
        <p:spPr>
          <a:xfrm>
            <a:off x="9329633" y="1483597"/>
            <a:ext cx="2427760" cy="3114000"/>
          </a:xfrm>
          <a:prstGeom prst="rect">
            <a:avLst/>
          </a:prstGeom>
        </p:spPr>
      </p:pic>
      <p:pic>
        <p:nvPicPr>
          <p:cNvPr id="11" name="Picture 10" descr="A screenshot of a computer screen&#10;&#10;Description automatically generated">
            <a:extLst>
              <a:ext uri="{FF2B5EF4-FFF2-40B4-BE49-F238E27FC236}">
                <a16:creationId xmlns:a16="http://schemas.microsoft.com/office/drawing/2014/main" id="{DF5DAC7F-9730-3DF0-78B0-F6E2F45FB1F5}"/>
              </a:ext>
            </a:extLst>
          </p:cNvPr>
          <p:cNvPicPr>
            <a:picLocks noChangeAspect="1"/>
          </p:cNvPicPr>
          <p:nvPr/>
        </p:nvPicPr>
        <p:blipFill>
          <a:blip r:embed="rId5"/>
          <a:stretch>
            <a:fillRect/>
          </a:stretch>
        </p:blipFill>
        <p:spPr>
          <a:xfrm>
            <a:off x="878133" y="4013577"/>
            <a:ext cx="2252210" cy="1911844"/>
          </a:xfrm>
          <a:prstGeom prst="rect">
            <a:avLst/>
          </a:prstGeom>
        </p:spPr>
      </p:pic>
    </p:spTree>
    <p:extLst>
      <p:ext uri="{BB962C8B-B14F-4D97-AF65-F5344CB8AC3E}">
        <p14:creationId xmlns:p14="http://schemas.microsoft.com/office/powerpoint/2010/main" val="479558969"/>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3ED206-B90C-4645-59F2-1D11606E2BE6}"/>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7B67AB01-AB55-E6D0-FDF0-EC06F92314C0}"/>
              </a:ext>
            </a:extLst>
          </p:cNvPr>
          <p:cNvPicPr>
            <a:picLocks noChangeAspect="1"/>
          </p:cNvPicPr>
          <p:nvPr/>
        </p:nvPicPr>
        <p:blipFill>
          <a:blip r:embed="rId3"/>
          <a:stretch>
            <a:fillRect/>
          </a:stretch>
        </p:blipFill>
        <p:spPr>
          <a:xfrm>
            <a:off x="2717577" y="3505280"/>
            <a:ext cx="2967390" cy="2030532"/>
          </a:xfrm>
          <a:prstGeom prst="rect">
            <a:avLst/>
          </a:prstGeom>
        </p:spPr>
      </p:pic>
      <p:sp>
        <p:nvSpPr>
          <p:cNvPr id="11" name="Text Placeholder 10">
            <a:extLst>
              <a:ext uri="{FF2B5EF4-FFF2-40B4-BE49-F238E27FC236}">
                <a16:creationId xmlns:a16="http://schemas.microsoft.com/office/drawing/2014/main" id="{2EAF1DE3-F26F-FA00-8BC5-AB7496B2DB53}"/>
              </a:ext>
            </a:extLst>
          </p:cNvPr>
          <p:cNvSpPr>
            <a:spLocks noGrp="1"/>
          </p:cNvSpPr>
          <p:nvPr>
            <p:ph type="body" idx="1"/>
          </p:nvPr>
        </p:nvSpPr>
        <p:spPr>
          <a:xfrm>
            <a:off x="603504" y="1228725"/>
            <a:ext cx="5157787" cy="823912"/>
          </a:xfrm>
        </p:spPr>
        <p:txBody>
          <a:bodyPr>
            <a:normAutofit/>
          </a:bodyPr>
          <a:lstStyle/>
          <a:p>
            <a:r>
              <a:rPr lang="en-US"/>
              <a:t>PROS </a:t>
            </a:r>
          </a:p>
        </p:txBody>
      </p:sp>
      <p:sp>
        <p:nvSpPr>
          <p:cNvPr id="2" name="Content Placeholder 1">
            <a:extLst>
              <a:ext uri="{FF2B5EF4-FFF2-40B4-BE49-F238E27FC236}">
                <a16:creationId xmlns:a16="http://schemas.microsoft.com/office/drawing/2014/main" id="{65AD1197-5CB6-8782-57F0-346F149E0BB9}"/>
              </a:ext>
            </a:extLst>
          </p:cNvPr>
          <p:cNvSpPr>
            <a:spLocks noGrp="1"/>
          </p:cNvSpPr>
          <p:nvPr>
            <p:ph sz="half" idx="2"/>
          </p:nvPr>
        </p:nvSpPr>
        <p:spPr>
          <a:xfrm>
            <a:off x="602721" y="2052637"/>
            <a:ext cx="5157787" cy="3684588"/>
          </a:xfrm>
        </p:spPr>
        <p:txBody>
          <a:bodyPr vert="horz" lIns="91440" tIns="45720" rIns="91440" bIns="45720" rtlCol="0" anchor="t">
            <a:normAutofit/>
          </a:bodyPr>
          <a:lstStyle/>
          <a:p>
            <a:r>
              <a:rPr lang="en-US"/>
              <a:t>Good screen resolution</a:t>
            </a:r>
          </a:p>
          <a:p>
            <a:pPr lvl="1"/>
            <a:r>
              <a:rPr lang="en-US"/>
              <a:t>Poor angulation</a:t>
            </a:r>
          </a:p>
          <a:p>
            <a:pPr lvl="1"/>
            <a:r>
              <a:rPr lang="en-US"/>
              <a:t>Highly reflective</a:t>
            </a:r>
          </a:p>
          <a:p>
            <a:r>
              <a:rPr lang="en-US"/>
              <a:t>Blade variety and selection</a:t>
            </a:r>
          </a:p>
          <a:p>
            <a:r>
              <a:rPr lang="en-US"/>
              <a:t>Similar design features to </a:t>
            </a:r>
            <a:r>
              <a:rPr lang="en-US" err="1"/>
              <a:t>BritePro</a:t>
            </a:r>
            <a:r>
              <a:rPr lang="en-US"/>
              <a:t> Solo </a:t>
            </a:r>
          </a:p>
        </p:txBody>
      </p:sp>
      <p:sp>
        <p:nvSpPr>
          <p:cNvPr id="12" name="Text Placeholder 11">
            <a:extLst>
              <a:ext uri="{FF2B5EF4-FFF2-40B4-BE49-F238E27FC236}">
                <a16:creationId xmlns:a16="http://schemas.microsoft.com/office/drawing/2014/main" id="{0A2ED240-1F48-20C4-0AB2-C59A7B6D682A}"/>
              </a:ext>
            </a:extLst>
          </p:cNvPr>
          <p:cNvSpPr>
            <a:spLocks noGrp="1"/>
          </p:cNvSpPr>
          <p:nvPr>
            <p:ph type="body" sz="quarter" idx="3"/>
          </p:nvPr>
        </p:nvSpPr>
        <p:spPr>
          <a:xfrm>
            <a:off x="5935133" y="1228725"/>
            <a:ext cx="5183188" cy="823912"/>
          </a:xfrm>
        </p:spPr>
        <p:txBody>
          <a:bodyPr>
            <a:normAutofit/>
          </a:bodyPr>
          <a:lstStyle/>
          <a:p>
            <a:r>
              <a:rPr lang="en-US"/>
              <a:t>CONS</a:t>
            </a:r>
          </a:p>
        </p:txBody>
      </p:sp>
      <p:sp>
        <p:nvSpPr>
          <p:cNvPr id="3" name="Content Placeholder 2">
            <a:extLst>
              <a:ext uri="{FF2B5EF4-FFF2-40B4-BE49-F238E27FC236}">
                <a16:creationId xmlns:a16="http://schemas.microsoft.com/office/drawing/2014/main" id="{8F3F5839-7321-1503-11BF-203147CE534E}"/>
              </a:ext>
            </a:extLst>
          </p:cNvPr>
          <p:cNvSpPr>
            <a:spLocks noGrp="1"/>
          </p:cNvSpPr>
          <p:nvPr>
            <p:ph sz="quarter" idx="4"/>
          </p:nvPr>
        </p:nvSpPr>
        <p:spPr>
          <a:xfrm>
            <a:off x="5935133" y="2052637"/>
            <a:ext cx="5183188" cy="3684588"/>
          </a:xfrm>
        </p:spPr>
        <p:txBody>
          <a:bodyPr vert="horz" lIns="91440" tIns="45720" rIns="91440" bIns="45720" rtlCol="0" anchor="t">
            <a:normAutofit/>
          </a:bodyPr>
          <a:lstStyle/>
          <a:p>
            <a:r>
              <a:rPr lang="en-US"/>
              <a:t>Handle Cost is high</a:t>
            </a:r>
          </a:p>
          <a:p>
            <a:pPr lvl="1"/>
            <a:r>
              <a:rPr lang="en-US"/>
              <a:t>$43 list</a:t>
            </a:r>
          </a:p>
          <a:p>
            <a:pPr lvl="1"/>
            <a:r>
              <a:rPr lang="en-US"/>
              <a:t>ASP ~ $20</a:t>
            </a:r>
          </a:p>
          <a:p>
            <a:r>
              <a:rPr lang="en-US"/>
              <a:t>Disposable camera</a:t>
            </a:r>
          </a:p>
          <a:p>
            <a:r>
              <a:rPr lang="en-US"/>
              <a:t>Poor connection to screen</a:t>
            </a:r>
          </a:p>
          <a:p>
            <a:r>
              <a:rPr lang="en-US"/>
              <a:t>High waste</a:t>
            </a:r>
          </a:p>
          <a:p>
            <a:r>
              <a:rPr lang="en-US"/>
              <a:t>Feels "cheap"</a:t>
            </a:r>
          </a:p>
          <a:p>
            <a:endParaRPr lang="en-US"/>
          </a:p>
        </p:txBody>
      </p:sp>
      <p:sp>
        <p:nvSpPr>
          <p:cNvPr id="5" name="Title 4">
            <a:extLst>
              <a:ext uri="{FF2B5EF4-FFF2-40B4-BE49-F238E27FC236}">
                <a16:creationId xmlns:a16="http://schemas.microsoft.com/office/drawing/2014/main" id="{64614C8C-8F6B-0ED3-9D7D-FE7CCAA23AF8}"/>
              </a:ext>
            </a:extLst>
          </p:cNvPr>
          <p:cNvSpPr>
            <a:spLocks noGrp="1"/>
          </p:cNvSpPr>
          <p:nvPr>
            <p:ph type="title"/>
          </p:nvPr>
        </p:nvSpPr>
        <p:spPr>
          <a:xfrm>
            <a:off x="522219" y="419100"/>
            <a:ext cx="10515600" cy="668820"/>
          </a:xfrm>
        </p:spPr>
        <p:txBody>
          <a:bodyPr/>
          <a:lstStyle/>
          <a:p>
            <a:r>
              <a:rPr lang="en-US" err="1"/>
              <a:t>Flexicare</a:t>
            </a:r>
            <a:r>
              <a:rPr lang="en-US"/>
              <a:t> </a:t>
            </a:r>
            <a:r>
              <a:rPr lang="en-US" err="1"/>
              <a:t>ProVu</a:t>
            </a:r>
            <a:endParaRPr lang="en-US"/>
          </a:p>
        </p:txBody>
      </p:sp>
      <p:sp>
        <p:nvSpPr>
          <p:cNvPr id="4" name="Slide Number Placeholder 3">
            <a:extLst>
              <a:ext uri="{FF2B5EF4-FFF2-40B4-BE49-F238E27FC236}">
                <a16:creationId xmlns:a16="http://schemas.microsoft.com/office/drawing/2014/main" id="{6EF80E2D-1EF5-00C1-9346-96545732339A}"/>
              </a:ext>
            </a:extLst>
          </p:cNvPr>
          <p:cNvSpPr>
            <a:spLocks noGrp="1"/>
          </p:cNvSpPr>
          <p:nvPr>
            <p:ph type="sldNum" sz="quarter" idx="4294967295"/>
          </p:nvPr>
        </p:nvSpPr>
        <p:spPr>
          <a:xfrm>
            <a:off x="11361738" y="6443663"/>
            <a:ext cx="830262" cy="282575"/>
          </a:xfrm>
        </p:spPr>
        <p:txBody>
          <a:bodyPr/>
          <a:lstStyle/>
          <a:p>
            <a:fld id="{065D75E3-62B6-C44A-8295-14DF27978E1A}" type="slidenum">
              <a:rPr lang="en-US" smtClean="0"/>
              <a:pPr/>
              <a:t>191</a:t>
            </a:fld>
            <a:endParaRPr lang="en-US"/>
          </a:p>
        </p:txBody>
      </p:sp>
      <p:pic>
        <p:nvPicPr>
          <p:cNvPr id="9" name="Picture 8" descr="A blue and grey razor&#10;&#10;Description automatically generated">
            <a:extLst>
              <a:ext uri="{FF2B5EF4-FFF2-40B4-BE49-F238E27FC236}">
                <a16:creationId xmlns:a16="http://schemas.microsoft.com/office/drawing/2014/main" id="{6B20063B-5A2F-96A8-7C80-C9019A563F21}"/>
              </a:ext>
            </a:extLst>
          </p:cNvPr>
          <p:cNvPicPr>
            <a:picLocks noChangeAspect="1"/>
          </p:cNvPicPr>
          <p:nvPr/>
        </p:nvPicPr>
        <p:blipFill>
          <a:blip r:embed="rId4"/>
          <a:stretch>
            <a:fillRect/>
          </a:stretch>
        </p:blipFill>
        <p:spPr>
          <a:xfrm>
            <a:off x="9072247" y="1374242"/>
            <a:ext cx="2046074" cy="4109515"/>
          </a:xfrm>
          <a:prstGeom prst="rect">
            <a:avLst/>
          </a:prstGeom>
        </p:spPr>
      </p:pic>
    </p:spTree>
    <p:extLst>
      <p:ext uri="{BB962C8B-B14F-4D97-AF65-F5344CB8AC3E}">
        <p14:creationId xmlns:p14="http://schemas.microsoft.com/office/powerpoint/2010/main" val="981810295"/>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E7D47-1FA0-3200-5029-6AAD537C2023}"/>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16374CBB-4020-1A99-B93C-486AD95F9F8D}"/>
              </a:ext>
            </a:extLst>
          </p:cNvPr>
          <p:cNvGraphicFramePr>
            <a:graphicFrameLocks noGrp="1"/>
          </p:cNvGraphicFramePr>
          <p:nvPr>
            <p:ph sz="half" idx="1"/>
            <p:extLst>
              <p:ext uri="{D42A27DB-BD31-4B8C-83A1-F6EECF244321}">
                <p14:modId xmlns:p14="http://schemas.microsoft.com/office/powerpoint/2010/main" val="3953104562"/>
              </p:ext>
            </p:extLst>
          </p:nvPr>
        </p:nvGraphicFramePr>
        <p:xfrm>
          <a:off x="584200" y="1300163"/>
          <a:ext cx="11056710" cy="3724121"/>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960515">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921202">
                <a:tc>
                  <a:txBody>
                    <a:bodyPr/>
                    <a:lstStyle/>
                    <a:p>
                      <a:pPr algn="ctr"/>
                      <a:r>
                        <a:rPr lang="en-US"/>
                        <a:t>AirLife</a:t>
                      </a:r>
                    </a:p>
                  </a:txBody>
                  <a:tcPr anchor="ctr"/>
                </a:tc>
                <a:tc>
                  <a:txBody>
                    <a:bodyPr/>
                    <a:lstStyle/>
                    <a:p>
                      <a:pPr algn="ctr"/>
                      <a:r>
                        <a:rPr lang="en-US"/>
                        <a:t>Pakistan /China</a:t>
                      </a:r>
                    </a:p>
                  </a:txBody>
                  <a:tcPr anchor="ctr"/>
                </a:tc>
                <a:tc>
                  <a:txBody>
                    <a:bodyPr/>
                    <a:lstStyle/>
                    <a:p>
                      <a:pPr algn="ctr"/>
                      <a:r>
                        <a:rPr lang="en-US"/>
                        <a:t>High</a:t>
                      </a:r>
                    </a:p>
                  </a:txBody>
                  <a:tcPr anchor="ctr"/>
                </a:tc>
                <a:tc>
                  <a:txBody>
                    <a:bodyPr/>
                    <a:lstStyle/>
                    <a:p>
                      <a:pPr algn="ctr"/>
                      <a:r>
                        <a:rPr lang="en-US"/>
                        <a:t>Premier, Vizient</a:t>
                      </a:r>
                    </a:p>
                  </a:txBody>
                  <a:tcPr anchor="ctr"/>
                </a:tc>
                <a:tc>
                  <a:txBody>
                    <a:bodyPr/>
                    <a:lstStyle/>
                    <a:p>
                      <a:pPr algn="ctr"/>
                      <a:r>
                        <a:rPr lang="en-US"/>
                        <a:t>No Increase</a:t>
                      </a:r>
                    </a:p>
                  </a:txBody>
                  <a:tcPr anchor="ctr"/>
                </a:tc>
                <a:extLst>
                  <a:ext uri="{0D108BD9-81ED-4DB2-BD59-A6C34878D82A}">
                    <a16:rowId xmlns:a16="http://schemas.microsoft.com/office/drawing/2014/main" val="1464136050"/>
                  </a:ext>
                </a:extLst>
              </a:tr>
              <a:tr h="921202">
                <a:tc>
                  <a:txBody>
                    <a:bodyPr/>
                    <a:lstStyle/>
                    <a:p>
                      <a:pPr algn="ctr"/>
                      <a:r>
                        <a:rPr lang="en-US"/>
                        <a:t>Flexicare</a:t>
                      </a:r>
                      <a:endParaRPr lang="en-US" err="1"/>
                    </a:p>
                  </a:txBody>
                  <a:tcPr anchor="ctr"/>
                </a:tc>
                <a:tc>
                  <a:txBody>
                    <a:bodyPr/>
                    <a:lstStyle/>
                    <a:p>
                      <a:pPr algn="ctr"/>
                      <a:r>
                        <a:rPr lang="en-US"/>
                        <a:t>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algn="ctr"/>
                      <a:r>
                        <a:rPr lang="en-US"/>
                        <a:t>HPG Sole, Premier, Vizient</a:t>
                      </a:r>
                    </a:p>
                  </a:txBody>
                  <a:tcPr anchor="ctr"/>
                </a:tc>
                <a:tc>
                  <a:txBody>
                    <a:bodyPr/>
                    <a:lstStyle/>
                    <a:p>
                      <a:pPr algn="ctr"/>
                      <a:r>
                        <a:rPr lang="en-US"/>
                        <a:t>No Increase</a:t>
                      </a:r>
                    </a:p>
                  </a:txBody>
                  <a:tcPr anchor="ctr"/>
                </a:tc>
                <a:extLst>
                  <a:ext uri="{0D108BD9-81ED-4DB2-BD59-A6C34878D82A}">
                    <a16:rowId xmlns:a16="http://schemas.microsoft.com/office/drawing/2014/main" val="553816961"/>
                  </a:ext>
                </a:extLst>
              </a:tr>
              <a:tr h="921202">
                <a:tc>
                  <a:txBody>
                    <a:bodyPr/>
                    <a:lstStyle/>
                    <a:p>
                      <a:pPr algn="ctr"/>
                      <a:r>
                        <a:rPr lang="en-US"/>
                        <a:t>Teleflex /Rusch</a:t>
                      </a:r>
                    </a:p>
                  </a:txBody>
                  <a:tcPr anchor="ctr"/>
                </a:tc>
                <a:tc>
                  <a:txBody>
                    <a:bodyPr/>
                    <a:lstStyle/>
                    <a:p>
                      <a:pPr algn="ctr"/>
                      <a:r>
                        <a:rPr lang="en-US"/>
                        <a:t>India, Israel</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algn="ctr"/>
                      <a:r>
                        <a:rPr lang="en-US"/>
                        <a:t>Premier</a:t>
                      </a:r>
                    </a:p>
                  </a:txBody>
                  <a:tcPr anchor="ctr"/>
                </a:tc>
                <a:tc>
                  <a:txBody>
                    <a:bodyPr/>
                    <a:lstStyle/>
                    <a:p>
                      <a:pPr algn="ctr"/>
                      <a:r>
                        <a:rPr lang="en-US"/>
                        <a:t>No Increase</a:t>
                      </a:r>
                    </a:p>
                  </a:txBody>
                  <a:tcPr anchor="ctr"/>
                </a:tc>
                <a:extLst>
                  <a:ext uri="{0D108BD9-81ED-4DB2-BD59-A6C34878D82A}">
                    <a16:rowId xmlns:a16="http://schemas.microsoft.com/office/drawing/2014/main" val="1568618598"/>
                  </a:ext>
                </a:extLst>
              </a:tr>
            </a:tbl>
          </a:graphicData>
        </a:graphic>
      </p:graphicFrame>
      <p:sp>
        <p:nvSpPr>
          <p:cNvPr id="4" name="Slide Number Placeholder 3">
            <a:extLst>
              <a:ext uri="{FF2B5EF4-FFF2-40B4-BE49-F238E27FC236}">
                <a16:creationId xmlns:a16="http://schemas.microsoft.com/office/drawing/2014/main" id="{95764D22-7EDA-1F3D-E2C0-CF5B1257068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192</a:t>
            </a:fld>
            <a:endParaRPr lang="en-US"/>
          </a:p>
        </p:txBody>
      </p:sp>
      <p:sp>
        <p:nvSpPr>
          <p:cNvPr id="5" name="Title 4">
            <a:extLst>
              <a:ext uri="{FF2B5EF4-FFF2-40B4-BE49-F238E27FC236}">
                <a16:creationId xmlns:a16="http://schemas.microsoft.com/office/drawing/2014/main" id="{8A57AD45-F091-3AEC-FE31-CC42C898CFF0}"/>
              </a:ext>
            </a:extLst>
          </p:cNvPr>
          <p:cNvSpPr>
            <a:spLocks noGrp="1"/>
          </p:cNvSpPr>
          <p:nvPr>
            <p:ph type="title"/>
          </p:nvPr>
        </p:nvSpPr>
        <p:spPr>
          <a:xfrm>
            <a:off x="522219" y="419100"/>
            <a:ext cx="10515600" cy="668820"/>
          </a:xfrm>
        </p:spPr>
        <p:txBody>
          <a:bodyPr/>
          <a:lstStyle/>
          <a:p>
            <a:r>
              <a:rPr lang="en-US"/>
              <a:t>Direct Laryngoscopy</a:t>
            </a:r>
          </a:p>
        </p:txBody>
      </p:sp>
    </p:spTree>
    <p:extLst>
      <p:ext uri="{BB962C8B-B14F-4D97-AF65-F5344CB8AC3E}">
        <p14:creationId xmlns:p14="http://schemas.microsoft.com/office/powerpoint/2010/main" val="2133714447"/>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8945D-A79F-95DA-5821-AC9C1D0E7D76}"/>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4B1DBDF8-8239-E0C8-1188-8E9D97228489}"/>
              </a:ext>
            </a:extLst>
          </p:cNvPr>
          <p:cNvGraphicFramePr>
            <a:graphicFrameLocks noGrp="1"/>
          </p:cNvGraphicFramePr>
          <p:nvPr>
            <p:ph sz="half" idx="1"/>
            <p:extLst>
              <p:ext uri="{D42A27DB-BD31-4B8C-83A1-F6EECF244321}">
                <p14:modId xmlns:p14="http://schemas.microsoft.com/office/powerpoint/2010/main" val="3816737735"/>
              </p:ext>
            </p:extLst>
          </p:nvPr>
        </p:nvGraphicFramePr>
        <p:xfrm>
          <a:off x="584200" y="1300163"/>
          <a:ext cx="11056710" cy="4350617"/>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750707">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719982">
                <a:tc>
                  <a:txBody>
                    <a:bodyPr/>
                    <a:lstStyle/>
                    <a:p>
                      <a:pPr algn="ctr"/>
                      <a:r>
                        <a:rPr lang="en-US"/>
                        <a:t>AirLife/Heine</a:t>
                      </a:r>
                    </a:p>
                  </a:txBody>
                  <a:tcPr anchor="ctr"/>
                </a:tc>
                <a:tc>
                  <a:txBody>
                    <a:bodyPr/>
                    <a:lstStyle/>
                    <a:p>
                      <a:pPr algn="ctr"/>
                      <a:r>
                        <a:rPr lang="en-US"/>
                        <a:t>Germany</a:t>
                      </a:r>
                    </a:p>
                  </a:txBody>
                  <a:tcPr anchor="ctr"/>
                </a:tc>
                <a:tc>
                  <a:txBody>
                    <a:bodyPr/>
                    <a:lstStyle/>
                    <a:p>
                      <a:pPr algn="ctr"/>
                      <a:r>
                        <a:rPr lang="en-US"/>
                        <a:t>Medium</a:t>
                      </a:r>
                    </a:p>
                  </a:txBody>
                  <a:tcPr anchor="ctr"/>
                </a:tc>
                <a:tc>
                  <a:txBody>
                    <a:bodyPr/>
                    <a:lstStyle/>
                    <a:p>
                      <a:pPr algn="ctr"/>
                      <a:r>
                        <a:rPr lang="en-US"/>
                        <a:t>None</a:t>
                      </a:r>
                    </a:p>
                  </a:txBody>
                  <a:tcPr anchor="ctr"/>
                </a:tc>
                <a:tc>
                  <a:txBody>
                    <a:bodyPr/>
                    <a:lstStyle/>
                    <a:p>
                      <a:pPr algn="ctr"/>
                      <a:r>
                        <a:rPr lang="en-US"/>
                        <a:t>No Increase</a:t>
                      </a:r>
                    </a:p>
                  </a:txBody>
                  <a:tcPr anchor="ctr"/>
                </a:tc>
                <a:extLst>
                  <a:ext uri="{0D108BD9-81ED-4DB2-BD59-A6C34878D82A}">
                    <a16:rowId xmlns:a16="http://schemas.microsoft.com/office/drawing/2014/main" val="1464136050"/>
                  </a:ext>
                </a:extLst>
              </a:tr>
              <a:tr h="719982">
                <a:tc>
                  <a:txBody>
                    <a:bodyPr/>
                    <a:lstStyle/>
                    <a:p>
                      <a:pPr algn="ctr"/>
                      <a:r>
                        <a:rPr lang="en-US"/>
                        <a:t>Medtronic</a:t>
                      </a:r>
                    </a:p>
                  </a:txBody>
                  <a:tcPr anchor="ctr"/>
                </a:tc>
                <a:tc>
                  <a:txBody>
                    <a:bodyPr/>
                    <a:lstStyle/>
                    <a:p>
                      <a:pPr algn="ctr"/>
                      <a:r>
                        <a:rPr lang="en-US"/>
                        <a:t>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Medium</a:t>
                      </a:r>
                    </a:p>
                  </a:txBody>
                  <a:tcPr anchor="ctr"/>
                </a:tc>
                <a:tc>
                  <a:txBody>
                    <a:bodyPr/>
                    <a:lstStyle/>
                    <a:p>
                      <a:pPr algn="ctr"/>
                      <a:r>
                        <a:rPr lang="en-US"/>
                        <a:t>All</a:t>
                      </a:r>
                    </a:p>
                  </a:txBody>
                  <a:tcPr anchor="ctr"/>
                </a:tc>
                <a:tc>
                  <a:txBody>
                    <a:bodyPr/>
                    <a:lstStyle/>
                    <a:p>
                      <a:pPr algn="ctr"/>
                      <a:r>
                        <a:rPr lang="en-US"/>
                        <a:t>No Increase</a:t>
                      </a:r>
                    </a:p>
                  </a:txBody>
                  <a:tcPr anchor="ctr"/>
                </a:tc>
                <a:extLst>
                  <a:ext uri="{0D108BD9-81ED-4DB2-BD59-A6C34878D82A}">
                    <a16:rowId xmlns:a16="http://schemas.microsoft.com/office/drawing/2014/main" val="553816961"/>
                  </a:ext>
                </a:extLst>
              </a:tr>
              <a:tr h="719982">
                <a:tc>
                  <a:txBody>
                    <a:bodyPr/>
                    <a:lstStyle/>
                    <a:p>
                      <a:pPr algn="ctr"/>
                      <a:r>
                        <a:rPr lang="en-US"/>
                        <a:t>Flexicare</a:t>
                      </a:r>
                    </a:p>
                  </a:txBody>
                  <a:tcPr anchor="ctr"/>
                </a:tc>
                <a:tc>
                  <a:txBody>
                    <a:bodyPr/>
                    <a:lstStyle/>
                    <a:p>
                      <a:pPr algn="ctr"/>
                      <a:r>
                        <a:rPr lang="en-US"/>
                        <a:t>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Medium</a:t>
                      </a:r>
                    </a:p>
                  </a:txBody>
                  <a:tcPr anchor="ctr"/>
                </a:tc>
                <a:tc>
                  <a:txBody>
                    <a:bodyPr/>
                    <a:lstStyle/>
                    <a:p>
                      <a:pPr algn="ctr"/>
                      <a:r>
                        <a:rPr lang="en-US"/>
                        <a:t>Unknown</a:t>
                      </a:r>
                    </a:p>
                  </a:txBody>
                  <a:tcPr anchor="ctr"/>
                </a:tc>
                <a:tc>
                  <a:txBody>
                    <a:bodyPr/>
                    <a:lstStyle/>
                    <a:p>
                      <a:pPr algn="ctr"/>
                      <a:r>
                        <a:rPr lang="en-US"/>
                        <a:t>No Increase</a:t>
                      </a:r>
                    </a:p>
                  </a:txBody>
                  <a:tcPr anchor="ctr"/>
                </a:tc>
                <a:extLst>
                  <a:ext uri="{0D108BD9-81ED-4DB2-BD59-A6C34878D82A}">
                    <a16:rowId xmlns:a16="http://schemas.microsoft.com/office/drawing/2014/main" val="1568618598"/>
                  </a:ext>
                </a:extLst>
              </a:tr>
              <a:tr h="719982">
                <a:tc>
                  <a:txBody>
                    <a:bodyPr/>
                    <a:lstStyle/>
                    <a:p>
                      <a:pPr algn="ctr"/>
                      <a:r>
                        <a:rPr lang="en-US"/>
                        <a:t>UEscope</a:t>
                      </a:r>
                    </a:p>
                  </a:txBody>
                  <a:tcPr anchor="ctr"/>
                </a:tc>
                <a:tc>
                  <a:txBody>
                    <a:bodyPr/>
                    <a:lstStyle/>
                    <a:p>
                      <a:pPr algn="ctr"/>
                      <a:r>
                        <a:rPr lang="en-US"/>
                        <a:t>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Medium</a:t>
                      </a:r>
                    </a:p>
                  </a:txBody>
                  <a:tcPr anchor="ctr"/>
                </a:tc>
                <a:tc>
                  <a:txBody>
                    <a:bodyPr/>
                    <a:lstStyle/>
                    <a:p>
                      <a:pPr algn="ctr"/>
                      <a:r>
                        <a:rPr lang="en-US"/>
                        <a:t>None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No Increase</a:t>
                      </a:r>
                    </a:p>
                  </a:txBody>
                  <a:tcPr anchor="ctr"/>
                </a:tc>
                <a:extLst>
                  <a:ext uri="{0D108BD9-81ED-4DB2-BD59-A6C34878D82A}">
                    <a16:rowId xmlns:a16="http://schemas.microsoft.com/office/drawing/2014/main" val="1582127093"/>
                  </a:ext>
                </a:extLst>
              </a:tr>
              <a:tr h="719982">
                <a:tc>
                  <a:txBody>
                    <a:bodyPr/>
                    <a:lstStyle/>
                    <a:p>
                      <a:pPr algn="ctr"/>
                      <a:r>
                        <a:rPr lang="en-US"/>
                        <a:t>Verathon</a:t>
                      </a:r>
                    </a:p>
                  </a:txBody>
                  <a:tcPr anchor="ctr"/>
                </a:tc>
                <a:tc>
                  <a:txBody>
                    <a:bodyPr/>
                    <a:lstStyle/>
                    <a:p>
                      <a:pPr algn="ctr"/>
                      <a:r>
                        <a:rPr lang="en-US"/>
                        <a:t>Canada</a:t>
                      </a:r>
                    </a:p>
                  </a:txBody>
                  <a:tcPr anchor="ctr"/>
                </a:tc>
                <a:tc>
                  <a:txBody>
                    <a:bodyPr/>
                    <a:lstStyle/>
                    <a:p>
                      <a:pPr algn="ctr"/>
                      <a:r>
                        <a:rPr lang="en-US"/>
                        <a:t>Low</a:t>
                      </a:r>
                    </a:p>
                  </a:txBody>
                  <a:tcPr anchor="ctr"/>
                </a:tc>
                <a:tc>
                  <a:txBody>
                    <a:bodyPr/>
                    <a:lstStyle/>
                    <a:p>
                      <a:pPr algn="ctr"/>
                      <a:r>
                        <a:rPr lang="en-US"/>
                        <a:t>All</a:t>
                      </a:r>
                    </a:p>
                  </a:txBody>
                  <a:tcPr anchor="ctr"/>
                </a:tc>
                <a:tc>
                  <a:txBody>
                    <a:bodyPr/>
                    <a:lstStyle/>
                    <a:p>
                      <a:pPr algn="ctr"/>
                      <a:r>
                        <a:rPr lang="en-US"/>
                        <a:t>No Increase</a:t>
                      </a:r>
                    </a:p>
                  </a:txBody>
                  <a:tcPr anchor="ctr"/>
                </a:tc>
                <a:extLst>
                  <a:ext uri="{0D108BD9-81ED-4DB2-BD59-A6C34878D82A}">
                    <a16:rowId xmlns:a16="http://schemas.microsoft.com/office/drawing/2014/main" val="575671198"/>
                  </a:ext>
                </a:extLst>
              </a:tr>
            </a:tbl>
          </a:graphicData>
        </a:graphic>
      </p:graphicFrame>
      <p:sp>
        <p:nvSpPr>
          <p:cNvPr id="4" name="Slide Number Placeholder 3">
            <a:extLst>
              <a:ext uri="{FF2B5EF4-FFF2-40B4-BE49-F238E27FC236}">
                <a16:creationId xmlns:a16="http://schemas.microsoft.com/office/drawing/2014/main" id="{540741F1-1951-6B3B-81EB-330D4AEFFC2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193</a:t>
            </a:fld>
            <a:endParaRPr lang="en-US"/>
          </a:p>
        </p:txBody>
      </p:sp>
      <p:sp>
        <p:nvSpPr>
          <p:cNvPr id="5" name="Title 4">
            <a:extLst>
              <a:ext uri="{FF2B5EF4-FFF2-40B4-BE49-F238E27FC236}">
                <a16:creationId xmlns:a16="http://schemas.microsoft.com/office/drawing/2014/main" id="{A8467CBF-730B-0FDF-049D-31F4B4C10FC0}"/>
              </a:ext>
            </a:extLst>
          </p:cNvPr>
          <p:cNvSpPr>
            <a:spLocks noGrp="1"/>
          </p:cNvSpPr>
          <p:nvPr>
            <p:ph type="title"/>
          </p:nvPr>
        </p:nvSpPr>
        <p:spPr>
          <a:xfrm>
            <a:off x="522219" y="419100"/>
            <a:ext cx="10515600" cy="668820"/>
          </a:xfrm>
        </p:spPr>
        <p:txBody>
          <a:bodyPr/>
          <a:lstStyle/>
          <a:p>
            <a:r>
              <a:rPr lang="en-US"/>
              <a:t>Video Laryngoscopy</a:t>
            </a:r>
          </a:p>
        </p:txBody>
      </p:sp>
    </p:spTree>
    <p:extLst>
      <p:ext uri="{BB962C8B-B14F-4D97-AF65-F5344CB8AC3E}">
        <p14:creationId xmlns:p14="http://schemas.microsoft.com/office/powerpoint/2010/main" val="2016328768"/>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E606D-4F16-A6D1-CB94-757BB391F65C}"/>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5B9A34C-4471-6556-C677-7FFC9280FCA8}"/>
              </a:ext>
            </a:extLst>
          </p:cNvPr>
          <p:cNvSpPr>
            <a:spLocks noGrp="1"/>
          </p:cNvSpPr>
          <p:nvPr>
            <p:ph idx="1"/>
          </p:nvPr>
        </p:nvSpPr>
        <p:spPr/>
        <p:txBody>
          <a:bodyPr/>
          <a:lstStyle/>
          <a:p>
            <a:endParaRPr lang="en-US"/>
          </a:p>
        </p:txBody>
      </p:sp>
      <p:sp>
        <p:nvSpPr>
          <p:cNvPr id="3" name="Slide Number Placeholder 2">
            <a:extLst>
              <a:ext uri="{FF2B5EF4-FFF2-40B4-BE49-F238E27FC236}">
                <a16:creationId xmlns:a16="http://schemas.microsoft.com/office/drawing/2014/main" id="{4D0B2D1E-1E6C-78A7-6E14-515344F941F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194</a:t>
            </a:fld>
            <a:endParaRPr lang="en-US"/>
          </a:p>
        </p:txBody>
      </p:sp>
      <p:sp>
        <p:nvSpPr>
          <p:cNvPr id="4" name="Title 3">
            <a:extLst>
              <a:ext uri="{FF2B5EF4-FFF2-40B4-BE49-F238E27FC236}">
                <a16:creationId xmlns:a16="http://schemas.microsoft.com/office/drawing/2014/main" id="{F715834B-DEDD-36DB-7FF4-A8ABBA085F7F}"/>
              </a:ext>
            </a:extLst>
          </p:cNvPr>
          <p:cNvSpPr>
            <a:spLocks noGrp="1"/>
          </p:cNvSpPr>
          <p:nvPr>
            <p:ph type="title"/>
          </p:nvPr>
        </p:nvSpPr>
        <p:spPr>
          <a:xfrm>
            <a:off x="522219" y="419100"/>
            <a:ext cx="10515600" cy="668820"/>
          </a:xfrm>
        </p:spPr>
        <p:txBody>
          <a:bodyPr/>
          <a:lstStyle/>
          <a:p>
            <a:r>
              <a:rPr lang="en-US"/>
              <a:t>Competitive Landscape</a:t>
            </a:r>
          </a:p>
        </p:txBody>
      </p:sp>
      <p:graphicFrame>
        <p:nvGraphicFramePr>
          <p:cNvPr id="5" name="Table 4">
            <a:extLst>
              <a:ext uri="{FF2B5EF4-FFF2-40B4-BE49-F238E27FC236}">
                <a16:creationId xmlns:a16="http://schemas.microsoft.com/office/drawing/2014/main" id="{114B678F-B5FD-1C95-03B2-C9DF3FDC518F}"/>
              </a:ext>
            </a:extLst>
          </p:cNvPr>
          <p:cNvGraphicFramePr>
            <a:graphicFrameLocks noGrp="1"/>
          </p:cNvGraphicFramePr>
          <p:nvPr>
            <p:extLst>
              <p:ext uri="{D42A27DB-BD31-4B8C-83A1-F6EECF244321}">
                <p14:modId xmlns:p14="http://schemas.microsoft.com/office/powerpoint/2010/main" val="3758193126"/>
              </p:ext>
            </p:extLst>
          </p:nvPr>
        </p:nvGraphicFramePr>
        <p:xfrm>
          <a:off x="522219" y="1208581"/>
          <a:ext cx="11394164" cy="4928420"/>
        </p:xfrm>
        <a:graphic>
          <a:graphicData uri="http://schemas.openxmlformats.org/drawingml/2006/table">
            <a:tbl>
              <a:tblPr firstRow="1" bandRow="1">
                <a:tableStyleId>{69012ECD-51FC-41F1-AA8D-1B2483CD663E}</a:tableStyleId>
              </a:tblPr>
              <a:tblGrid>
                <a:gridCol w="1291497">
                  <a:extLst>
                    <a:ext uri="{9D8B030D-6E8A-4147-A177-3AD203B41FA5}">
                      <a16:colId xmlns:a16="http://schemas.microsoft.com/office/drawing/2014/main" val="3421468689"/>
                    </a:ext>
                  </a:extLst>
                </a:gridCol>
                <a:gridCol w="2392616">
                  <a:extLst>
                    <a:ext uri="{9D8B030D-6E8A-4147-A177-3AD203B41FA5}">
                      <a16:colId xmlns:a16="http://schemas.microsoft.com/office/drawing/2014/main" val="1433352190"/>
                    </a:ext>
                  </a:extLst>
                </a:gridCol>
                <a:gridCol w="2639649">
                  <a:extLst>
                    <a:ext uri="{9D8B030D-6E8A-4147-A177-3AD203B41FA5}">
                      <a16:colId xmlns:a16="http://schemas.microsoft.com/office/drawing/2014/main" val="3920236612"/>
                    </a:ext>
                  </a:extLst>
                </a:gridCol>
                <a:gridCol w="2582573">
                  <a:extLst>
                    <a:ext uri="{9D8B030D-6E8A-4147-A177-3AD203B41FA5}">
                      <a16:colId xmlns:a16="http://schemas.microsoft.com/office/drawing/2014/main" val="434171081"/>
                    </a:ext>
                  </a:extLst>
                </a:gridCol>
                <a:gridCol w="2487829">
                  <a:extLst>
                    <a:ext uri="{9D8B030D-6E8A-4147-A177-3AD203B41FA5}">
                      <a16:colId xmlns:a16="http://schemas.microsoft.com/office/drawing/2014/main" val="2470667675"/>
                    </a:ext>
                  </a:extLst>
                </a:gridCol>
              </a:tblGrid>
              <a:tr h="671096">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a:txBody>
                    <a:bodyPr/>
                    <a:lstStyle/>
                    <a:p>
                      <a:pPr algn="ctr"/>
                      <a:r>
                        <a:rPr lang="en-US" sz="1400" b="1">
                          <a:solidFill>
                            <a:schemeClr val="bg1"/>
                          </a:solidFill>
                        </a:rPr>
                        <a:t>AirLife</a:t>
                      </a:r>
                      <a:endParaRPr lang="en-US" sz="1400" b="1">
                        <a:solidFill>
                          <a:schemeClr val="bg1"/>
                        </a:solidFill>
                        <a:latin typeface="Arial"/>
                        <a:cs typeface="Arial"/>
                      </a:endParaRPr>
                    </a:p>
                  </a:txBody>
                  <a:tcPr anchor="ctr">
                    <a:solidFill>
                      <a:srgbClr val="1B51A4"/>
                    </a:solidFill>
                  </a:tcPr>
                </a:tc>
                <a:tc>
                  <a:txBody>
                    <a:bodyPr/>
                    <a:lstStyle/>
                    <a:p>
                      <a:pPr algn="ctr"/>
                      <a:r>
                        <a:rPr lang="en-US" sz="1400" b="1" err="1">
                          <a:solidFill>
                            <a:schemeClr val="bg1"/>
                          </a:solidFill>
                        </a:rPr>
                        <a:t>Flexicare</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a:solidFill>
                            <a:schemeClr val="bg1"/>
                          </a:solidFill>
                        </a:rPr>
                        <a:t>Teleflex</a:t>
                      </a:r>
                      <a:endParaRPr lang="en-US" sz="1400" b="1">
                        <a:solidFill>
                          <a:schemeClr val="bg1"/>
                        </a:solidFill>
                        <a:latin typeface="Arial"/>
                        <a:cs typeface="Arial"/>
                      </a:endParaRPr>
                    </a:p>
                  </a:txBody>
                  <a:tcPr anchor="ctr">
                    <a:solidFill>
                      <a:srgbClr val="1B51A4"/>
                    </a:solidFill>
                  </a:tcPr>
                </a:tc>
                <a:tc>
                  <a:txBody>
                    <a:bodyPr/>
                    <a:lstStyle/>
                    <a:p>
                      <a:pPr algn="ctr"/>
                      <a:r>
                        <a:rPr lang="en-US" sz="1400" b="1">
                          <a:solidFill>
                            <a:schemeClr val="bg1"/>
                          </a:solidFill>
                        </a:rPr>
                        <a:t>Heine</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extLst>
                  <a:ext uri="{0D108BD9-81ED-4DB2-BD59-A6C34878D82A}">
                    <a16:rowId xmlns:a16="http://schemas.microsoft.com/office/drawing/2014/main" val="1920091827"/>
                  </a:ext>
                </a:extLst>
              </a:tr>
              <a:tr h="1082641">
                <a:tc>
                  <a:txBody>
                    <a:bodyPr/>
                    <a:lstStyle/>
                    <a:p>
                      <a:pPr marL="0" algn="l" defTabSz="457200" rtl="0" eaLnBrk="1" latinLnBrk="0" hangingPunct="1"/>
                      <a:r>
                        <a:rPr lang="en-US" sz="1200" b="1" kern="1200">
                          <a:solidFill>
                            <a:schemeClr val="bg1"/>
                          </a:solidFill>
                        </a:rPr>
                        <a:t>Light System</a:t>
                      </a:r>
                      <a:endParaRPr lang="en-US" sz="1200" b="1" kern="1200">
                        <a:solidFill>
                          <a:schemeClr val="bg1"/>
                        </a:solidFill>
                        <a:latin typeface="Arial"/>
                        <a:ea typeface="+mn-ea"/>
                        <a:cs typeface="Arial"/>
                      </a:endParaRPr>
                    </a:p>
                  </a:txBody>
                  <a:tcPr anchor="ctr">
                    <a:solidFill>
                      <a:srgbClr val="1B51A4"/>
                    </a:solidFill>
                  </a:tcPr>
                </a:tc>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a:t>Conventional (single &amp; dual LED)</a:t>
                      </a:r>
                      <a:br>
                        <a:rPr lang="en-US" sz="1200"/>
                      </a:br>
                      <a:r>
                        <a:rPr lang="en-US" sz="1200"/>
                        <a:t>Fiber Optic (single &amp; dual)</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a:t>Proprietary UV Light</a:t>
                      </a:r>
                      <a:endParaRPr lang="en-US" sz="1200">
                        <a:latin typeface="Arial"/>
                        <a:cs typeface="Arial"/>
                      </a:endParaRPr>
                    </a:p>
                  </a:txBody>
                  <a:tcPr anchor="ctr"/>
                </a:tc>
                <a:tc>
                  <a:txBody>
                    <a:bodyPr/>
                    <a:lstStyle/>
                    <a:p>
                      <a:pPr algn="ctr"/>
                      <a:r>
                        <a:rPr lang="en-US" sz="1200"/>
                        <a:t>Conventional</a:t>
                      </a:r>
                      <a:br>
                        <a:rPr lang="en-US" sz="1200"/>
                      </a:br>
                      <a:r>
                        <a:rPr lang="en-US" sz="1200"/>
                        <a:t>Fiber Optic</a:t>
                      </a:r>
                      <a:endParaRPr lang="en-US" sz="1200">
                        <a:latin typeface="Arial"/>
                        <a:cs typeface="Arial"/>
                      </a:endParaRPr>
                    </a:p>
                  </a:txBody>
                  <a:tcPr anchor="ctr"/>
                </a:tc>
                <a:tc>
                  <a:txBody>
                    <a:bodyPr/>
                    <a:lstStyle/>
                    <a:p>
                      <a:pPr algn="ctr"/>
                      <a:r>
                        <a:rPr lang="en-US" sz="1200">
                          <a:solidFill>
                            <a:schemeClr val="tx1"/>
                          </a:solidFill>
                        </a:rPr>
                        <a:t>Fiber Optic</a:t>
                      </a:r>
                      <a:endParaRPr lang="en-US" sz="1200">
                        <a:solidFill>
                          <a:schemeClr val="tx1"/>
                        </a:solidFill>
                        <a:latin typeface="Arial"/>
                        <a:cs typeface="Arial"/>
                      </a:endParaRPr>
                    </a:p>
                  </a:txBody>
                  <a:tcPr anchor="ctr"/>
                </a:tc>
                <a:tc>
                  <a:txBody>
                    <a:bodyPr/>
                    <a:lstStyle/>
                    <a:p>
                      <a:pPr algn="ctr"/>
                      <a:r>
                        <a:rPr lang="en-US" sz="1200">
                          <a:solidFill>
                            <a:schemeClr val="tx1"/>
                          </a:solidFill>
                        </a:rPr>
                        <a:t>Fiber Optic</a:t>
                      </a:r>
                      <a:endParaRPr lang="en-US" sz="12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396665163"/>
                  </a:ext>
                </a:extLst>
              </a:tr>
              <a:tr h="6944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Reusability</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200"/>
                        <a:t>Disposable</a:t>
                      </a:r>
                    </a:p>
                    <a:p>
                      <a:pPr algn="ctr"/>
                      <a:r>
                        <a:rPr lang="en-US" sz="1200"/>
                        <a:t>Reusable</a:t>
                      </a:r>
                      <a:endParaRPr lang="en-US" sz="1200">
                        <a:latin typeface="Arial"/>
                        <a:cs typeface="Arial"/>
                      </a:endParaRPr>
                    </a:p>
                  </a:txBody>
                  <a:tcPr anchor="ctr"/>
                </a:tc>
                <a:tc>
                  <a:txBody>
                    <a:bodyPr/>
                    <a:lstStyle/>
                    <a:p>
                      <a:pPr algn="ctr"/>
                      <a:r>
                        <a:rPr lang="en-US" sz="1200"/>
                        <a:t>Disposable</a:t>
                      </a:r>
                      <a:br>
                        <a:rPr lang="en-US" sz="1200"/>
                      </a:br>
                      <a:r>
                        <a:rPr lang="en-US" sz="1200"/>
                        <a:t>Reusable</a:t>
                      </a:r>
                      <a:endParaRPr lang="en-US" sz="1200">
                        <a:latin typeface="Arial"/>
                        <a:cs typeface="Arial"/>
                      </a:endParaRPr>
                    </a:p>
                  </a:txBody>
                  <a:tcPr anchor="ctr"/>
                </a:tc>
                <a:tc>
                  <a:txBody>
                    <a:bodyPr/>
                    <a:lstStyle/>
                    <a:p>
                      <a:pPr marL="0" marR="0" lvl="0" indent="0" algn="ctr" rtl="0" eaLnBrk="1" fontAlgn="auto" latinLnBrk="0" hangingPunct="1">
                        <a:lnSpc>
                          <a:spcPct val="100000"/>
                        </a:lnSpc>
                        <a:spcBef>
                          <a:spcPts val="0"/>
                        </a:spcBef>
                        <a:spcAft>
                          <a:spcPts val="0"/>
                        </a:spcAft>
                        <a:buClrTx/>
                        <a:buSzTx/>
                        <a:buFontTx/>
                        <a:buNone/>
                      </a:pPr>
                      <a:r>
                        <a:rPr lang="en-US" sz="1200" b="0" u="none" strike="noStrike" kern="1200" cap="none" spc="0" normalizeH="0" baseline="0" noProof="0">
                          <a:ln>
                            <a:noFill/>
                          </a:ln>
                          <a:solidFill>
                            <a:schemeClr val="tx1"/>
                          </a:solidFill>
                          <a:effectLst/>
                          <a:uLnTx/>
                          <a:uFillTx/>
                        </a:rPr>
                        <a:t>Disposable</a:t>
                      </a:r>
                      <a:endParaRPr kumimoji="0" lang="en-US" sz="1200" b="0" i="0" u="none" strike="noStrike" kern="1200" cap="none" spc="0" normalizeH="0" baseline="0" noProof="0">
                        <a:ln>
                          <a:noFill/>
                        </a:ln>
                        <a:solidFill>
                          <a:srgbClr val="000000"/>
                        </a:solidFill>
                        <a:effectLst/>
                        <a:uLnTx/>
                        <a:uFillTx/>
                        <a:latin typeface="Arial"/>
                        <a:ea typeface="+mn-ea"/>
                        <a:cs typeface="Arial"/>
                      </a:endParaRPr>
                    </a:p>
                  </a:txBody>
                  <a:tcPr anchor="ctr"/>
                </a:tc>
                <a:tc>
                  <a:txBody>
                    <a:bodyPr/>
                    <a:lstStyle/>
                    <a:p>
                      <a:pPr algn="ctr"/>
                      <a:r>
                        <a:rPr lang="en-US" sz="1200">
                          <a:solidFill>
                            <a:schemeClr val="tx1"/>
                          </a:solidFill>
                        </a:rPr>
                        <a:t>Disposable (blade only)</a:t>
                      </a:r>
                    </a:p>
                    <a:p>
                      <a:pPr algn="ctr"/>
                      <a:r>
                        <a:rPr lang="en-US" sz="1200">
                          <a:solidFill>
                            <a:schemeClr val="tx1"/>
                          </a:solidFill>
                        </a:rPr>
                        <a:t>Reusable</a:t>
                      </a:r>
                    </a:p>
                    <a:p>
                      <a:pPr algn="ctr"/>
                      <a:r>
                        <a:rPr lang="en-US" sz="1200">
                          <a:solidFill>
                            <a:schemeClr val="tx1"/>
                          </a:solidFill>
                        </a:rPr>
                        <a:t>Video</a:t>
                      </a:r>
                      <a:endParaRPr lang="en-US" sz="12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02504062"/>
                  </a:ext>
                </a:extLst>
              </a:tr>
              <a:tr h="49604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Sterility</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200"/>
                        <a:t>Clean</a:t>
                      </a:r>
                    </a:p>
                    <a:p>
                      <a:pPr algn="ctr"/>
                      <a:r>
                        <a:rPr lang="en-US" sz="1200"/>
                        <a:t>Sterile</a:t>
                      </a:r>
                      <a:endParaRPr lang="en-US" sz="1200">
                        <a:latin typeface="Arial"/>
                        <a:cs typeface="Arial"/>
                      </a:endParaRPr>
                    </a:p>
                  </a:txBody>
                  <a:tcPr anchor="ctr"/>
                </a:tc>
                <a:tc>
                  <a:txBody>
                    <a:bodyPr/>
                    <a:lstStyle/>
                    <a:p>
                      <a:pPr algn="ctr"/>
                      <a:r>
                        <a:rPr lang="en-US" sz="1200"/>
                        <a:t>Clean</a:t>
                      </a:r>
                      <a:br>
                        <a:rPr lang="en-US" sz="1200"/>
                      </a:br>
                      <a:r>
                        <a:rPr lang="en-US" sz="1200"/>
                        <a:t>Sterile</a:t>
                      </a:r>
                      <a:endParaRPr lang="en-US" sz="1200">
                        <a:latin typeface="Arial"/>
                        <a:cs typeface="Arial"/>
                      </a:endParaRPr>
                    </a:p>
                  </a:txBody>
                  <a:tcPr anchor="ctr"/>
                </a:tc>
                <a:tc>
                  <a:txBody>
                    <a:bodyPr/>
                    <a:lstStyle/>
                    <a:p>
                      <a:pPr algn="ctr"/>
                      <a:r>
                        <a:rPr lang="en-US" sz="1200">
                          <a:solidFill>
                            <a:schemeClr val="tx1"/>
                          </a:solidFill>
                        </a:rPr>
                        <a:t>Clean</a:t>
                      </a:r>
                    </a:p>
                    <a:p>
                      <a:pPr algn="ctr"/>
                      <a:r>
                        <a:rPr lang="en-US" sz="1200">
                          <a:solidFill>
                            <a:schemeClr val="tx1"/>
                          </a:solidFill>
                        </a:rPr>
                        <a:t>Sterile</a:t>
                      </a:r>
                      <a:endParaRPr lang="en-US" sz="1200">
                        <a:solidFill>
                          <a:schemeClr val="tx1"/>
                        </a:solidFill>
                        <a:latin typeface="Arial"/>
                        <a:cs typeface="Arial"/>
                      </a:endParaRPr>
                    </a:p>
                  </a:txBody>
                  <a:tcPr anchor="ctr"/>
                </a:tc>
                <a:tc>
                  <a:txBody>
                    <a:bodyPr/>
                    <a:lstStyle/>
                    <a:p>
                      <a:pPr algn="ctr"/>
                      <a:r>
                        <a:rPr lang="en-US" sz="1200">
                          <a:solidFill>
                            <a:schemeClr val="tx1"/>
                          </a:solidFill>
                        </a:rPr>
                        <a:t>Clean</a:t>
                      </a:r>
                      <a:endParaRPr lang="en-US" sz="12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123673478"/>
                  </a:ext>
                </a:extLst>
              </a:tr>
              <a:tr h="128971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Blade </a:t>
                      </a:r>
                      <a:br>
                        <a:rPr kumimoji="0" lang="en-US" sz="1200" b="1" u="none" strike="noStrike" kern="1200" cap="none" spc="0" normalizeH="0" baseline="0" noProof="0">
                          <a:ln>
                            <a:noFill/>
                          </a:ln>
                          <a:solidFill>
                            <a:srgbClr val="FFFFFF"/>
                          </a:solidFill>
                          <a:effectLst/>
                          <a:uLnTx/>
                          <a:uFillTx/>
                        </a:rPr>
                      </a:br>
                      <a:r>
                        <a:rPr kumimoji="0" lang="en-US" sz="1200" b="1" u="none" strike="noStrike" kern="1200" cap="none" spc="0" normalizeH="0" baseline="0" noProof="0">
                          <a:ln>
                            <a:noFill/>
                          </a:ln>
                          <a:solidFill>
                            <a:schemeClr val="bg1"/>
                          </a:solidFill>
                          <a:effectLst/>
                          <a:uLnTx/>
                          <a:uFillTx/>
                        </a:rPr>
                        <a:t>Type and Size</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200"/>
                        <a:t>Miller 000-4, including 1.5</a:t>
                      </a:r>
                      <a:br>
                        <a:rPr lang="en-US" sz="1200"/>
                      </a:br>
                      <a:r>
                        <a:rPr lang="en-US" sz="1200"/>
                        <a:t>Macintosh 0-4, including 3.5</a:t>
                      </a:r>
                      <a:endParaRPr lang="en-US" sz="1200">
                        <a:latin typeface="Arial"/>
                        <a:cs typeface="Arial"/>
                      </a:endParaRPr>
                    </a:p>
                  </a:txBody>
                  <a:tcPr anchor="ctr"/>
                </a:tc>
                <a:tc>
                  <a:txBody>
                    <a:bodyPr/>
                    <a:lstStyle/>
                    <a:p>
                      <a:pPr algn="ctr"/>
                      <a:r>
                        <a:rPr lang="en-US" sz="1200"/>
                        <a:t>Miller 00-4</a:t>
                      </a:r>
                      <a:br>
                        <a:rPr lang="en-US" sz="1200"/>
                      </a:br>
                      <a:r>
                        <a:rPr lang="en-US" sz="1200"/>
                        <a:t>Macintosh 1-4</a:t>
                      </a:r>
                      <a:br>
                        <a:rPr lang="en-US" sz="1200"/>
                      </a:br>
                      <a:r>
                        <a:rPr lang="en-US" sz="1200"/>
                        <a:t>Robertshaw 0-1</a:t>
                      </a:r>
                      <a:br>
                        <a:rPr lang="en-US" sz="1200"/>
                      </a:br>
                      <a:r>
                        <a:rPr lang="en-US" sz="1200"/>
                        <a:t>Seward 1-2</a:t>
                      </a:r>
                    </a:p>
                    <a:p>
                      <a:pPr lvl="0" algn="ctr">
                        <a:buNone/>
                      </a:pPr>
                      <a:r>
                        <a:rPr lang="en-US" sz="1200"/>
                        <a:t>Wisconsin 0-4</a:t>
                      </a:r>
                    </a:p>
                    <a:p>
                      <a:pPr lvl="0" algn="ctr">
                        <a:buNone/>
                      </a:pPr>
                      <a:r>
                        <a:rPr lang="en-US" sz="1200"/>
                        <a:t>Flexible McCoy Type 3-4</a:t>
                      </a:r>
                      <a:endParaRPr lang="en-US" sz="1200">
                        <a:latin typeface="Arial"/>
                        <a:cs typeface="Arial"/>
                      </a:endParaRPr>
                    </a:p>
                  </a:txBody>
                  <a:tcPr anchor="ctr"/>
                </a:tc>
                <a:tc>
                  <a:txBody>
                    <a:bodyPr/>
                    <a:lstStyle/>
                    <a:p>
                      <a:pPr marL="0" marR="0" lvl="0" indent="0" algn="ctr" rtl="0" eaLnBrk="1" fontAlgn="auto" latinLnBrk="0" hangingPunct="1">
                        <a:lnSpc>
                          <a:spcPct val="100000"/>
                        </a:lnSpc>
                        <a:spcBef>
                          <a:spcPts val="0"/>
                        </a:spcBef>
                        <a:spcAft>
                          <a:spcPts val="0"/>
                        </a:spcAft>
                        <a:buClrTx/>
                        <a:buSzTx/>
                        <a:buFontTx/>
                        <a:buNone/>
                      </a:pPr>
                      <a:r>
                        <a:rPr lang="en-US" sz="1200" b="0" u="none" strike="noStrike" kern="1200" cap="none" spc="0" normalizeH="0" baseline="0" noProof="0">
                          <a:ln>
                            <a:noFill/>
                          </a:ln>
                          <a:solidFill>
                            <a:schemeClr val="tx1"/>
                          </a:solidFill>
                          <a:effectLst/>
                          <a:uLnTx/>
                          <a:uFillTx/>
                        </a:rPr>
                        <a:t>Miller 000-4, including 1.5</a:t>
                      </a:r>
                      <a:br>
                        <a:rPr lang="en-US" sz="1200" b="0" u="none" strike="noStrike" kern="1200" cap="none" spc="0" normalizeH="0" baseline="0" noProof="0">
                          <a:ln>
                            <a:noFill/>
                          </a:ln>
                          <a:solidFill>
                            <a:srgbClr val="000000"/>
                          </a:solidFill>
                          <a:effectLst/>
                          <a:uLnTx/>
                          <a:uFillTx/>
                        </a:rPr>
                      </a:br>
                      <a:r>
                        <a:rPr lang="en-US" sz="1200" b="0" u="none" strike="noStrike" kern="1200" cap="none" spc="0" normalizeH="0" baseline="0" noProof="0">
                          <a:ln>
                            <a:noFill/>
                          </a:ln>
                          <a:solidFill>
                            <a:schemeClr val="tx1"/>
                          </a:solidFill>
                          <a:effectLst/>
                          <a:uLnTx/>
                          <a:uFillTx/>
                        </a:rPr>
                        <a:t>Macintosh 0-5, including 3.5</a:t>
                      </a:r>
                    </a:p>
                    <a:p>
                      <a:pPr marL="0" marR="0" lvl="0" indent="0" algn="ctr">
                        <a:lnSpc>
                          <a:spcPct val="100000"/>
                        </a:lnSpc>
                        <a:spcBef>
                          <a:spcPts val="0"/>
                        </a:spcBef>
                        <a:spcAft>
                          <a:spcPts val="0"/>
                        </a:spcAft>
                        <a:buClrTx/>
                        <a:buSzTx/>
                        <a:buFontTx/>
                        <a:buNone/>
                      </a:pPr>
                      <a:r>
                        <a:rPr lang="en-US" sz="1200" b="0" u="none" strike="noStrike" kern="1200" cap="none" spc="0" normalizeH="0" baseline="0" noProof="0">
                          <a:ln>
                            <a:noFill/>
                          </a:ln>
                          <a:solidFill>
                            <a:schemeClr val="tx1"/>
                          </a:solidFill>
                          <a:effectLst/>
                          <a:uLnTx/>
                          <a:uFillTx/>
                        </a:rPr>
                        <a:t>Wis-</a:t>
                      </a:r>
                      <a:r>
                        <a:rPr lang="en-US" sz="1200" b="0" u="none" strike="noStrike" kern="1200" cap="none" spc="0" normalizeH="0" baseline="0" noProof="0" err="1">
                          <a:ln>
                            <a:noFill/>
                          </a:ln>
                          <a:solidFill>
                            <a:schemeClr val="tx1"/>
                          </a:solidFill>
                          <a:effectLst/>
                          <a:uLnTx/>
                          <a:uFillTx/>
                        </a:rPr>
                        <a:t>Hipple</a:t>
                      </a:r>
                      <a:r>
                        <a:rPr lang="en-US" sz="1200" b="0" u="none" strike="noStrike" kern="1200" cap="none" spc="0" normalizeH="0" baseline="0" noProof="0">
                          <a:ln>
                            <a:noFill/>
                          </a:ln>
                          <a:solidFill>
                            <a:schemeClr val="tx1"/>
                          </a:solidFill>
                          <a:effectLst/>
                          <a:uLnTx/>
                          <a:uFillTx/>
                        </a:rPr>
                        <a:t> 1 &amp; 1.5</a:t>
                      </a:r>
                      <a:br>
                        <a:rPr lang="en-US" sz="1200" b="0" u="none" strike="noStrike" kern="1200" cap="none" spc="0" normalizeH="0" baseline="0" noProof="0">
                          <a:ln>
                            <a:noFill/>
                          </a:ln>
                          <a:solidFill>
                            <a:srgbClr val="000000"/>
                          </a:solidFill>
                          <a:effectLst/>
                          <a:uLnTx/>
                          <a:uFillTx/>
                        </a:rPr>
                      </a:br>
                      <a:r>
                        <a:rPr lang="en-US" sz="1200" b="0" u="none" strike="noStrike" kern="1200" cap="none" spc="0" normalizeH="0" baseline="0" noProof="0">
                          <a:ln>
                            <a:noFill/>
                          </a:ln>
                          <a:solidFill>
                            <a:schemeClr val="tx1"/>
                          </a:solidFill>
                          <a:effectLst/>
                          <a:uLnTx/>
                          <a:uFillTx/>
                        </a:rPr>
                        <a:t>Phillips 1 &amp; 2</a:t>
                      </a:r>
                      <a:endParaRPr lang="en-US" sz="1200" b="0" i="0" u="none" strike="noStrike" kern="1200" cap="none" spc="0" normalizeH="0" baseline="0" noProof="0">
                        <a:ln>
                          <a:noFill/>
                        </a:ln>
                        <a:solidFill>
                          <a:schemeClr val="tx1"/>
                        </a:solidFill>
                        <a:effectLst/>
                        <a:uLnTx/>
                        <a:uFillTx/>
                        <a:latin typeface="Arial"/>
                        <a:ea typeface="+mn-ea"/>
                        <a:cs typeface="Arial"/>
                      </a:endParaRPr>
                    </a:p>
                  </a:txBody>
                  <a:tcPr anchor="ctr"/>
                </a:tc>
                <a:tc>
                  <a:txBody>
                    <a:bodyPr/>
                    <a:lstStyle/>
                    <a:p>
                      <a:pPr algn="ctr"/>
                      <a:r>
                        <a:rPr lang="en-US" sz="1200">
                          <a:solidFill>
                            <a:schemeClr val="tx1"/>
                          </a:solidFill>
                        </a:rPr>
                        <a:t>Miller 00 – 4</a:t>
                      </a:r>
                    </a:p>
                    <a:p>
                      <a:pPr algn="ctr"/>
                      <a:r>
                        <a:rPr lang="en-US" sz="1200" err="1">
                          <a:solidFill>
                            <a:schemeClr val="tx1"/>
                          </a:solidFill>
                        </a:rPr>
                        <a:t>Macintoch</a:t>
                      </a:r>
                      <a:r>
                        <a:rPr lang="en-US" sz="1200">
                          <a:solidFill>
                            <a:schemeClr val="tx1"/>
                          </a:solidFill>
                        </a:rPr>
                        <a:t> 0 -5, including 3.5 (reusable only)</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err="1">
                          <a:solidFill>
                            <a:schemeClr val="tx1"/>
                          </a:solidFill>
                        </a:rPr>
                        <a:t>Paed</a:t>
                      </a:r>
                      <a:r>
                        <a:rPr lang="en-US" sz="1200">
                          <a:solidFill>
                            <a:schemeClr val="tx1"/>
                          </a:solidFill>
                        </a:rPr>
                        <a:t> 0 (reusable only)</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a:solidFill>
                          <a:schemeClr val="tx1"/>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solidFill>
                            <a:schemeClr val="tx1"/>
                          </a:solidFill>
                        </a:rPr>
                        <a:t>*Disposable blades are plastic</a:t>
                      </a:r>
                      <a:endParaRPr lang="en-US" sz="12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065232999"/>
                  </a:ext>
                </a:extLst>
              </a:tr>
              <a:tr h="6944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Handle</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lvl="0" algn="ctr">
                        <a:buNone/>
                      </a:pPr>
                      <a:r>
                        <a:rPr lang="en-US" sz="1200"/>
                        <a:t>2 Material (Chrome &amp; Stainless Steel)</a:t>
                      </a:r>
                    </a:p>
                    <a:p>
                      <a:pPr lvl="0" algn="ctr">
                        <a:buNone/>
                      </a:pPr>
                      <a:r>
                        <a:rPr lang="en-US" sz="1200"/>
                        <a:t>Many handle sizes</a:t>
                      </a:r>
                      <a:endParaRPr lang="en-US"/>
                    </a:p>
                  </a:txBody>
                  <a:tcPr anchor="ctr"/>
                </a:tc>
                <a:tc>
                  <a:txBody>
                    <a:bodyPr/>
                    <a:lstStyle/>
                    <a:p>
                      <a:pPr algn="ctr"/>
                      <a:r>
                        <a:rPr lang="en-US" sz="1200"/>
                        <a:t>2 Material (Knurled &amp; Satin)</a:t>
                      </a:r>
                    </a:p>
                    <a:p>
                      <a:pPr lvl="0" algn="ctr">
                        <a:buNone/>
                      </a:pPr>
                      <a:r>
                        <a:rPr lang="en-US" sz="1200"/>
                        <a:t>3 Sizes (Standard, Mini &amp; Stubby)</a:t>
                      </a:r>
                      <a:endParaRPr lang="en-US" sz="1200">
                        <a:latin typeface="Arial"/>
                        <a:cs typeface="Arial"/>
                      </a:endParaRPr>
                    </a:p>
                  </a:txBody>
                  <a:tcPr anchor="ctr"/>
                </a:tc>
                <a:tc>
                  <a:txBody>
                    <a:bodyPr/>
                    <a:lstStyle/>
                    <a:p>
                      <a:pPr marL="0" marR="0" lvl="0" indent="0" algn="ctr" rtl="0" eaLnBrk="1" fontAlgn="auto" latinLnBrk="0" hangingPunct="1">
                        <a:lnSpc>
                          <a:spcPct val="100000"/>
                        </a:lnSpc>
                        <a:spcBef>
                          <a:spcPts val="0"/>
                        </a:spcBef>
                        <a:spcAft>
                          <a:spcPts val="0"/>
                        </a:spcAft>
                        <a:buClrTx/>
                        <a:buSzTx/>
                        <a:buFontTx/>
                        <a:buNone/>
                      </a:pPr>
                      <a:r>
                        <a:rPr lang="en-US" sz="1200" b="0" u="none" strike="noStrike" kern="1200" cap="none" spc="0" normalizeH="0" baseline="0" noProof="0">
                          <a:ln>
                            <a:noFill/>
                          </a:ln>
                          <a:solidFill>
                            <a:schemeClr val="tx1"/>
                          </a:solidFill>
                          <a:effectLst/>
                          <a:uLnTx/>
                          <a:uFillTx/>
                        </a:rPr>
                        <a:t>Offer 1 stand-alone handle</a:t>
                      </a:r>
                      <a:br>
                        <a:rPr lang="en-US" sz="1200" b="0" u="none" strike="noStrike" kern="1200" cap="none" spc="0" normalizeH="0" baseline="0" noProof="0">
                          <a:ln>
                            <a:noFill/>
                          </a:ln>
                          <a:solidFill>
                            <a:srgbClr val="000000"/>
                          </a:solidFill>
                          <a:effectLst/>
                          <a:uLnTx/>
                          <a:uFillTx/>
                        </a:rPr>
                      </a:br>
                      <a:r>
                        <a:rPr lang="en-US" sz="1200" b="0" u="none" strike="noStrike" kern="1200" cap="none" spc="0" normalizeH="0" baseline="0" noProof="0">
                          <a:ln>
                            <a:noFill/>
                          </a:ln>
                          <a:solidFill>
                            <a:schemeClr val="tx1"/>
                          </a:solidFill>
                          <a:effectLst/>
                          <a:uLnTx/>
                          <a:uFillTx/>
                        </a:rPr>
                        <a:t>Other handles are in combo kit</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algn="ctr"/>
                      <a:r>
                        <a:rPr lang="en-US" sz="1200" err="1">
                          <a:solidFill>
                            <a:schemeClr val="tx1"/>
                          </a:solidFill>
                        </a:rPr>
                        <a:t>EasyClean</a:t>
                      </a:r>
                      <a:r>
                        <a:rPr lang="en-US" sz="1200">
                          <a:solidFill>
                            <a:schemeClr val="tx1"/>
                          </a:solidFill>
                        </a:rPr>
                        <a:t> Reusable Handle</a:t>
                      </a:r>
                      <a:endParaRPr lang="en-US" sz="12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622405170"/>
                  </a:ext>
                </a:extLst>
              </a:tr>
            </a:tbl>
          </a:graphicData>
        </a:graphic>
      </p:graphicFrame>
    </p:spTree>
    <p:extLst>
      <p:ext uri="{BB962C8B-B14F-4D97-AF65-F5344CB8AC3E}">
        <p14:creationId xmlns:p14="http://schemas.microsoft.com/office/powerpoint/2010/main" val="267020669"/>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E6595-6EBF-CA10-F35F-EBF2D31B4E3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46ED4E1-1AB3-37B0-308E-B4ED69B3D2E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195</a:t>
            </a:fld>
            <a:endParaRPr lang="en-US"/>
          </a:p>
        </p:txBody>
      </p:sp>
      <p:sp>
        <p:nvSpPr>
          <p:cNvPr id="4" name="Title 3">
            <a:extLst>
              <a:ext uri="{FF2B5EF4-FFF2-40B4-BE49-F238E27FC236}">
                <a16:creationId xmlns:a16="http://schemas.microsoft.com/office/drawing/2014/main" id="{D667EB4E-732A-CE88-9D13-0B51A297D769}"/>
              </a:ext>
            </a:extLst>
          </p:cNvPr>
          <p:cNvSpPr>
            <a:spLocks noGrp="1"/>
          </p:cNvSpPr>
          <p:nvPr>
            <p:ph type="title"/>
          </p:nvPr>
        </p:nvSpPr>
        <p:spPr>
          <a:xfrm>
            <a:off x="522219" y="419100"/>
            <a:ext cx="10515600" cy="668820"/>
          </a:xfrm>
        </p:spPr>
        <p:txBody>
          <a:bodyPr>
            <a:normAutofit/>
          </a:bodyPr>
          <a:lstStyle/>
          <a:p>
            <a:r>
              <a:rPr lang="en-US"/>
              <a:t>Competitive Landscape – VIDEO LARYNGOSCOPES</a:t>
            </a:r>
          </a:p>
        </p:txBody>
      </p:sp>
      <p:graphicFrame>
        <p:nvGraphicFramePr>
          <p:cNvPr id="5" name="Table 4">
            <a:extLst>
              <a:ext uri="{FF2B5EF4-FFF2-40B4-BE49-F238E27FC236}">
                <a16:creationId xmlns:a16="http://schemas.microsoft.com/office/drawing/2014/main" id="{7D0877A9-926B-59A8-59E5-720CCE8376EA}"/>
              </a:ext>
            </a:extLst>
          </p:cNvPr>
          <p:cNvGraphicFramePr>
            <a:graphicFrameLocks noGrp="1"/>
          </p:cNvGraphicFramePr>
          <p:nvPr>
            <p:extLst>
              <p:ext uri="{D42A27DB-BD31-4B8C-83A1-F6EECF244321}">
                <p14:modId xmlns:p14="http://schemas.microsoft.com/office/powerpoint/2010/main" val="3450508409"/>
              </p:ext>
            </p:extLst>
          </p:nvPr>
        </p:nvGraphicFramePr>
        <p:xfrm>
          <a:off x="126460" y="2703661"/>
          <a:ext cx="11877473" cy="3529992"/>
        </p:xfrm>
        <a:graphic>
          <a:graphicData uri="http://schemas.openxmlformats.org/drawingml/2006/table">
            <a:tbl>
              <a:tblPr firstRow="1" bandRow="1">
                <a:tableStyleId>{69012ECD-51FC-41F1-AA8D-1B2483CD663E}</a:tableStyleId>
              </a:tblPr>
              <a:tblGrid>
                <a:gridCol w="1105008">
                  <a:extLst>
                    <a:ext uri="{9D8B030D-6E8A-4147-A177-3AD203B41FA5}">
                      <a16:colId xmlns:a16="http://schemas.microsoft.com/office/drawing/2014/main" val="3421468689"/>
                    </a:ext>
                  </a:extLst>
                </a:gridCol>
                <a:gridCol w="2066209">
                  <a:extLst>
                    <a:ext uri="{9D8B030D-6E8A-4147-A177-3AD203B41FA5}">
                      <a16:colId xmlns:a16="http://schemas.microsoft.com/office/drawing/2014/main" val="1433352190"/>
                    </a:ext>
                  </a:extLst>
                </a:gridCol>
                <a:gridCol w="2142417">
                  <a:extLst>
                    <a:ext uri="{9D8B030D-6E8A-4147-A177-3AD203B41FA5}">
                      <a16:colId xmlns:a16="http://schemas.microsoft.com/office/drawing/2014/main" val="3920236612"/>
                    </a:ext>
                  </a:extLst>
                </a:gridCol>
                <a:gridCol w="2306651">
                  <a:extLst>
                    <a:ext uri="{9D8B030D-6E8A-4147-A177-3AD203B41FA5}">
                      <a16:colId xmlns:a16="http://schemas.microsoft.com/office/drawing/2014/main" val="434171081"/>
                    </a:ext>
                  </a:extLst>
                </a:gridCol>
                <a:gridCol w="2128594">
                  <a:extLst>
                    <a:ext uri="{9D8B030D-6E8A-4147-A177-3AD203B41FA5}">
                      <a16:colId xmlns:a16="http://schemas.microsoft.com/office/drawing/2014/main" val="2470667675"/>
                    </a:ext>
                  </a:extLst>
                </a:gridCol>
                <a:gridCol w="2128594">
                  <a:extLst>
                    <a:ext uri="{9D8B030D-6E8A-4147-A177-3AD203B41FA5}">
                      <a16:colId xmlns:a16="http://schemas.microsoft.com/office/drawing/2014/main" val="637421687"/>
                    </a:ext>
                  </a:extLst>
                </a:gridCol>
              </a:tblGrid>
              <a:tr h="518496">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a:txBody>
                    <a:bodyPr/>
                    <a:lstStyle/>
                    <a:p>
                      <a:pPr algn="ctr"/>
                      <a:r>
                        <a:rPr lang="en-US" sz="1400" b="1" err="1">
                          <a:solidFill>
                            <a:schemeClr val="bg1"/>
                          </a:solidFill>
                        </a:rPr>
                        <a:t>VisionPRO</a:t>
                      </a:r>
                      <a:endParaRPr lang="en-US" sz="1400" b="1">
                        <a:solidFill>
                          <a:schemeClr val="bg1"/>
                        </a:solidFill>
                      </a:endParaRPr>
                    </a:p>
                    <a:p>
                      <a:pPr algn="ctr"/>
                      <a:r>
                        <a:rPr lang="en-US" sz="1400" b="1">
                          <a:solidFill>
                            <a:schemeClr val="bg1"/>
                          </a:solidFill>
                        </a:rPr>
                        <a:t>(Heine)</a:t>
                      </a:r>
                      <a:endParaRPr lang="en-US" sz="1400" b="1">
                        <a:solidFill>
                          <a:schemeClr val="bg1"/>
                        </a:solidFill>
                        <a:latin typeface="Arial"/>
                        <a:cs typeface="Arial"/>
                      </a:endParaRPr>
                    </a:p>
                  </a:txBody>
                  <a:tcPr anchor="ctr">
                    <a:solidFill>
                      <a:srgbClr val="1B51A4"/>
                    </a:solidFill>
                  </a:tcPr>
                </a:tc>
                <a:tc>
                  <a:txBody>
                    <a:bodyPr/>
                    <a:lstStyle/>
                    <a:p>
                      <a:pPr algn="ctr"/>
                      <a:r>
                        <a:rPr lang="en-US" sz="1400" b="1">
                          <a:solidFill>
                            <a:schemeClr val="bg1"/>
                          </a:solidFill>
                        </a:rPr>
                        <a:t>McGrath</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a:solidFill>
                            <a:schemeClr val="bg1"/>
                          </a:solidFill>
                        </a:rPr>
                        <a:t>(Medtronic)</a:t>
                      </a:r>
                      <a:endParaRPr lang="en-US" sz="1400" b="1">
                        <a:solidFill>
                          <a:schemeClr val="bg1"/>
                        </a:solidFill>
                        <a:latin typeface="+mn-lt"/>
                        <a:cs typeface="Arial"/>
                      </a:endParaRPr>
                    </a:p>
                  </a:txBody>
                  <a:tcPr anchor="ctr">
                    <a:solidFill>
                      <a:srgbClr val="1B51A4"/>
                    </a:solidFill>
                  </a:tcPr>
                </a:tc>
                <a:tc>
                  <a:txBody>
                    <a:bodyPr/>
                    <a:lstStyle/>
                    <a:p>
                      <a:pPr algn="ctr"/>
                      <a:r>
                        <a:rPr lang="en-US" sz="1400" b="1" err="1">
                          <a:solidFill>
                            <a:schemeClr val="bg1"/>
                          </a:solidFill>
                        </a:rPr>
                        <a:t>Glidescope</a:t>
                      </a:r>
                      <a:r>
                        <a:rPr lang="en-US" sz="1400" b="1">
                          <a:solidFill>
                            <a:schemeClr val="bg1"/>
                          </a:solidFill>
                        </a:rPr>
                        <a:t> Go 2</a:t>
                      </a:r>
                    </a:p>
                    <a:p>
                      <a:pPr algn="ctr"/>
                      <a:r>
                        <a:rPr lang="en-US" sz="1400" b="1">
                          <a:solidFill>
                            <a:schemeClr val="bg1"/>
                          </a:solidFill>
                        </a:rPr>
                        <a:t>(</a:t>
                      </a:r>
                      <a:r>
                        <a:rPr lang="en-US" sz="1400" b="1" err="1">
                          <a:solidFill>
                            <a:schemeClr val="bg1"/>
                          </a:solidFill>
                        </a:rPr>
                        <a:t>Verithon</a:t>
                      </a:r>
                      <a:r>
                        <a:rPr lang="en-US" sz="1400" b="1">
                          <a:solidFill>
                            <a:schemeClr val="bg1"/>
                          </a:solidFill>
                        </a:rPr>
                        <a:t>)</a:t>
                      </a:r>
                      <a:endParaRPr lang="en-US" sz="1400" b="1">
                        <a:solidFill>
                          <a:schemeClr val="bg1"/>
                        </a:solidFill>
                        <a:latin typeface="Arial"/>
                        <a:cs typeface="Arial"/>
                      </a:endParaRPr>
                    </a:p>
                  </a:txBody>
                  <a:tcPr anchor="ctr">
                    <a:solidFill>
                      <a:srgbClr val="1B51A4"/>
                    </a:solidFill>
                  </a:tcPr>
                </a:tc>
                <a:tc>
                  <a:txBody>
                    <a:bodyPr/>
                    <a:lstStyle/>
                    <a:p>
                      <a:pPr algn="ctr"/>
                      <a:r>
                        <a:rPr lang="en-US" sz="1400" b="1">
                          <a:solidFill>
                            <a:schemeClr val="bg1"/>
                          </a:solidFill>
                        </a:rPr>
                        <a:t>King</a:t>
                      </a:r>
                    </a:p>
                    <a:p>
                      <a:pPr algn="ctr"/>
                      <a:r>
                        <a:rPr lang="en-US" sz="1400" b="1">
                          <a:solidFill>
                            <a:schemeClr val="bg1"/>
                          </a:solidFill>
                        </a:rPr>
                        <a:t>(</a:t>
                      </a:r>
                      <a:r>
                        <a:rPr lang="en-US" sz="1400" b="1" err="1">
                          <a:solidFill>
                            <a:schemeClr val="bg1"/>
                          </a:solidFill>
                        </a:rPr>
                        <a:t>Ambu</a:t>
                      </a:r>
                      <a:r>
                        <a:rPr lang="en-US" sz="1400" b="1">
                          <a:solidFill>
                            <a:schemeClr val="bg1"/>
                          </a:solidFill>
                        </a:rPr>
                        <a:t>)</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err="1">
                          <a:solidFill>
                            <a:schemeClr val="bg1"/>
                          </a:solidFill>
                        </a:rPr>
                        <a:t>ProVu</a:t>
                      </a:r>
                      <a:endParaRPr lang="en-US" sz="1400" b="1">
                        <a:solidFill>
                          <a:schemeClr val="bg1"/>
                        </a:solidFill>
                      </a:endParaRPr>
                    </a:p>
                    <a:p>
                      <a:pPr algn="ctr"/>
                      <a:r>
                        <a:rPr lang="en-US" sz="1400" b="1">
                          <a:solidFill>
                            <a:schemeClr val="bg1"/>
                          </a:solidFill>
                        </a:rPr>
                        <a:t>(</a:t>
                      </a:r>
                      <a:r>
                        <a:rPr lang="en-US" sz="1400" b="1" err="1">
                          <a:solidFill>
                            <a:schemeClr val="bg1"/>
                          </a:solidFill>
                        </a:rPr>
                        <a:t>Flexicare</a:t>
                      </a:r>
                      <a:r>
                        <a:rPr lang="en-US" sz="1400" b="1">
                          <a:solidFill>
                            <a:schemeClr val="bg1"/>
                          </a:solidFill>
                        </a:rPr>
                        <a:t>)</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extLst>
                  <a:ext uri="{0D108BD9-81ED-4DB2-BD59-A6C34878D82A}">
                    <a16:rowId xmlns:a16="http://schemas.microsoft.com/office/drawing/2014/main" val="1920091827"/>
                  </a:ext>
                </a:extLst>
              </a:tr>
              <a:tr h="998509">
                <a:tc>
                  <a:txBody>
                    <a:bodyPr/>
                    <a:lstStyle/>
                    <a:p>
                      <a:pPr marL="0" algn="l" defTabSz="457200" rtl="0" eaLnBrk="1" latinLnBrk="0" hangingPunct="1"/>
                      <a:r>
                        <a:rPr lang="en-US" sz="1200" b="1" kern="1200">
                          <a:solidFill>
                            <a:schemeClr val="bg1"/>
                          </a:solidFill>
                        </a:rPr>
                        <a:t>Style</a:t>
                      </a:r>
                      <a:endParaRPr lang="en-US" sz="1200" b="1" kern="1200">
                        <a:solidFill>
                          <a:schemeClr val="bg1"/>
                        </a:solidFill>
                        <a:latin typeface="Arial"/>
                        <a:ea typeface="+mn-ea"/>
                        <a:cs typeface="Arial"/>
                      </a:endParaRPr>
                    </a:p>
                  </a:txBody>
                  <a:tcPr anchor="ctr">
                    <a:solidFill>
                      <a:srgbClr val="1B51A4"/>
                    </a:solidFill>
                  </a:tcPr>
                </a:tc>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100" kern="1200">
                          <a:solidFill>
                            <a:schemeClr val="dk1"/>
                          </a:solidFill>
                        </a:rPr>
                        <a:t>Robust, high-quality image, black recycled material sheaths</a:t>
                      </a:r>
                      <a:endParaRPr lang="en-US" sz="1100" kern="1200">
                        <a:solidFill>
                          <a:schemeClr val="dk1"/>
                        </a:solidFill>
                        <a:latin typeface="Arial"/>
                        <a:ea typeface="+mn-ea"/>
                        <a:cs typeface="Arial"/>
                      </a:endParaRPr>
                    </a:p>
                  </a:txBody>
                  <a:tcPr anchor="ctr"/>
                </a:tc>
                <a:tc>
                  <a:txBody>
                    <a:bodyPr/>
                    <a:lstStyle/>
                    <a:p>
                      <a:pPr algn="ctr"/>
                      <a:r>
                        <a:rPr lang="en-US" sz="1100"/>
                        <a:t>All 1 piece, compact design. </a:t>
                      </a:r>
                      <a:endParaRPr lang="en-US" sz="1100">
                        <a:latin typeface="Arial"/>
                        <a:cs typeface="Arial"/>
                      </a:endParaRPr>
                    </a:p>
                  </a:txBody>
                  <a:tcPr anchor="ctr"/>
                </a:tc>
                <a:tc>
                  <a:txBody>
                    <a:bodyPr/>
                    <a:lstStyle/>
                    <a:p>
                      <a:pPr algn="ctr"/>
                      <a:r>
                        <a:rPr lang="en-US" sz="1100">
                          <a:solidFill>
                            <a:schemeClr val="tx1"/>
                          </a:solidFill>
                        </a:rPr>
                        <a:t>2 blade styles:</a:t>
                      </a:r>
                    </a:p>
                    <a:p>
                      <a:pPr algn="ctr"/>
                      <a:r>
                        <a:rPr lang="en-US" sz="1100">
                          <a:solidFill>
                            <a:schemeClr val="tx1"/>
                          </a:solidFill>
                        </a:rPr>
                        <a:t>Spectrum QC &amp; Video Baton QC</a:t>
                      </a:r>
                    </a:p>
                    <a:p>
                      <a:pPr algn="ctr"/>
                      <a:r>
                        <a:rPr lang="en-US" sz="1100">
                          <a:solidFill>
                            <a:schemeClr val="tx1"/>
                          </a:solidFill>
                        </a:rPr>
                        <a:t>Magnetic connection design </a:t>
                      </a:r>
                      <a:endParaRPr lang="en-US" sz="1100">
                        <a:solidFill>
                          <a:schemeClr val="tx1"/>
                        </a:solidFill>
                        <a:latin typeface="Arial"/>
                        <a:cs typeface="Arial"/>
                      </a:endParaRPr>
                    </a:p>
                  </a:txBody>
                  <a:tcPr anchor="ctr"/>
                </a:tc>
                <a:tc>
                  <a:txBody>
                    <a:bodyPr/>
                    <a:lstStyle/>
                    <a:p>
                      <a:pPr algn="ctr"/>
                      <a:r>
                        <a:rPr lang="en-US" sz="1100">
                          <a:solidFill>
                            <a:schemeClr val="tx1"/>
                          </a:solidFill>
                        </a:rPr>
                        <a:t>All plastic, cheap, 2 styles</a:t>
                      </a:r>
                      <a:endParaRPr lang="en-US" sz="110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100">
                          <a:solidFill>
                            <a:schemeClr val="tx1"/>
                          </a:solidFill>
                        </a:rPr>
                        <a:t>Blade and handle modeled after popular BriteBlade Pro</a:t>
                      </a:r>
                      <a:endParaRPr lang="en-US" sz="11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396665163"/>
                  </a:ext>
                </a:extLst>
              </a:tr>
              <a:tr h="45749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Reusability</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marL="0" algn="ctr" defTabSz="914400" rtl="0" eaLnBrk="1" latinLnBrk="0" hangingPunct="1"/>
                      <a:r>
                        <a:rPr lang="en-US" sz="1100" kern="1200">
                          <a:solidFill>
                            <a:schemeClr val="dk1"/>
                          </a:solidFill>
                        </a:rPr>
                        <a:t>Reusable screen</a:t>
                      </a:r>
                    </a:p>
                    <a:p>
                      <a:pPr marL="0" algn="ctr" defTabSz="914400" rtl="0" eaLnBrk="1" latinLnBrk="0" hangingPunct="1"/>
                      <a:r>
                        <a:rPr lang="en-US" sz="1100" kern="1200">
                          <a:solidFill>
                            <a:schemeClr val="dk1"/>
                          </a:solidFill>
                        </a:rPr>
                        <a:t>Disposable blade sheaths</a:t>
                      </a:r>
                      <a:endParaRPr lang="en-US" sz="1100" kern="1200">
                        <a:solidFill>
                          <a:schemeClr val="dk1"/>
                        </a:solidFill>
                        <a:latin typeface="Arial"/>
                        <a:ea typeface="+mn-ea"/>
                        <a:cs typeface="Arial"/>
                      </a:endParaRPr>
                    </a:p>
                  </a:txBody>
                  <a:tcPr anchor="ctr"/>
                </a:tc>
                <a:tc>
                  <a:txBody>
                    <a:bodyPr/>
                    <a:lstStyle/>
                    <a:p>
                      <a:pPr algn="ctr"/>
                      <a:r>
                        <a:rPr lang="en-US" sz="1100"/>
                        <a:t>Reusable screen</a:t>
                      </a:r>
                    </a:p>
                    <a:p>
                      <a:pPr algn="ctr"/>
                      <a:r>
                        <a:rPr lang="en-US" sz="1100"/>
                        <a:t>Disposable blade sheaths</a:t>
                      </a:r>
                      <a:endParaRPr lang="en-US" sz="1100">
                        <a:latin typeface="Arial"/>
                        <a:cs typeface="Arial"/>
                      </a:endParaRPr>
                    </a:p>
                  </a:txBody>
                  <a:tcPr anchor="ctr"/>
                </a:tc>
                <a:tc>
                  <a:txBody>
                    <a:bodyPr/>
                    <a:lstStyle/>
                    <a:p>
                      <a:pPr marL="0" marR="0" lvl="0" indent="0" algn="ctr" rtl="0" eaLnBrk="1" fontAlgn="auto" latinLnBrk="0" hangingPunct="1">
                        <a:lnSpc>
                          <a:spcPct val="100000"/>
                        </a:lnSpc>
                        <a:spcBef>
                          <a:spcPts val="0"/>
                        </a:spcBef>
                        <a:spcAft>
                          <a:spcPts val="0"/>
                        </a:spcAft>
                        <a:buClrTx/>
                        <a:buSzTx/>
                        <a:buFontTx/>
                        <a:buNone/>
                      </a:pPr>
                      <a:r>
                        <a:rPr kumimoji="0" lang="en-US" sz="1100" b="0" u="none" strike="noStrike" kern="1200" cap="none" spc="0" normalizeH="0" baseline="0" noProof="0">
                          <a:ln>
                            <a:noFill/>
                          </a:ln>
                          <a:solidFill>
                            <a:srgbClr val="000000"/>
                          </a:solidFill>
                          <a:effectLst/>
                          <a:uLnTx/>
                          <a:uFillTx/>
                        </a:rPr>
                        <a:t>Reusable screen</a:t>
                      </a:r>
                    </a:p>
                    <a:p>
                      <a:pPr marL="0" marR="0" lvl="0" indent="0" algn="ctr" rtl="0" eaLnBrk="1" fontAlgn="auto" latinLnBrk="0" hangingPunct="1">
                        <a:lnSpc>
                          <a:spcPct val="100000"/>
                        </a:lnSpc>
                        <a:spcBef>
                          <a:spcPts val="0"/>
                        </a:spcBef>
                        <a:spcAft>
                          <a:spcPts val="0"/>
                        </a:spcAft>
                        <a:buClrTx/>
                        <a:buSzTx/>
                        <a:buFontTx/>
                        <a:buNone/>
                      </a:pPr>
                      <a:r>
                        <a:rPr kumimoji="0" lang="en-US" sz="1100" b="0" u="none" strike="noStrike" kern="1200" cap="none" spc="0" normalizeH="0" baseline="0" noProof="0">
                          <a:ln>
                            <a:noFill/>
                          </a:ln>
                          <a:solidFill>
                            <a:srgbClr val="000000"/>
                          </a:solidFill>
                          <a:effectLst/>
                          <a:uLnTx/>
                          <a:uFillTx/>
                        </a:rPr>
                        <a:t>Disposable blade sheaths</a:t>
                      </a:r>
                      <a:endParaRPr kumimoji="0" lang="en-US" sz="1100" b="0" i="0" u="none" strike="noStrike" kern="1200" cap="none" spc="0" normalizeH="0" baseline="0" noProof="0">
                        <a:ln>
                          <a:noFill/>
                        </a:ln>
                        <a:solidFill>
                          <a:srgbClr val="000000"/>
                        </a:solidFill>
                        <a:effectLst/>
                        <a:uLnTx/>
                        <a:uFillTx/>
                        <a:latin typeface="Arial"/>
                        <a:ea typeface="+mn-ea"/>
                        <a:cs typeface="Arial"/>
                      </a:endParaRPr>
                    </a:p>
                  </a:txBody>
                  <a:tcPr anchor="ctr"/>
                </a:tc>
                <a:tc>
                  <a:txBody>
                    <a:bodyPr/>
                    <a:lstStyle/>
                    <a:p>
                      <a:pPr algn="ctr"/>
                      <a:r>
                        <a:rPr lang="en-US" sz="1100">
                          <a:solidFill>
                            <a:schemeClr val="tx1"/>
                          </a:solidFill>
                        </a:rPr>
                        <a:t>Full disposable version</a:t>
                      </a:r>
                    </a:p>
                    <a:p>
                      <a:pPr algn="ctr"/>
                      <a:r>
                        <a:rPr lang="en-US" sz="1100">
                          <a:solidFill>
                            <a:schemeClr val="tx1"/>
                          </a:solidFill>
                        </a:rPr>
                        <a:t>Reusable camera version</a:t>
                      </a:r>
                      <a:endParaRPr lang="en-US" sz="110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100">
                          <a:solidFill>
                            <a:schemeClr val="tx1"/>
                          </a:solidFill>
                        </a:rPr>
                        <a:t>Reusable screen</a:t>
                      </a:r>
                    </a:p>
                    <a:p>
                      <a:pPr algn="ctr"/>
                      <a:r>
                        <a:rPr lang="en-US" sz="1100">
                          <a:solidFill>
                            <a:schemeClr val="tx1"/>
                          </a:solidFill>
                        </a:rPr>
                        <a:t>Disposable blade/handle</a:t>
                      </a:r>
                      <a:endParaRPr lang="en-US" sz="11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02504062"/>
                  </a:ext>
                </a:extLst>
              </a:tr>
              <a:tr h="64049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Battery </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marL="0" algn="ctr" defTabSz="914400" rtl="0" eaLnBrk="1" latinLnBrk="0" hangingPunct="1"/>
                      <a:r>
                        <a:rPr lang="en-US" sz="1100" kern="1200">
                          <a:solidFill>
                            <a:schemeClr val="dk1"/>
                          </a:solidFill>
                        </a:rPr>
                        <a:t>Rechargeable w/ docking station</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kern="1200">
                          <a:solidFill>
                            <a:schemeClr val="dk1"/>
                          </a:solidFill>
                        </a:rPr>
                        <a:t>240min lifetime</a:t>
                      </a:r>
                      <a:endParaRPr lang="en-US" sz="1100" kern="1200">
                        <a:solidFill>
                          <a:schemeClr val="dk1"/>
                        </a:solidFill>
                        <a:latin typeface="+mn-lt"/>
                        <a:ea typeface="+mn-ea"/>
                        <a:cs typeface="Arial"/>
                      </a:endParaRPr>
                    </a:p>
                  </a:txBody>
                  <a:tcPr anchor="ctr"/>
                </a:tc>
                <a:tc>
                  <a:txBody>
                    <a:bodyPr/>
                    <a:lstStyle/>
                    <a:p>
                      <a:pPr algn="ctr"/>
                      <a:r>
                        <a:rPr lang="en-US" sz="1100"/>
                        <a:t>Replaceable McGrath battery pack  </a:t>
                      </a:r>
                    </a:p>
                    <a:p>
                      <a:pPr algn="ctr"/>
                      <a:r>
                        <a:rPr lang="en-US" sz="1100"/>
                        <a:t>250min lifetime</a:t>
                      </a:r>
                      <a:endParaRPr lang="en-US" sz="1100">
                        <a:latin typeface="Arial"/>
                        <a:cs typeface="Arial"/>
                      </a:endParaRPr>
                    </a:p>
                  </a:txBody>
                  <a:tcPr anchor="ctr"/>
                </a:tc>
                <a:tc>
                  <a:txBody>
                    <a:bodyPr/>
                    <a:lstStyle/>
                    <a:p>
                      <a:pPr algn="ctr"/>
                      <a:r>
                        <a:rPr lang="en-US" sz="1100">
                          <a:solidFill>
                            <a:schemeClr val="tx1"/>
                          </a:solidFill>
                        </a:rPr>
                        <a:t>Rechargeable battery</a:t>
                      </a:r>
                    </a:p>
                    <a:p>
                      <a:pPr algn="ctr"/>
                      <a:r>
                        <a:rPr lang="en-US" sz="1100">
                          <a:solidFill>
                            <a:schemeClr val="tx1"/>
                          </a:solidFill>
                        </a:rPr>
                        <a:t>100 min lifetime</a:t>
                      </a:r>
                      <a:endParaRPr lang="en-US" sz="1100">
                        <a:solidFill>
                          <a:schemeClr val="tx1"/>
                        </a:solidFill>
                        <a:latin typeface="Arial"/>
                        <a:cs typeface="Arial"/>
                      </a:endParaRPr>
                    </a:p>
                  </a:txBody>
                  <a:tcPr anchor="ctr"/>
                </a:tc>
                <a:tc>
                  <a:txBody>
                    <a:bodyPr/>
                    <a:lstStyle/>
                    <a:p>
                      <a:pPr algn="ctr"/>
                      <a:r>
                        <a:rPr lang="en-US" sz="1100">
                          <a:solidFill>
                            <a:schemeClr val="tx1"/>
                          </a:solidFill>
                        </a:rPr>
                        <a:t>AAA batteries</a:t>
                      </a:r>
                    </a:p>
                    <a:p>
                      <a:pPr algn="ctr"/>
                      <a:r>
                        <a:rPr lang="en-US" sz="1100">
                          <a:solidFill>
                            <a:schemeClr val="tx1"/>
                          </a:solidFill>
                        </a:rPr>
                        <a:t>80 min lifetime</a:t>
                      </a:r>
                      <a:endParaRPr lang="en-US" sz="110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100">
                          <a:solidFill>
                            <a:schemeClr val="tx1"/>
                          </a:solidFill>
                        </a:rPr>
                        <a:t>Rechargeable battery</a:t>
                      </a:r>
                    </a:p>
                    <a:p>
                      <a:pPr algn="ctr"/>
                      <a:r>
                        <a:rPr lang="en-US" sz="1100">
                          <a:solidFill>
                            <a:schemeClr val="tx1"/>
                          </a:solidFill>
                        </a:rPr>
                        <a:t>60 min lifetime</a:t>
                      </a:r>
                      <a:endParaRPr lang="en-US" sz="11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123673478"/>
                  </a:ext>
                </a:extLst>
              </a:tr>
              <a:tr h="45749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Screen size</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marL="0" algn="ctr" defTabSz="914400" rtl="0" eaLnBrk="1" latinLnBrk="0" hangingPunct="1"/>
                      <a:r>
                        <a:rPr lang="en-US" sz="1100" kern="1200">
                          <a:solidFill>
                            <a:schemeClr val="dk1"/>
                          </a:solidFill>
                        </a:rPr>
                        <a:t>3.2in vertical display</a:t>
                      </a:r>
                      <a:endParaRPr lang="en-US" sz="1100" kern="1200">
                        <a:solidFill>
                          <a:schemeClr val="dk1"/>
                        </a:solidFill>
                        <a:latin typeface="Arial"/>
                        <a:ea typeface="+mn-ea"/>
                        <a:cs typeface="Arial"/>
                      </a:endParaRPr>
                    </a:p>
                  </a:txBody>
                  <a:tcPr anchor="ctr"/>
                </a:tc>
                <a:tc>
                  <a:txBody>
                    <a:bodyPr/>
                    <a:lstStyle/>
                    <a:p>
                      <a:pPr algn="ctr"/>
                      <a:r>
                        <a:rPr lang="en-US" sz="1100"/>
                        <a:t>2.5 in vertical display</a:t>
                      </a:r>
                      <a:endParaRPr lang="en-US" sz="1100">
                        <a:latin typeface="Arial"/>
                        <a:cs typeface="Arial"/>
                      </a:endParaRPr>
                    </a:p>
                  </a:txBody>
                  <a:tcPr anchor="ctr"/>
                </a:tc>
                <a:tc>
                  <a:txBody>
                    <a:bodyPr/>
                    <a:lstStyle/>
                    <a:p>
                      <a:pPr marL="0" marR="0" lvl="0" indent="0" algn="ctr" rtl="0" eaLnBrk="1" fontAlgn="auto" latinLnBrk="0" hangingPunct="1">
                        <a:lnSpc>
                          <a:spcPct val="100000"/>
                        </a:lnSpc>
                        <a:spcBef>
                          <a:spcPts val="0"/>
                        </a:spcBef>
                        <a:spcAft>
                          <a:spcPts val="0"/>
                        </a:spcAft>
                        <a:buClrTx/>
                        <a:buSzTx/>
                        <a:buFontTx/>
                        <a:buNone/>
                      </a:pPr>
                      <a:r>
                        <a:rPr lang="en-US" sz="1100" b="0" u="none" strike="noStrike" kern="1200" cap="none" spc="0" normalizeH="0" baseline="0" noProof="0">
                          <a:ln>
                            <a:noFill/>
                          </a:ln>
                          <a:solidFill>
                            <a:schemeClr val="tx1"/>
                          </a:solidFill>
                          <a:effectLst/>
                          <a:uLnTx/>
                          <a:uFillTx/>
                        </a:rPr>
                        <a:t>3.5in landscape touchscreen</a:t>
                      </a:r>
                      <a:endParaRPr lang="en-US" sz="1100" b="0" i="0" u="none" strike="noStrike" kern="1200" cap="none" spc="0" normalizeH="0" baseline="0" noProof="0">
                        <a:ln>
                          <a:noFill/>
                        </a:ln>
                        <a:solidFill>
                          <a:schemeClr val="tx1"/>
                        </a:solidFill>
                        <a:effectLst/>
                        <a:uLnTx/>
                        <a:uFillTx/>
                        <a:latin typeface="Arial"/>
                        <a:ea typeface="+mn-ea"/>
                        <a:cs typeface="Arial"/>
                      </a:endParaRPr>
                    </a:p>
                  </a:txBody>
                  <a:tcPr anchor="ctr"/>
                </a:tc>
                <a:tc>
                  <a:txBody>
                    <a:bodyPr/>
                    <a:lstStyle/>
                    <a:p>
                      <a:pPr algn="ctr"/>
                      <a:r>
                        <a:rPr lang="en-US" sz="1100">
                          <a:solidFill>
                            <a:schemeClr val="tx1"/>
                          </a:solidFill>
                        </a:rPr>
                        <a:t>2.4in landscape screen</a:t>
                      </a:r>
                      <a:endParaRPr lang="en-US" sz="110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100">
                          <a:solidFill>
                            <a:schemeClr val="tx1"/>
                          </a:solidFill>
                        </a:rPr>
                        <a:t>3.5” landscape screen</a:t>
                      </a:r>
                    </a:p>
                    <a:p>
                      <a:pPr algn="ctr"/>
                      <a:r>
                        <a:rPr lang="en-US" sz="1100">
                          <a:solidFill>
                            <a:schemeClr val="tx1"/>
                          </a:solidFill>
                        </a:rPr>
                        <a:t>(8” auxiliary screen option)</a:t>
                      </a:r>
                      <a:endParaRPr lang="en-US" sz="11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065232999"/>
                  </a:ext>
                </a:extLst>
              </a:tr>
              <a:tr h="45749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u="none" strike="noStrike" kern="1200" cap="none" spc="0" normalizeH="0" baseline="0" noProof="0">
                          <a:ln>
                            <a:noFill/>
                          </a:ln>
                          <a:solidFill>
                            <a:schemeClr val="bg1"/>
                          </a:solidFill>
                          <a:effectLst/>
                          <a:uLnTx/>
                          <a:uFillTx/>
                        </a:rPr>
                        <a:t>Blades</a:t>
                      </a:r>
                      <a:endParaRPr kumimoji="0" lang="en-US" sz="12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marL="0" lvl="0" algn="ctr" defTabSz="914400" rtl="0" eaLnBrk="1" latinLnBrk="0" hangingPunct="1">
                        <a:buNone/>
                      </a:pPr>
                      <a:r>
                        <a:rPr lang="en-US" sz="1100" kern="1200">
                          <a:solidFill>
                            <a:schemeClr val="dk1"/>
                          </a:solidFill>
                        </a:rPr>
                        <a:t>4 sizes</a:t>
                      </a:r>
                      <a:endParaRPr lang="en-US" sz="1100" kern="1200">
                        <a:solidFill>
                          <a:schemeClr val="dk1"/>
                        </a:solidFill>
                        <a:latin typeface="Arial"/>
                        <a:ea typeface="+mn-ea"/>
                        <a:cs typeface="Arial"/>
                      </a:endParaRPr>
                    </a:p>
                  </a:txBody>
                  <a:tcPr anchor="ctr"/>
                </a:tc>
                <a:tc>
                  <a:txBody>
                    <a:bodyPr/>
                    <a:lstStyle/>
                    <a:p>
                      <a:pPr algn="ctr"/>
                      <a:r>
                        <a:rPr lang="en-US" sz="1100"/>
                        <a:t>5 sizes</a:t>
                      </a:r>
                      <a:endParaRPr lang="en-US" sz="1100">
                        <a:latin typeface="Arial"/>
                        <a:cs typeface="Arial"/>
                      </a:endParaRPr>
                    </a:p>
                  </a:txBody>
                  <a:tcPr anchor="ctr"/>
                </a:tc>
                <a:tc>
                  <a:txBody>
                    <a:bodyPr/>
                    <a:lstStyle/>
                    <a:p>
                      <a:pPr marL="0" marR="0" lvl="0" indent="0" algn="ctr" rtl="0" eaLnBrk="1" fontAlgn="auto" latinLnBrk="0" hangingPunct="1">
                        <a:lnSpc>
                          <a:spcPct val="100000"/>
                        </a:lnSpc>
                        <a:spcBef>
                          <a:spcPts val="0"/>
                        </a:spcBef>
                        <a:spcAft>
                          <a:spcPts val="0"/>
                        </a:spcAft>
                        <a:buClrTx/>
                        <a:buSzTx/>
                        <a:buFontTx/>
                        <a:buNone/>
                      </a:pPr>
                      <a:r>
                        <a:rPr kumimoji="0" lang="en-US" sz="1100" b="0" u="none" strike="noStrike" kern="1200" cap="none" spc="0" normalizeH="0" baseline="0" noProof="0">
                          <a:ln>
                            <a:noFill/>
                          </a:ln>
                          <a:solidFill>
                            <a:schemeClr val="tx1"/>
                          </a:solidFill>
                          <a:effectLst/>
                          <a:uLnTx/>
                          <a:uFillTx/>
                        </a:rPr>
                        <a:t>11 sizes</a:t>
                      </a:r>
                      <a:endParaRPr kumimoji="0" lang="en-US" sz="11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algn="ctr"/>
                      <a:r>
                        <a:rPr lang="en-US" sz="1100">
                          <a:solidFill>
                            <a:schemeClr val="tx1"/>
                          </a:solidFill>
                        </a:rPr>
                        <a:t>10 sizes (including channeled)</a:t>
                      </a:r>
                      <a:endParaRPr lang="en-US" sz="110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100">
                          <a:solidFill>
                            <a:schemeClr val="tx1"/>
                          </a:solidFill>
                        </a:rPr>
                        <a:t>9 sizes</a:t>
                      </a:r>
                    </a:p>
                    <a:p>
                      <a:pPr algn="ctr"/>
                      <a:r>
                        <a:rPr lang="en-US" sz="1100">
                          <a:solidFill>
                            <a:schemeClr val="tx1"/>
                          </a:solidFill>
                        </a:rPr>
                        <a:t>All metal blade</a:t>
                      </a:r>
                      <a:endParaRPr lang="en-US" sz="110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622405170"/>
                  </a:ext>
                </a:extLst>
              </a:tr>
            </a:tbl>
          </a:graphicData>
        </a:graphic>
      </p:graphicFrame>
      <p:pic>
        <p:nvPicPr>
          <p:cNvPr id="6" name="Picture 5">
            <a:extLst>
              <a:ext uri="{FF2B5EF4-FFF2-40B4-BE49-F238E27FC236}">
                <a16:creationId xmlns:a16="http://schemas.microsoft.com/office/drawing/2014/main" id="{FF99686E-7221-83E7-31A1-96FB74CA7D63}"/>
              </a:ext>
            </a:extLst>
          </p:cNvPr>
          <p:cNvPicPr>
            <a:picLocks noChangeAspect="1"/>
          </p:cNvPicPr>
          <p:nvPr/>
        </p:nvPicPr>
        <p:blipFill>
          <a:blip r:embed="rId3"/>
          <a:stretch>
            <a:fillRect/>
          </a:stretch>
        </p:blipFill>
        <p:spPr>
          <a:xfrm>
            <a:off x="5766162" y="1124917"/>
            <a:ext cx="1388720" cy="1406024"/>
          </a:xfrm>
          <a:prstGeom prst="rect">
            <a:avLst/>
          </a:prstGeom>
        </p:spPr>
      </p:pic>
      <p:pic>
        <p:nvPicPr>
          <p:cNvPr id="8" name="Picture 7">
            <a:extLst>
              <a:ext uri="{FF2B5EF4-FFF2-40B4-BE49-F238E27FC236}">
                <a16:creationId xmlns:a16="http://schemas.microsoft.com/office/drawing/2014/main" id="{2F6CFCA8-2464-3C76-B8BE-C6C592EEA169}"/>
              </a:ext>
            </a:extLst>
          </p:cNvPr>
          <p:cNvPicPr>
            <a:picLocks noChangeAspect="1"/>
          </p:cNvPicPr>
          <p:nvPr/>
        </p:nvPicPr>
        <p:blipFill>
          <a:blip r:embed="rId4"/>
          <a:stretch>
            <a:fillRect/>
          </a:stretch>
        </p:blipFill>
        <p:spPr>
          <a:xfrm>
            <a:off x="8108797" y="1125144"/>
            <a:ext cx="899840" cy="1459583"/>
          </a:xfrm>
          <a:prstGeom prst="rect">
            <a:avLst/>
          </a:prstGeom>
        </p:spPr>
      </p:pic>
      <p:pic>
        <p:nvPicPr>
          <p:cNvPr id="10" name="Picture 9">
            <a:extLst>
              <a:ext uri="{FF2B5EF4-FFF2-40B4-BE49-F238E27FC236}">
                <a16:creationId xmlns:a16="http://schemas.microsoft.com/office/drawing/2014/main" id="{84022161-E57A-F393-4EBD-9333822E8D79}"/>
              </a:ext>
            </a:extLst>
          </p:cNvPr>
          <p:cNvPicPr>
            <a:picLocks noChangeAspect="1"/>
          </p:cNvPicPr>
          <p:nvPr/>
        </p:nvPicPr>
        <p:blipFill>
          <a:blip r:embed="rId5"/>
          <a:stretch>
            <a:fillRect/>
          </a:stretch>
        </p:blipFill>
        <p:spPr>
          <a:xfrm>
            <a:off x="3909561" y="1125537"/>
            <a:ext cx="973349" cy="1463380"/>
          </a:xfrm>
          <a:prstGeom prst="rect">
            <a:avLst/>
          </a:prstGeom>
        </p:spPr>
      </p:pic>
      <p:pic>
        <p:nvPicPr>
          <p:cNvPr id="12" name="Picture 11">
            <a:extLst>
              <a:ext uri="{FF2B5EF4-FFF2-40B4-BE49-F238E27FC236}">
                <a16:creationId xmlns:a16="http://schemas.microsoft.com/office/drawing/2014/main" id="{90A1AB4D-8D69-7459-4E54-E259C20DB347}"/>
              </a:ext>
            </a:extLst>
          </p:cNvPr>
          <p:cNvPicPr>
            <a:picLocks noChangeAspect="1"/>
          </p:cNvPicPr>
          <p:nvPr/>
        </p:nvPicPr>
        <p:blipFill rotWithShape="1">
          <a:blip r:embed="rId6"/>
          <a:srcRect r="3082" b="5685"/>
          <a:stretch/>
        </p:blipFill>
        <p:spPr>
          <a:xfrm>
            <a:off x="10198263" y="1121347"/>
            <a:ext cx="611952" cy="1463380"/>
          </a:xfrm>
          <a:prstGeom prst="rect">
            <a:avLst/>
          </a:prstGeom>
        </p:spPr>
      </p:pic>
      <p:pic>
        <p:nvPicPr>
          <p:cNvPr id="14" name="Picture 13">
            <a:extLst>
              <a:ext uri="{FF2B5EF4-FFF2-40B4-BE49-F238E27FC236}">
                <a16:creationId xmlns:a16="http://schemas.microsoft.com/office/drawing/2014/main" id="{73E185B5-37D5-4034-D783-A6B93BF9529D}"/>
              </a:ext>
            </a:extLst>
          </p:cNvPr>
          <p:cNvPicPr>
            <a:picLocks noChangeAspect="1"/>
          </p:cNvPicPr>
          <p:nvPr/>
        </p:nvPicPr>
        <p:blipFill>
          <a:blip r:embed="rId7"/>
          <a:stretch>
            <a:fillRect/>
          </a:stretch>
        </p:blipFill>
        <p:spPr>
          <a:xfrm>
            <a:off x="1681325" y="1037319"/>
            <a:ext cx="865422" cy="1551598"/>
          </a:xfrm>
          <a:prstGeom prst="rect">
            <a:avLst/>
          </a:prstGeom>
        </p:spPr>
      </p:pic>
    </p:spTree>
    <p:extLst>
      <p:ext uri="{BB962C8B-B14F-4D97-AF65-F5344CB8AC3E}">
        <p14:creationId xmlns:p14="http://schemas.microsoft.com/office/powerpoint/2010/main" val="3460669972"/>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EB76D-4A2E-E024-F60A-CFA3448F87CA}"/>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559B1B6-25D2-DEB6-3ABD-FB82492779B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196</a:t>
            </a:fld>
            <a:endParaRPr lang="en-US"/>
          </a:p>
        </p:txBody>
      </p:sp>
      <p:sp>
        <p:nvSpPr>
          <p:cNvPr id="4" name="Title 3">
            <a:extLst>
              <a:ext uri="{FF2B5EF4-FFF2-40B4-BE49-F238E27FC236}">
                <a16:creationId xmlns:a16="http://schemas.microsoft.com/office/drawing/2014/main" id="{AF62FD02-8253-CD92-D370-CC27F8D29D5E}"/>
              </a:ext>
            </a:extLst>
          </p:cNvPr>
          <p:cNvSpPr>
            <a:spLocks noGrp="1"/>
          </p:cNvSpPr>
          <p:nvPr>
            <p:ph type="title"/>
          </p:nvPr>
        </p:nvSpPr>
        <p:spPr>
          <a:xfrm>
            <a:off x="522219" y="419100"/>
            <a:ext cx="10515600" cy="668820"/>
          </a:xfrm>
        </p:spPr>
        <p:txBody>
          <a:bodyPr/>
          <a:lstStyle/>
          <a:p>
            <a:r>
              <a:rPr lang="en-US"/>
              <a:t>Competitive Pricing</a:t>
            </a:r>
          </a:p>
        </p:txBody>
      </p:sp>
      <p:graphicFrame>
        <p:nvGraphicFramePr>
          <p:cNvPr id="5" name="Table 4">
            <a:extLst>
              <a:ext uri="{FF2B5EF4-FFF2-40B4-BE49-F238E27FC236}">
                <a16:creationId xmlns:a16="http://schemas.microsoft.com/office/drawing/2014/main" id="{EDE5EEB3-44D5-45F9-49F6-6B7E409F170D}"/>
              </a:ext>
            </a:extLst>
          </p:cNvPr>
          <p:cNvGraphicFramePr>
            <a:graphicFrameLocks noGrp="1"/>
          </p:cNvGraphicFramePr>
          <p:nvPr>
            <p:extLst>
              <p:ext uri="{D42A27DB-BD31-4B8C-83A1-F6EECF244321}">
                <p14:modId xmlns:p14="http://schemas.microsoft.com/office/powerpoint/2010/main" val="566614147"/>
              </p:ext>
            </p:extLst>
          </p:nvPr>
        </p:nvGraphicFramePr>
        <p:xfrm>
          <a:off x="566215" y="1203883"/>
          <a:ext cx="8605494" cy="4834848"/>
        </p:xfrm>
        <a:graphic>
          <a:graphicData uri="http://schemas.openxmlformats.org/drawingml/2006/table">
            <a:tbl>
              <a:tblPr firstRow="1" bandRow="1">
                <a:tableStyleId>{69012ECD-51FC-41F1-AA8D-1B2483CD663E}</a:tableStyleId>
              </a:tblPr>
              <a:tblGrid>
                <a:gridCol w="871608">
                  <a:extLst>
                    <a:ext uri="{9D8B030D-6E8A-4147-A177-3AD203B41FA5}">
                      <a16:colId xmlns:a16="http://schemas.microsoft.com/office/drawing/2014/main" val="3421468689"/>
                    </a:ext>
                  </a:extLst>
                </a:gridCol>
                <a:gridCol w="2350406">
                  <a:extLst>
                    <a:ext uri="{9D8B030D-6E8A-4147-A177-3AD203B41FA5}">
                      <a16:colId xmlns:a16="http://schemas.microsoft.com/office/drawing/2014/main" val="1433352190"/>
                    </a:ext>
                  </a:extLst>
                </a:gridCol>
                <a:gridCol w="513805">
                  <a:extLst>
                    <a:ext uri="{9D8B030D-6E8A-4147-A177-3AD203B41FA5}">
                      <a16:colId xmlns:a16="http://schemas.microsoft.com/office/drawing/2014/main" val="2980101847"/>
                    </a:ext>
                  </a:extLst>
                </a:gridCol>
                <a:gridCol w="515997">
                  <a:extLst>
                    <a:ext uri="{9D8B030D-6E8A-4147-A177-3AD203B41FA5}">
                      <a16:colId xmlns:a16="http://schemas.microsoft.com/office/drawing/2014/main" val="423317344"/>
                    </a:ext>
                  </a:extLst>
                </a:gridCol>
                <a:gridCol w="1815525">
                  <a:extLst>
                    <a:ext uri="{9D8B030D-6E8A-4147-A177-3AD203B41FA5}">
                      <a16:colId xmlns:a16="http://schemas.microsoft.com/office/drawing/2014/main" val="3920236612"/>
                    </a:ext>
                  </a:extLst>
                </a:gridCol>
                <a:gridCol w="532015">
                  <a:extLst>
                    <a:ext uri="{9D8B030D-6E8A-4147-A177-3AD203B41FA5}">
                      <a16:colId xmlns:a16="http://schemas.microsoft.com/office/drawing/2014/main" val="2645989268"/>
                    </a:ext>
                  </a:extLst>
                </a:gridCol>
                <a:gridCol w="1368829">
                  <a:extLst>
                    <a:ext uri="{9D8B030D-6E8A-4147-A177-3AD203B41FA5}">
                      <a16:colId xmlns:a16="http://schemas.microsoft.com/office/drawing/2014/main" val="434171081"/>
                    </a:ext>
                  </a:extLst>
                </a:gridCol>
                <a:gridCol w="637309">
                  <a:extLst>
                    <a:ext uri="{9D8B030D-6E8A-4147-A177-3AD203B41FA5}">
                      <a16:colId xmlns:a16="http://schemas.microsoft.com/office/drawing/2014/main" val="212556918"/>
                    </a:ext>
                  </a:extLst>
                </a:gridCol>
              </a:tblGrid>
              <a:tr h="357117">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gridSpan="3">
                  <a:txBody>
                    <a:bodyPr/>
                    <a:lstStyle/>
                    <a:p>
                      <a:pPr algn="ctr"/>
                      <a:r>
                        <a:rPr lang="en-US" sz="1400" b="1">
                          <a:solidFill>
                            <a:schemeClr val="bg1"/>
                          </a:solidFill>
                        </a:rPr>
                        <a:t>AirLife</a:t>
                      </a:r>
                      <a:endParaRPr lang="en-US" sz="1400" b="1">
                        <a:solidFill>
                          <a:srgbClr val="FFFFFF"/>
                        </a:solidFill>
                        <a:latin typeface="Arial"/>
                        <a:cs typeface="Arial"/>
                      </a:endParaRPr>
                    </a:p>
                  </a:txBody>
                  <a:tcPr anchor="ctr">
                    <a:solidFill>
                      <a:srgbClr val="1B51A4"/>
                    </a:solidFill>
                  </a:tcPr>
                </a:tc>
                <a:tc hMerge="1">
                  <a:txBody>
                    <a:bodyPr/>
                    <a:lstStyle/>
                    <a:p>
                      <a:endParaRPr lang="en-US"/>
                    </a:p>
                  </a:txBody>
                  <a:tcPr/>
                </a:tc>
                <a:tc hMerge="1">
                  <a:txBody>
                    <a:bodyPr/>
                    <a:lstStyle/>
                    <a:p>
                      <a:endParaRPr lang="en-US"/>
                    </a:p>
                  </a:txBody>
                  <a:tcPr/>
                </a:tc>
                <a:tc gridSpan="2">
                  <a:txBody>
                    <a:bodyPr/>
                    <a:lstStyle/>
                    <a:p>
                      <a:pPr algn="ctr"/>
                      <a:r>
                        <a:rPr lang="en-US" sz="1400" b="1" err="1">
                          <a:solidFill>
                            <a:schemeClr val="bg1"/>
                          </a:solidFill>
                        </a:rPr>
                        <a:t>Flexicare</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hMerge="1">
                  <a:txBody>
                    <a:bodyPr/>
                    <a:lstStyle/>
                    <a:p>
                      <a:pPr algn="ct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gridSpan="2">
                  <a:txBody>
                    <a:bodyPr/>
                    <a:lstStyle/>
                    <a:p>
                      <a:pPr algn="ctr"/>
                      <a:r>
                        <a:rPr lang="en-US" sz="1400" b="1">
                          <a:solidFill>
                            <a:schemeClr val="bg1"/>
                          </a:solidFill>
                        </a:rPr>
                        <a:t>Teleflex</a:t>
                      </a:r>
                      <a:endParaRPr lang="en-US" sz="1400" b="1">
                        <a:solidFill>
                          <a:schemeClr val="bg1"/>
                        </a:solidFill>
                        <a:latin typeface="Arial"/>
                        <a:cs typeface="Arial"/>
                      </a:endParaRPr>
                    </a:p>
                  </a:txBody>
                  <a:tcPr anchor="ctr">
                    <a:solidFill>
                      <a:srgbClr val="1B51A4"/>
                    </a:solidFill>
                  </a:tcPr>
                </a:tc>
                <a:tc hMerge="1">
                  <a:txBody>
                    <a:bodyPr/>
                    <a:lstStyle/>
                    <a:p>
                      <a:endParaRPr lang="en-US"/>
                    </a:p>
                  </a:txBody>
                  <a:tcPr/>
                </a:tc>
                <a:extLst>
                  <a:ext uri="{0D108BD9-81ED-4DB2-BD59-A6C34878D82A}">
                    <a16:rowId xmlns:a16="http://schemas.microsoft.com/office/drawing/2014/main" val="1920091827"/>
                  </a:ext>
                </a:extLst>
              </a:tr>
              <a:tr h="203342">
                <a:tc rowSpan="8">
                  <a:txBody>
                    <a:bodyPr/>
                    <a:lstStyle/>
                    <a:p>
                      <a:pPr marL="0" algn="l" defTabSz="457200" rtl="0" eaLnBrk="1" latinLnBrk="0" hangingPunct="1"/>
                      <a:r>
                        <a:rPr lang="en-US" sz="1100" b="1" kern="1200" err="1">
                          <a:solidFill>
                            <a:schemeClr val="bg1"/>
                          </a:solidFill>
                        </a:rPr>
                        <a:t>Intubrite</a:t>
                      </a:r>
                      <a:endParaRPr lang="en-US" sz="1100" b="1" kern="1200">
                        <a:solidFill>
                          <a:schemeClr val="bg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Low GPO</a:t>
                      </a:r>
                      <a:endParaRPr lang="en-US" sz="600" b="0" i="0" u="none" strike="noStrike">
                        <a:solidFill>
                          <a:srgbClr val="000000"/>
                        </a:solidFill>
                        <a:effectLst/>
                        <a:latin typeface="Aptos Narrow" panose="020B0004020202020204" pitchFamily="34" charset="0"/>
                      </a:endParaRPr>
                    </a:p>
                  </a:txBody>
                  <a:tcPr marL="9525" marR="9525" marT="9525" marB="0" anchor="ctr">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High GPO</a:t>
                      </a:r>
                      <a:endParaRPr lang="en-US" sz="600" b="0" i="0" u="none" strike="noStrike">
                        <a:solidFill>
                          <a:srgbClr val="000000"/>
                        </a:solidFill>
                        <a:effectLst/>
                        <a:latin typeface="Aptos Narrow" panose="020B0004020202020204" pitchFamily="34" charset="0"/>
                      </a:endParaRPr>
                    </a:p>
                  </a:txBody>
                  <a:tcPr marL="9525" marR="9525" marT="9525" marB="0" anchor="ctr">
                    <a:lnB w="3175" cap="flat" cmpd="sng" algn="ctr">
                      <a:solidFill>
                        <a:schemeClr val="bg1">
                          <a:lumMod val="65000"/>
                        </a:schemeClr>
                      </a:solidFill>
                      <a:prstDash val="solid"/>
                      <a:round/>
                      <a:headEnd type="none" w="med" len="med"/>
                      <a:tailEnd type="none" w="med" len="med"/>
                    </a:lnB>
                  </a:tcPr>
                </a:tc>
                <a:tc gridSpan="2">
                  <a:txBody>
                    <a:bodyPr/>
                    <a:lstStyle/>
                    <a:p>
                      <a:pPr marL="0" marR="0" lvl="0" indent="0" algn="l"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lnB w="3175" cap="flat" cmpd="sng" algn="ctr">
                      <a:solidFill>
                        <a:schemeClr val="bg1">
                          <a:lumMod val="65000"/>
                        </a:schemeClr>
                      </a:solidFill>
                      <a:prstDash val="solid"/>
                      <a:round/>
                      <a:headEnd type="none" w="med" len="med"/>
                      <a:tailEnd type="none" w="med" len="med"/>
                    </a:lnB>
                  </a:tcPr>
                </a:tc>
                <a:tc hMerge="1">
                  <a:txBody>
                    <a:bodyPr/>
                    <a:lstStyle/>
                    <a:p>
                      <a:pPr marL="0" marR="0" lvl="0" indent="0" algn="l"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a:txBody>
                    <a:bodyPr/>
                    <a:lstStyle/>
                    <a:p>
                      <a:pPr marL="0" marR="0" lvl="0" indent="0" algn="l"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lnB w="3175" cap="flat" cmpd="sng" algn="ctr">
                      <a:solidFill>
                        <a:schemeClr val="bg1">
                          <a:lumMod val="65000"/>
                        </a:schemeClr>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3396665163"/>
                  </a:ext>
                </a:extLst>
              </a:tr>
              <a:tr h="183371">
                <a:tc vMerge="1">
                  <a:txBody>
                    <a:bodyPr/>
                    <a:lstStyle/>
                    <a:p>
                      <a:endParaRPr lang="en-US"/>
                    </a:p>
                  </a:txBody>
                  <a:tcPr/>
                </a:tc>
                <a:tc>
                  <a:txBody>
                    <a:bodyPr/>
                    <a:lstStyle/>
                    <a:p>
                      <a:pPr algn="l" fontAlgn="b"/>
                      <a:r>
                        <a:rPr lang="en-US" sz="600" b="0" u="none" strike="noStrike">
                          <a:solidFill>
                            <a:srgbClr val="000000"/>
                          </a:solidFill>
                          <a:effectLst/>
                        </a:rPr>
                        <a:t>Conventional Disposable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Tier6</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Tier1</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LED, Combo handle/blade, Sterile, Disposable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Clarivate ASP</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LED, Combo handle/blade, Disposable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r>
                        <a:rPr lang="en-US" sz="600" b="0" u="none" strike="noStrike">
                          <a:solidFill>
                            <a:srgbClr val="000000"/>
                          </a:solidFill>
                          <a:effectLst/>
                        </a:rPr>
                        <a:t>Clarivate ASP</a:t>
                      </a:r>
                      <a:endParaRPr lang="en-US"/>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021036848"/>
                  </a:ext>
                </a:extLst>
              </a:tr>
              <a:tr h="270517">
                <a:tc vMerge="1">
                  <a:txBody>
                    <a:bodyPr/>
                    <a:lstStyle/>
                    <a:p>
                      <a:endParaRPr lang="en-US"/>
                    </a:p>
                  </a:txBody>
                  <a:tcPr/>
                </a:tc>
                <a:tc>
                  <a:txBody>
                    <a:bodyPr/>
                    <a:lstStyle/>
                    <a:p>
                      <a:pPr algn="l" fontAlgn="b"/>
                      <a:r>
                        <a:rPr lang="en-US" sz="600" b="0" u="none" strike="noStrike">
                          <a:solidFill>
                            <a:srgbClr val="000000"/>
                          </a:solidFill>
                          <a:effectLst/>
                        </a:rPr>
                        <a:t>1023.C2015.C Combo Dual Led, Med, Mac 3 (10/cs)</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$79.50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$112.50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err="1">
                          <a:solidFill>
                            <a:srgbClr val="000000"/>
                          </a:solidFill>
                          <a:effectLst/>
                        </a:rPr>
                        <a:t>BritePro</a:t>
                      </a:r>
                      <a:r>
                        <a:rPr lang="en-US" sz="600" b="0" u="none" strike="noStrike">
                          <a:solidFill>
                            <a:srgbClr val="000000"/>
                          </a:solidFill>
                          <a:effectLst/>
                        </a:rPr>
                        <a:t> Omni Standard Handle, Macintosh Blade 3 40040130U</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$9.32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4671003 Rusch Trulite Secure Mac 3</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r>
                        <a:rPr lang="en-US" sz="600" b="0" u="none" strike="noStrike">
                          <a:solidFill>
                            <a:srgbClr val="000000"/>
                          </a:solidFill>
                          <a:effectLst/>
                        </a:rPr>
                        <a:t>$9.50 </a:t>
                      </a:r>
                      <a:endParaRPr lang="en-US"/>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776993431"/>
                  </a:ext>
                </a:extLst>
              </a:tr>
              <a:tr h="148936">
                <a:tc vMerge="1">
                  <a:txBody>
                    <a:bodyPr/>
                    <a:lstStyle/>
                    <a:p>
                      <a:endParaRPr lang="en-US"/>
                    </a:p>
                  </a:txBody>
                  <a:tcPr/>
                </a:tc>
                <a:tc>
                  <a:txBody>
                    <a:bodyPr/>
                    <a:lstStyle/>
                    <a:p>
                      <a:pPr algn="l" fontAlgn="b"/>
                      <a:r>
                        <a:rPr lang="en-US" sz="600" b="0" u="none" strike="noStrike">
                          <a:solidFill>
                            <a:srgbClr val="000000"/>
                          </a:solidFill>
                          <a:effectLst/>
                        </a:rPr>
                        <a:t>2015.C Disposable Handle Dual Led Medium (20/cs)</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$78.00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$111.80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Fiber Optic Disposable (</a:t>
                      </a:r>
                      <a:r>
                        <a:rPr lang="en-US" sz="600" b="0" u="none" strike="noStrike" err="1">
                          <a:solidFill>
                            <a:srgbClr val="000000"/>
                          </a:solidFill>
                          <a:effectLst/>
                        </a:rPr>
                        <a:t>BritePro</a:t>
                      </a:r>
                      <a:r>
                        <a:rPr lang="en-US" sz="600" b="0" u="none" strike="noStrike">
                          <a:solidFill>
                            <a:srgbClr val="000000"/>
                          </a:solidFill>
                          <a:effectLst/>
                        </a:rPr>
                        <a:t> Solo)</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Clarivate ASP</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Fiber Optic Disposable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r>
                        <a:rPr lang="en-US" sz="600" b="0" u="none" strike="noStrike">
                          <a:solidFill>
                            <a:srgbClr val="000000"/>
                          </a:solidFill>
                          <a:effectLst/>
                        </a:rPr>
                        <a:t>Clarivate ASP</a:t>
                      </a:r>
                      <a:endParaRPr lang="en-US"/>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51889817"/>
                  </a:ext>
                </a:extLst>
              </a:tr>
              <a:tr h="148937">
                <a:tc vMerge="1">
                  <a:txBody>
                    <a:bodyPr/>
                    <a:lstStyle/>
                    <a:p>
                      <a:endParaRPr lang="en-US"/>
                    </a:p>
                  </a:txBody>
                  <a:tcPr/>
                </a:tc>
                <a:tc>
                  <a:txBody>
                    <a:bodyPr/>
                    <a:lstStyle/>
                    <a:p>
                      <a:pPr algn="l" fontAlgn="b"/>
                      <a:r>
                        <a:rPr lang="en-US" sz="600" b="0" u="none" strike="noStrike">
                          <a:solidFill>
                            <a:srgbClr val="000000"/>
                          </a:solidFill>
                          <a:effectLst/>
                        </a:rPr>
                        <a:t>1023.C Disposable Blade Dual Led Mac 3 (20/cs)</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$81.00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$115.60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040-310U </a:t>
                      </a:r>
                      <a:r>
                        <a:rPr lang="en-US" sz="600" b="0" u="none" strike="noStrike" err="1">
                          <a:solidFill>
                            <a:srgbClr val="000000"/>
                          </a:solidFill>
                          <a:effectLst/>
                        </a:rPr>
                        <a:t>BritePro</a:t>
                      </a:r>
                      <a:r>
                        <a:rPr lang="en-US" sz="600" b="0" u="none" strike="noStrike">
                          <a:solidFill>
                            <a:srgbClr val="000000"/>
                          </a:solidFill>
                          <a:effectLst/>
                        </a:rPr>
                        <a:t> Solo LED Sterile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$6.42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77700 </a:t>
                      </a:r>
                      <a:r>
                        <a:rPr lang="en-US" sz="600" b="0" u="none" strike="noStrike" err="1">
                          <a:solidFill>
                            <a:srgbClr val="000000"/>
                          </a:solidFill>
                          <a:effectLst/>
                        </a:rPr>
                        <a:t>Rusch</a:t>
                      </a:r>
                      <a:r>
                        <a:rPr lang="en-US" sz="600" b="0" u="none" strike="noStrike">
                          <a:solidFill>
                            <a:srgbClr val="000000"/>
                          </a:solidFill>
                          <a:effectLst/>
                        </a:rPr>
                        <a:t> </a:t>
                      </a:r>
                      <a:r>
                        <a:rPr lang="en-US" sz="600" b="0" u="none" strike="noStrike" err="1">
                          <a:solidFill>
                            <a:srgbClr val="000000"/>
                          </a:solidFill>
                          <a:effectLst/>
                        </a:rPr>
                        <a:t>DispoLED</a:t>
                      </a:r>
                      <a:r>
                        <a:rPr lang="en-US" sz="600" b="0" u="none" strike="noStrike">
                          <a:solidFill>
                            <a:srgbClr val="000000"/>
                          </a:solidFill>
                          <a:effectLst/>
                        </a:rPr>
                        <a:t> Handle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r>
                        <a:rPr lang="en-US" sz="600" b="0" u="none" strike="noStrike">
                          <a:solidFill>
                            <a:srgbClr val="000000"/>
                          </a:solidFill>
                          <a:effectLst/>
                        </a:rPr>
                        <a:t>$6.11 </a:t>
                      </a:r>
                      <a:endParaRPr lang="en-US"/>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3276546974"/>
                  </a:ext>
                </a:extLst>
              </a:tr>
              <a:tr h="148936">
                <a:tc vMerge="1">
                  <a:txBody>
                    <a:bodyPr/>
                    <a:lstStyle/>
                    <a:p>
                      <a:endParaRPr lang="en-US"/>
                    </a:p>
                  </a:txBody>
                  <a:tcPr/>
                </a:tc>
                <a:tc>
                  <a:txBody>
                    <a:bodyPr/>
                    <a:lstStyle/>
                    <a:p>
                      <a:pPr algn="l" fontAlgn="b"/>
                      <a:r>
                        <a:rPr lang="en-US" sz="600" b="0" u="none" strike="noStrike">
                          <a:solidFill>
                            <a:srgbClr val="000000"/>
                          </a:solidFill>
                          <a:effectLst/>
                        </a:rPr>
                        <a:t>Fiber Optic Disposable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r>
                        <a:rPr lang="en-US" sz="600" b="0" u="none" strike="noStrike">
                          <a:solidFill>
                            <a:srgbClr val="000000"/>
                          </a:solidFill>
                          <a:effectLst/>
                        </a:rPr>
                        <a:t>040713U </a:t>
                      </a:r>
                      <a:r>
                        <a:rPr lang="en-US" sz="600" b="0" u="none" strike="noStrike" err="1">
                          <a:solidFill>
                            <a:srgbClr val="000000"/>
                          </a:solidFill>
                          <a:effectLst/>
                        </a:rPr>
                        <a:t>BritePro</a:t>
                      </a:r>
                      <a:r>
                        <a:rPr lang="en-US" sz="600" b="0" u="none" strike="noStrike">
                          <a:solidFill>
                            <a:srgbClr val="000000"/>
                          </a:solidFill>
                          <a:effectLst/>
                        </a:rPr>
                        <a:t> Solo Mac 3</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$4.02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4150130 </a:t>
                      </a:r>
                      <a:r>
                        <a:rPr lang="en-US" sz="600" b="0" u="none" strike="noStrike" err="1">
                          <a:solidFill>
                            <a:srgbClr val="000000"/>
                          </a:solidFill>
                          <a:effectLst/>
                        </a:rPr>
                        <a:t>Rusch</a:t>
                      </a:r>
                      <a:r>
                        <a:rPr lang="en-US" sz="600" b="0" u="none" strike="noStrike">
                          <a:solidFill>
                            <a:srgbClr val="000000"/>
                          </a:solidFill>
                          <a:effectLst/>
                        </a:rPr>
                        <a:t> Polaris Mac 3</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r>
                        <a:rPr lang="en-US" sz="600" b="0" u="none" strike="noStrike">
                          <a:solidFill>
                            <a:srgbClr val="000000"/>
                          </a:solidFill>
                          <a:effectLst/>
                        </a:rPr>
                        <a:t>$3.97 </a:t>
                      </a:r>
                      <a:endParaRPr lang="en-US"/>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2102764841"/>
                  </a:ext>
                </a:extLst>
              </a:tr>
              <a:tr h="209129">
                <a:tc vMerge="1">
                  <a:txBody>
                    <a:bodyPr/>
                    <a:lstStyle/>
                    <a:p>
                      <a:endParaRPr lang="en-US"/>
                    </a:p>
                  </a:txBody>
                  <a:tcPr/>
                </a:tc>
                <a:tc>
                  <a:txBody>
                    <a:bodyPr/>
                    <a:lstStyle/>
                    <a:p>
                      <a:pPr algn="l" fontAlgn="b"/>
                      <a:r>
                        <a:rPr lang="en-US" sz="600" b="0" u="none" strike="noStrike">
                          <a:solidFill>
                            <a:srgbClr val="000000"/>
                          </a:solidFill>
                          <a:effectLst/>
                        </a:rPr>
                        <a:t>6015.C Disposable Handle </a:t>
                      </a:r>
                      <a:r>
                        <a:rPr lang="en-US" sz="600" b="0" u="none" strike="noStrike" err="1">
                          <a:solidFill>
                            <a:srgbClr val="000000"/>
                          </a:solidFill>
                          <a:effectLst/>
                        </a:rPr>
                        <a:t>Fo</a:t>
                      </a:r>
                      <a:r>
                        <a:rPr lang="en-US" sz="600" b="0" u="none" strike="noStrike">
                          <a:solidFill>
                            <a:srgbClr val="000000"/>
                          </a:solidFill>
                          <a:effectLst/>
                        </a:rPr>
                        <a:t> Medium (20/cs)</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$95.00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$147.00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rowSpan="2" gridSpan="2">
                  <a:txBody>
                    <a:bodyPr/>
                    <a:lstStyle/>
                    <a:p>
                      <a:pPr algn="l" fontAlgn="b"/>
                      <a:r>
                        <a:rPr lang="en-US" sz="600" b="0" u="none" strike="noStrike">
                          <a:solidFill>
                            <a:srgbClr val="000000"/>
                          </a:solidFill>
                          <a:effectLst/>
                        </a:rPr>
                        <a:t>Sole-source on Health Trust $7.65 for combo</a:t>
                      </a:r>
                      <a:br>
                        <a:rPr lang="en-US" sz="600" b="0" u="none" strike="noStrike">
                          <a:solidFill>
                            <a:srgbClr val="000000"/>
                          </a:solidFill>
                          <a:effectLst/>
                        </a:rPr>
                      </a:br>
                      <a:r>
                        <a:rPr lang="en-US" sz="600" b="0" u="none" strike="noStrike">
                          <a:solidFill>
                            <a:srgbClr val="000000"/>
                          </a:solidFill>
                          <a:effectLst/>
                        </a:rPr>
                        <a:t>These 3 SKUs represent $10.93M of $24.36M sales reported in Clarivate (45% of total sales, Jan-Nov23).</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2" hMerge="1">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tc>
                <a:tc rowSpan="2" gridSpan="2">
                  <a:txBody>
                    <a:bodyPr/>
                    <a:lstStyle/>
                    <a:p>
                      <a:pPr algn="l" fontAlgn="b"/>
                      <a:r>
                        <a:rPr lang="en-US" sz="600" b="0" u="none" strike="noStrike">
                          <a:solidFill>
                            <a:srgbClr val="000000"/>
                          </a:solidFill>
                          <a:effectLst/>
                        </a:rPr>
                        <a:t>These 3 SKUs represent $8.00M of $12.65M sales reported in Clarivate (63% of total sales, Jan-Nov23).</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2" hMerge="1">
                  <a:txBody>
                    <a:bodyPr/>
                    <a:lstStyle/>
                    <a:p>
                      <a:endParaRPr lang="en-US"/>
                    </a:p>
                  </a:txBody>
                  <a:tcPr/>
                </a:tc>
                <a:extLst>
                  <a:ext uri="{0D108BD9-81ED-4DB2-BD59-A6C34878D82A}">
                    <a16:rowId xmlns:a16="http://schemas.microsoft.com/office/drawing/2014/main" val="2289554202"/>
                  </a:ext>
                </a:extLst>
              </a:tr>
              <a:tr h="203342">
                <a:tc vMerge="1">
                  <a:txBody>
                    <a:bodyPr/>
                    <a:lstStyle/>
                    <a:p>
                      <a:endParaRPr lang="en-US"/>
                    </a:p>
                  </a:txBody>
                  <a:tcPr/>
                </a:tc>
                <a:tc>
                  <a:txBody>
                    <a:bodyPr/>
                    <a:lstStyle/>
                    <a:p>
                      <a:pPr algn="l" fontAlgn="b"/>
                      <a:r>
                        <a:rPr lang="en-US" sz="600" b="0" u="none" strike="noStrike">
                          <a:solidFill>
                            <a:srgbClr val="000000"/>
                          </a:solidFill>
                          <a:effectLst/>
                        </a:rPr>
                        <a:t>6023.C Disp Blade Green System Fo Mac 3 (20/cs)</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pPr algn="l" fontAlgn="b"/>
                      <a:r>
                        <a:rPr lang="en-US" sz="600" b="0" u="none" strike="noStrike">
                          <a:solidFill>
                            <a:srgbClr val="000000"/>
                          </a:solidFill>
                          <a:effectLst/>
                        </a:rPr>
                        <a:t>$64.00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pPr algn="l" fontAlgn="b"/>
                      <a:r>
                        <a:rPr lang="en-US" sz="600" b="0" u="none" strike="noStrike">
                          <a:solidFill>
                            <a:srgbClr val="000000"/>
                          </a:solidFill>
                          <a:effectLst/>
                        </a:rPr>
                        <a:t>$87.80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gridSpan="2" vMerge="1">
                  <a:txBody>
                    <a:bodyPr/>
                    <a:lstStyle/>
                    <a:p>
                      <a:pPr marL="0" marR="0" lvl="0" indent="0" algn="l"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endParaRPr lang="en-US"/>
                    </a:p>
                  </a:txBody>
                  <a:tcPr/>
                </a:tc>
                <a:extLst>
                  <a:ext uri="{0D108BD9-81ED-4DB2-BD59-A6C34878D82A}">
                    <a16:rowId xmlns:a16="http://schemas.microsoft.com/office/drawing/2014/main" val="1134577736"/>
                  </a:ext>
                </a:extLst>
              </a:tr>
              <a:tr h="204788">
                <a:tc rowSpan="1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100" b="1" u="none" strike="noStrike" kern="1200" cap="none" spc="0" normalizeH="0" baseline="0" noProof="0" err="1">
                          <a:ln>
                            <a:noFill/>
                          </a:ln>
                          <a:solidFill>
                            <a:schemeClr val="bg1"/>
                          </a:solidFill>
                          <a:effectLst/>
                          <a:uLnTx/>
                          <a:uFillTx/>
                        </a:rPr>
                        <a:t>SunMed</a:t>
                      </a:r>
                      <a:endParaRPr kumimoji="0" lang="en-US" sz="11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l" fontAlgn="b"/>
                      <a:r>
                        <a:rPr lang="en-US" sz="600" b="0" u="none" strike="noStrike">
                          <a:solidFill>
                            <a:srgbClr val="000000"/>
                          </a:solidFill>
                          <a:effectLst/>
                        </a:rPr>
                        <a:t>Fiber Optic Disposable (</a:t>
                      </a:r>
                      <a:r>
                        <a:rPr lang="en-US" sz="600" b="0" u="none" strike="noStrike" err="1">
                          <a:solidFill>
                            <a:srgbClr val="000000"/>
                          </a:solidFill>
                          <a:effectLst/>
                        </a:rPr>
                        <a:t>GreenLine</a:t>
                      </a:r>
                      <a:r>
                        <a:rPr lang="en-US" sz="600" b="0" u="none" strike="noStrike">
                          <a:solidFill>
                            <a:srgbClr val="000000"/>
                          </a:solidFill>
                          <a:effectLst/>
                        </a:rPr>
                        <a:t>/D)</a:t>
                      </a:r>
                      <a:endParaRPr lang="en-US" sz="600" b="0" i="0" u="none" strike="noStrike">
                        <a:solidFill>
                          <a:srgbClr val="000000"/>
                        </a:solidFill>
                        <a:effectLst/>
                        <a:latin typeface="Aptos Narrow" panose="020B0004020202020204" pitchFamily="34" charset="0"/>
                      </a:endParaRPr>
                    </a:p>
                  </a:txBody>
                  <a:tcPr marL="9525" marR="9525" marT="9525" marB="0" anchor="ctr">
                    <a:lnT w="12700" cap="flat" cmpd="sng" algn="ctr">
                      <a:solidFill>
                        <a:schemeClr val="accent1"/>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12700" cap="flat" cmpd="sng" algn="ctr">
                      <a:solidFill>
                        <a:schemeClr val="accent1"/>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12700" cap="flat" cmpd="sng" algn="ctr">
                      <a:solidFill>
                        <a:schemeClr val="accent1"/>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rowSpan="11" gridSpan="2">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11" h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rowSpan="11" gridSpan="2">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rowSpan="11" h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741549868"/>
                  </a:ext>
                </a:extLst>
              </a:tr>
              <a:tr h="204787">
                <a:tc vMerge="1">
                  <a:txBody>
                    <a:bodyPr/>
                    <a:lstStyle/>
                    <a:p>
                      <a:endParaRPr lang="en-US"/>
                    </a:p>
                  </a:txBody>
                  <a:tcPr/>
                </a:tc>
                <a:tc>
                  <a:txBody>
                    <a:bodyPr/>
                    <a:lstStyle/>
                    <a:p>
                      <a:pPr algn="l" fontAlgn="b"/>
                      <a:r>
                        <a:rPr lang="en-US" sz="600" b="0" u="none" strike="noStrike">
                          <a:solidFill>
                            <a:srgbClr val="000000"/>
                          </a:solidFill>
                          <a:effectLst/>
                        </a:rPr>
                        <a:t>5-5338-12 </a:t>
                      </a:r>
                      <a:r>
                        <a:rPr lang="en-US" sz="600" b="0" u="none" strike="noStrike" err="1">
                          <a:solidFill>
                            <a:srgbClr val="000000"/>
                          </a:solidFill>
                          <a:effectLst/>
                        </a:rPr>
                        <a:t>Disp</a:t>
                      </a:r>
                      <a:r>
                        <a:rPr lang="en-US" sz="600" b="0" u="none" strike="noStrike">
                          <a:solidFill>
                            <a:srgbClr val="000000"/>
                          </a:solidFill>
                          <a:effectLst/>
                        </a:rPr>
                        <a:t> Handle, Standard, 20/bx, sterile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$97.00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$135.00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2009469710"/>
                  </a:ext>
                </a:extLst>
              </a:tr>
              <a:tr h="204788">
                <a:tc vMerge="1">
                  <a:txBody>
                    <a:bodyPr/>
                    <a:lstStyle/>
                    <a:p>
                      <a:endParaRPr lang="en-US"/>
                    </a:p>
                  </a:txBody>
                  <a:tcPr/>
                </a:tc>
                <a:tc>
                  <a:txBody>
                    <a:bodyPr/>
                    <a:lstStyle/>
                    <a:p>
                      <a:pPr algn="l" fontAlgn="b"/>
                      <a:r>
                        <a:rPr lang="en-US" sz="600" b="0" u="none" strike="noStrike">
                          <a:solidFill>
                            <a:srgbClr val="000000"/>
                          </a:solidFill>
                          <a:effectLst/>
                        </a:rPr>
                        <a:t>5-5332-03 F/O Greenline D Mac Size 3 (20/bx)</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$66.60(T5)</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$75.00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1031579006"/>
                  </a:ext>
                </a:extLst>
              </a:tr>
              <a:tr h="219997">
                <a:tc vMerge="1">
                  <a:txBody>
                    <a:bodyPr/>
                    <a:lstStyle/>
                    <a:p>
                      <a:endParaRPr lang="en-US"/>
                    </a:p>
                  </a:txBody>
                  <a:tcPr/>
                </a:tc>
                <a:tc>
                  <a:txBody>
                    <a:bodyPr/>
                    <a:lstStyle/>
                    <a:p>
                      <a:pPr algn="l" fontAlgn="b"/>
                      <a:r>
                        <a:rPr lang="en-US" sz="600" b="0" u="none" strike="noStrike">
                          <a:solidFill>
                            <a:srgbClr val="000000"/>
                          </a:solidFill>
                          <a:effectLst/>
                        </a:rPr>
                        <a:t>Fiber Optic Reusable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1071547065"/>
                  </a:ext>
                </a:extLst>
              </a:tr>
              <a:tr h="226243">
                <a:tc vMerge="1">
                  <a:txBody>
                    <a:bodyPr/>
                    <a:lstStyle/>
                    <a:p>
                      <a:endParaRPr lang="en-US"/>
                    </a:p>
                  </a:txBody>
                  <a:tcPr/>
                </a:tc>
                <a:tc>
                  <a:txBody>
                    <a:bodyPr/>
                    <a:lstStyle/>
                    <a:p>
                      <a:pPr algn="l" fontAlgn="b"/>
                      <a:r>
                        <a:rPr lang="en-US" sz="600" b="0" u="none" strike="noStrike">
                          <a:solidFill>
                            <a:srgbClr val="000000"/>
                          </a:solidFill>
                          <a:effectLst/>
                        </a:rPr>
                        <a:t>5-0236-09 Greenline C/p Med Handle C (1 </a:t>
                      </a:r>
                      <a:r>
                        <a:rPr lang="en-US" sz="600" b="0" u="none" strike="noStrike" err="1">
                          <a:solidFill>
                            <a:srgbClr val="000000"/>
                          </a:solidFill>
                          <a:effectLst/>
                        </a:rPr>
                        <a:t>ea</a:t>
                      </a:r>
                      <a:r>
                        <a:rPr lang="en-US" sz="600" b="0" u="none" strike="noStrike">
                          <a:solidFill>
                            <a:srgbClr val="000000"/>
                          </a:solidFill>
                          <a:effectLst/>
                        </a:rPr>
                        <a:t>)</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$46.40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$49.24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endParaRPr lang="en-US"/>
                    </a:p>
                  </a:txBody>
                  <a:tcPr/>
                </a:tc>
                <a:tc hMerge="1" vMerge="1">
                  <a:txBody>
                    <a:bodyPr/>
                    <a:lstStyle/>
                    <a:p>
                      <a:endParaRPr lang="en-US"/>
                    </a:p>
                  </a:txBody>
                  <a:tcPr/>
                </a:tc>
                <a:tc gridSpan="2" vMerge="1">
                  <a:txBody>
                    <a:bodyPr/>
                    <a:lstStyle/>
                    <a:p>
                      <a:endParaRPr lang="en-US"/>
                    </a:p>
                  </a:txBody>
                  <a:tcPr/>
                </a:tc>
                <a:tc hMerge="1" vMerge="1">
                  <a:txBody>
                    <a:bodyPr/>
                    <a:lstStyle/>
                    <a:p>
                      <a:endParaRPr lang="en-US"/>
                    </a:p>
                  </a:txBody>
                  <a:tcPr/>
                </a:tc>
                <a:extLst>
                  <a:ext uri="{0D108BD9-81ED-4DB2-BD59-A6C34878D82A}">
                    <a16:rowId xmlns:a16="http://schemas.microsoft.com/office/drawing/2014/main" val="1347284076"/>
                  </a:ext>
                </a:extLst>
              </a:tr>
              <a:tr h="247993">
                <a:tc vMerge="1">
                  <a:txBody>
                    <a:bodyPr/>
                    <a:lstStyle/>
                    <a:p>
                      <a:endParaRPr lang="en-US"/>
                    </a:p>
                  </a:txBody>
                  <a:tcPr/>
                </a:tc>
                <a:tc>
                  <a:txBody>
                    <a:bodyPr/>
                    <a:lstStyle/>
                    <a:p>
                      <a:pPr algn="l" fontAlgn="b"/>
                      <a:r>
                        <a:rPr lang="en-US" sz="600" b="0" u="none" strike="noStrike">
                          <a:solidFill>
                            <a:srgbClr val="000000"/>
                          </a:solidFill>
                          <a:effectLst/>
                        </a:rPr>
                        <a:t>5-5272-03 Greenline F/o G-Mac Sz 3 (1 ea)</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$54.81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$57.31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3420609352"/>
                  </a:ext>
                </a:extLst>
              </a:tr>
              <a:tr h="204788">
                <a:tc vMerge="1">
                  <a:txBody>
                    <a:bodyPr/>
                    <a:lstStyle/>
                    <a:p>
                      <a:endParaRPr lang="en-US"/>
                    </a:p>
                  </a:txBody>
                  <a:tcPr/>
                </a:tc>
                <a:tc>
                  <a:txBody>
                    <a:bodyPr/>
                    <a:lstStyle/>
                    <a:p>
                      <a:pPr algn="l" fontAlgn="b"/>
                      <a:r>
                        <a:rPr lang="en-US" sz="600" b="0" u="none" strike="noStrike">
                          <a:solidFill>
                            <a:srgbClr val="000000"/>
                          </a:solidFill>
                          <a:effectLst/>
                        </a:rPr>
                        <a:t>Conventional Disposable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3324468155"/>
                  </a:ext>
                </a:extLst>
              </a:tr>
              <a:tr h="204787">
                <a:tc vMerge="1">
                  <a:txBody>
                    <a:bodyPr/>
                    <a:lstStyle/>
                    <a:p>
                      <a:endParaRPr lang="en-US"/>
                    </a:p>
                  </a:txBody>
                  <a:tcPr/>
                </a:tc>
                <a:tc>
                  <a:txBody>
                    <a:bodyPr/>
                    <a:lstStyle/>
                    <a:p>
                      <a:pPr algn="l" fontAlgn="b"/>
                      <a:r>
                        <a:rPr lang="en-US" sz="600" b="0" u="none" strike="noStrike">
                          <a:solidFill>
                            <a:srgbClr val="000000"/>
                          </a:solidFill>
                          <a:effectLst/>
                        </a:rPr>
                        <a:t>5-5132-03 Standard/d Conv </a:t>
                      </a:r>
                      <a:r>
                        <a:rPr lang="en-US" sz="600" b="0" u="none" strike="noStrike" err="1">
                          <a:solidFill>
                            <a:srgbClr val="000000"/>
                          </a:solidFill>
                          <a:effectLst/>
                        </a:rPr>
                        <a:t>Disp</a:t>
                      </a:r>
                      <a:r>
                        <a:rPr lang="en-US" sz="600" b="0" u="none" strike="noStrike">
                          <a:solidFill>
                            <a:srgbClr val="000000"/>
                          </a:solidFill>
                          <a:effectLst/>
                        </a:rPr>
                        <a:t> Mac </a:t>
                      </a:r>
                      <a:r>
                        <a:rPr lang="en-US" sz="600" b="0" u="none" strike="noStrike" err="1">
                          <a:solidFill>
                            <a:srgbClr val="000000"/>
                          </a:solidFill>
                          <a:effectLst/>
                        </a:rPr>
                        <a:t>Sz</a:t>
                      </a:r>
                      <a:r>
                        <a:rPr lang="en-US" sz="600" b="0" u="none" strike="noStrike">
                          <a:solidFill>
                            <a:srgbClr val="000000"/>
                          </a:solidFill>
                          <a:effectLst/>
                        </a:rPr>
                        <a:t> 3 (20/bx)</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$97.00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$99.00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898618895"/>
                  </a:ext>
                </a:extLst>
              </a:tr>
              <a:tr h="204788">
                <a:tc vMerge="1">
                  <a:txBody>
                    <a:bodyPr/>
                    <a:lstStyle/>
                    <a:p>
                      <a:endParaRPr lang="en-US"/>
                    </a:p>
                  </a:txBody>
                  <a:tcPr/>
                </a:tc>
                <a:tc>
                  <a:txBody>
                    <a:bodyPr/>
                    <a:lstStyle/>
                    <a:p>
                      <a:pPr algn="l" fontAlgn="b"/>
                      <a:r>
                        <a:rPr lang="en-US" sz="600" b="0" u="none" strike="noStrike">
                          <a:solidFill>
                            <a:srgbClr val="000000"/>
                          </a:solidFill>
                          <a:effectLst/>
                        </a:rPr>
                        <a:t>Conventional Reusable</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1099358373"/>
                  </a:ext>
                </a:extLst>
              </a:tr>
              <a:tr h="204787">
                <a:tc vMerge="1">
                  <a:txBody>
                    <a:bodyPr/>
                    <a:lstStyle/>
                    <a:p>
                      <a:endParaRPr lang="en-US"/>
                    </a:p>
                  </a:txBody>
                  <a:tcPr/>
                </a:tc>
                <a:tc>
                  <a:txBody>
                    <a:bodyPr/>
                    <a:lstStyle/>
                    <a:p>
                      <a:pPr algn="l" fontAlgn="b"/>
                      <a:r>
                        <a:rPr lang="en-US" sz="600" b="0" u="none" strike="noStrike">
                          <a:solidFill>
                            <a:srgbClr val="000000"/>
                          </a:solidFill>
                          <a:effectLst/>
                        </a:rPr>
                        <a:t>5-0237-03 Conv C/p Medium Handle C (1 ea)</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$16.04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$17.02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2103524087"/>
                  </a:ext>
                </a:extLst>
              </a:tr>
              <a:tr h="204788">
                <a:tc vMerge="1">
                  <a:txBody>
                    <a:bodyPr/>
                    <a:lstStyle/>
                    <a:p>
                      <a:endParaRPr lang="en-US"/>
                    </a:p>
                  </a:txBody>
                  <a:tcPr/>
                </a:tc>
                <a:tc>
                  <a:txBody>
                    <a:bodyPr/>
                    <a:lstStyle/>
                    <a:p>
                      <a:pPr algn="l" fontAlgn="b"/>
                      <a:r>
                        <a:rPr lang="en-US" sz="600" b="0" u="none" strike="noStrike">
                          <a:solidFill>
                            <a:srgbClr val="000000"/>
                          </a:solidFill>
                          <a:effectLst/>
                        </a:rPr>
                        <a:t>5-5052-03 Macintosh Amer Blade Sz 3 (1 ea)</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pPr algn="l" fontAlgn="b"/>
                      <a:r>
                        <a:rPr lang="en-US" sz="600" b="0" u="none" strike="noStrike">
                          <a:solidFill>
                            <a:srgbClr val="000000"/>
                          </a:solidFill>
                          <a:effectLst/>
                        </a:rPr>
                        <a:t>$11.08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a:txBody>
                    <a:bodyPr/>
                    <a:lstStyle/>
                    <a:p>
                      <a:pPr algn="l" fontAlgn="b"/>
                      <a:r>
                        <a:rPr lang="en-US" sz="600" b="0" u="none" strike="noStrike">
                          <a:solidFill>
                            <a:srgbClr val="000000"/>
                          </a:solidFill>
                          <a:effectLst/>
                        </a:rPr>
                        <a:t>$11.76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12700" cap="flat" cmpd="sng" algn="ctr">
                      <a:solidFill>
                        <a:schemeClr val="accent1"/>
                      </a:solidFill>
                      <a:prstDash val="solid"/>
                      <a:round/>
                      <a:headEnd type="none" w="med" len="med"/>
                      <a:tailEnd type="none" w="med" len="med"/>
                    </a:lnB>
                  </a:tcPr>
                </a:tc>
                <a:tc gridSpan="2"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2942189881"/>
                  </a:ext>
                </a:extLst>
              </a:tr>
              <a:tr h="203342">
                <a:tc rowSpan="3">
                  <a:txBody>
                    <a:bodyPr/>
                    <a:lstStyle/>
                    <a:p>
                      <a:pPr marL="0" marR="0" lvl="0" indent="0" algn="l" rtl="0" eaLnBrk="1" fontAlgn="auto" latinLnBrk="0" hangingPunct="1">
                        <a:lnSpc>
                          <a:spcPct val="100000"/>
                        </a:lnSpc>
                        <a:spcBef>
                          <a:spcPts val="0"/>
                        </a:spcBef>
                        <a:spcAft>
                          <a:spcPts val="0"/>
                        </a:spcAft>
                        <a:buClrTx/>
                        <a:buSzTx/>
                        <a:buFontTx/>
                        <a:buNone/>
                      </a:pPr>
                      <a:r>
                        <a:rPr lang="en-US" sz="1100" b="1" u="none" strike="noStrike" kern="1200" cap="none" spc="0" normalizeH="0" baseline="0" noProof="0" err="1">
                          <a:ln>
                            <a:noFill/>
                          </a:ln>
                          <a:solidFill>
                            <a:schemeClr val="bg1"/>
                          </a:solidFill>
                          <a:effectLst/>
                          <a:uLnTx/>
                          <a:uFillTx/>
                        </a:rPr>
                        <a:t>GreenLight</a:t>
                      </a:r>
                      <a:r>
                        <a:rPr lang="en-US" sz="1100" b="1" u="none" strike="noStrike" kern="1200" cap="none" spc="0" normalizeH="0" baseline="0" noProof="0">
                          <a:ln>
                            <a:noFill/>
                          </a:ln>
                          <a:solidFill>
                            <a:schemeClr val="bg1"/>
                          </a:solidFill>
                          <a:effectLst/>
                          <a:uLnTx/>
                          <a:uFillTx/>
                        </a:rPr>
                        <a:t> </a:t>
                      </a:r>
                      <a:br>
                        <a:rPr lang="en-US" sz="1600"/>
                      </a:br>
                      <a:r>
                        <a:rPr lang="en-US" sz="1100" b="1" u="none" strike="noStrike" kern="1200" cap="none" spc="0" normalizeH="0" baseline="0" noProof="0">
                          <a:ln>
                            <a:noFill/>
                          </a:ln>
                          <a:solidFill>
                            <a:schemeClr val="bg1"/>
                          </a:solidFill>
                          <a:effectLst/>
                          <a:uLnTx/>
                          <a:uFillTx/>
                        </a:rPr>
                        <a:t>ISO Green</a:t>
                      </a:r>
                      <a:endParaRPr kumimoji="0" lang="en-US" sz="110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l" fontAlgn="b"/>
                      <a:r>
                        <a:rPr lang="en-US" sz="600" b="0" u="none" strike="noStrike">
                          <a:solidFill>
                            <a:srgbClr val="000000"/>
                          </a:solidFill>
                          <a:effectLst/>
                        </a:rPr>
                        <a:t>Fiber Optic Disposable</a:t>
                      </a:r>
                      <a:endParaRPr lang="en-US" sz="600" b="0" i="0" u="none" strike="noStrike">
                        <a:solidFill>
                          <a:srgbClr val="000000"/>
                        </a:solidFill>
                        <a:effectLst/>
                        <a:latin typeface="Aptos Narrow" panose="020B0004020202020204" pitchFamily="34" charset="0"/>
                      </a:endParaRPr>
                    </a:p>
                  </a:txBody>
                  <a:tcPr marL="9525" marR="9525" marT="9525" marB="0" anchor="ctr">
                    <a:lnT w="12700" cap="flat" cmpd="sng" algn="ctr">
                      <a:solidFill>
                        <a:schemeClr val="accent1"/>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12700" cap="flat" cmpd="sng" algn="ctr">
                      <a:solidFill>
                        <a:schemeClr val="accent1"/>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a:txBody>
                    <a:bodyPr/>
                    <a:lstStyle/>
                    <a:p>
                      <a:pPr algn="l" fontAlgn="b"/>
                      <a:endParaRPr lang="en-US" sz="600" b="0" i="0" u="none" strike="noStrike">
                        <a:solidFill>
                          <a:srgbClr val="000000"/>
                        </a:solidFill>
                        <a:effectLst/>
                        <a:latin typeface="Aptos Narrow" panose="020B0004020202020204" pitchFamily="34" charset="0"/>
                      </a:endParaRPr>
                    </a:p>
                  </a:txBody>
                  <a:tcPr marL="9525" marR="9525" marT="9525" marB="0" anchor="ctr">
                    <a:lnT w="12700" cap="flat" cmpd="sng" algn="ctr">
                      <a:solidFill>
                        <a:schemeClr val="accent1"/>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lumMod val="85000"/>
                      </a:schemeClr>
                    </a:solidFill>
                  </a:tcPr>
                </a:tc>
                <a:tc rowSpan="3" gridSpan="2">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lnT w="12700" cap="flat" cmpd="sng" algn="ctr">
                      <a:solidFill>
                        <a:schemeClr val="accent1"/>
                      </a:solidFill>
                      <a:prstDash val="solid"/>
                      <a:round/>
                      <a:headEnd type="none" w="med" len="med"/>
                      <a:tailEnd type="none" w="med" len="med"/>
                    </a:lnT>
                  </a:tcPr>
                </a:tc>
                <a:tc rowSpan="3" h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rowSpan="3" gridSpan="2">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lnT w="12700" cap="flat" cmpd="sng" algn="ctr">
                      <a:solidFill>
                        <a:schemeClr val="accent1"/>
                      </a:solidFill>
                      <a:prstDash val="solid"/>
                      <a:round/>
                      <a:headEnd type="none" w="med" len="med"/>
                      <a:tailEnd type="none" w="med" len="med"/>
                    </a:lnT>
                  </a:tcPr>
                </a:tc>
                <a:tc rowSpan="3" h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1202504062"/>
                  </a:ext>
                </a:extLst>
              </a:tr>
              <a:tr h="203342">
                <a:tc vMerge="1">
                  <a:txBody>
                    <a:bodyPr/>
                    <a:lstStyle/>
                    <a:p>
                      <a:endParaRPr lang="en-US"/>
                    </a:p>
                  </a:txBody>
                  <a:tcPr/>
                </a:tc>
                <a:tc>
                  <a:txBody>
                    <a:bodyPr/>
                    <a:lstStyle/>
                    <a:p>
                      <a:pPr algn="l" fontAlgn="b"/>
                      <a:r>
                        <a:rPr lang="en-US" sz="600" b="0" u="none" strike="noStrike">
                          <a:solidFill>
                            <a:srgbClr val="000000"/>
                          </a:solidFill>
                          <a:effectLst/>
                        </a:rPr>
                        <a:t>4558GSP Handle, Green Std, Standard</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$121.53(T2)</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a:txBody>
                    <a:bodyPr/>
                    <a:lstStyle/>
                    <a:p>
                      <a:pPr algn="l" fontAlgn="b"/>
                      <a:r>
                        <a:rPr lang="en-US" sz="600" b="0" u="none" strike="noStrike">
                          <a:solidFill>
                            <a:srgbClr val="000000"/>
                          </a:solidFill>
                          <a:effectLst/>
                        </a:rPr>
                        <a:t>$143.75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tcP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723490868"/>
                  </a:ext>
                </a:extLst>
              </a:tr>
              <a:tr h="203342">
                <a:tc vMerge="1">
                  <a:txBody>
                    <a:bodyPr/>
                    <a:lstStyle/>
                    <a:p>
                      <a:endParaRPr lang="en-US"/>
                    </a:p>
                  </a:txBody>
                  <a:tcPr/>
                </a:tc>
                <a:tc>
                  <a:txBody>
                    <a:bodyPr/>
                    <a:lstStyle/>
                    <a:p>
                      <a:pPr algn="l" fontAlgn="b"/>
                      <a:r>
                        <a:rPr lang="en-US" sz="600" b="0" u="none" strike="noStrike">
                          <a:solidFill>
                            <a:srgbClr val="000000"/>
                          </a:solidFill>
                          <a:effectLst/>
                        </a:rPr>
                        <a:t>4603EU Blade, Steel, Green Std, Mac 3</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a:txBody>
                    <a:bodyPr/>
                    <a:lstStyle/>
                    <a:p>
                      <a:pPr algn="l" fontAlgn="b"/>
                      <a:r>
                        <a:rPr lang="en-US" sz="600" b="0" u="none" strike="noStrike">
                          <a:solidFill>
                            <a:srgbClr val="000000"/>
                          </a:solidFill>
                          <a:effectLst/>
                        </a:rPr>
                        <a:t>$82.39(T2)</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a:txBody>
                    <a:bodyPr/>
                    <a:lstStyle/>
                    <a:p>
                      <a:pPr algn="l" fontAlgn="b"/>
                      <a:r>
                        <a:rPr lang="en-US" sz="600" b="0" u="none" strike="noStrike">
                          <a:solidFill>
                            <a:srgbClr val="000000"/>
                          </a:solidFill>
                          <a:effectLst/>
                        </a:rPr>
                        <a:t>$109.28 </a:t>
                      </a:r>
                      <a:endParaRPr lang="en-US" sz="600" b="0" i="0" u="none" strike="noStrike">
                        <a:solidFill>
                          <a:srgbClr val="000000"/>
                        </a:solidFill>
                        <a:effectLst/>
                        <a:latin typeface="Aptos Narrow" panose="020B0004020202020204" pitchFamily="34" charset="0"/>
                      </a:endParaRPr>
                    </a:p>
                  </a:txBody>
                  <a:tcPr marL="9525" marR="9525" marT="9525" marB="0" anchor="ctr">
                    <a:lnT w="3175" cap="flat" cmpd="sng" algn="ctr">
                      <a:solidFill>
                        <a:schemeClr val="bg1">
                          <a:lumMod val="65000"/>
                        </a:schemeClr>
                      </a:solid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gridSpan="2"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tc hMerge="1" vMerge="1">
                  <a:txBody>
                    <a:bodyPr/>
                    <a:lstStyle/>
                    <a:p>
                      <a:pPr marL="0" marR="0" lvl="0" indent="0" algn="l" defTabSz="914400" rtl="0" eaLnBrk="1" latinLnBrk="0" hangingPunct="1">
                        <a:lnSpc>
                          <a:spcPct val="100000"/>
                        </a:lnSpc>
                        <a:spcBef>
                          <a:spcPts val="0"/>
                        </a:spcBef>
                        <a:spcAft>
                          <a:spcPts val="0"/>
                        </a:spcAft>
                        <a:buNone/>
                      </a:pPr>
                      <a:endParaRPr lang="en-US" sz="800" b="0" i="0" u="none" strike="noStrike" kern="1200" noProof="0">
                        <a:solidFill>
                          <a:schemeClr val="dk1"/>
                        </a:solidFill>
                        <a:latin typeface="+mn-lt"/>
                        <a:ea typeface="+mn-ea"/>
                        <a:cs typeface="+mn-cs"/>
                      </a:endParaRPr>
                    </a:p>
                  </a:txBody>
                  <a:tcPr anchor="ctr"/>
                </a:tc>
                <a:extLst>
                  <a:ext uri="{0D108BD9-81ED-4DB2-BD59-A6C34878D82A}">
                    <a16:rowId xmlns:a16="http://schemas.microsoft.com/office/drawing/2014/main" val="2910411992"/>
                  </a:ext>
                </a:extLst>
              </a:tr>
            </a:tbl>
          </a:graphicData>
        </a:graphic>
      </p:graphicFrame>
    </p:spTree>
    <p:extLst>
      <p:ext uri="{BB962C8B-B14F-4D97-AF65-F5344CB8AC3E}">
        <p14:creationId xmlns:p14="http://schemas.microsoft.com/office/powerpoint/2010/main" val="686023785"/>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636C2-9087-F66D-8CCD-9832E8424DC3}"/>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D31A6A9-ED1E-C2B3-496F-E3A61442D0E5}"/>
              </a:ext>
            </a:extLst>
          </p:cNvPr>
          <p:cNvSpPr txBox="1"/>
          <p:nvPr/>
        </p:nvSpPr>
        <p:spPr>
          <a:xfrm>
            <a:off x="540170" y="1108502"/>
            <a:ext cx="6442076" cy="677108"/>
          </a:xfrm>
          <a:prstGeom prst="rect">
            <a:avLst/>
          </a:prstGeom>
          <a:noFill/>
        </p:spPr>
        <p:txBody>
          <a:bodyPr wrap="square" numCol="1" rtlCol="0">
            <a:spAutoFit/>
          </a:bodyPr>
          <a:lstStyle/>
          <a:p>
            <a:pPr marL="0" indent="0">
              <a:buNone/>
            </a:pPr>
            <a:endParaRPr lang="en-US" sz="2000" b="1"/>
          </a:p>
          <a:p>
            <a:r>
              <a:rPr lang="en-US"/>
              <a:t>.</a:t>
            </a:r>
          </a:p>
        </p:txBody>
      </p:sp>
      <p:graphicFrame>
        <p:nvGraphicFramePr>
          <p:cNvPr id="2" name="Table 1">
            <a:extLst>
              <a:ext uri="{FF2B5EF4-FFF2-40B4-BE49-F238E27FC236}">
                <a16:creationId xmlns:a16="http://schemas.microsoft.com/office/drawing/2014/main" id="{170B6D3C-1154-663F-70F4-1B37AC11E6ED}"/>
              </a:ext>
            </a:extLst>
          </p:cNvPr>
          <p:cNvGraphicFramePr>
            <a:graphicFrameLocks noGrp="1"/>
          </p:cNvGraphicFramePr>
          <p:nvPr/>
        </p:nvGraphicFramePr>
        <p:xfrm>
          <a:off x="642374" y="1215649"/>
          <a:ext cx="10881032" cy="4876802"/>
        </p:xfrm>
        <a:graphic>
          <a:graphicData uri="http://schemas.openxmlformats.org/drawingml/2006/table">
            <a:tbl>
              <a:tblPr>
                <a:tableStyleId>{5C22544A-7EE6-4342-B048-85BDC9FD1C3A}</a:tableStyleId>
              </a:tblPr>
              <a:tblGrid>
                <a:gridCol w="1265084">
                  <a:extLst>
                    <a:ext uri="{9D8B030D-6E8A-4147-A177-3AD203B41FA5}">
                      <a16:colId xmlns:a16="http://schemas.microsoft.com/office/drawing/2014/main" val="807992777"/>
                    </a:ext>
                  </a:extLst>
                </a:gridCol>
                <a:gridCol w="875071">
                  <a:extLst>
                    <a:ext uri="{9D8B030D-6E8A-4147-A177-3AD203B41FA5}">
                      <a16:colId xmlns:a16="http://schemas.microsoft.com/office/drawing/2014/main" val="1377232987"/>
                    </a:ext>
                  </a:extLst>
                </a:gridCol>
                <a:gridCol w="962691">
                  <a:extLst>
                    <a:ext uri="{9D8B030D-6E8A-4147-A177-3AD203B41FA5}">
                      <a16:colId xmlns:a16="http://schemas.microsoft.com/office/drawing/2014/main" val="2274776109"/>
                    </a:ext>
                  </a:extLst>
                </a:gridCol>
                <a:gridCol w="2045980">
                  <a:extLst>
                    <a:ext uri="{9D8B030D-6E8A-4147-A177-3AD203B41FA5}">
                      <a16:colId xmlns:a16="http://schemas.microsoft.com/office/drawing/2014/main" val="3291924247"/>
                    </a:ext>
                  </a:extLst>
                </a:gridCol>
                <a:gridCol w="1012723">
                  <a:extLst>
                    <a:ext uri="{9D8B030D-6E8A-4147-A177-3AD203B41FA5}">
                      <a16:colId xmlns:a16="http://schemas.microsoft.com/office/drawing/2014/main" val="1460139767"/>
                    </a:ext>
                  </a:extLst>
                </a:gridCol>
                <a:gridCol w="511277">
                  <a:extLst>
                    <a:ext uri="{9D8B030D-6E8A-4147-A177-3AD203B41FA5}">
                      <a16:colId xmlns:a16="http://schemas.microsoft.com/office/drawing/2014/main" val="1656933648"/>
                    </a:ext>
                  </a:extLst>
                </a:gridCol>
                <a:gridCol w="4208206">
                  <a:extLst>
                    <a:ext uri="{9D8B030D-6E8A-4147-A177-3AD203B41FA5}">
                      <a16:colId xmlns:a16="http://schemas.microsoft.com/office/drawing/2014/main" val="98874617"/>
                    </a:ext>
                  </a:extLst>
                </a:gridCol>
              </a:tblGrid>
              <a:tr h="696686">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AD-OR-1729</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AscenDrive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 IntuBrite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05652628"/>
                  </a:ext>
                </a:extLst>
              </a:tr>
              <a:tr h="696686">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PP-OR-2206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 IntuBrite  - New Contract PP-OR-2206 Starts 8/1/2023</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090084822"/>
                  </a:ext>
                </a:extLst>
              </a:tr>
              <a:tr h="696686">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PP-OR-2209</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a:t>
                      </a:r>
                      <a:r>
                        <a:rPr lang="en-US" sz="1000" u="none" strike="noStrike" err="1">
                          <a:effectLst/>
                        </a:rPr>
                        <a:t>Vyaire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6/30/2026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Legacy Vyaire SKUs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86857524"/>
                  </a:ext>
                </a:extLst>
              </a:tr>
              <a:tr h="696686">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511332382"/>
                  </a:ext>
                </a:extLst>
              </a:tr>
              <a:tr h="696686">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MS5172</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3/31/2026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IntuBrite, Greenline, Parker disposable and reusable | Specialty Care Impact standardization 5% for SunMed disp only</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811506218"/>
                  </a:ext>
                </a:extLst>
              </a:tr>
              <a:tr h="696686">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10009862</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CAPTIS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9/30/2026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IntuBrite</a:t>
                      </a:r>
                      <a:r>
                        <a:rPr lang="en-US" sz="1000" u="none" strike="noStrike">
                          <a:effectLst/>
                        </a:rPr>
                        <a:t>, Greenline, Parker disposable and reusable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835910368"/>
                  </a:ext>
                </a:extLst>
              </a:tr>
              <a:tr h="696686">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MS5172AB</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Med/Surg Commit</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9/30/2026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IntuBrite</a:t>
                      </a:r>
                      <a:r>
                        <a:rPr lang="en-US" sz="1000" u="none" strike="noStrike">
                          <a:effectLst/>
                        </a:rPr>
                        <a:t>, Greenline, Parker disposable and reusable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626895681"/>
                  </a:ext>
                </a:extLst>
              </a:tr>
            </a:tbl>
          </a:graphicData>
        </a:graphic>
      </p:graphicFrame>
      <p:sp>
        <p:nvSpPr>
          <p:cNvPr id="3" name="Title 2">
            <a:extLst>
              <a:ext uri="{FF2B5EF4-FFF2-40B4-BE49-F238E27FC236}">
                <a16:creationId xmlns:a16="http://schemas.microsoft.com/office/drawing/2014/main" id="{9701FAA4-D8FA-BEA3-BD62-4545997735CA}"/>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Contracts</a:t>
            </a:r>
            <a:endParaRPr lang="en-US"/>
          </a:p>
        </p:txBody>
      </p:sp>
    </p:spTree>
    <p:extLst>
      <p:ext uri="{BB962C8B-B14F-4D97-AF65-F5344CB8AC3E}">
        <p14:creationId xmlns:p14="http://schemas.microsoft.com/office/powerpoint/2010/main" val="54558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DDF86-9117-0F3E-554C-E2353BD3B3B6}"/>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441EA817-7D86-1519-C8B6-E914AC57ACD3}"/>
              </a:ext>
            </a:extLst>
          </p:cNvPr>
          <p:cNvSpPr txBox="1"/>
          <p:nvPr/>
        </p:nvSpPr>
        <p:spPr>
          <a:xfrm>
            <a:off x="540170" y="1108502"/>
            <a:ext cx="6442076" cy="677108"/>
          </a:xfrm>
          <a:prstGeom prst="rect">
            <a:avLst/>
          </a:prstGeom>
          <a:noFill/>
        </p:spPr>
        <p:txBody>
          <a:bodyPr wrap="square" numCol="1" rtlCol="0">
            <a:spAutoFit/>
          </a:bodyPr>
          <a:lstStyle/>
          <a:p>
            <a:pPr marL="0" indent="0">
              <a:buNone/>
            </a:pPr>
            <a:endParaRPr lang="en-US" sz="2000" b="1"/>
          </a:p>
          <a:p>
            <a:r>
              <a:rPr lang="en-US"/>
              <a:t>.</a:t>
            </a:r>
          </a:p>
        </p:txBody>
      </p:sp>
      <p:graphicFrame>
        <p:nvGraphicFramePr>
          <p:cNvPr id="2" name="Table 1">
            <a:extLst>
              <a:ext uri="{FF2B5EF4-FFF2-40B4-BE49-F238E27FC236}">
                <a16:creationId xmlns:a16="http://schemas.microsoft.com/office/drawing/2014/main" id="{806B50F2-FA26-8042-BE5B-3CD53197889B}"/>
              </a:ext>
            </a:extLst>
          </p:cNvPr>
          <p:cNvGraphicFramePr>
            <a:graphicFrameLocks noGrp="1"/>
          </p:cNvGraphicFramePr>
          <p:nvPr/>
        </p:nvGraphicFramePr>
        <p:xfrm>
          <a:off x="642374" y="1215649"/>
          <a:ext cx="10881032" cy="4723040"/>
        </p:xfrm>
        <a:graphic>
          <a:graphicData uri="http://schemas.openxmlformats.org/drawingml/2006/table">
            <a:tbl>
              <a:tblPr>
                <a:tableStyleId>{5C22544A-7EE6-4342-B048-85BDC9FD1C3A}</a:tableStyleId>
              </a:tblPr>
              <a:tblGrid>
                <a:gridCol w="1265084">
                  <a:extLst>
                    <a:ext uri="{9D8B030D-6E8A-4147-A177-3AD203B41FA5}">
                      <a16:colId xmlns:a16="http://schemas.microsoft.com/office/drawing/2014/main" val="807992777"/>
                    </a:ext>
                  </a:extLst>
                </a:gridCol>
                <a:gridCol w="875071">
                  <a:extLst>
                    <a:ext uri="{9D8B030D-6E8A-4147-A177-3AD203B41FA5}">
                      <a16:colId xmlns:a16="http://schemas.microsoft.com/office/drawing/2014/main" val="1377232987"/>
                    </a:ext>
                  </a:extLst>
                </a:gridCol>
                <a:gridCol w="962691">
                  <a:extLst>
                    <a:ext uri="{9D8B030D-6E8A-4147-A177-3AD203B41FA5}">
                      <a16:colId xmlns:a16="http://schemas.microsoft.com/office/drawing/2014/main" val="2274776109"/>
                    </a:ext>
                  </a:extLst>
                </a:gridCol>
                <a:gridCol w="2045980">
                  <a:extLst>
                    <a:ext uri="{9D8B030D-6E8A-4147-A177-3AD203B41FA5}">
                      <a16:colId xmlns:a16="http://schemas.microsoft.com/office/drawing/2014/main" val="3291924247"/>
                    </a:ext>
                  </a:extLst>
                </a:gridCol>
                <a:gridCol w="1012723">
                  <a:extLst>
                    <a:ext uri="{9D8B030D-6E8A-4147-A177-3AD203B41FA5}">
                      <a16:colId xmlns:a16="http://schemas.microsoft.com/office/drawing/2014/main" val="1460139767"/>
                    </a:ext>
                  </a:extLst>
                </a:gridCol>
                <a:gridCol w="511277">
                  <a:extLst>
                    <a:ext uri="{9D8B030D-6E8A-4147-A177-3AD203B41FA5}">
                      <a16:colId xmlns:a16="http://schemas.microsoft.com/office/drawing/2014/main" val="1656933648"/>
                    </a:ext>
                  </a:extLst>
                </a:gridCol>
                <a:gridCol w="4208206">
                  <a:extLst>
                    <a:ext uri="{9D8B030D-6E8A-4147-A177-3AD203B41FA5}">
                      <a16:colId xmlns:a16="http://schemas.microsoft.com/office/drawing/2014/main" val="98874617"/>
                    </a:ext>
                  </a:extLst>
                </a:gridCol>
              </a:tblGrid>
              <a:tr h="472304">
                <a:tc>
                  <a:txBody>
                    <a:bodyPr/>
                    <a:lstStyle/>
                    <a:p>
                      <a:pPr algn="l" fontAlgn="ctr">
                        <a:buNone/>
                      </a:pPr>
                      <a:r>
                        <a:rPr lang="en-US" sz="1000" u="none" strike="noStrike" dirty="0">
                          <a:effectLst/>
                        </a:rPr>
                        <a:t>Kellie Vande Woude</a:t>
                      </a:r>
                      <a:endParaRPr lang="en-US" sz="1000" b="0" i="0" u="none" strike="noStrike" dirty="0">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PP-NS-2206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Acurity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 IntuBrite  - New Contract PP-OR-2206 Starts 8/1/2023</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05652628"/>
                  </a:ext>
                </a:extLst>
              </a:tr>
              <a:tr h="472304">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PP-NS-2214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Acurity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090084822"/>
                  </a:ext>
                </a:extLst>
              </a:tr>
              <a:tr h="472304">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PP-OR-2206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 IntuBrite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86857524"/>
                  </a:ext>
                </a:extLst>
              </a:tr>
              <a:tr h="472304">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511332382"/>
                  </a:ext>
                </a:extLst>
              </a:tr>
              <a:tr h="472304">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CAP-OR-003</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Focused  - Local Tier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811506218"/>
                  </a:ext>
                </a:extLst>
              </a:tr>
              <a:tr h="472304">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PP-OR-2206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Laryngoscopes – SunMed, IntuBrite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835910368"/>
                  </a:ext>
                </a:extLst>
              </a:tr>
              <a:tr h="472304">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PP-OR-2014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Laryngeal Masks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 Parker, AES, </a:t>
                      </a:r>
                      <a:r>
                        <a:rPr lang="en-US" sz="1000" u="none" strike="noStrike" err="1">
                          <a:effectLst/>
                        </a:rPr>
                        <a:t>SunMed</a:t>
                      </a:r>
                      <a:r>
                        <a:rPr lang="en-US" sz="1000" u="none" strike="noStrike">
                          <a:effectLst/>
                        </a:rPr>
                        <a:t> and Stylets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626895681"/>
                  </a:ext>
                </a:extLst>
              </a:tr>
              <a:tr h="472304">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10011676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NPC</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aptitude agreement | Laryngoscopes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12/31/2028</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IntuBrite</a:t>
                      </a:r>
                      <a:r>
                        <a:rPr lang="en-US" sz="1000" u="none" strike="noStrike">
                          <a:effectLst/>
                        </a:rPr>
                        <a:t>, Greenline, Parker disposable and reusable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437239951"/>
                  </a:ext>
                </a:extLst>
              </a:tr>
              <a:tr h="472304">
                <a:tc>
                  <a:txBody>
                    <a:bodyPr/>
                    <a:lstStyle/>
                    <a:p>
                      <a:pPr algn="l" fontAlgn="ctr">
                        <a:buNone/>
                      </a:pPr>
                      <a:r>
                        <a:rPr lang="en-US" sz="1000" u="none" strike="noStrike">
                          <a:effectLst/>
                        </a:rPr>
                        <a:t>Blair Hobgood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RESP54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Partners Cooperative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dirty="0">
                          <a:effectLst/>
                        </a:rPr>
                        <a:t>Laryngeal Masks/</a:t>
                      </a:r>
                      <a:r>
                        <a:rPr lang="en-US" sz="1000" u="none" strike="noStrike" dirty="0" err="1">
                          <a:effectLst/>
                        </a:rPr>
                        <a:t>Supraglotic</a:t>
                      </a:r>
                      <a:r>
                        <a:rPr lang="en-US" sz="1000" u="none" strike="noStrike" dirty="0">
                          <a:effectLst/>
                        </a:rPr>
                        <a:t> Airways</a:t>
                      </a:r>
                      <a:endParaRPr lang="en-US" sz="1000" b="0" i="0" u="none" strike="noStrike" dirty="0">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9/14/2027</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Air-Q3</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424028041"/>
                  </a:ext>
                </a:extLst>
              </a:tr>
              <a:tr h="472304">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10003659</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Univ of Chicago Medicine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aptitude agreement | Disposable Laryngoscopes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3/31/2025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Disposable laryngoscopes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4191368427"/>
                  </a:ext>
                </a:extLst>
              </a:tr>
            </a:tbl>
          </a:graphicData>
        </a:graphic>
      </p:graphicFrame>
      <p:sp>
        <p:nvSpPr>
          <p:cNvPr id="3" name="Title 2">
            <a:extLst>
              <a:ext uri="{FF2B5EF4-FFF2-40B4-BE49-F238E27FC236}">
                <a16:creationId xmlns:a16="http://schemas.microsoft.com/office/drawing/2014/main" id="{B0BE9217-0D68-0881-D54D-CEB8D13EEDDC}"/>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Contracts</a:t>
            </a:r>
            <a:endParaRPr lang="en-US"/>
          </a:p>
        </p:txBody>
      </p:sp>
    </p:spTree>
    <p:extLst>
      <p:ext uri="{BB962C8B-B14F-4D97-AF65-F5344CB8AC3E}">
        <p14:creationId xmlns:p14="http://schemas.microsoft.com/office/powerpoint/2010/main" val="3396499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AE83F-A089-0735-614C-884C0C78C40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C8E54A22-0C2A-AABE-2528-6007336FE971}"/>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Laryngoscopes: Highest Volume SKUs</a:t>
            </a:r>
            <a:endParaRPr lang="en-US" sz="3000" b="1">
              <a:solidFill>
                <a:schemeClr val="accent1"/>
              </a:solidFill>
              <a:latin typeface="+mn-lt"/>
            </a:endParaRPr>
          </a:p>
        </p:txBody>
      </p:sp>
      <p:sp>
        <p:nvSpPr>
          <p:cNvPr id="2" name="TextBox 1">
            <a:extLst>
              <a:ext uri="{FF2B5EF4-FFF2-40B4-BE49-F238E27FC236}">
                <a16:creationId xmlns:a16="http://schemas.microsoft.com/office/drawing/2014/main" id="{3F1002D9-19CA-9EB4-DF46-D67B1EEFF56A}"/>
              </a:ext>
            </a:extLst>
          </p:cNvPr>
          <p:cNvSpPr txBox="1"/>
          <p:nvPr/>
        </p:nvSpPr>
        <p:spPr>
          <a:xfrm>
            <a:off x="460075" y="1401792"/>
            <a:ext cx="11545018"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400" b="1">
                <a:solidFill>
                  <a:srgbClr val="444444"/>
                </a:solidFill>
                <a:latin typeface="Aptos"/>
                <a:ea typeface="Calibri"/>
                <a:cs typeface="Calibri"/>
              </a:rPr>
              <a:t>High Volume:​</a:t>
            </a:r>
          </a:p>
          <a:p>
            <a:pPr rtl="0"/>
            <a:r>
              <a:rPr lang="en-US" sz="2400">
                <a:solidFill>
                  <a:srgbClr val="444444"/>
                </a:solidFill>
                <a:latin typeface="Aptos"/>
                <a:ea typeface="Calibri"/>
                <a:cs typeface="Calibri"/>
              </a:rPr>
              <a:t>2015.C | DISPOSABLE HANDLE DUAL LED MEDIUM​</a:t>
            </a:r>
          </a:p>
          <a:p>
            <a:pPr rtl="0"/>
            <a:r>
              <a:rPr lang="en-US" sz="2400">
                <a:solidFill>
                  <a:srgbClr val="444444"/>
                </a:solidFill>
                <a:latin typeface="Aptos"/>
                <a:ea typeface="Calibri"/>
                <a:cs typeface="Calibri"/>
              </a:rPr>
              <a:t>1023.C | DISPOSABLE BLADE DUAL LED MAC 3​</a:t>
            </a:r>
          </a:p>
          <a:p>
            <a:pPr rtl="0"/>
            <a:r>
              <a:rPr lang="en-US" sz="2400">
                <a:solidFill>
                  <a:srgbClr val="444444"/>
                </a:solidFill>
                <a:latin typeface="Aptos"/>
                <a:ea typeface="Calibri"/>
                <a:cs typeface="Calibri"/>
              </a:rPr>
              <a:t>5-5338-12 | SUNMED DISPOSABLE LAYRNGSCOPE HANDLE, STANDARD, 20/BX, STERILE​</a:t>
            </a:r>
          </a:p>
          <a:p>
            <a:pPr rtl="0"/>
            <a:r>
              <a:rPr lang="en-US" sz="2400">
                <a:solidFill>
                  <a:srgbClr val="444444"/>
                </a:solidFill>
                <a:latin typeface="Aptos"/>
                <a:ea typeface="Calibri"/>
                <a:cs typeface="Calibri"/>
              </a:rPr>
              <a:t>1023.C2015.C | DISPOSABLE COMBO DUAL LED MAC 3, MEDIUM HANDLE​</a:t>
            </a:r>
          </a:p>
          <a:p>
            <a:pPr rtl="0"/>
            <a:r>
              <a:rPr lang="en-US" sz="2400">
                <a:solidFill>
                  <a:srgbClr val="444444"/>
                </a:solidFill>
                <a:latin typeface="Aptos"/>
                <a:ea typeface="Calibri"/>
                <a:cs typeface="Calibri"/>
              </a:rPr>
              <a:t>4603EU | BLADE, LARYN, STEEL, GREEN STD, MAC 3​</a:t>
            </a:r>
          </a:p>
          <a:p>
            <a:pPr rtl="0"/>
            <a:r>
              <a:rPr lang="en-US" sz="2400">
                <a:solidFill>
                  <a:srgbClr val="444444"/>
                </a:solidFill>
                <a:latin typeface="Aptos"/>
                <a:ea typeface="Calibri"/>
                <a:cs typeface="Calibri"/>
              </a:rPr>
              <a:t>1024.C | DISPOSABLE BLADE DUAL LED MAC 4​</a:t>
            </a:r>
          </a:p>
          <a:p>
            <a:pPr rtl="0"/>
            <a:r>
              <a:rPr lang="da-DK" sz="2400">
                <a:solidFill>
                  <a:srgbClr val="444444"/>
                </a:solidFill>
                <a:latin typeface="Aptos"/>
                <a:ea typeface="Calibri"/>
                <a:cs typeface="Calibri"/>
              </a:rPr>
              <a:t>1032.C | DISPOSABLE BLADE DUAL LED MILLER 2</a:t>
            </a:r>
            <a:r>
              <a:rPr lang="en-US" sz="2400">
                <a:solidFill>
                  <a:srgbClr val="444444"/>
                </a:solidFill>
                <a:latin typeface="Aptos"/>
                <a:ea typeface="Calibri"/>
                <a:cs typeface="Calibri"/>
              </a:rPr>
              <a:t>​</a:t>
            </a:r>
          </a:p>
          <a:p>
            <a:pPr rtl="0"/>
            <a:r>
              <a:rPr lang="en-US" sz="2400">
                <a:solidFill>
                  <a:srgbClr val="444444"/>
                </a:solidFill>
                <a:latin typeface="Aptos"/>
                <a:ea typeface="Calibri"/>
                <a:cs typeface="Calibri"/>
              </a:rPr>
              <a:t>5-5332-03 | F/O GREENLINE D MAC SIZE 3​</a:t>
            </a:r>
          </a:p>
          <a:p>
            <a:pPr rtl="0"/>
            <a:r>
              <a:rPr lang="en-US" sz="2400">
                <a:solidFill>
                  <a:srgbClr val="444444"/>
                </a:solidFill>
                <a:latin typeface="Aptos"/>
                <a:ea typeface="Calibri"/>
                <a:cs typeface="Calibri"/>
              </a:rPr>
              <a:t>5-5338-11 | SUNMED DISPOSABLE LAYRNGSCOPE HANDLE, STUBBY, 20/BX, STERILE​</a:t>
            </a:r>
          </a:p>
          <a:p>
            <a:pPr algn="ctr"/>
            <a:endParaRPr lang="en-US"/>
          </a:p>
        </p:txBody>
      </p:sp>
    </p:spTree>
    <p:extLst>
      <p:ext uri="{BB962C8B-B14F-4D97-AF65-F5344CB8AC3E}">
        <p14:creationId xmlns:p14="http://schemas.microsoft.com/office/powerpoint/2010/main" val="4110303426"/>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AE83F-A089-0735-614C-884C0C78C40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95497B-D350-AEFA-491B-6BC808501197}"/>
              </a:ext>
            </a:extLst>
          </p:cNvPr>
          <p:cNvSpPr>
            <a:spLocks noGrp="1"/>
          </p:cNvSpPr>
          <p:nvPr>
            <p:ph idx="1"/>
          </p:nvPr>
        </p:nvSpPr>
        <p:spPr/>
        <p:txBody>
          <a:bodyPr>
            <a:normAutofit fontScale="85000" lnSpcReduction="20000"/>
          </a:bodyPr>
          <a:lstStyle/>
          <a:p>
            <a:pPr marL="342900" indent="-342900">
              <a:buFont typeface="Arial" panose="020B0604020202020204" pitchFamily="34" charset="0"/>
              <a:buChar char="•"/>
            </a:pPr>
            <a:r>
              <a:rPr lang="en-US"/>
              <a:t>What are you using today for laryngoscopes? Video laryngoscopes?</a:t>
            </a:r>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a:t>For what % of your patients do you use video laryngoscopes?</a:t>
            </a:r>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a:t>What is your capital budget and purchasing process? Is there a threshold?</a:t>
            </a:r>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a:t>What are your likes/dislikes of your current laryngoscopes?</a:t>
            </a:r>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a:t>How have you managed product recalls or quality issues?</a:t>
            </a:r>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a:t>What issues have the batteries caused for you and your staff (difficult to change, life indicator inconsistent, treatment delays, popping)?</a:t>
            </a:r>
          </a:p>
          <a:p>
            <a:pPr marL="342900" indent="-342900">
              <a:buFont typeface="Arial" panose="020B0604020202020204" pitchFamily="34" charset="0"/>
              <a:buChar char="•"/>
            </a:pPr>
            <a:endParaRPr lang="en-US"/>
          </a:p>
          <a:p>
            <a:pPr marL="342900" indent="-342900">
              <a:buFont typeface="Arial" panose="020B0604020202020204" pitchFamily="34" charset="0"/>
              <a:buChar char="•"/>
            </a:pPr>
            <a:r>
              <a:rPr lang="en-US"/>
              <a:t>Does the on/off switch become touchy or difficult (McGrath)?</a:t>
            </a:r>
          </a:p>
          <a:p>
            <a:endParaRPr lang="en-US"/>
          </a:p>
        </p:txBody>
      </p:sp>
      <p:sp>
        <p:nvSpPr>
          <p:cNvPr id="2" name="Title 1">
            <a:extLst>
              <a:ext uri="{FF2B5EF4-FFF2-40B4-BE49-F238E27FC236}">
                <a16:creationId xmlns:a16="http://schemas.microsoft.com/office/drawing/2014/main" id="{8774C454-454D-1B6A-ACF9-52E4EE506357}"/>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Questions to Ask</a:t>
            </a:r>
            <a:endParaRPr lang="en-US"/>
          </a:p>
        </p:txBody>
      </p:sp>
    </p:spTree>
    <p:extLst>
      <p:ext uri="{BB962C8B-B14F-4D97-AF65-F5344CB8AC3E}">
        <p14:creationId xmlns:p14="http://schemas.microsoft.com/office/powerpoint/2010/main" val="993308720"/>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0D82A-1C10-5EAA-129C-00B30B89EAC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11A06D-3C96-26DE-085F-2556F4A4D716}"/>
              </a:ext>
            </a:extLst>
          </p:cNvPr>
          <p:cNvSpPr>
            <a:spLocks noGrp="1"/>
          </p:cNvSpPr>
          <p:nvPr>
            <p:ph idx="1"/>
          </p:nvPr>
        </p:nvSpPr>
        <p:spPr/>
        <p:txBody>
          <a:bodyPr>
            <a:normAutofit/>
          </a:bodyPr>
          <a:lstStyle/>
          <a:p>
            <a:r>
              <a:rPr lang="en-US" sz="1800"/>
              <a:t>We have one of the largest selections of reusable and disposable laryngoscope systems on the market today.</a:t>
            </a:r>
          </a:p>
          <a:p>
            <a:endParaRPr lang="en-US" sz="1800"/>
          </a:p>
          <a:p>
            <a:r>
              <a:rPr lang="en-US" sz="1800"/>
              <a:t>AirLife is the only company that offers Dual-Light laryngoscope system.</a:t>
            </a:r>
          </a:p>
          <a:p>
            <a:endParaRPr lang="en-US" sz="1800"/>
          </a:p>
          <a:p>
            <a:r>
              <a:rPr lang="en-US" sz="1800"/>
              <a:t>We offer a wide variety of Fiber Optic and Conventional blades and handles.</a:t>
            </a:r>
          </a:p>
          <a:p>
            <a:endParaRPr lang="en-US" sz="1800"/>
          </a:p>
          <a:p>
            <a:r>
              <a:rPr lang="en-US" sz="1800"/>
              <a:t>Blades available in standard Mac &amp; Miller styles along with over 20 different specialty style blades</a:t>
            </a:r>
          </a:p>
          <a:p>
            <a:endParaRPr lang="en-US" sz="1800"/>
          </a:p>
          <a:p>
            <a:r>
              <a:rPr lang="en-US" sz="1800"/>
              <a:t>FO offering is compliant with ISO standard 7376.</a:t>
            </a:r>
          </a:p>
          <a:p>
            <a:r>
              <a:rPr lang="en-US" sz="1800" err="1"/>
              <a:t>SunOne</a:t>
            </a:r>
            <a:r>
              <a:rPr lang="en-US" sz="1800"/>
              <a:t> blades are constructed of Medical Grade 303/304 Surgical Stainless Steel. </a:t>
            </a:r>
          </a:p>
        </p:txBody>
      </p:sp>
      <p:sp>
        <p:nvSpPr>
          <p:cNvPr id="2" name="Title 1">
            <a:extLst>
              <a:ext uri="{FF2B5EF4-FFF2-40B4-BE49-F238E27FC236}">
                <a16:creationId xmlns:a16="http://schemas.microsoft.com/office/drawing/2014/main" id="{3F724DA0-EB41-CC8B-F46A-5C288C64B322}"/>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Key Selling Points</a:t>
            </a:r>
            <a:endParaRPr lang="en-US"/>
          </a:p>
        </p:txBody>
      </p:sp>
    </p:spTree>
    <p:extLst>
      <p:ext uri="{BB962C8B-B14F-4D97-AF65-F5344CB8AC3E}">
        <p14:creationId xmlns:p14="http://schemas.microsoft.com/office/powerpoint/2010/main" val="479132088"/>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D43B3-2704-AA5D-5D26-F79A65C2BDD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2A53CE-F483-7091-2B18-D63847F79125}"/>
              </a:ext>
            </a:extLst>
          </p:cNvPr>
          <p:cNvSpPr>
            <a:spLocks noGrp="1"/>
          </p:cNvSpPr>
          <p:nvPr>
            <p:ph idx="1"/>
          </p:nvPr>
        </p:nvSpPr>
        <p:spPr>
          <a:xfrm>
            <a:off x="561975" y="1400175"/>
            <a:ext cx="7812591" cy="4737153"/>
          </a:xfrm>
        </p:spPr>
        <p:txBody>
          <a:bodyPr>
            <a:normAutofit fontScale="70000" lnSpcReduction="20000"/>
          </a:bodyPr>
          <a:lstStyle/>
          <a:p>
            <a:pPr marL="285750" indent="-285750">
              <a:buFont typeface="Arial" panose="020B0604020202020204" pitchFamily="34" charset="0"/>
              <a:buChar char="•"/>
            </a:pPr>
            <a:r>
              <a:rPr lang="en-US" sz="2400"/>
              <a:t>VL makes everyday intubations easier and increases chances of first-pass success</a:t>
            </a:r>
          </a:p>
          <a:p>
            <a:pPr marL="285750" indent="-285750">
              <a:buFont typeface="Arial" panose="020B0604020202020204" pitchFamily="34" charset="0"/>
              <a:buChar char="•"/>
            </a:pPr>
            <a:endParaRPr lang="en-US" sz="2400"/>
          </a:p>
          <a:p>
            <a:pPr marL="285750" indent="-285750">
              <a:buFont typeface="Arial" panose="020B0604020202020204" pitchFamily="34" charset="0"/>
              <a:buChar char="•"/>
            </a:pPr>
            <a:r>
              <a:rPr lang="en-US" sz="2400"/>
              <a:t>Heine </a:t>
            </a:r>
            <a:r>
              <a:rPr lang="en-US" sz="2400" err="1"/>
              <a:t>VisionPRO</a:t>
            </a:r>
            <a:r>
              <a:rPr lang="en-US" sz="2400"/>
              <a:t> has the only hand-held video laryngoscope handle that can go into sterilization</a:t>
            </a:r>
          </a:p>
          <a:p>
            <a:pPr marL="285750" indent="-285750">
              <a:buFont typeface="Arial" panose="020B0604020202020204" pitchFamily="34" charset="0"/>
              <a:buChar char="•"/>
            </a:pPr>
            <a:endParaRPr lang="en-US" sz="2400"/>
          </a:p>
          <a:p>
            <a:pPr marL="285750" indent="-285750">
              <a:buFont typeface="Arial" panose="020B0604020202020204" pitchFamily="34" charset="0"/>
              <a:buChar char="•"/>
            </a:pPr>
            <a:r>
              <a:rPr lang="en-US" sz="2400"/>
              <a:t>Rechargeable VL removes need to purchase and change batteries </a:t>
            </a:r>
            <a:br>
              <a:rPr lang="en-US" sz="2400"/>
            </a:br>
            <a:r>
              <a:rPr lang="en-US" sz="2400"/>
              <a:t>(McGrath $50-80 per &amp; has to be thrown away if dropped more than 3 feet)</a:t>
            </a:r>
          </a:p>
          <a:p>
            <a:pPr marL="285750" indent="-285750">
              <a:buFont typeface="Arial" panose="020B0604020202020204" pitchFamily="34" charset="0"/>
              <a:buChar char="•"/>
            </a:pPr>
            <a:endParaRPr lang="en-US" sz="2400"/>
          </a:p>
          <a:p>
            <a:pPr marL="285750" indent="-285750">
              <a:buFont typeface="Arial" panose="020B0604020202020204" pitchFamily="34" charset="0"/>
              <a:buChar char="•"/>
            </a:pPr>
            <a:r>
              <a:rPr lang="en-US" sz="2400"/>
              <a:t>Protective lens in blade prevents fog or splash-back onto the camera</a:t>
            </a:r>
          </a:p>
          <a:p>
            <a:pPr marL="285750" indent="-285750">
              <a:buFont typeface="Arial" panose="020B0604020202020204" pitchFamily="34" charset="0"/>
              <a:buChar char="•"/>
            </a:pPr>
            <a:endParaRPr lang="en-US" sz="2400"/>
          </a:p>
          <a:p>
            <a:pPr marL="285750" indent="-285750">
              <a:buFont typeface="Arial" panose="020B0604020202020204" pitchFamily="34" charset="0"/>
              <a:buChar char="•"/>
            </a:pPr>
            <a:r>
              <a:rPr lang="en-US" sz="2400"/>
              <a:t>Video screen can be removed if more room is needed for larger patients.</a:t>
            </a:r>
          </a:p>
          <a:p>
            <a:pPr marL="285750" indent="-285750">
              <a:buFont typeface="Arial" panose="020B0604020202020204" pitchFamily="34" charset="0"/>
              <a:buChar char="•"/>
            </a:pPr>
            <a:endParaRPr lang="en-US" sz="2400"/>
          </a:p>
          <a:p>
            <a:pPr marL="285750" indent="-285750">
              <a:buFont typeface="Arial" panose="020B0604020202020204" pitchFamily="34" charset="0"/>
              <a:buChar char="•"/>
            </a:pPr>
            <a:r>
              <a:rPr lang="en-US" sz="2400"/>
              <a:t>Can reprocess or wipe down handle and wipe down screen to reuse.</a:t>
            </a:r>
          </a:p>
          <a:p>
            <a:endParaRPr lang="en-US"/>
          </a:p>
        </p:txBody>
      </p:sp>
      <p:sp>
        <p:nvSpPr>
          <p:cNvPr id="2" name="Title 1">
            <a:extLst>
              <a:ext uri="{FF2B5EF4-FFF2-40B4-BE49-F238E27FC236}">
                <a16:creationId xmlns:a16="http://schemas.microsoft.com/office/drawing/2014/main" id="{B94A4694-AC9A-F884-7356-330155CF0C9B}"/>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 </a:t>
            </a:r>
            <a:r>
              <a:rPr lang="en-US" sz="2800" b="1" err="1">
                <a:ln w="0"/>
                <a:solidFill>
                  <a:srgbClr val="1B51A4"/>
                </a:solidFill>
                <a:latin typeface="Arial" panose="020B0604020202020204" pitchFamily="34" charset="0"/>
                <a:cs typeface="Arial" panose="020B0604020202020204" pitchFamily="34" charset="0"/>
              </a:rPr>
              <a:t>visionPRO</a:t>
            </a:r>
            <a:r>
              <a:rPr lang="en-US" sz="2800" b="1">
                <a:ln w="0"/>
                <a:solidFill>
                  <a:srgbClr val="1B51A4"/>
                </a:solidFill>
                <a:latin typeface="Arial" panose="020B0604020202020204" pitchFamily="34" charset="0"/>
                <a:cs typeface="Arial" panose="020B0604020202020204" pitchFamily="34" charset="0"/>
              </a:rPr>
              <a:t>: Key Selling Points</a:t>
            </a:r>
            <a:endParaRPr lang="en-US"/>
          </a:p>
        </p:txBody>
      </p:sp>
    </p:spTree>
    <p:extLst>
      <p:ext uri="{BB962C8B-B14F-4D97-AF65-F5344CB8AC3E}">
        <p14:creationId xmlns:p14="http://schemas.microsoft.com/office/powerpoint/2010/main" val="2459838409"/>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BD2F3-2EB3-5BCA-5512-4BB40DD4B54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81FCA9F-22CA-2D4F-5437-53C7ACD6AC62}"/>
              </a:ext>
            </a:extLst>
          </p:cNvPr>
          <p:cNvSpPr txBox="1"/>
          <p:nvPr/>
        </p:nvSpPr>
        <p:spPr>
          <a:xfrm>
            <a:off x="8218605" y="757049"/>
            <a:ext cx="4704080" cy="7140416"/>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r>
              <a:rPr lang="en-US" sz="1400">
                <a:ea typeface="+mn-lt"/>
                <a:cs typeface="+mn-lt"/>
                <a:hlinkClick r:id="rId3"/>
              </a:rPr>
              <a:t>Heine VisionPRO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Heine VisionPRO Brochure</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5"/>
              </a:rPr>
              <a:t>IntuBrite Brochure</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6"/>
              </a:rPr>
              <a:t>IntuBrite In-Service Tool</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7"/>
              </a:rPr>
              <a:t>IntuBrite 2-Click Video</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8"/>
              </a:rPr>
              <a:t>SunMed Conventional Blades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9"/>
              </a:rPr>
              <a:t>SunMed Greenline D Blades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0"/>
              </a:rPr>
              <a:t>SunMed Hanldes &amp; Blades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1"/>
              </a:rPr>
              <a:t>SunMed Laryngoscope Guide</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2"/>
              </a:rPr>
              <a:t>SunOne All Metal Blades Lit Sheet</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3"/>
              </a:rPr>
              <a:t>Conventional Handles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4"/>
              </a:rPr>
              <a:t>Greenline Fiber Optic Lit Sheet</a:t>
            </a:r>
            <a:endParaRPr lang="en-US" sz="1400">
              <a:cs typeface="Arial"/>
            </a:endParaRPr>
          </a:p>
          <a:p>
            <a:endParaRPr lang="en-US" sz="1400">
              <a:ea typeface="+mn-lt"/>
              <a:cs typeface="+mn-lt"/>
            </a:endParaRPr>
          </a:p>
          <a:p>
            <a:pPr marL="285750" indent="-285750">
              <a:buFont typeface="Wingdings" panose="05000000000000000000" pitchFamily="2" charset="2"/>
              <a:buChar char="Ø"/>
            </a:pPr>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p:txBody>
      </p:sp>
      <p:sp>
        <p:nvSpPr>
          <p:cNvPr id="3" name="Content Placeholder 2">
            <a:extLst>
              <a:ext uri="{FF2B5EF4-FFF2-40B4-BE49-F238E27FC236}">
                <a16:creationId xmlns:a16="http://schemas.microsoft.com/office/drawing/2014/main" id="{E5ABE39E-199D-9A39-1A09-2CFE635003DB}"/>
              </a:ext>
            </a:extLst>
          </p:cNvPr>
          <p:cNvSpPr>
            <a:spLocks noGrp="1"/>
          </p:cNvSpPr>
          <p:nvPr>
            <p:ph idx="1"/>
          </p:nvPr>
        </p:nvSpPr>
        <p:spPr>
          <a:xfrm>
            <a:off x="561975" y="1400175"/>
            <a:ext cx="6507897" cy="4737153"/>
          </a:xfrm>
        </p:spPr>
        <p:txBody>
          <a:bodyPr>
            <a:normAutofit fontScale="62500" lnSpcReduction="20000"/>
          </a:bodyPr>
          <a:lstStyle/>
          <a:p>
            <a:pPr marL="342900" indent="-342900">
              <a:buFont typeface="Arial" panose="020B0604020202020204" pitchFamily="34" charset="0"/>
              <a:buChar char="•"/>
            </a:pPr>
            <a:r>
              <a:rPr lang="en-US" sz="2400" err="1"/>
              <a:t>visionPRO</a:t>
            </a:r>
            <a:r>
              <a:rPr lang="en-US" sz="2400"/>
              <a:t> has a 1 year warranty protection against manufacturing defects.</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Heine will provide service repairs as needed.</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Reliable on/off switch (McGrath can be touchy).</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err="1"/>
              <a:t>visionPRO</a:t>
            </a:r>
            <a:r>
              <a:rPr lang="en-US" sz="2400"/>
              <a:t> has larger, clearer screen than McGrath</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Screen easy to see even in bright surroundings</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err="1"/>
              <a:t>visionPRO</a:t>
            </a:r>
            <a:r>
              <a:rPr lang="en-US" sz="2400"/>
              <a:t> screen rotates more freely</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McGrath X-blades are 3x more expensive</a:t>
            </a:r>
          </a:p>
          <a:p>
            <a:pPr marL="342900" indent="-342900">
              <a:buFont typeface="Arial" panose="020B0604020202020204" pitchFamily="34" charset="0"/>
              <a:buChar char="•"/>
            </a:pPr>
            <a:endParaRPr lang="en-US" sz="2400"/>
          </a:p>
          <a:p>
            <a:pPr marL="342900" indent="-342900">
              <a:buFont typeface="Arial" panose="020B0604020202020204" pitchFamily="34" charset="0"/>
              <a:buChar char="•"/>
            </a:pPr>
            <a:r>
              <a:rPr lang="en-US" sz="2400"/>
              <a:t>Can do direct placement if for some reason video is unavailable.</a:t>
            </a:r>
          </a:p>
          <a:p>
            <a:endParaRPr lang="en-US"/>
          </a:p>
        </p:txBody>
      </p:sp>
      <p:sp>
        <p:nvSpPr>
          <p:cNvPr id="2" name="Title 1">
            <a:extLst>
              <a:ext uri="{FF2B5EF4-FFF2-40B4-BE49-F238E27FC236}">
                <a16:creationId xmlns:a16="http://schemas.microsoft.com/office/drawing/2014/main" id="{9EE08AD2-851E-1108-4FC1-F6D266344295}"/>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Key Selling Points</a:t>
            </a:r>
            <a:endParaRPr lang="en-US"/>
          </a:p>
        </p:txBody>
      </p:sp>
    </p:spTree>
    <p:extLst>
      <p:ext uri="{BB962C8B-B14F-4D97-AF65-F5344CB8AC3E}">
        <p14:creationId xmlns:p14="http://schemas.microsoft.com/office/powerpoint/2010/main" val="3965994761"/>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6A9E4-CB73-0A41-3B7B-4507BAF0B24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2DD918-774B-D61D-08A4-86B425C1CE28}"/>
              </a:ext>
            </a:extLst>
          </p:cNvPr>
          <p:cNvSpPr>
            <a:spLocks noGrp="1"/>
          </p:cNvSpPr>
          <p:nvPr>
            <p:ph idx="1"/>
          </p:nvPr>
        </p:nvSpPr>
        <p:spPr/>
        <p:txBody>
          <a:bodyPr>
            <a:normAutofit/>
          </a:bodyPr>
          <a:lstStyle/>
          <a:p>
            <a:pPr marL="0" indent="0">
              <a:spcBef>
                <a:spcPts val="400"/>
              </a:spcBef>
              <a:buNone/>
            </a:pPr>
            <a:r>
              <a:rPr lang="en-US" sz="1600" b="1"/>
              <a:t>Light does not work  </a:t>
            </a:r>
          </a:p>
          <a:p>
            <a:pPr>
              <a:spcBef>
                <a:spcPts val="400"/>
              </a:spcBef>
            </a:pPr>
            <a:r>
              <a:rPr lang="en-US" sz="1600"/>
              <a:t>To install, be sure the blade clicks into place, then lift the handle for the 2</a:t>
            </a:r>
            <a:r>
              <a:rPr lang="en-US" sz="1600" baseline="30000"/>
              <a:t>nd</a:t>
            </a:r>
            <a:r>
              <a:rPr lang="en-US" sz="1600"/>
              <a:t> click.</a:t>
            </a:r>
          </a:p>
          <a:p>
            <a:pPr marL="0" indent="0">
              <a:spcBef>
                <a:spcPts val="400"/>
              </a:spcBef>
              <a:buNone/>
            </a:pPr>
            <a:endParaRPr lang="en-US" sz="1600" b="1"/>
          </a:p>
          <a:p>
            <a:pPr marL="0" indent="0">
              <a:spcBef>
                <a:spcPts val="400"/>
              </a:spcBef>
              <a:buNone/>
            </a:pPr>
            <a:r>
              <a:rPr lang="en-US" sz="1600" b="1" err="1"/>
              <a:t>visionPRO</a:t>
            </a:r>
            <a:r>
              <a:rPr lang="en-US" sz="1600" b="1"/>
              <a:t> does not record. </a:t>
            </a:r>
          </a:p>
          <a:p>
            <a:pPr>
              <a:spcBef>
                <a:spcPts val="400"/>
              </a:spcBef>
            </a:pPr>
            <a:r>
              <a:rPr lang="en-US" sz="1600"/>
              <a:t>Use the iPhone to record for cases where recording is needed.</a:t>
            </a:r>
          </a:p>
          <a:p>
            <a:pPr marL="0" indent="0">
              <a:spcBef>
                <a:spcPts val="400"/>
              </a:spcBef>
              <a:buNone/>
            </a:pPr>
            <a:endParaRPr lang="en-US" sz="1600"/>
          </a:p>
          <a:p>
            <a:pPr marL="0" indent="0">
              <a:spcBef>
                <a:spcPts val="400"/>
              </a:spcBef>
              <a:buNone/>
            </a:pPr>
            <a:r>
              <a:rPr lang="en-US" sz="1600" b="1"/>
              <a:t>My McGrath is less expensive</a:t>
            </a:r>
          </a:p>
          <a:p>
            <a:pPr>
              <a:spcBef>
                <a:spcPts val="400"/>
              </a:spcBef>
            </a:pPr>
            <a:r>
              <a:rPr lang="en-US" sz="1600"/>
              <a:t>The </a:t>
            </a:r>
            <a:r>
              <a:rPr lang="en-US" sz="1600" err="1"/>
              <a:t>visionPRO</a:t>
            </a:r>
            <a:r>
              <a:rPr lang="en-US" sz="1600"/>
              <a:t> is an upgrade in quality and has features that the McGrath does not.</a:t>
            </a:r>
          </a:p>
          <a:p>
            <a:pPr marL="0" indent="0">
              <a:spcBef>
                <a:spcPts val="400"/>
              </a:spcBef>
              <a:buNone/>
            </a:pPr>
            <a:endParaRPr lang="en-US" sz="1600"/>
          </a:p>
          <a:p>
            <a:pPr>
              <a:spcBef>
                <a:spcPts val="400"/>
              </a:spcBef>
            </a:pPr>
            <a:r>
              <a:rPr lang="en-US" sz="1600" b="1"/>
              <a:t>The use of video will diminish my DL skills</a:t>
            </a:r>
          </a:p>
          <a:p>
            <a:pPr>
              <a:spcBef>
                <a:spcPts val="400"/>
              </a:spcBef>
            </a:pPr>
            <a:r>
              <a:rPr lang="en-US" sz="1600"/>
              <a:t>You can use the direct technique with the </a:t>
            </a:r>
            <a:r>
              <a:rPr lang="en-US" sz="1600" err="1"/>
              <a:t>visionPRO</a:t>
            </a:r>
            <a:endParaRPr lang="en-US" sz="1600"/>
          </a:p>
          <a:p>
            <a:pPr>
              <a:spcBef>
                <a:spcPts val="400"/>
              </a:spcBef>
            </a:pPr>
            <a:endParaRPr lang="en-US" sz="1600"/>
          </a:p>
          <a:p>
            <a:pPr>
              <a:spcBef>
                <a:spcPts val="400"/>
              </a:spcBef>
            </a:pPr>
            <a:r>
              <a:rPr lang="en-US" sz="1600" b="1"/>
              <a:t>Disposable Blades are wasteful</a:t>
            </a:r>
          </a:p>
          <a:p>
            <a:pPr>
              <a:spcBef>
                <a:spcPts val="400"/>
              </a:spcBef>
            </a:pPr>
            <a:r>
              <a:rPr lang="en-US" sz="1600"/>
              <a:t>Disposable blades may reduce the chances of cross-contamination</a:t>
            </a:r>
          </a:p>
          <a:p>
            <a:pPr>
              <a:spcBef>
                <a:spcPts val="400"/>
              </a:spcBef>
            </a:pPr>
            <a:endParaRPr lang="en-US" sz="1600"/>
          </a:p>
          <a:p>
            <a:pPr>
              <a:spcBef>
                <a:spcPts val="400"/>
              </a:spcBef>
            </a:pPr>
            <a:r>
              <a:rPr lang="en-US" sz="1600" b="1"/>
              <a:t>I need sterile blades</a:t>
            </a:r>
          </a:p>
          <a:p>
            <a:pPr>
              <a:spcBef>
                <a:spcPts val="400"/>
              </a:spcBef>
            </a:pPr>
            <a:r>
              <a:rPr lang="en-US" sz="1600"/>
              <a:t>The human mouth is not sterile.</a:t>
            </a:r>
          </a:p>
        </p:txBody>
      </p:sp>
      <p:sp>
        <p:nvSpPr>
          <p:cNvPr id="2" name="Title 1">
            <a:extLst>
              <a:ext uri="{FF2B5EF4-FFF2-40B4-BE49-F238E27FC236}">
                <a16:creationId xmlns:a16="http://schemas.microsoft.com/office/drawing/2014/main" id="{091217F4-34DA-7826-A42E-DFE01415AA08}"/>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Objection Handling</a:t>
            </a:r>
            <a:endParaRPr lang="en-US"/>
          </a:p>
        </p:txBody>
      </p:sp>
      <p:sp>
        <p:nvSpPr>
          <p:cNvPr id="5" name="TextBox 4">
            <a:extLst>
              <a:ext uri="{FF2B5EF4-FFF2-40B4-BE49-F238E27FC236}">
                <a16:creationId xmlns:a16="http://schemas.microsoft.com/office/drawing/2014/main" id="{5E2BB0DF-5C7C-1E51-4DC0-59A921A79978}"/>
              </a:ext>
            </a:extLst>
          </p:cNvPr>
          <p:cNvSpPr txBox="1"/>
          <p:nvPr/>
        </p:nvSpPr>
        <p:spPr>
          <a:xfrm>
            <a:off x="7769756" y="4072391"/>
            <a:ext cx="4015442" cy="1569660"/>
          </a:xfrm>
          <a:prstGeom prst="rect">
            <a:avLst/>
          </a:prstGeom>
          <a:noFill/>
        </p:spPr>
        <p:txBody>
          <a:bodyPr wrap="square">
            <a:spAutoFit/>
          </a:bodyPr>
          <a:lstStyle/>
          <a:p>
            <a:pPr marL="0" indent="0">
              <a:buNone/>
            </a:pPr>
            <a:r>
              <a:rPr lang="en-US" sz="1600" b="1"/>
              <a:t>*Prime Targets: </a:t>
            </a:r>
          </a:p>
          <a:p>
            <a:pPr marL="285750" indent="-285750">
              <a:buFont typeface="Arial" panose="020B0604020202020204" pitchFamily="34" charset="0"/>
              <a:buChar char="•"/>
            </a:pPr>
            <a:r>
              <a:rPr lang="en-US" sz="1600" b="1" err="1"/>
              <a:t>IntuBrite</a:t>
            </a:r>
            <a:r>
              <a:rPr lang="en-US" sz="1600" b="1"/>
              <a:t>, </a:t>
            </a:r>
            <a:r>
              <a:rPr lang="en-US" sz="1600" b="1" err="1"/>
              <a:t>SunMed</a:t>
            </a:r>
            <a:r>
              <a:rPr lang="en-US" sz="1600" b="1"/>
              <a:t> on Premier (</a:t>
            </a:r>
            <a:r>
              <a:rPr lang="en-US" sz="1600" b="1" err="1"/>
              <a:t>AscenDrive</a:t>
            </a:r>
            <a:r>
              <a:rPr lang="en-US" sz="1600" b="1"/>
              <a:t>-Dual) &amp; Vizient</a:t>
            </a:r>
          </a:p>
          <a:p>
            <a:pPr marL="285750" indent="-285750">
              <a:buFont typeface="Arial" panose="020B0604020202020204" pitchFamily="34" charset="0"/>
              <a:buChar char="•"/>
            </a:pPr>
            <a:r>
              <a:rPr lang="en-US" sz="1600" b="1" err="1"/>
              <a:t>vPRO</a:t>
            </a:r>
            <a:r>
              <a:rPr lang="en-US" sz="1600" b="1"/>
              <a:t>: McGrath users</a:t>
            </a:r>
          </a:p>
          <a:p>
            <a:pPr marL="285750" indent="-285750">
              <a:buFont typeface="Arial" panose="020B0604020202020204" pitchFamily="34" charset="0"/>
              <a:buChar char="•"/>
            </a:pPr>
            <a:r>
              <a:rPr lang="en-US" sz="1600" b="1"/>
              <a:t>University hospitals</a:t>
            </a:r>
          </a:p>
          <a:p>
            <a:pPr marL="285750" indent="-285750">
              <a:buFont typeface="Arial" panose="020B0604020202020204" pitchFamily="34" charset="0"/>
              <a:buChar char="•"/>
            </a:pPr>
            <a:r>
              <a:rPr lang="en-US" sz="1600" b="1"/>
              <a:t>Large hospitals (not pediatrics)</a:t>
            </a:r>
          </a:p>
        </p:txBody>
      </p:sp>
    </p:spTree>
    <p:extLst>
      <p:ext uri="{BB962C8B-B14F-4D97-AF65-F5344CB8AC3E}">
        <p14:creationId xmlns:p14="http://schemas.microsoft.com/office/powerpoint/2010/main" val="2271532044"/>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4F2B2-4733-0B88-5B69-D146C9336FE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41856-144A-3778-911D-D1598983881A}"/>
              </a:ext>
            </a:extLst>
          </p:cNvPr>
          <p:cNvSpPr>
            <a:spLocks noGrp="1"/>
          </p:cNvSpPr>
          <p:nvPr>
            <p:ph idx="1"/>
          </p:nvPr>
        </p:nvSpPr>
        <p:spPr/>
        <p:txBody>
          <a:bodyPr/>
          <a:lstStyle/>
          <a:p>
            <a:pPr marL="0" indent="0">
              <a:buNone/>
            </a:pPr>
            <a:r>
              <a:rPr lang="en-US" sz="2400" b="1" err="1"/>
              <a:t>VisionPRO</a:t>
            </a:r>
            <a:r>
              <a:rPr lang="en-US" sz="2400" b="1"/>
              <a:t> is too heavy:</a:t>
            </a:r>
          </a:p>
          <a:p>
            <a:pPr marL="342900" marR="0" lvl="0" indent="-342900">
              <a:spcAft>
                <a:spcPts val="1200"/>
              </a:spcAft>
              <a:buSzPts val="1000"/>
              <a:buFont typeface="Symbol" panose="05050102010706020507" pitchFamily="18" charset="2"/>
              <a:buChar char=""/>
              <a:tabLst>
                <a:tab pos="457200" algn="l"/>
              </a:tabLst>
            </a:pPr>
            <a:r>
              <a:rPr lang="en-US" sz="2400">
                <a:solidFill>
                  <a:srgbClr val="101112"/>
                </a:solidFill>
                <a:latin typeface="Arial" panose="020B0604020202020204" pitchFamily="34" charset="0"/>
                <a:ea typeface="Times New Roman" panose="02020603050405020304" pitchFamily="18" charset="0"/>
                <a:cs typeface="Aptos" panose="020B0004020202020204" pitchFamily="34" charset="0"/>
              </a:rPr>
              <a:t>Have a reusable handle and blade with you to show the weight similarity between a traditional DL and the </a:t>
            </a:r>
            <a:r>
              <a:rPr lang="en-US" sz="2400" err="1">
                <a:solidFill>
                  <a:srgbClr val="101112"/>
                </a:solidFill>
                <a:latin typeface="Arial" panose="020B0604020202020204" pitchFamily="34" charset="0"/>
                <a:ea typeface="Times New Roman" panose="02020603050405020304" pitchFamily="18" charset="0"/>
                <a:cs typeface="Aptos" panose="020B0004020202020204" pitchFamily="34" charset="0"/>
              </a:rPr>
              <a:t>visionPRO</a:t>
            </a:r>
            <a:r>
              <a:rPr lang="en-US" sz="2400">
                <a:solidFill>
                  <a:srgbClr val="101112"/>
                </a:solidFill>
                <a:latin typeface="Arial" panose="020B0604020202020204" pitchFamily="34" charset="0"/>
                <a:ea typeface="Times New Roman" panose="02020603050405020304" pitchFamily="18" charset="0"/>
                <a:cs typeface="Aptos" panose="020B0004020202020204" pitchFamily="34" charset="0"/>
              </a:rPr>
              <a:t>.</a:t>
            </a:r>
            <a:endParaRPr lang="en-US" sz="2400">
              <a:solidFill>
                <a:srgbClr val="101112"/>
              </a:solidFill>
              <a:latin typeface="Aptos" panose="020B0004020202020204" pitchFamily="34" charset="0"/>
              <a:ea typeface="Aptos" panose="020B0004020202020204" pitchFamily="34" charset="0"/>
              <a:cs typeface="Aptos" panose="020B0004020202020204" pitchFamily="34" charset="0"/>
            </a:endParaRPr>
          </a:p>
          <a:p>
            <a:pPr marL="342900" marR="0" lvl="0" indent="-342900">
              <a:spcAft>
                <a:spcPts val="1200"/>
              </a:spcAft>
              <a:buSzPts val="1000"/>
              <a:buFont typeface="Symbol" panose="05050102010706020507" pitchFamily="18" charset="2"/>
              <a:buChar char=""/>
              <a:tabLst>
                <a:tab pos="457200" algn="l"/>
              </a:tabLst>
            </a:pPr>
            <a:r>
              <a:rPr lang="en-US" sz="2400">
                <a:solidFill>
                  <a:srgbClr val="101112"/>
                </a:solidFill>
                <a:latin typeface="Arial" panose="020B0604020202020204" pitchFamily="34" charset="0"/>
                <a:ea typeface="Times New Roman" panose="02020603050405020304" pitchFamily="18" charset="0"/>
                <a:cs typeface="Aptos" panose="020B0004020202020204" pitchFamily="34" charset="0"/>
              </a:rPr>
              <a:t>Clinicians' concerns about the </a:t>
            </a:r>
            <a:r>
              <a:rPr lang="en-US" sz="2400" err="1">
                <a:solidFill>
                  <a:srgbClr val="101112"/>
                </a:solidFill>
                <a:latin typeface="Arial" panose="020B0604020202020204" pitchFamily="34" charset="0"/>
                <a:ea typeface="Times New Roman" panose="02020603050405020304" pitchFamily="18" charset="0"/>
                <a:cs typeface="Aptos" panose="020B0004020202020204" pitchFamily="34" charset="0"/>
              </a:rPr>
              <a:t>visionPRO</a:t>
            </a:r>
            <a:r>
              <a:rPr lang="en-US" sz="2400">
                <a:solidFill>
                  <a:srgbClr val="101112"/>
                </a:solidFill>
                <a:latin typeface="Arial" panose="020B0604020202020204" pitchFamily="34" charset="0"/>
                <a:ea typeface="Times New Roman" panose="02020603050405020304" pitchFamily="18" charset="0"/>
                <a:cs typeface="Aptos" panose="020B0004020202020204" pitchFamily="34" charset="0"/>
              </a:rPr>
              <a:t> weight were diminished after they actually used it on patients.</a:t>
            </a:r>
            <a:endParaRPr lang="en-US" sz="2400">
              <a:solidFill>
                <a:srgbClr val="101112"/>
              </a:solidFill>
              <a:latin typeface="Aptos" panose="020B0004020202020204" pitchFamily="34" charset="0"/>
              <a:ea typeface="Aptos" panose="020B0004020202020204" pitchFamily="34" charset="0"/>
              <a:cs typeface="Aptos" panose="020B0004020202020204" pitchFamily="34" charset="0"/>
            </a:endParaRPr>
          </a:p>
          <a:p>
            <a:pPr marL="342900" marR="0" lvl="0" indent="-342900">
              <a:spcAft>
                <a:spcPts val="1200"/>
              </a:spcAft>
              <a:buSzPts val="1000"/>
              <a:buFont typeface="Symbol" panose="05050102010706020507" pitchFamily="18" charset="2"/>
              <a:buChar char=""/>
              <a:tabLst>
                <a:tab pos="457200" algn="l"/>
              </a:tabLst>
            </a:pPr>
            <a:r>
              <a:rPr lang="en-US" sz="2400">
                <a:solidFill>
                  <a:srgbClr val="101112"/>
                </a:solidFill>
                <a:latin typeface="Arial" panose="020B0604020202020204" pitchFamily="34" charset="0"/>
                <a:ea typeface="Times New Roman" panose="02020603050405020304" pitchFamily="18" charset="0"/>
                <a:cs typeface="Aptos" panose="020B0004020202020204" pitchFamily="34" charset="0"/>
              </a:rPr>
              <a:t>Demonstrate how to separate the display from the handle for cases with pregnant, obese, or barrel-chested patients. These cases will present themselves, and it’s best to have them prepared.</a:t>
            </a:r>
            <a:endParaRPr lang="en-US"/>
          </a:p>
        </p:txBody>
      </p:sp>
      <p:sp>
        <p:nvSpPr>
          <p:cNvPr id="2" name="Title 1">
            <a:extLst>
              <a:ext uri="{FF2B5EF4-FFF2-40B4-BE49-F238E27FC236}">
                <a16:creationId xmlns:a16="http://schemas.microsoft.com/office/drawing/2014/main" id="{568B2E6E-05CD-3F05-C571-4D197361F4A2}"/>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Objection Handling</a:t>
            </a:r>
            <a:endParaRPr lang="en-US"/>
          </a:p>
        </p:txBody>
      </p:sp>
    </p:spTree>
    <p:extLst>
      <p:ext uri="{BB962C8B-B14F-4D97-AF65-F5344CB8AC3E}">
        <p14:creationId xmlns:p14="http://schemas.microsoft.com/office/powerpoint/2010/main" val="194311340"/>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251D1-BB10-A17F-6339-AA90E5E7917F}"/>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A4797A23-C6BE-5899-B87B-70477DD7B916}"/>
              </a:ext>
            </a:extLst>
          </p:cNvPr>
          <p:cNvGrpSpPr/>
          <p:nvPr/>
        </p:nvGrpSpPr>
        <p:grpSpPr>
          <a:xfrm>
            <a:off x="613689" y="3517609"/>
            <a:ext cx="10805652" cy="2327905"/>
            <a:chOff x="1002890" y="3197824"/>
            <a:chExt cx="8947973" cy="1851906"/>
          </a:xfrm>
        </p:grpSpPr>
        <p:pic>
          <p:nvPicPr>
            <p:cNvPr id="2" name="Grafik 8">
              <a:extLst>
                <a:ext uri="{FF2B5EF4-FFF2-40B4-BE49-F238E27FC236}">
                  <a16:creationId xmlns:a16="http://schemas.microsoft.com/office/drawing/2014/main" id="{ACD92D24-F78A-DE74-C75E-43D7046D155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698" r="13488"/>
            <a:stretch/>
          </p:blipFill>
          <p:spPr>
            <a:xfrm>
              <a:off x="1002890" y="3197824"/>
              <a:ext cx="2888204" cy="1851906"/>
            </a:xfrm>
            <a:prstGeom prst="rect">
              <a:avLst/>
            </a:prstGeom>
          </p:spPr>
        </p:pic>
        <p:pic>
          <p:nvPicPr>
            <p:cNvPr id="4" name="Grafik 7">
              <a:extLst>
                <a:ext uri="{FF2B5EF4-FFF2-40B4-BE49-F238E27FC236}">
                  <a16:creationId xmlns:a16="http://schemas.microsoft.com/office/drawing/2014/main" id="{28EF78C6-6A47-919B-56F4-1998D176A7E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468" r="22650"/>
            <a:stretch/>
          </p:blipFill>
          <p:spPr>
            <a:xfrm>
              <a:off x="4038600" y="3197824"/>
              <a:ext cx="2700363" cy="1851906"/>
            </a:xfrm>
            <a:prstGeom prst="rect">
              <a:avLst/>
            </a:prstGeom>
          </p:spPr>
        </p:pic>
        <p:pic>
          <p:nvPicPr>
            <p:cNvPr id="5" name="Inhaltsplatzhalter 7">
              <a:extLst>
                <a:ext uri="{FF2B5EF4-FFF2-40B4-BE49-F238E27FC236}">
                  <a16:creationId xmlns:a16="http://schemas.microsoft.com/office/drawing/2014/main" id="{3DCF5A6C-C981-B0D0-7BE9-86793F05C7C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9675" t="7089" r="15588"/>
            <a:stretch/>
          </p:blipFill>
          <p:spPr>
            <a:xfrm>
              <a:off x="6886469" y="3197824"/>
              <a:ext cx="3064394" cy="1851906"/>
            </a:xfrm>
            <a:prstGeom prst="rect">
              <a:avLst/>
            </a:prstGeom>
          </p:spPr>
        </p:pic>
      </p:grpSp>
      <p:sp>
        <p:nvSpPr>
          <p:cNvPr id="8" name="Content Placeholder 7">
            <a:extLst>
              <a:ext uri="{FF2B5EF4-FFF2-40B4-BE49-F238E27FC236}">
                <a16:creationId xmlns:a16="http://schemas.microsoft.com/office/drawing/2014/main" id="{BCCF3CF2-CE6C-7776-3BC9-F55B8A26ED01}"/>
              </a:ext>
            </a:extLst>
          </p:cNvPr>
          <p:cNvSpPr>
            <a:spLocks noGrp="1"/>
          </p:cNvSpPr>
          <p:nvPr>
            <p:ph idx="1"/>
          </p:nvPr>
        </p:nvSpPr>
        <p:spPr/>
        <p:txBody>
          <a:bodyPr>
            <a:normAutofit/>
          </a:bodyPr>
          <a:lstStyle/>
          <a:p>
            <a:r>
              <a:rPr lang="en-US" sz="1600" b="1"/>
              <a:t>We use video for difficult airways and have a system for that.</a:t>
            </a:r>
          </a:p>
          <a:p>
            <a:r>
              <a:rPr lang="en-US" sz="1600"/>
              <a:t>Heine </a:t>
            </a:r>
            <a:r>
              <a:rPr lang="en-US" sz="1600" err="1"/>
              <a:t>visionPRO</a:t>
            </a:r>
            <a:r>
              <a:rPr lang="en-US" sz="1600"/>
              <a:t> is for everyday intubations, not competing with large video systems like </a:t>
            </a:r>
            <a:r>
              <a:rPr lang="en-US" sz="1600" err="1"/>
              <a:t>Glidescopes</a:t>
            </a:r>
            <a:r>
              <a:rPr lang="en-US" sz="1600"/>
              <a:t> or C-MACs.</a:t>
            </a:r>
          </a:p>
          <a:p>
            <a:endParaRPr lang="en-US" sz="1600"/>
          </a:p>
          <a:p>
            <a:r>
              <a:rPr lang="en-US" sz="1600" b="1" err="1"/>
              <a:t>visionPRO</a:t>
            </a:r>
            <a:r>
              <a:rPr lang="en-US" sz="1600" b="1"/>
              <a:t> is too big</a:t>
            </a:r>
          </a:p>
          <a:p>
            <a:r>
              <a:rPr lang="en-US" sz="1600" err="1"/>
              <a:t>visionPRO</a:t>
            </a:r>
            <a:r>
              <a:rPr lang="en-US" sz="1600"/>
              <a:t> is comparable to other video laryngoscopes on the market.</a:t>
            </a:r>
          </a:p>
        </p:txBody>
      </p:sp>
      <p:sp>
        <p:nvSpPr>
          <p:cNvPr id="7" name="Title 6">
            <a:extLst>
              <a:ext uri="{FF2B5EF4-FFF2-40B4-BE49-F238E27FC236}">
                <a16:creationId xmlns:a16="http://schemas.microsoft.com/office/drawing/2014/main" id="{7DB271DE-98CF-1EF5-2794-AEF91312F01E}"/>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Laryngoscopes: Objection Handling</a:t>
            </a:r>
            <a:endParaRPr lang="en-US"/>
          </a:p>
        </p:txBody>
      </p:sp>
    </p:spTree>
    <p:extLst>
      <p:ext uri="{BB962C8B-B14F-4D97-AF65-F5344CB8AC3E}">
        <p14:creationId xmlns:p14="http://schemas.microsoft.com/office/powerpoint/2010/main" val="242513363"/>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7C68B-D226-4C62-10CF-77852264AF8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B18747-F71D-20B0-A3D9-DA92989F960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207</a:t>
            </a:fld>
            <a:endParaRPr lang="en-US"/>
          </a:p>
        </p:txBody>
      </p:sp>
      <p:sp>
        <p:nvSpPr>
          <p:cNvPr id="3" name="Title 2">
            <a:extLst>
              <a:ext uri="{FF2B5EF4-FFF2-40B4-BE49-F238E27FC236}">
                <a16:creationId xmlns:a16="http://schemas.microsoft.com/office/drawing/2014/main" id="{A2985191-8A54-65AA-4AB4-699EE14C2DFD}"/>
              </a:ext>
            </a:extLst>
          </p:cNvPr>
          <p:cNvSpPr>
            <a:spLocks noGrp="1"/>
          </p:cNvSpPr>
          <p:nvPr>
            <p:ph type="title"/>
          </p:nvPr>
        </p:nvSpPr>
        <p:spPr>
          <a:xfrm>
            <a:off x="3329609" y="3676303"/>
            <a:ext cx="8311302" cy="2635399"/>
          </a:xfrm>
        </p:spPr>
        <p:txBody>
          <a:bodyPr>
            <a:normAutofit/>
          </a:bodyPr>
          <a:lstStyle/>
          <a:p>
            <a:r>
              <a:rPr lang="en-US"/>
              <a:t>Closed Suction</a:t>
            </a:r>
            <a:br>
              <a:rPr lang="en-US"/>
            </a:br>
            <a:endParaRPr lang="en-US"/>
          </a:p>
        </p:txBody>
      </p:sp>
    </p:spTree>
    <p:extLst>
      <p:ext uri="{BB962C8B-B14F-4D97-AF65-F5344CB8AC3E}">
        <p14:creationId xmlns:p14="http://schemas.microsoft.com/office/powerpoint/2010/main" val="2435413347"/>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5">
            <a:extLst>
              <a:ext uri="{FF2B5EF4-FFF2-40B4-BE49-F238E27FC236}">
                <a16:creationId xmlns:a16="http://schemas.microsoft.com/office/drawing/2014/main" id="{735D7759-CD8B-3496-5EA8-B39657433CA2}"/>
              </a:ext>
            </a:extLst>
          </p:cNvPr>
          <p:cNvPicPr>
            <a:picLocks noGrp="1" noChangeAspect="1"/>
          </p:cNvPicPr>
          <p:nvPr>
            <p:ph idx="1"/>
          </p:nvPr>
        </p:nvPicPr>
        <p:blipFill>
          <a:blip r:embed="rId3"/>
          <a:stretch>
            <a:fillRect/>
          </a:stretch>
        </p:blipFill>
        <p:spPr>
          <a:xfrm>
            <a:off x="3486944" y="2574925"/>
            <a:ext cx="5041900" cy="2387600"/>
          </a:xfrm>
        </p:spPr>
      </p:pic>
      <p:sp>
        <p:nvSpPr>
          <p:cNvPr id="3" name="Slide Number Placeholder 2">
            <a:extLst>
              <a:ext uri="{FF2B5EF4-FFF2-40B4-BE49-F238E27FC236}">
                <a16:creationId xmlns:a16="http://schemas.microsoft.com/office/drawing/2014/main" id="{6447682B-3F86-DAD6-87AA-E0D3184861E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208</a:t>
            </a:fld>
            <a:endParaRPr lang="en-US"/>
          </a:p>
        </p:txBody>
      </p:sp>
      <p:sp>
        <p:nvSpPr>
          <p:cNvPr id="4" name="Title 3">
            <a:extLst>
              <a:ext uri="{FF2B5EF4-FFF2-40B4-BE49-F238E27FC236}">
                <a16:creationId xmlns:a16="http://schemas.microsoft.com/office/drawing/2014/main" id="{ED8BD4AB-FEF9-DB1E-099B-8DFE766627C6}"/>
              </a:ext>
            </a:extLst>
          </p:cNvPr>
          <p:cNvSpPr>
            <a:spLocks noGrp="1"/>
          </p:cNvSpPr>
          <p:nvPr>
            <p:ph type="title"/>
          </p:nvPr>
        </p:nvSpPr>
        <p:spPr>
          <a:xfrm>
            <a:off x="522219" y="419100"/>
            <a:ext cx="10515600" cy="668820"/>
          </a:xfrm>
        </p:spPr>
        <p:txBody>
          <a:bodyPr>
            <a:normAutofit/>
          </a:bodyPr>
          <a:lstStyle/>
          <a:p>
            <a:r>
              <a:rPr lang="en-US"/>
              <a:t>Closed Suction Portfolio</a:t>
            </a:r>
          </a:p>
        </p:txBody>
      </p:sp>
      <p:graphicFrame>
        <p:nvGraphicFramePr>
          <p:cNvPr id="5" name="Table 4">
            <a:extLst>
              <a:ext uri="{FF2B5EF4-FFF2-40B4-BE49-F238E27FC236}">
                <a16:creationId xmlns:a16="http://schemas.microsoft.com/office/drawing/2014/main" id="{1C0BC888-E121-3AF0-BB9A-5E284611F6A4}"/>
              </a:ext>
            </a:extLst>
          </p:cNvPr>
          <p:cNvGraphicFramePr>
            <a:graphicFrameLocks noGrp="1"/>
          </p:cNvGraphicFramePr>
          <p:nvPr>
            <p:extLst>
              <p:ext uri="{D42A27DB-BD31-4B8C-83A1-F6EECF244321}">
                <p14:modId xmlns:p14="http://schemas.microsoft.com/office/powerpoint/2010/main" val="629739716"/>
              </p:ext>
            </p:extLst>
          </p:nvPr>
        </p:nvGraphicFramePr>
        <p:xfrm>
          <a:off x="609600" y="1219834"/>
          <a:ext cx="10523978" cy="4456910"/>
        </p:xfrm>
        <a:graphic>
          <a:graphicData uri="http://schemas.openxmlformats.org/drawingml/2006/table">
            <a:tbl>
              <a:tblPr firstRow="1" bandRow="1">
                <a:tableStyleId>{5C22544A-7EE6-4342-B048-85BDC9FD1C3A}</a:tableStyleId>
              </a:tblPr>
              <a:tblGrid>
                <a:gridCol w="1226954">
                  <a:extLst>
                    <a:ext uri="{9D8B030D-6E8A-4147-A177-3AD203B41FA5}">
                      <a16:colId xmlns:a16="http://schemas.microsoft.com/office/drawing/2014/main" val="3421468689"/>
                    </a:ext>
                  </a:extLst>
                </a:gridCol>
                <a:gridCol w="1200636">
                  <a:extLst>
                    <a:ext uri="{9D8B030D-6E8A-4147-A177-3AD203B41FA5}">
                      <a16:colId xmlns:a16="http://schemas.microsoft.com/office/drawing/2014/main" val="1433352190"/>
                    </a:ext>
                  </a:extLst>
                </a:gridCol>
                <a:gridCol w="1315215">
                  <a:extLst>
                    <a:ext uri="{9D8B030D-6E8A-4147-A177-3AD203B41FA5}">
                      <a16:colId xmlns:a16="http://schemas.microsoft.com/office/drawing/2014/main" val="853493916"/>
                    </a:ext>
                  </a:extLst>
                </a:gridCol>
                <a:gridCol w="1198482">
                  <a:extLst>
                    <a:ext uri="{9D8B030D-6E8A-4147-A177-3AD203B41FA5}">
                      <a16:colId xmlns:a16="http://schemas.microsoft.com/office/drawing/2014/main" val="156752389"/>
                    </a:ext>
                  </a:extLst>
                </a:gridCol>
                <a:gridCol w="1217949">
                  <a:extLst>
                    <a:ext uri="{9D8B030D-6E8A-4147-A177-3AD203B41FA5}">
                      <a16:colId xmlns:a16="http://schemas.microsoft.com/office/drawing/2014/main" val="1622522094"/>
                    </a:ext>
                  </a:extLst>
                </a:gridCol>
                <a:gridCol w="1337359">
                  <a:extLst>
                    <a:ext uri="{9D8B030D-6E8A-4147-A177-3AD203B41FA5}">
                      <a16:colId xmlns:a16="http://schemas.microsoft.com/office/drawing/2014/main" val="3812252762"/>
                    </a:ext>
                  </a:extLst>
                </a:gridCol>
                <a:gridCol w="1117600">
                  <a:extLst>
                    <a:ext uri="{9D8B030D-6E8A-4147-A177-3AD203B41FA5}">
                      <a16:colId xmlns:a16="http://schemas.microsoft.com/office/drawing/2014/main" val="958095566"/>
                    </a:ext>
                  </a:extLst>
                </a:gridCol>
                <a:gridCol w="990599">
                  <a:extLst>
                    <a:ext uri="{9D8B030D-6E8A-4147-A177-3AD203B41FA5}">
                      <a16:colId xmlns:a16="http://schemas.microsoft.com/office/drawing/2014/main" val="3447065972"/>
                    </a:ext>
                  </a:extLst>
                </a:gridCol>
                <a:gridCol w="919184">
                  <a:extLst>
                    <a:ext uri="{9D8B030D-6E8A-4147-A177-3AD203B41FA5}">
                      <a16:colId xmlns:a16="http://schemas.microsoft.com/office/drawing/2014/main" val="1996758618"/>
                    </a:ext>
                  </a:extLst>
                </a:gridCol>
              </a:tblGrid>
              <a:tr h="700351">
                <a:tc>
                  <a:txBody>
                    <a:bodyPr/>
                    <a:lstStyle/>
                    <a:p>
                      <a:r>
                        <a:rPr lang="en-US" sz="1800" dirty="0">
                          <a:latin typeface="Arial"/>
                          <a:cs typeface="Arial"/>
                        </a:rPr>
                        <a:t>Sin</a:t>
                      </a:r>
                    </a:p>
                  </a:txBody>
                  <a:tcPr anchor="ctr">
                    <a:solidFill>
                      <a:schemeClr val="bg1"/>
                    </a:solidFill>
                  </a:tcPr>
                </a:tc>
                <a:tc gridSpan="4">
                  <a:txBody>
                    <a:bodyPr/>
                    <a:lstStyle/>
                    <a:p>
                      <a:pPr algn="ctr"/>
                      <a:r>
                        <a:rPr lang="en-US" sz="1200">
                          <a:latin typeface="Arial"/>
                          <a:cs typeface="Arial"/>
                        </a:rPr>
                        <a:t>Ballard Adult Closed Suction Catheters</a:t>
                      </a:r>
                    </a:p>
                  </a:txBody>
                  <a:tcPr anchor="ctr">
                    <a:lnB w="3175" cap="flat" cmpd="sng" algn="ctr">
                      <a:solidFill>
                        <a:schemeClr val="bg1">
                          <a:lumMod val="65000"/>
                        </a:schemeClr>
                      </a:solidFill>
                      <a:prstDash val="solid"/>
                      <a:round/>
                      <a:headEnd type="none" w="med" len="med"/>
                      <a:tailEnd type="none" w="med" len="med"/>
                    </a:lnB>
                    <a:solidFill>
                      <a:srgbClr val="008557"/>
                    </a:solidFill>
                  </a:tcPr>
                </a:tc>
                <a:tc hMerge="1">
                  <a:txBody>
                    <a:bodyPr/>
                    <a:lstStyle/>
                    <a:p>
                      <a:endParaRPr lang="en-US"/>
                    </a:p>
                  </a:txBody>
                  <a:tcPr/>
                </a:tc>
                <a:tc hMerge="1">
                  <a:txBody>
                    <a:bodyPr/>
                    <a:lstStyle/>
                    <a:p>
                      <a:pPr algn="ctr"/>
                      <a:endParaRPr lang="en-US" sz="1200">
                        <a:latin typeface="Arial"/>
                        <a:cs typeface="Arial"/>
                      </a:endParaRPr>
                    </a:p>
                  </a:txBody>
                  <a:tcPr anchor="ctr">
                    <a:lnB w="12700" cap="flat" cmpd="sng" algn="ctr">
                      <a:solidFill>
                        <a:schemeClr val="tx1"/>
                      </a:solidFill>
                      <a:prstDash val="solid"/>
                      <a:round/>
                      <a:headEnd type="none" w="med" len="med"/>
                      <a:tailEnd type="none" w="med" len="med"/>
                    </a:lnB>
                    <a:solidFill>
                      <a:schemeClr val="accent1"/>
                    </a:solidFill>
                  </a:tcPr>
                </a:tc>
                <a:tc hMerge="1">
                  <a:txBody>
                    <a:bodyPr/>
                    <a:lstStyle/>
                    <a:p>
                      <a:pPr algn="ctr"/>
                      <a:endParaRPr lang="en-US" sz="1200">
                        <a:latin typeface="Arial"/>
                        <a:cs typeface="Arial"/>
                      </a:endParaRPr>
                    </a:p>
                  </a:txBody>
                  <a:tcPr anchor="ctr">
                    <a:lnB w="12700" cap="flat" cmpd="sng" algn="ctr">
                      <a:solidFill>
                        <a:schemeClr val="tx1"/>
                      </a:solidFill>
                      <a:prstDash val="solid"/>
                      <a:round/>
                      <a:headEnd type="none" w="med" len="med"/>
                      <a:tailEnd type="none" w="med" len="med"/>
                    </a:lnB>
                    <a:solidFill>
                      <a:schemeClr val="accent1"/>
                    </a:solidFill>
                  </a:tcPr>
                </a:tc>
                <a:tc gridSpan="2">
                  <a:txBody>
                    <a:bodyPr/>
                    <a:lstStyle/>
                    <a:p>
                      <a:pPr marL="0" marR="0" lvl="0" indent="0" algn="ctr">
                        <a:lnSpc>
                          <a:spcPct val="100000"/>
                        </a:lnSpc>
                        <a:spcBef>
                          <a:spcPts val="0"/>
                        </a:spcBef>
                        <a:spcAft>
                          <a:spcPts val="0"/>
                        </a:spcAft>
                        <a:buNone/>
                      </a:pPr>
                      <a:r>
                        <a:rPr lang="en-US" sz="1200" b="1" kern="1200">
                          <a:solidFill>
                            <a:schemeClr val="lt1"/>
                          </a:solidFill>
                          <a:latin typeface="Arial"/>
                          <a:ea typeface="+mn-ea"/>
                          <a:cs typeface="Arial"/>
                        </a:rPr>
                        <a:t>Ballard </a:t>
                      </a:r>
                    </a:p>
                    <a:p>
                      <a:pPr marL="0" marR="0" lvl="0" indent="0" algn="ctr">
                        <a:lnSpc>
                          <a:spcPct val="100000"/>
                        </a:lnSpc>
                        <a:spcBef>
                          <a:spcPts val="0"/>
                        </a:spcBef>
                        <a:spcAft>
                          <a:spcPts val="0"/>
                        </a:spcAft>
                        <a:buNone/>
                      </a:pPr>
                      <a:r>
                        <a:rPr lang="en-US" sz="1200" b="1" kern="1200">
                          <a:solidFill>
                            <a:schemeClr val="lt1"/>
                          </a:solidFill>
                          <a:latin typeface="Arial"/>
                          <a:ea typeface="+mn-ea"/>
                          <a:cs typeface="Arial"/>
                        </a:rPr>
                        <a:t>Neonate/Pediatric Catheters</a:t>
                      </a:r>
                    </a:p>
                  </a:txBody>
                  <a:tcPr anchor="ctr">
                    <a:lnB w="3175" cap="flat" cmpd="sng" algn="ctr">
                      <a:solidFill>
                        <a:schemeClr val="bg1">
                          <a:lumMod val="65000"/>
                        </a:schemeClr>
                      </a:solidFill>
                      <a:prstDash val="solid"/>
                      <a:round/>
                      <a:headEnd type="none" w="med" len="med"/>
                      <a:tailEnd type="none" w="med" len="med"/>
                    </a:lnB>
                    <a:solidFill>
                      <a:srgbClr val="008557"/>
                    </a:solidFill>
                  </a:tcPr>
                </a:tc>
                <a:tc hMerge="1">
                  <a:txBody>
                    <a:bodyPr/>
                    <a:lstStyle/>
                    <a:p>
                      <a:endParaRPr lang="en-US"/>
                    </a:p>
                  </a:txBody>
                  <a:tcPr/>
                </a:tc>
                <a:tc>
                  <a:txBody>
                    <a:bodyPr/>
                    <a:lstStyle/>
                    <a:p>
                      <a:pPr marL="0" marR="0" lvl="0" indent="0" algn="ctr">
                        <a:lnSpc>
                          <a:spcPct val="100000"/>
                        </a:lnSpc>
                        <a:spcBef>
                          <a:spcPts val="0"/>
                        </a:spcBef>
                        <a:spcAft>
                          <a:spcPts val="0"/>
                        </a:spcAft>
                        <a:buNone/>
                      </a:pPr>
                      <a:r>
                        <a:rPr lang="en-US" sz="1200"/>
                        <a:t>Ballard Other Airway </a:t>
                      </a:r>
                      <a:endParaRPr lang="en-US" sz="1200" b="1" kern="1200">
                        <a:solidFill>
                          <a:schemeClr val="lt1"/>
                        </a:solidFill>
                        <a:latin typeface="Arial" panose="020B0604020202020204" pitchFamily="34" charset="0"/>
                        <a:ea typeface="+mn-ea"/>
                        <a:cs typeface="Arial" panose="020B0604020202020204" pitchFamily="34" charset="0"/>
                      </a:endParaRPr>
                    </a:p>
                  </a:txBody>
                  <a:tcPr anchor="ctr">
                    <a:lnB w="3175" cap="flat" cmpd="sng" algn="ctr">
                      <a:solidFill>
                        <a:schemeClr val="bg1">
                          <a:lumMod val="65000"/>
                        </a:schemeClr>
                      </a:solidFill>
                      <a:prstDash val="solid"/>
                      <a:round/>
                      <a:headEnd type="none" w="med" len="med"/>
                      <a:tailEnd type="none" w="med" len="med"/>
                    </a:lnB>
                    <a:solidFill>
                      <a:srgbClr val="008557"/>
                    </a:solidFill>
                  </a:tcPr>
                </a:tc>
                <a:tc>
                  <a:txBody>
                    <a:bodyPr/>
                    <a:lstStyle/>
                    <a:p>
                      <a:pPr algn="ctr"/>
                      <a:r>
                        <a:rPr lang="en-US" sz="1200"/>
                        <a:t>VERSO</a:t>
                      </a:r>
                    </a:p>
                  </a:txBody>
                  <a:tcPr anchor="ctr">
                    <a:lnB w="3175" cap="flat" cmpd="sng" algn="ctr">
                      <a:solidFill>
                        <a:schemeClr val="bg1">
                          <a:lumMod val="65000"/>
                        </a:schemeClr>
                      </a:solidFill>
                      <a:prstDash val="solid"/>
                      <a:round/>
                      <a:headEnd type="none" w="med" len="med"/>
                      <a:tailEnd type="none" w="med" len="med"/>
                    </a:lnB>
                    <a:solidFill>
                      <a:schemeClr val="accent1"/>
                    </a:solidFill>
                  </a:tcPr>
                </a:tc>
                <a:extLst>
                  <a:ext uri="{0D108BD9-81ED-4DB2-BD59-A6C34878D82A}">
                    <a16:rowId xmlns:a16="http://schemas.microsoft.com/office/drawing/2014/main" val="1920091827"/>
                  </a:ext>
                </a:extLst>
              </a:tr>
              <a:tr h="1002003">
                <a:tc>
                  <a:txBody>
                    <a:bodyPr/>
                    <a:lstStyle/>
                    <a:p>
                      <a:pPr marL="0" algn="l" defTabSz="457200" rtl="0" eaLnBrk="1" latinLnBrk="0" hangingPunct="1"/>
                      <a:r>
                        <a:rPr lang="en-US" sz="1100" b="1" kern="1200">
                          <a:solidFill>
                            <a:schemeClr val="lt1"/>
                          </a:solidFill>
                          <a:latin typeface="Arial"/>
                          <a:ea typeface="+mn-ea"/>
                          <a:cs typeface="Arial"/>
                        </a:rPr>
                        <a:t>Product</a:t>
                      </a:r>
                    </a:p>
                  </a:txBody>
                  <a:tcPr anchor="ctr">
                    <a:lnR w="3175" cap="flat" cmpd="sng" algn="ctr">
                      <a:solidFill>
                        <a:schemeClr val="bg1">
                          <a:lumMod val="65000"/>
                        </a:schemeClr>
                      </a:solidFill>
                      <a:prstDash val="solid"/>
                      <a:round/>
                      <a:headEnd type="none" w="med" len="med"/>
                      <a:tailEnd type="none" w="med" len="med"/>
                    </a:lnR>
                    <a:solidFill>
                      <a:schemeClr val="accent1"/>
                    </a:solidFill>
                  </a:tcPr>
                </a:tc>
                <a:tc>
                  <a:txBody>
                    <a:bodyPr/>
                    <a:lstStyle/>
                    <a:p>
                      <a:pPr algn="ctr"/>
                      <a:r>
                        <a:rPr lang="en-US" sz="1200" b="1" i="1">
                          <a:latin typeface="Arial"/>
                          <a:cs typeface="Arial"/>
                        </a:rPr>
                        <a:t>Adult Standard 24 Hr. </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lvl="0" algn="ctr">
                        <a:buNone/>
                      </a:pPr>
                      <a:r>
                        <a:rPr lang="en-US" sz="1200" b="1" i="1">
                          <a:latin typeface="Arial"/>
                          <a:cs typeface="Arial"/>
                        </a:rPr>
                        <a:t>Adult </a:t>
                      </a:r>
                      <a:r>
                        <a:rPr lang="en-US" sz="1200" b="1" i="1" err="1">
                          <a:latin typeface="Arial"/>
                          <a:cs typeface="Arial"/>
                        </a:rPr>
                        <a:t>TurboClean</a:t>
                      </a:r>
                      <a:r>
                        <a:rPr lang="en-US" sz="1200" b="1" i="1">
                          <a:latin typeface="Arial"/>
                          <a:cs typeface="Arial"/>
                        </a:rPr>
                        <a:t> </a:t>
                      </a:r>
                    </a:p>
                    <a:p>
                      <a:pPr lvl="0" algn="ctr">
                        <a:buNone/>
                      </a:pPr>
                      <a:r>
                        <a:rPr lang="en-US" sz="1200" b="1" i="1">
                          <a:latin typeface="Arial"/>
                          <a:cs typeface="Arial"/>
                        </a:rPr>
                        <a:t>72 Hr.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lvl="0" algn="ctr">
                        <a:buNone/>
                      </a:pPr>
                      <a:r>
                        <a:rPr lang="en-US" sz="1200" b="1" i="1" dirty="0">
                          <a:latin typeface="Arial"/>
                          <a:cs typeface="Arial"/>
                        </a:rPr>
                        <a:t>“</a:t>
                      </a:r>
                      <a:r>
                        <a:rPr lang="en-US" sz="1200" b="1" i="1" dirty="0" err="1">
                          <a:latin typeface="Arial"/>
                          <a:cs typeface="Arial"/>
                        </a:rPr>
                        <a:t>Endoclear</a:t>
                      </a:r>
                      <a:r>
                        <a:rPr lang="en-US" sz="1200" b="1" i="1" dirty="0">
                          <a:latin typeface="Arial"/>
                          <a:cs typeface="Arial"/>
                        </a:rPr>
                        <a:t>”</a:t>
                      </a:r>
                    </a:p>
                    <a:p>
                      <a:pPr lvl="0" algn="ctr">
                        <a:buNone/>
                      </a:pPr>
                      <a:r>
                        <a:rPr lang="en-US" sz="1200" b="1" i="1" dirty="0">
                          <a:latin typeface="Arial"/>
                          <a:cs typeface="Arial"/>
                        </a:rPr>
                        <a:t>Liberator/</a:t>
                      </a:r>
                    </a:p>
                    <a:p>
                      <a:pPr lvl="0" algn="ctr">
                        <a:buNone/>
                      </a:pPr>
                      <a:r>
                        <a:rPr lang="en-US" sz="1200" b="1" i="1" dirty="0">
                          <a:latin typeface="Arial"/>
                          <a:cs typeface="Arial"/>
                        </a:rPr>
                        <a:t>Restore2</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lvl="0" algn="ctr">
                        <a:buNone/>
                      </a:pPr>
                      <a:r>
                        <a:rPr lang="en-US" sz="1200" b="1" i="1">
                          <a:latin typeface="Arial"/>
                          <a:cs typeface="Arial"/>
                        </a:rPr>
                        <a:t>Adult Accessories</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r>
                        <a:rPr lang="en-US" sz="1200" b="1" i="1">
                          <a:solidFill>
                            <a:schemeClr val="tx1"/>
                          </a:solidFill>
                          <a:latin typeface="Arial"/>
                          <a:cs typeface="Arial"/>
                        </a:rPr>
                        <a:t>Neo/Peds Standard </a:t>
                      </a:r>
                    </a:p>
                    <a:p>
                      <a:pPr algn="ctr"/>
                      <a:r>
                        <a:rPr lang="en-US" sz="1200" b="1" i="1">
                          <a:solidFill>
                            <a:schemeClr val="tx1"/>
                          </a:solidFill>
                          <a:latin typeface="Arial"/>
                          <a:cs typeface="Arial"/>
                        </a:rPr>
                        <a:t>24 Hr.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r>
                        <a:rPr lang="en-US" sz="1200" b="1" i="1">
                          <a:solidFill>
                            <a:schemeClr val="tx1"/>
                          </a:solidFill>
                          <a:latin typeface="Arial"/>
                          <a:cs typeface="Arial"/>
                        </a:rPr>
                        <a:t>Neo/Peds Accessories</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r>
                        <a:rPr lang="en-US" sz="1200" b="1" i="1" err="1">
                          <a:solidFill>
                            <a:schemeClr val="tx1"/>
                          </a:solidFill>
                          <a:latin typeface="Arial"/>
                          <a:cs typeface="Arial"/>
                        </a:rPr>
                        <a:t>MiniBAL</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r>
                        <a:rPr lang="en-US" sz="1200" b="1" i="1">
                          <a:solidFill>
                            <a:schemeClr val="tx1"/>
                          </a:solidFill>
                          <a:latin typeface="Arial"/>
                          <a:cs typeface="Arial"/>
                        </a:rPr>
                        <a:t>Adapters &amp; Catheters</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96665163"/>
                  </a:ext>
                </a:extLst>
              </a:tr>
              <a:tr h="1571206">
                <a:tc>
                  <a:txBody>
                    <a:bodyPr/>
                    <a:lstStyle/>
                    <a:p>
                      <a:pPr marL="0" algn="l" defTabSz="457200" rtl="0" eaLnBrk="1" latinLnBrk="0" hangingPunct="1"/>
                      <a:r>
                        <a:rPr lang="en-US" sz="1100" b="1" kern="1200">
                          <a:solidFill>
                            <a:schemeClr val="lt1"/>
                          </a:solidFill>
                          <a:latin typeface="Arial"/>
                          <a:ea typeface="+mn-ea"/>
                          <a:cs typeface="Arial"/>
                        </a:rPr>
                        <a:t>Picture</a:t>
                      </a:r>
                    </a:p>
                  </a:txBody>
                  <a:tcPr anchor="ctr">
                    <a:lnR w="3175" cap="flat" cmpd="sng" algn="ctr">
                      <a:solidFill>
                        <a:schemeClr val="bg1">
                          <a:lumMod val="65000"/>
                        </a:schemeClr>
                      </a:solidFill>
                      <a:prstDash val="solid"/>
                      <a:round/>
                      <a:headEnd type="none" w="med" len="med"/>
                      <a:tailEnd type="none" w="med" len="med"/>
                    </a:lnR>
                    <a:solidFill>
                      <a:schemeClr val="accent1"/>
                    </a:solidFill>
                  </a:tcPr>
                </a:tc>
                <a:tc>
                  <a:txBody>
                    <a:bodyPr/>
                    <a:lstStyle/>
                    <a:p>
                      <a:pPr algn="ct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lvl="0" algn="ctr">
                        <a:buNone/>
                      </a:pP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endParaRPr lang="en-US" sz="36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algn="ctr"/>
                      <a:endParaRPr lang="en-US" sz="1200"/>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28326524"/>
                  </a:ext>
                </a:extLst>
              </a:tr>
              <a:tr h="543308">
                <a:tc>
                  <a:txBody>
                    <a:bodyPr/>
                    <a:lstStyle/>
                    <a:p>
                      <a:pPr marL="0" algn="l" defTabSz="457200" rtl="0" eaLnBrk="1" latinLnBrk="0" hangingPunct="1"/>
                      <a:r>
                        <a:rPr lang="en-US" sz="1100" b="1" kern="1200">
                          <a:solidFill>
                            <a:schemeClr val="lt1"/>
                          </a:solidFill>
                          <a:latin typeface="Arial"/>
                          <a:ea typeface="+mn-ea"/>
                          <a:cs typeface="Arial"/>
                        </a:rPr>
                        <a:t>Sizes</a:t>
                      </a:r>
                    </a:p>
                  </a:txBody>
                  <a:tcPr anchor="ctr">
                    <a:lnR w="3175" cap="flat" cmpd="sng" algn="ctr">
                      <a:solidFill>
                        <a:schemeClr val="bg1">
                          <a:lumMod val="65000"/>
                        </a:schemeClr>
                      </a:solidFill>
                      <a:prstDash val="solid"/>
                      <a:round/>
                      <a:headEnd type="none" w="med" len="med"/>
                      <a:tailEnd type="none" w="med" len="med"/>
                    </a:lnR>
                    <a:solidFill>
                      <a:schemeClr val="accent1"/>
                    </a:solidFill>
                  </a:tcPr>
                </a:tc>
                <a:tc>
                  <a:txBody>
                    <a:bodyPr/>
                    <a:lstStyle/>
                    <a:p>
                      <a:pPr marL="0" lvl="0" indent="0" algn="ctr" defTabSz="457200">
                        <a:buFont typeface="Arial" panose="020B0604020202020204" pitchFamily="34" charset="0"/>
                        <a:buNone/>
                      </a:pPr>
                      <a:r>
                        <a:rPr lang="en-US" sz="1100" b="0" kern="1200">
                          <a:solidFill>
                            <a:schemeClr val="dk1"/>
                          </a:solidFill>
                          <a:latin typeface="+mn-lt"/>
                          <a:ea typeface="+mn-ea"/>
                          <a:cs typeface="Arial"/>
                        </a:rPr>
                        <a:t>10-16 FR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lvl="0" indent="0" algn="ctr" defTabSz="457200">
                        <a:buFont typeface="Arial"/>
                        <a:buNone/>
                      </a:pPr>
                      <a:r>
                        <a:rPr lang="en-US" sz="1100" b="0" kern="1200">
                          <a:solidFill>
                            <a:schemeClr val="dk1"/>
                          </a:solidFill>
                          <a:latin typeface="+mn-lt"/>
                          <a:ea typeface="+mn-ea"/>
                          <a:cs typeface="Arial"/>
                        </a:rPr>
                        <a:t>10-16 FR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lvl="0" indent="0" algn="ctr">
                        <a:buFont typeface="Arial" panose="020B0604020202020204" pitchFamily="34" charset="0"/>
                        <a:buNone/>
                      </a:pPr>
                      <a:r>
                        <a:rPr lang="en-US" sz="1100" b="0" kern="1200">
                          <a:solidFill>
                            <a:schemeClr val="dk1"/>
                          </a:solidFill>
                          <a:latin typeface="+mn-lt"/>
                          <a:ea typeface="+mn-ea"/>
                          <a:cs typeface="Arial"/>
                        </a:rPr>
                        <a:t>10- 16 FR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lvl="0" indent="0" algn="ctr">
                        <a:buFont typeface="Arial" panose="020B0604020202020204" pitchFamily="34" charset="0"/>
                        <a:buNone/>
                      </a:pPr>
                      <a:r>
                        <a:rPr lang="en-US" sz="1100" b="0" kern="1200">
                          <a:solidFill>
                            <a:schemeClr val="dk1"/>
                          </a:solidFill>
                          <a:latin typeface="+mn-lt"/>
                          <a:ea typeface="+mn-ea"/>
                          <a:cs typeface="Arial"/>
                        </a:rPr>
                        <a:t>-</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indent="0" algn="ctr" rtl="0" eaLnBrk="1" latinLnBrk="0" hangingPunct="1">
                        <a:buFont typeface="Arial" panose="020B0604020202020204" pitchFamily="34" charset="0"/>
                        <a:buNone/>
                      </a:pPr>
                      <a:r>
                        <a:rPr lang="en-US" sz="1100" b="0" kern="1200">
                          <a:solidFill>
                            <a:schemeClr val="dk1"/>
                          </a:solidFill>
                          <a:latin typeface="+mn-lt"/>
                          <a:ea typeface="+mn-ea"/>
                          <a:cs typeface="Arial"/>
                        </a:rPr>
                        <a:t>Y: 5-12 FR</a:t>
                      </a:r>
                    </a:p>
                    <a:p>
                      <a:pPr marL="0" indent="0" algn="ctr" rtl="0" eaLnBrk="1" latinLnBrk="0" hangingPunct="1">
                        <a:buFont typeface="Arial" panose="020B0604020202020204" pitchFamily="34" charset="0"/>
                        <a:buNone/>
                      </a:pPr>
                      <a:r>
                        <a:rPr lang="en-US" sz="1100" b="0" kern="1200">
                          <a:solidFill>
                            <a:schemeClr val="dk1"/>
                          </a:solidFill>
                          <a:latin typeface="+mn-lt"/>
                          <a:ea typeface="+mn-ea"/>
                          <a:cs typeface="Arial"/>
                        </a:rPr>
                        <a:t>Elbow: 5-8 FR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indent="0" algn="ctr" rtl="0" eaLnBrk="1" latinLnBrk="0" hangingPunct="1">
                        <a:buFont typeface="Arial" panose="020B0604020202020204" pitchFamily="34" charset="0"/>
                        <a:buNone/>
                      </a:pPr>
                      <a:r>
                        <a:rPr lang="en-US" sz="1100" b="0" kern="1200">
                          <a:solidFill>
                            <a:schemeClr val="dk1"/>
                          </a:solidFill>
                          <a:latin typeface="+mn-lt"/>
                          <a:ea typeface="+mn-ea"/>
                          <a:cs typeface="Arial"/>
                        </a:rPr>
                        <a:t>-</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indent="0" algn="ctr" rtl="0" eaLnBrk="1" latinLnBrk="0" hangingPunct="1">
                        <a:buFont typeface="Arial" panose="020B0604020202020204" pitchFamily="34" charset="0"/>
                        <a:buNone/>
                      </a:pPr>
                      <a:r>
                        <a:rPr lang="en-US" sz="1100" b="0" kern="1200">
                          <a:solidFill>
                            <a:schemeClr val="dk1"/>
                          </a:solidFill>
                          <a:latin typeface="+mn-lt"/>
                          <a:ea typeface="+mn-ea"/>
                          <a:cs typeface="Arial"/>
                        </a:rPr>
                        <a:t>13, 16 FR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a:txBody>
                    <a:bodyPr/>
                    <a:lstStyle/>
                    <a:p>
                      <a:pPr marL="0" indent="0" algn="ctr" rtl="0" eaLnBrk="1" latinLnBrk="0" hangingPunct="1">
                        <a:buFont typeface="Arial" panose="020B0604020202020204" pitchFamily="34" charset="0"/>
                        <a:buNone/>
                      </a:pPr>
                      <a:r>
                        <a:rPr lang="en-US" sz="1100" b="0" kern="1200">
                          <a:solidFill>
                            <a:schemeClr val="dk1"/>
                          </a:solidFill>
                          <a:latin typeface="+mn-lt"/>
                          <a:ea typeface="+mn-ea"/>
                          <a:cs typeface="Arial"/>
                        </a:rPr>
                        <a:t>5-16 FR</a:t>
                      </a:r>
                    </a:p>
                  </a:txBody>
                  <a:tcPr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410586319"/>
                  </a:ext>
                </a:extLst>
              </a:tr>
              <a:tr h="307346">
                <a:tc>
                  <a:txBody>
                    <a:bodyPr/>
                    <a:lstStyle/>
                    <a:p>
                      <a:pPr marL="0" algn="l" defTabSz="457200" rtl="0" eaLnBrk="1" latinLnBrk="0" hangingPunct="1"/>
                      <a:r>
                        <a:rPr lang="en-US" sz="1100" b="1" kern="1200">
                          <a:solidFill>
                            <a:schemeClr val="lt1"/>
                          </a:solidFill>
                          <a:latin typeface="Arial"/>
                          <a:ea typeface="+mn-ea"/>
                          <a:cs typeface="Arial"/>
                        </a:rPr>
                        <a:t>US Total</a:t>
                      </a:r>
                    </a:p>
                  </a:txBody>
                  <a:tcPr anchor="ctr">
                    <a:lnR w="3175" cap="flat" cmpd="sng" algn="ctr">
                      <a:solidFill>
                        <a:schemeClr val="bg1">
                          <a:lumMod val="65000"/>
                        </a:schemeClr>
                      </a:solidFill>
                      <a:prstDash val="solid"/>
                      <a:round/>
                      <a:headEnd type="none" w="med" len="med"/>
                      <a:tailEnd type="none" w="med" len="med"/>
                    </a:lnR>
                    <a:solidFill>
                      <a:schemeClr val="accent1"/>
                    </a:solidFill>
                  </a:tcPr>
                </a:tc>
                <a:tc gridSpan="8">
                  <a:txBody>
                    <a:bodyPr/>
                    <a:lstStyle/>
                    <a:p>
                      <a:pPr algn="ctr" fontAlgn="b"/>
                      <a:r>
                        <a:rPr lang="en-US" sz="1100" b="1" i="0" u="none" strike="noStrike">
                          <a:solidFill>
                            <a:srgbClr val="000000"/>
                          </a:solidFill>
                          <a:effectLst/>
                          <a:latin typeface="+mn-lt"/>
                        </a:rPr>
                        <a:t>$68.9M Revenue</a:t>
                      </a:r>
                    </a:p>
                  </a:txBody>
                  <a:tcPr marL="6350" marR="6350" marT="6350" marB="0"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282448867"/>
                  </a:ext>
                </a:extLst>
              </a:tr>
              <a:tr h="332696">
                <a:tc>
                  <a:txBody>
                    <a:bodyPr/>
                    <a:lstStyle/>
                    <a:p>
                      <a:pPr marL="0" algn="l" defTabSz="457200" rtl="0" eaLnBrk="1" latinLnBrk="0" hangingPunct="1"/>
                      <a:r>
                        <a:rPr lang="en-US" sz="1100" b="1" kern="1200">
                          <a:solidFill>
                            <a:schemeClr val="lt1"/>
                          </a:solidFill>
                          <a:latin typeface="Arial"/>
                          <a:ea typeface="+mn-ea"/>
                          <a:cs typeface="Arial"/>
                        </a:rPr>
                        <a:t>Intl Total</a:t>
                      </a:r>
                    </a:p>
                  </a:txBody>
                  <a:tcPr anchor="ctr">
                    <a:lnR w="3175" cap="flat" cmpd="sng" algn="ctr">
                      <a:solidFill>
                        <a:schemeClr val="bg1">
                          <a:lumMod val="65000"/>
                        </a:schemeClr>
                      </a:solidFill>
                      <a:prstDash val="solid"/>
                      <a:round/>
                      <a:headEnd type="none" w="med" len="med"/>
                      <a:tailEnd type="none" w="med" len="med"/>
                    </a:lnR>
                    <a:solidFill>
                      <a:schemeClr val="accent1"/>
                    </a:solidFill>
                  </a:tcPr>
                </a:tc>
                <a:tc gridSpan="8">
                  <a:txBody>
                    <a:bodyPr/>
                    <a:lstStyle/>
                    <a:p>
                      <a:pPr algn="ctr" fontAlgn="b"/>
                      <a:r>
                        <a:rPr lang="en-US" sz="1100" b="1" i="0" u="none" strike="noStrike">
                          <a:solidFill>
                            <a:srgbClr val="000000"/>
                          </a:solidFill>
                          <a:effectLst/>
                          <a:latin typeface="+mn-lt"/>
                        </a:rPr>
                        <a:t>$27.8M Revenue</a:t>
                      </a:r>
                    </a:p>
                  </a:txBody>
                  <a:tcPr marL="6350" marR="6350" marT="6350" marB="0" anchor="ctr">
                    <a:lnL w="3175" cap="flat" cmpd="sng" algn="ctr">
                      <a:solidFill>
                        <a:schemeClr val="bg1">
                          <a:lumMod val="65000"/>
                        </a:schemeClr>
                      </a:solidFill>
                      <a:prstDash val="solid"/>
                      <a:round/>
                      <a:headEnd type="none" w="med" len="med"/>
                      <a:tailEnd type="none" w="med" len="med"/>
                    </a:lnL>
                    <a:lnR w="3175" cap="flat" cmpd="sng" algn="ctr">
                      <a:solidFill>
                        <a:schemeClr val="bg1">
                          <a:lumMod val="65000"/>
                        </a:schemeClr>
                      </a:solidFill>
                      <a:prstDash val="solid"/>
                      <a:round/>
                      <a:headEnd type="none" w="med" len="med"/>
                      <a:tailEnd type="none" w="med" len="med"/>
                    </a:ln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fontAlgn="b"/>
                      <a:endParaRPr lang="en-US" sz="1100" b="1" i="0" u="none" strike="noStrike">
                        <a:solidFill>
                          <a:srgbClr val="000000"/>
                        </a:solidFill>
                        <a:effectLst/>
                        <a:latin typeface="+mn-lt"/>
                      </a:endParaRPr>
                    </a:p>
                  </a:txBody>
                  <a:tcPr marL="6350" marR="6350" marT="635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542294204"/>
                  </a:ext>
                </a:extLst>
              </a:tr>
            </a:tbl>
          </a:graphicData>
        </a:graphic>
      </p:graphicFrame>
      <p:pic>
        <p:nvPicPr>
          <p:cNvPr id="6" name="Picture 5">
            <a:extLst>
              <a:ext uri="{FF2B5EF4-FFF2-40B4-BE49-F238E27FC236}">
                <a16:creationId xmlns:a16="http://schemas.microsoft.com/office/drawing/2014/main" id="{B7ABFA12-5C66-FE6F-A914-9F52A2C4E2DF}"/>
              </a:ext>
            </a:extLst>
          </p:cNvPr>
          <p:cNvPicPr>
            <a:picLocks noChangeAspect="1"/>
          </p:cNvPicPr>
          <p:nvPr/>
        </p:nvPicPr>
        <p:blipFill rotWithShape="1">
          <a:blip r:embed="rId4"/>
          <a:srcRect l="32788" t="19265" r="39815" b="10294"/>
          <a:stretch/>
        </p:blipFill>
        <p:spPr>
          <a:xfrm>
            <a:off x="1983394" y="3048807"/>
            <a:ext cx="898841" cy="1227746"/>
          </a:xfrm>
          <a:prstGeom prst="rect">
            <a:avLst/>
          </a:prstGeom>
        </p:spPr>
      </p:pic>
      <p:pic>
        <p:nvPicPr>
          <p:cNvPr id="7" name="Picture 6">
            <a:extLst>
              <a:ext uri="{FF2B5EF4-FFF2-40B4-BE49-F238E27FC236}">
                <a16:creationId xmlns:a16="http://schemas.microsoft.com/office/drawing/2014/main" id="{810324FB-B00A-A43B-B602-762A0F5F0B6C}"/>
              </a:ext>
            </a:extLst>
          </p:cNvPr>
          <p:cNvPicPr>
            <a:picLocks noChangeAspect="1"/>
          </p:cNvPicPr>
          <p:nvPr/>
        </p:nvPicPr>
        <p:blipFill rotWithShape="1">
          <a:blip r:embed="rId5"/>
          <a:srcRect l="35508" t="20295" r="38504" b="10294"/>
          <a:stretch/>
        </p:blipFill>
        <p:spPr>
          <a:xfrm>
            <a:off x="3261253" y="3046448"/>
            <a:ext cx="812783" cy="1153266"/>
          </a:xfrm>
          <a:prstGeom prst="rect">
            <a:avLst/>
          </a:prstGeom>
        </p:spPr>
      </p:pic>
      <p:pic>
        <p:nvPicPr>
          <p:cNvPr id="10" name="Picture 9">
            <a:extLst>
              <a:ext uri="{FF2B5EF4-FFF2-40B4-BE49-F238E27FC236}">
                <a16:creationId xmlns:a16="http://schemas.microsoft.com/office/drawing/2014/main" id="{0D4BA160-09B4-C266-95A6-BF31BD33BC3C}"/>
              </a:ext>
            </a:extLst>
          </p:cNvPr>
          <p:cNvPicPr>
            <a:picLocks noChangeAspect="1"/>
          </p:cNvPicPr>
          <p:nvPr/>
        </p:nvPicPr>
        <p:blipFill rotWithShape="1">
          <a:blip r:embed="rId6"/>
          <a:srcRect l="3589" t="3394" r="3293" b="10211"/>
          <a:stretch/>
        </p:blipFill>
        <p:spPr>
          <a:xfrm rot="16200000">
            <a:off x="4331455" y="3245360"/>
            <a:ext cx="1228994" cy="812785"/>
          </a:xfrm>
          <a:prstGeom prst="rect">
            <a:avLst/>
          </a:prstGeom>
        </p:spPr>
      </p:pic>
      <p:sp>
        <p:nvSpPr>
          <p:cNvPr id="18" name="TextBox 17">
            <a:extLst>
              <a:ext uri="{FF2B5EF4-FFF2-40B4-BE49-F238E27FC236}">
                <a16:creationId xmlns:a16="http://schemas.microsoft.com/office/drawing/2014/main" id="{617B00A6-AC77-A629-7AF4-62CF20A43767}"/>
              </a:ext>
            </a:extLst>
          </p:cNvPr>
          <p:cNvSpPr txBox="1"/>
          <p:nvPr/>
        </p:nvSpPr>
        <p:spPr>
          <a:xfrm>
            <a:off x="6760263" y="307288"/>
            <a:ext cx="5185339" cy="369332"/>
          </a:xfrm>
          <a:prstGeom prst="rect">
            <a:avLst/>
          </a:prstGeom>
          <a:solidFill>
            <a:srgbClr val="4472C4"/>
          </a:solidFill>
        </p:spPr>
        <p:txBody>
          <a:bodyPr wrap="square" rtlCol="0">
            <a:spAutoFit/>
          </a:bodyPr>
          <a:lstStyle/>
          <a:p>
            <a:pPr algn="ctr"/>
            <a:r>
              <a:rPr lang="en-US" b="1" i="1">
                <a:solidFill>
                  <a:schemeClr val="bg1"/>
                </a:solidFill>
              </a:rPr>
              <a:t>$96.7MM Revenue Globally, $68.9MM US</a:t>
            </a:r>
          </a:p>
        </p:txBody>
      </p:sp>
      <p:pic>
        <p:nvPicPr>
          <p:cNvPr id="9" name="Picture 8">
            <a:extLst>
              <a:ext uri="{FF2B5EF4-FFF2-40B4-BE49-F238E27FC236}">
                <a16:creationId xmlns:a16="http://schemas.microsoft.com/office/drawing/2014/main" id="{F475CB50-0E10-E14E-59A3-DF448F18C030}"/>
              </a:ext>
            </a:extLst>
          </p:cNvPr>
          <p:cNvPicPr>
            <a:picLocks noChangeAspect="1"/>
          </p:cNvPicPr>
          <p:nvPr/>
        </p:nvPicPr>
        <p:blipFill>
          <a:blip r:embed="rId7"/>
          <a:stretch>
            <a:fillRect/>
          </a:stretch>
        </p:blipFill>
        <p:spPr>
          <a:xfrm>
            <a:off x="5697786" y="3343156"/>
            <a:ext cx="1046670" cy="463110"/>
          </a:xfrm>
          <a:prstGeom prst="rect">
            <a:avLst/>
          </a:prstGeom>
        </p:spPr>
      </p:pic>
      <p:pic>
        <p:nvPicPr>
          <p:cNvPr id="15" name="Picture 14">
            <a:extLst>
              <a:ext uri="{FF2B5EF4-FFF2-40B4-BE49-F238E27FC236}">
                <a16:creationId xmlns:a16="http://schemas.microsoft.com/office/drawing/2014/main" id="{1D484AC3-A13F-AF0D-F657-25A73BBA0C35}"/>
              </a:ext>
            </a:extLst>
          </p:cNvPr>
          <p:cNvPicPr>
            <a:picLocks noChangeAspect="1"/>
          </p:cNvPicPr>
          <p:nvPr/>
        </p:nvPicPr>
        <p:blipFill>
          <a:blip r:embed="rId8"/>
          <a:stretch>
            <a:fillRect/>
          </a:stretch>
        </p:blipFill>
        <p:spPr>
          <a:xfrm>
            <a:off x="8302147" y="2965280"/>
            <a:ext cx="776668" cy="719977"/>
          </a:xfrm>
          <a:prstGeom prst="rect">
            <a:avLst/>
          </a:prstGeom>
        </p:spPr>
      </p:pic>
      <p:pic>
        <p:nvPicPr>
          <p:cNvPr id="17" name="Picture 16">
            <a:extLst>
              <a:ext uri="{FF2B5EF4-FFF2-40B4-BE49-F238E27FC236}">
                <a16:creationId xmlns:a16="http://schemas.microsoft.com/office/drawing/2014/main" id="{52248A0A-E938-E4ED-B0E9-B7352D15C222}"/>
              </a:ext>
            </a:extLst>
          </p:cNvPr>
          <p:cNvPicPr>
            <a:picLocks noChangeAspect="1"/>
          </p:cNvPicPr>
          <p:nvPr/>
        </p:nvPicPr>
        <p:blipFill>
          <a:blip r:embed="rId9"/>
          <a:stretch>
            <a:fillRect/>
          </a:stretch>
        </p:blipFill>
        <p:spPr>
          <a:xfrm>
            <a:off x="8496314" y="3897176"/>
            <a:ext cx="388334" cy="366394"/>
          </a:xfrm>
          <a:prstGeom prst="rect">
            <a:avLst/>
          </a:prstGeom>
        </p:spPr>
      </p:pic>
      <p:pic>
        <p:nvPicPr>
          <p:cNvPr id="20" name="Picture 19">
            <a:extLst>
              <a:ext uri="{FF2B5EF4-FFF2-40B4-BE49-F238E27FC236}">
                <a16:creationId xmlns:a16="http://schemas.microsoft.com/office/drawing/2014/main" id="{9EF7246C-BA94-51C7-E562-11810D14478A}"/>
              </a:ext>
            </a:extLst>
          </p:cNvPr>
          <p:cNvPicPr>
            <a:picLocks noChangeAspect="1"/>
          </p:cNvPicPr>
          <p:nvPr/>
        </p:nvPicPr>
        <p:blipFill>
          <a:blip r:embed="rId10"/>
          <a:stretch>
            <a:fillRect/>
          </a:stretch>
        </p:blipFill>
        <p:spPr>
          <a:xfrm>
            <a:off x="7009669" y="3019195"/>
            <a:ext cx="898841" cy="1113553"/>
          </a:xfrm>
          <a:prstGeom prst="rect">
            <a:avLst/>
          </a:prstGeom>
        </p:spPr>
      </p:pic>
      <p:pic>
        <p:nvPicPr>
          <p:cNvPr id="2" name="Picture 1">
            <a:extLst>
              <a:ext uri="{FF2B5EF4-FFF2-40B4-BE49-F238E27FC236}">
                <a16:creationId xmlns:a16="http://schemas.microsoft.com/office/drawing/2014/main" id="{EE2C67A7-8FE2-7E22-079D-19731FAEA230}"/>
              </a:ext>
            </a:extLst>
          </p:cNvPr>
          <p:cNvPicPr>
            <a:picLocks noChangeAspect="1"/>
          </p:cNvPicPr>
          <p:nvPr/>
        </p:nvPicPr>
        <p:blipFill>
          <a:blip r:embed="rId11"/>
          <a:stretch>
            <a:fillRect/>
          </a:stretch>
        </p:blipFill>
        <p:spPr>
          <a:xfrm rot="16200000">
            <a:off x="10187305" y="3432610"/>
            <a:ext cx="992674" cy="813766"/>
          </a:xfrm>
          <a:prstGeom prst="rect">
            <a:avLst/>
          </a:prstGeom>
        </p:spPr>
      </p:pic>
      <p:pic>
        <p:nvPicPr>
          <p:cNvPr id="11" name="Picture 10">
            <a:extLst>
              <a:ext uri="{FF2B5EF4-FFF2-40B4-BE49-F238E27FC236}">
                <a16:creationId xmlns:a16="http://schemas.microsoft.com/office/drawing/2014/main" id="{4A0D54B9-82F7-874E-5E5D-2AB039C1B965}"/>
              </a:ext>
            </a:extLst>
          </p:cNvPr>
          <p:cNvPicPr>
            <a:picLocks noChangeAspect="1"/>
          </p:cNvPicPr>
          <p:nvPr/>
        </p:nvPicPr>
        <p:blipFill>
          <a:blip r:embed="rId12"/>
          <a:stretch>
            <a:fillRect/>
          </a:stretch>
        </p:blipFill>
        <p:spPr>
          <a:xfrm>
            <a:off x="10525380" y="3034179"/>
            <a:ext cx="511177" cy="389105"/>
          </a:xfrm>
          <a:prstGeom prst="rect">
            <a:avLst/>
          </a:prstGeom>
        </p:spPr>
      </p:pic>
      <p:sp>
        <p:nvSpPr>
          <p:cNvPr id="14" name="TextBox 13">
            <a:extLst>
              <a:ext uri="{FF2B5EF4-FFF2-40B4-BE49-F238E27FC236}">
                <a16:creationId xmlns:a16="http://schemas.microsoft.com/office/drawing/2014/main" id="{3F131FEE-06B2-A335-6C39-CE6D856E6BAB}"/>
              </a:ext>
            </a:extLst>
          </p:cNvPr>
          <p:cNvSpPr txBox="1"/>
          <p:nvPr/>
        </p:nvSpPr>
        <p:spPr>
          <a:xfrm>
            <a:off x="609600" y="5753592"/>
            <a:ext cx="6126480" cy="415498"/>
          </a:xfrm>
          <a:prstGeom prst="rect">
            <a:avLst/>
          </a:prstGeom>
          <a:noFill/>
        </p:spPr>
        <p:txBody>
          <a:bodyPr wrap="square">
            <a:spAutoFit/>
          </a:bodyPr>
          <a:lstStyle/>
          <a:p>
            <a:r>
              <a:rPr lang="en-US" sz="1050">
                <a:hlinkClick r:id="rId13"/>
              </a:rPr>
              <a:t>Using a Multi Access Catheter for BLES / Surfactant administration/delivery, Alberta Health Services</a:t>
            </a:r>
            <a:endParaRPr lang="en-US" sz="1050"/>
          </a:p>
          <a:p>
            <a:r>
              <a:rPr lang="en-US" sz="1050"/>
              <a:t>(11:13)</a:t>
            </a:r>
          </a:p>
        </p:txBody>
      </p:sp>
    </p:spTree>
    <p:extLst>
      <p:ext uri="{BB962C8B-B14F-4D97-AF65-F5344CB8AC3E}">
        <p14:creationId xmlns:p14="http://schemas.microsoft.com/office/powerpoint/2010/main" val="1634752755"/>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62C30-976F-0306-68B6-BB9F2A7356E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1286A91-9E97-6F57-C78B-25433069DC3A}"/>
              </a:ext>
            </a:extLst>
          </p:cNvPr>
          <p:cNvPicPr>
            <a:picLocks noChangeAspect="1"/>
          </p:cNvPicPr>
          <p:nvPr/>
        </p:nvPicPr>
        <p:blipFill rotWithShape="1">
          <a:blip r:embed="rId3"/>
          <a:srcRect l="30937" t="20295" r="34219" b="10294"/>
          <a:stretch/>
        </p:blipFill>
        <p:spPr>
          <a:xfrm>
            <a:off x="4822305" y="1333650"/>
            <a:ext cx="3762375" cy="3981706"/>
          </a:xfrm>
          <a:prstGeom prst="rect">
            <a:avLst/>
          </a:prstGeom>
        </p:spPr>
      </p:pic>
      <p:sp>
        <p:nvSpPr>
          <p:cNvPr id="6" name="Rectangle 5">
            <a:extLst>
              <a:ext uri="{FF2B5EF4-FFF2-40B4-BE49-F238E27FC236}">
                <a16:creationId xmlns:a16="http://schemas.microsoft.com/office/drawing/2014/main" id="{AEE8B1A6-5880-7F01-3353-49D63EFF2945}"/>
              </a:ext>
            </a:extLst>
          </p:cNvPr>
          <p:cNvSpPr/>
          <p:nvPr/>
        </p:nvSpPr>
        <p:spPr>
          <a:xfrm>
            <a:off x="5479816" y="1375296"/>
            <a:ext cx="1495425" cy="1095375"/>
          </a:xfrm>
          <a:prstGeom prst="rect">
            <a:avLst/>
          </a:prstGeom>
          <a:noFill/>
          <a:ln w="381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Arrow Connector 10">
            <a:extLst>
              <a:ext uri="{FF2B5EF4-FFF2-40B4-BE49-F238E27FC236}">
                <a16:creationId xmlns:a16="http://schemas.microsoft.com/office/drawing/2014/main" id="{DB1DDACA-5701-68E0-6BE2-DD6CA6334883}"/>
              </a:ext>
            </a:extLst>
          </p:cNvPr>
          <p:cNvCxnSpPr>
            <a:cxnSpLocks/>
          </p:cNvCxnSpPr>
          <p:nvPr/>
        </p:nvCxnSpPr>
        <p:spPr>
          <a:xfrm>
            <a:off x="5014780" y="2196662"/>
            <a:ext cx="70284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CD8886C2-BBED-10B8-A74D-583ECAF65563}"/>
              </a:ext>
            </a:extLst>
          </p:cNvPr>
          <p:cNvPicPr>
            <a:picLocks noChangeAspect="1"/>
          </p:cNvPicPr>
          <p:nvPr/>
        </p:nvPicPr>
        <p:blipFill rotWithShape="1">
          <a:blip r:embed="rId4"/>
          <a:srcRect l="31250" t="19265" r="33594" b="10294"/>
          <a:stretch/>
        </p:blipFill>
        <p:spPr>
          <a:xfrm>
            <a:off x="638899" y="1289972"/>
            <a:ext cx="3601516" cy="3833614"/>
          </a:xfrm>
          <a:prstGeom prst="rect">
            <a:avLst/>
          </a:prstGeom>
        </p:spPr>
      </p:pic>
      <p:pic>
        <p:nvPicPr>
          <p:cNvPr id="13" name="Picture 12">
            <a:extLst>
              <a:ext uri="{FF2B5EF4-FFF2-40B4-BE49-F238E27FC236}">
                <a16:creationId xmlns:a16="http://schemas.microsoft.com/office/drawing/2014/main" id="{BB142849-8A1F-16ED-4331-A7BDD5D388A5}"/>
              </a:ext>
            </a:extLst>
          </p:cNvPr>
          <p:cNvPicPr>
            <a:picLocks noChangeAspect="1"/>
          </p:cNvPicPr>
          <p:nvPr/>
        </p:nvPicPr>
        <p:blipFill rotWithShape="1">
          <a:blip r:embed="rId5"/>
          <a:srcRect l="32622" t="31454" r="32969" b="12500"/>
          <a:stretch/>
        </p:blipFill>
        <p:spPr>
          <a:xfrm>
            <a:off x="7996400" y="1375295"/>
            <a:ext cx="3556701" cy="4306693"/>
          </a:xfrm>
          <a:prstGeom prst="rect">
            <a:avLst/>
          </a:prstGeom>
        </p:spPr>
      </p:pic>
      <p:sp>
        <p:nvSpPr>
          <p:cNvPr id="4" name="TextBox 3">
            <a:extLst>
              <a:ext uri="{FF2B5EF4-FFF2-40B4-BE49-F238E27FC236}">
                <a16:creationId xmlns:a16="http://schemas.microsoft.com/office/drawing/2014/main" id="{7EBC0FB5-FA07-4797-2F4C-0B3887F4E17E}"/>
              </a:ext>
            </a:extLst>
          </p:cNvPr>
          <p:cNvSpPr txBox="1"/>
          <p:nvPr/>
        </p:nvSpPr>
        <p:spPr>
          <a:xfrm>
            <a:off x="698091" y="5490391"/>
            <a:ext cx="7253493" cy="523220"/>
          </a:xfrm>
          <a:prstGeom prst="rect">
            <a:avLst/>
          </a:prstGeom>
          <a:noFill/>
        </p:spPr>
        <p:txBody>
          <a:bodyPr wrap="square">
            <a:spAutoFit/>
          </a:bodyPr>
          <a:lstStyle/>
          <a:p>
            <a:r>
              <a:rPr lang="en-US" sz="1400">
                <a:hlinkClick r:id="rId6"/>
              </a:rPr>
              <a:t>Ballard Turbo Coleaing Closed Suction System Inservice Video</a:t>
            </a:r>
            <a:endParaRPr lang="en-US" sz="1400"/>
          </a:p>
          <a:p>
            <a:r>
              <a:rPr lang="en-US" sz="1400"/>
              <a:t>(3:53)</a:t>
            </a:r>
          </a:p>
        </p:txBody>
      </p:sp>
      <p:sp>
        <p:nvSpPr>
          <p:cNvPr id="10" name="TextBox 9">
            <a:extLst>
              <a:ext uri="{FF2B5EF4-FFF2-40B4-BE49-F238E27FC236}">
                <a16:creationId xmlns:a16="http://schemas.microsoft.com/office/drawing/2014/main" id="{DC8D9FD4-6505-BBB6-FE88-22ECB459A27C}"/>
              </a:ext>
            </a:extLst>
          </p:cNvPr>
          <p:cNvSpPr txBox="1"/>
          <p:nvPr/>
        </p:nvSpPr>
        <p:spPr>
          <a:xfrm>
            <a:off x="3559302" y="1676642"/>
            <a:ext cx="1875698" cy="646331"/>
          </a:xfrm>
          <a:prstGeom prst="rect">
            <a:avLst/>
          </a:prstGeom>
          <a:noFill/>
        </p:spPr>
        <p:txBody>
          <a:bodyPr wrap="square" rtlCol="0">
            <a:spAutoFit/>
          </a:bodyPr>
          <a:lstStyle/>
          <a:p>
            <a:pPr algn="ctr"/>
            <a:r>
              <a:rPr lang="en-US" sz="1200"/>
              <a:t>Dynamic Valve to enable turbulent cleaning of catheter tip</a:t>
            </a:r>
          </a:p>
        </p:txBody>
      </p:sp>
      <p:sp>
        <p:nvSpPr>
          <p:cNvPr id="3" name="Title 2">
            <a:extLst>
              <a:ext uri="{FF2B5EF4-FFF2-40B4-BE49-F238E27FC236}">
                <a16:creationId xmlns:a16="http://schemas.microsoft.com/office/drawing/2014/main" id="{A7158C67-0CE5-CFD6-3897-114379E0F3DF}"/>
              </a:ext>
            </a:extLst>
          </p:cNvPr>
          <p:cNvSpPr>
            <a:spLocks noGrp="1"/>
          </p:cNvSpPr>
          <p:nvPr>
            <p:ph type="title"/>
          </p:nvPr>
        </p:nvSpPr>
        <p:spPr/>
        <p:txBody>
          <a:bodyPr>
            <a:normAutofit/>
          </a:bodyPr>
          <a:lstStyle/>
          <a:p>
            <a:r>
              <a:rPr kumimoji="0" lang="en-US" sz="2800" b="1" i="0" u="none" strike="noStrike" kern="1200" cap="none" spc="0" normalizeH="0" baseline="0" noProof="0">
                <a:ln w="0"/>
                <a:solidFill>
                  <a:srgbClr val="1D51A4"/>
                </a:solidFill>
                <a:effectLst/>
                <a:uLnTx/>
                <a:uFillTx/>
                <a:latin typeface="Arial" panose="020B0604020202020204" pitchFamily="34" charset="0"/>
                <a:ea typeface="+mn-ea"/>
                <a:cs typeface="Arial" panose="020B0604020202020204" pitchFamily="34" charset="0"/>
              </a:rPr>
              <a:t>Ballard Turbo-Cleaning Catheter Design Basics</a:t>
            </a:r>
            <a:endParaRPr lang="en-US"/>
          </a:p>
        </p:txBody>
      </p:sp>
    </p:spTree>
    <p:extLst>
      <p:ext uri="{BB962C8B-B14F-4D97-AF65-F5344CB8AC3E}">
        <p14:creationId xmlns:p14="http://schemas.microsoft.com/office/powerpoint/2010/main" val="1965842921"/>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C72 Wedge plug2"/>
          <p:cNvPicPr>
            <a:picLocks noChangeAspect="1" noChangeArrowheads="1"/>
          </p:cNvPicPr>
          <p:nvPr/>
        </p:nvPicPr>
        <p:blipFill>
          <a:blip r:embed="rId3" cstate="print"/>
          <a:srcRect/>
          <a:stretch>
            <a:fillRect/>
          </a:stretch>
        </p:blipFill>
        <p:spPr bwMode="auto">
          <a:xfrm>
            <a:off x="8856574" y="4539030"/>
            <a:ext cx="2649511" cy="1903899"/>
          </a:xfrm>
          <a:prstGeom prst="rect">
            <a:avLst/>
          </a:prstGeom>
          <a:noFill/>
          <a:ln w="9525">
            <a:noFill/>
            <a:miter lim="800000"/>
            <a:headEnd/>
            <a:tailEnd/>
          </a:ln>
        </p:spPr>
      </p:pic>
      <p:pic>
        <p:nvPicPr>
          <p:cNvPr id="6" name="Picture 5" descr="TC72Valve open"/>
          <p:cNvPicPr>
            <a:picLocks noChangeAspect="1" noChangeArrowheads="1"/>
          </p:cNvPicPr>
          <p:nvPr/>
        </p:nvPicPr>
        <p:blipFill>
          <a:blip r:embed="rId4" cstate="print"/>
          <a:srcRect/>
          <a:stretch>
            <a:fillRect/>
          </a:stretch>
        </p:blipFill>
        <p:spPr bwMode="auto">
          <a:xfrm>
            <a:off x="8887661" y="477830"/>
            <a:ext cx="2587336" cy="1841139"/>
          </a:xfrm>
          <a:prstGeom prst="rect">
            <a:avLst/>
          </a:prstGeom>
          <a:noFill/>
          <a:ln w="9525">
            <a:noFill/>
            <a:miter lim="800000"/>
            <a:headEnd/>
            <a:tailEnd/>
          </a:ln>
        </p:spPr>
      </p:pic>
      <p:pic>
        <p:nvPicPr>
          <p:cNvPr id="7" name="Picture 4" descr="TC72 Cut Away3"/>
          <p:cNvPicPr>
            <a:picLocks noChangeAspect="1" noChangeArrowheads="1"/>
          </p:cNvPicPr>
          <p:nvPr/>
        </p:nvPicPr>
        <p:blipFill>
          <a:blip r:embed="rId5" cstate="print"/>
          <a:srcRect/>
          <a:stretch>
            <a:fillRect/>
          </a:stretch>
        </p:blipFill>
        <p:spPr bwMode="auto">
          <a:xfrm>
            <a:off x="8856574" y="2489488"/>
            <a:ext cx="2675068" cy="1879023"/>
          </a:xfrm>
          <a:prstGeom prst="rect">
            <a:avLst/>
          </a:prstGeom>
          <a:noFill/>
          <a:ln w="9525">
            <a:noFill/>
            <a:miter lim="800000"/>
            <a:headEnd/>
            <a:tailEnd/>
          </a:ln>
        </p:spPr>
      </p:pic>
      <p:sp>
        <p:nvSpPr>
          <p:cNvPr id="9" name="TextBox 8"/>
          <p:cNvSpPr txBox="1"/>
          <p:nvPr/>
        </p:nvSpPr>
        <p:spPr>
          <a:xfrm>
            <a:off x="4302910" y="1516767"/>
            <a:ext cx="1954768" cy="420564"/>
          </a:xfrm>
          <a:prstGeom prst="rect">
            <a:avLst/>
          </a:prstGeom>
          <a:noFill/>
        </p:spPr>
        <p:txBody>
          <a:bodyPr wrap="square" rtlCol="0">
            <a:spAutoFit/>
          </a:bodyPr>
          <a:lstStyle/>
          <a:p>
            <a:r>
              <a:rPr lang="en-US" sz="2133" b="1"/>
              <a:t>Flapper Valve</a:t>
            </a:r>
          </a:p>
        </p:txBody>
      </p:sp>
      <p:sp>
        <p:nvSpPr>
          <p:cNvPr id="10" name="TextBox 9"/>
          <p:cNvSpPr txBox="1"/>
          <p:nvPr/>
        </p:nvSpPr>
        <p:spPr>
          <a:xfrm>
            <a:off x="4302909" y="3054602"/>
            <a:ext cx="2384138" cy="420564"/>
          </a:xfrm>
          <a:prstGeom prst="rect">
            <a:avLst/>
          </a:prstGeom>
          <a:noFill/>
        </p:spPr>
        <p:txBody>
          <a:bodyPr wrap="square" rtlCol="0">
            <a:spAutoFit/>
          </a:bodyPr>
          <a:lstStyle/>
          <a:p>
            <a:r>
              <a:rPr lang="en-US" sz="2133" b="1"/>
              <a:t>Two PEEP Seals</a:t>
            </a:r>
          </a:p>
        </p:txBody>
      </p:sp>
      <p:cxnSp>
        <p:nvCxnSpPr>
          <p:cNvPr id="12" name="Straight Arrow Connector 11"/>
          <p:cNvCxnSpPr>
            <a:cxnSpLocks/>
            <a:stCxn id="10" idx="3"/>
          </p:cNvCxnSpPr>
          <p:nvPr/>
        </p:nvCxnSpPr>
        <p:spPr>
          <a:xfrm>
            <a:off x="6687047" y="3264884"/>
            <a:ext cx="4301656" cy="492568"/>
          </a:xfrm>
          <a:prstGeom prst="straightConnector1">
            <a:avLst/>
          </a:prstGeom>
          <a:ln w="28575">
            <a:solidFill>
              <a:srgbClr val="008557"/>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cxnSpLocks/>
            <a:stCxn id="10" idx="3"/>
          </p:cNvCxnSpPr>
          <p:nvPr/>
        </p:nvCxnSpPr>
        <p:spPr>
          <a:xfrm flipV="1">
            <a:off x="6687047" y="3079456"/>
            <a:ext cx="2799671" cy="185428"/>
          </a:xfrm>
          <a:prstGeom prst="straightConnector1">
            <a:avLst/>
          </a:prstGeom>
          <a:ln w="28575">
            <a:solidFill>
              <a:srgbClr val="008557"/>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cxnSpLocks/>
            <a:stCxn id="9" idx="3"/>
          </p:cNvCxnSpPr>
          <p:nvPr/>
        </p:nvCxnSpPr>
        <p:spPr>
          <a:xfrm flipV="1">
            <a:off x="6257678" y="1253607"/>
            <a:ext cx="4428875" cy="473442"/>
          </a:xfrm>
          <a:prstGeom prst="straightConnector1">
            <a:avLst/>
          </a:prstGeom>
          <a:ln w="28575">
            <a:solidFill>
              <a:srgbClr val="008557"/>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4302909" y="4742185"/>
            <a:ext cx="3002507" cy="748795"/>
          </a:xfrm>
          <a:prstGeom prst="rect">
            <a:avLst/>
          </a:prstGeom>
          <a:noFill/>
        </p:spPr>
        <p:txBody>
          <a:bodyPr wrap="square" rtlCol="0">
            <a:spAutoFit/>
          </a:bodyPr>
          <a:lstStyle/>
          <a:p>
            <a:r>
              <a:rPr lang="en-US" sz="2133" b="1"/>
              <a:t>Disconnection Wedge</a:t>
            </a:r>
          </a:p>
        </p:txBody>
      </p:sp>
      <p:cxnSp>
        <p:nvCxnSpPr>
          <p:cNvPr id="21" name="Straight Arrow Connector 20"/>
          <p:cNvCxnSpPr>
            <a:cxnSpLocks/>
          </p:cNvCxnSpPr>
          <p:nvPr/>
        </p:nvCxnSpPr>
        <p:spPr>
          <a:xfrm>
            <a:off x="6345141" y="5065152"/>
            <a:ext cx="2862867" cy="316325"/>
          </a:xfrm>
          <a:prstGeom prst="straightConnector1">
            <a:avLst/>
          </a:prstGeom>
          <a:ln w="28575">
            <a:solidFill>
              <a:srgbClr val="008557"/>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28309" y="1540854"/>
            <a:ext cx="3447343" cy="4278094"/>
          </a:xfrm>
          <a:prstGeom prst="rect">
            <a:avLst/>
          </a:prstGeom>
          <a:noFill/>
        </p:spPr>
        <p:txBody>
          <a:bodyPr wrap="square" rtlCol="0">
            <a:spAutoFit/>
          </a:bodyPr>
          <a:lstStyle/>
          <a:p>
            <a:r>
              <a:rPr lang="en-US" sz="1600"/>
              <a:t>Flapper Valve- Preserves lung volumes,(PEEP) reduces risk of inadvertent lavage</a:t>
            </a:r>
          </a:p>
          <a:p>
            <a:endParaRPr lang="en-US" sz="1600"/>
          </a:p>
          <a:p>
            <a:endParaRPr lang="en-US" sz="1600"/>
          </a:p>
          <a:p>
            <a:endParaRPr lang="en-US" sz="1600"/>
          </a:p>
          <a:p>
            <a:r>
              <a:rPr lang="en-US" sz="1600"/>
              <a:t>Two PEEP seals- Maintains PEEP and enables cleaning the catheter tip and reducing colonization on the catheter</a:t>
            </a:r>
          </a:p>
          <a:p>
            <a:endParaRPr lang="en-US" sz="1600"/>
          </a:p>
          <a:p>
            <a:endParaRPr lang="en-US" sz="1600"/>
          </a:p>
          <a:p>
            <a:endParaRPr lang="en-US" sz="1600"/>
          </a:p>
          <a:p>
            <a:r>
              <a:rPr lang="en-US" sz="1600"/>
              <a:t>Disconnection Wedge- holds the valve in place during shipping and is used to disconnect the suction from the ETT</a:t>
            </a:r>
          </a:p>
        </p:txBody>
      </p:sp>
      <p:sp>
        <p:nvSpPr>
          <p:cNvPr id="3" name="Title 2">
            <a:extLst>
              <a:ext uri="{FF2B5EF4-FFF2-40B4-BE49-F238E27FC236}">
                <a16:creationId xmlns:a16="http://schemas.microsoft.com/office/drawing/2014/main" id="{91056DFD-D816-AD9C-0854-5A691BAC1AE5}"/>
              </a:ext>
            </a:extLst>
          </p:cNvPr>
          <p:cNvSpPr>
            <a:spLocks noGrp="1"/>
          </p:cNvSpPr>
          <p:nvPr>
            <p:ph type="title"/>
          </p:nvPr>
        </p:nvSpPr>
        <p:spPr>
          <a:xfrm>
            <a:off x="522219" y="419100"/>
            <a:ext cx="9145888" cy="668820"/>
          </a:xfrm>
        </p:spPr>
        <p:txBody>
          <a:bodyPr>
            <a:normAutofit/>
          </a:bodyPr>
          <a:lstStyle/>
          <a:p>
            <a:r>
              <a:rPr lang="en-US" sz="2800" b="1">
                <a:ln w="0"/>
                <a:solidFill>
                  <a:srgbClr val="1D51A4"/>
                </a:solidFill>
                <a:latin typeface="Arial" panose="020B0604020202020204" pitchFamily="34" charset="0"/>
                <a:cs typeface="Arial" panose="020B0604020202020204" pitchFamily="34" charset="0"/>
              </a:rPr>
              <a:t>Ballard</a:t>
            </a:r>
            <a:r>
              <a:rPr lang="en-US" sz="2800"/>
              <a:t> </a:t>
            </a:r>
            <a:r>
              <a:rPr lang="en-US" sz="2800" b="1">
                <a:ln w="0"/>
                <a:solidFill>
                  <a:srgbClr val="1D51A4"/>
                </a:solidFill>
                <a:latin typeface="Arial" panose="020B0604020202020204" pitchFamily="34" charset="0"/>
                <a:cs typeface="Arial" panose="020B0604020202020204" pitchFamily="34" charset="0"/>
              </a:rPr>
              <a:t>Turbo vs. Standard Catheter</a:t>
            </a:r>
            <a:endParaRPr lang="en-US"/>
          </a:p>
        </p:txBody>
      </p:sp>
    </p:spTree>
    <p:extLst>
      <p:ext uri="{BB962C8B-B14F-4D97-AF65-F5344CB8AC3E}">
        <p14:creationId xmlns:p14="http://schemas.microsoft.com/office/powerpoint/2010/main" val="231482325"/>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E7DF685-C4B5-47F5-ADD2-658389BE0FC8}"/>
              </a:ext>
            </a:extLst>
          </p:cNvPr>
          <p:cNvPicPr>
            <a:picLocks noGrp="1" noChangeAspect="1"/>
          </p:cNvPicPr>
          <p:nvPr>
            <p:ph idx="1"/>
          </p:nvPr>
        </p:nvPicPr>
        <p:blipFill>
          <a:blip r:embed="rId2"/>
          <a:stretch>
            <a:fillRect/>
          </a:stretch>
        </p:blipFill>
        <p:spPr>
          <a:xfrm>
            <a:off x="6241296" y="2171144"/>
            <a:ext cx="5041900" cy="2387600"/>
          </a:xfrm>
        </p:spPr>
      </p:pic>
      <p:sp>
        <p:nvSpPr>
          <p:cNvPr id="2" name="Title 1">
            <a:extLst>
              <a:ext uri="{FF2B5EF4-FFF2-40B4-BE49-F238E27FC236}">
                <a16:creationId xmlns:a16="http://schemas.microsoft.com/office/drawing/2014/main" id="{64255F31-FD25-4E37-8CDC-5CB872E12706}"/>
              </a:ext>
            </a:extLst>
          </p:cNvPr>
          <p:cNvSpPr>
            <a:spLocks noGrp="1"/>
          </p:cNvSpPr>
          <p:nvPr>
            <p:ph type="title"/>
          </p:nvPr>
        </p:nvSpPr>
        <p:spPr/>
        <p:txBody>
          <a:bodyPr>
            <a:noAutofit/>
          </a:bodyPr>
          <a:lstStyle/>
          <a:p>
            <a:r>
              <a:rPr lang="en-US" noProof="0"/>
              <a:t>Ballard Mini-BAL (Bronchoalveolar Lavage Catheter)</a:t>
            </a:r>
            <a:endParaRPr lang="en-US"/>
          </a:p>
        </p:txBody>
      </p:sp>
      <p:sp>
        <p:nvSpPr>
          <p:cNvPr id="7" name="TextBox 6">
            <a:extLst>
              <a:ext uri="{FF2B5EF4-FFF2-40B4-BE49-F238E27FC236}">
                <a16:creationId xmlns:a16="http://schemas.microsoft.com/office/drawing/2014/main" id="{11EADE47-B506-4EB8-83CD-6900B3299341}"/>
              </a:ext>
            </a:extLst>
          </p:cNvPr>
          <p:cNvSpPr txBox="1"/>
          <p:nvPr/>
        </p:nvSpPr>
        <p:spPr>
          <a:xfrm>
            <a:off x="620201" y="1359063"/>
            <a:ext cx="5176050" cy="3877985"/>
          </a:xfrm>
          <a:prstGeom prst="rect">
            <a:avLst/>
          </a:prstGeom>
          <a:noFill/>
        </p:spPr>
        <p:txBody>
          <a:bodyPr wrap="square" rtlCol="0">
            <a:spAutoFit/>
          </a:bodyPr>
          <a:lstStyle/>
          <a:p>
            <a:pPr fontAlgn="base"/>
            <a:r>
              <a:rPr lang="en-US" b="1" i="0">
                <a:solidFill>
                  <a:srgbClr val="000000"/>
                </a:solidFill>
                <a:effectLst/>
                <a:latin typeface="Arial" panose="020B0604020202020204" pitchFamily="34" charset="0"/>
                <a:cs typeface="Arial" panose="020B0604020202020204" pitchFamily="34" charset="0"/>
              </a:rPr>
              <a:t>FEATURES AND BENEFITS:</a:t>
            </a:r>
          </a:p>
          <a:p>
            <a:pPr fontAlgn="base"/>
            <a:endParaRPr lang="en-US" b="1" i="0">
              <a:solidFill>
                <a:srgbClr val="000000"/>
              </a:solidFill>
              <a:effectLst/>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600" b="0" i="0">
                <a:solidFill>
                  <a:srgbClr val="000000"/>
                </a:solidFill>
                <a:effectLst/>
                <a:latin typeface="Arial" panose="020B0604020202020204" pitchFamily="34" charset="0"/>
                <a:cs typeface="Arial" panose="020B0604020202020204" pitchFamily="34" charset="0"/>
              </a:rPr>
              <a:t>Enables sampling of sputum from right/left lung (due to directional tip)</a:t>
            </a:r>
          </a:p>
          <a:p>
            <a:pPr fontAlgn="base"/>
            <a:endParaRPr lang="en-US" sz="1600" b="0" i="0">
              <a:solidFill>
                <a:srgbClr val="000000"/>
              </a:solidFill>
              <a:effectLst/>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600" b="0" i="0">
                <a:solidFill>
                  <a:srgbClr val="000000"/>
                </a:solidFill>
                <a:effectLst/>
                <a:latin typeface="Arial" panose="020B0604020202020204" pitchFamily="34" charset="0"/>
                <a:cs typeface="Arial" panose="020B0604020202020204" pitchFamily="34" charset="0"/>
              </a:rPr>
              <a:t>Procedure can be performed bedside in minutes by trained respiratory therapist or other trained clinicians</a:t>
            </a:r>
          </a:p>
          <a:p>
            <a:pPr marL="285750" indent="-285750" fontAlgn="base">
              <a:buFont typeface="Arial" panose="020B0604020202020204" pitchFamily="34" charset="0"/>
              <a:buChar char="•"/>
            </a:pPr>
            <a:endParaRPr lang="en-US" sz="1600" b="0" i="0">
              <a:solidFill>
                <a:srgbClr val="000000"/>
              </a:solidFill>
              <a:effectLst/>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600" b="0" i="0">
                <a:solidFill>
                  <a:srgbClr val="000000"/>
                </a:solidFill>
                <a:effectLst/>
                <a:latin typeface="Arial" panose="020B0604020202020204" pitchFamily="34" charset="0"/>
                <a:cs typeface="Arial" panose="020B0604020202020204" pitchFamily="34" charset="0"/>
              </a:rPr>
              <a:t>Maintains PEEP when used with supplied ventilator adapter</a:t>
            </a:r>
          </a:p>
          <a:p>
            <a:pPr marL="285750" indent="-285750" fontAlgn="base">
              <a:buFont typeface="Arial" panose="020B0604020202020204" pitchFamily="34" charset="0"/>
              <a:buChar char="•"/>
            </a:pPr>
            <a:endParaRPr lang="en-US" sz="1600" b="0" i="0">
              <a:solidFill>
                <a:srgbClr val="000000"/>
              </a:solidFill>
              <a:effectLst/>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600" b="0" i="0">
                <a:solidFill>
                  <a:srgbClr val="000000"/>
                </a:solidFill>
                <a:effectLst/>
                <a:latin typeface="Arial" panose="020B0604020202020204" pitchFamily="34" charset="0"/>
                <a:cs typeface="Arial" panose="020B0604020202020204" pitchFamily="34" charset="0"/>
              </a:rPr>
              <a:t>Features a soft, cushioned, radiopaque tip for safe sampling from the lower lung</a:t>
            </a:r>
          </a:p>
          <a:p>
            <a:endParaRPr lang="en-US"/>
          </a:p>
        </p:txBody>
      </p:sp>
      <p:pic>
        <p:nvPicPr>
          <p:cNvPr id="3" name="Picture 2">
            <a:extLst>
              <a:ext uri="{FF2B5EF4-FFF2-40B4-BE49-F238E27FC236}">
                <a16:creationId xmlns:a16="http://schemas.microsoft.com/office/drawing/2014/main" id="{30E9C6D1-04AB-3BB7-DAC5-47802B944B99}"/>
              </a:ext>
            </a:extLst>
          </p:cNvPr>
          <p:cNvPicPr>
            <a:picLocks noChangeAspect="1"/>
          </p:cNvPicPr>
          <p:nvPr/>
        </p:nvPicPr>
        <p:blipFill rotWithShape="1">
          <a:blip r:embed="rId3"/>
          <a:srcRect t="21249"/>
          <a:stretch/>
        </p:blipFill>
        <p:spPr>
          <a:xfrm>
            <a:off x="0" y="6320272"/>
            <a:ext cx="12192000" cy="550395"/>
          </a:xfrm>
          <a:prstGeom prst="rect">
            <a:avLst/>
          </a:prstGeom>
        </p:spPr>
      </p:pic>
      <p:sp>
        <p:nvSpPr>
          <p:cNvPr id="12" name="TextBox 11">
            <a:extLst>
              <a:ext uri="{FF2B5EF4-FFF2-40B4-BE49-F238E27FC236}">
                <a16:creationId xmlns:a16="http://schemas.microsoft.com/office/drawing/2014/main" id="{F3EA4D1B-98DD-995C-B57A-D16A48AC1383}"/>
              </a:ext>
            </a:extLst>
          </p:cNvPr>
          <p:cNvSpPr txBox="1"/>
          <p:nvPr/>
        </p:nvSpPr>
        <p:spPr>
          <a:xfrm>
            <a:off x="6480685" y="4686799"/>
            <a:ext cx="3871914" cy="1815882"/>
          </a:xfrm>
          <a:prstGeom prst="rect">
            <a:avLst/>
          </a:prstGeom>
          <a:noFill/>
        </p:spPr>
        <p:txBody>
          <a:bodyPr wrap="square">
            <a:spAutoFit/>
          </a:bodyPr>
          <a:lstStyle/>
          <a:p>
            <a:r>
              <a:rPr lang="en-US" sz="1400">
                <a:hlinkClick r:id="rId4"/>
              </a:rPr>
              <a:t>Ballard Mini-BAL Inservice Video</a:t>
            </a:r>
            <a:endParaRPr lang="en-US" sz="1400"/>
          </a:p>
          <a:p>
            <a:r>
              <a:rPr lang="en-US" sz="1400"/>
              <a:t>(4:30)</a:t>
            </a:r>
          </a:p>
          <a:p>
            <a:endParaRPr lang="en-US" sz="1400"/>
          </a:p>
          <a:p>
            <a:r>
              <a:rPr lang="en-US" sz="1400">
                <a:hlinkClick r:id="rId5"/>
              </a:rPr>
              <a:t>Ballard Mini-BAL Inservice Poster</a:t>
            </a:r>
            <a:endParaRPr lang="en-US" sz="1400"/>
          </a:p>
          <a:p>
            <a:endParaRPr lang="en-US" sz="1400"/>
          </a:p>
          <a:p>
            <a:r>
              <a:rPr lang="en-US" sz="1400">
                <a:hlinkClick r:id="rId6"/>
              </a:rPr>
              <a:t>MiniBAL Internal Podcast - AirLife Connect</a:t>
            </a:r>
            <a:endParaRPr lang="en-US" sz="1400"/>
          </a:p>
          <a:p>
            <a:r>
              <a:rPr lang="en-US" sz="1400"/>
              <a:t>(5:13)</a:t>
            </a:r>
          </a:p>
          <a:p>
            <a:endParaRPr lang="en-US" sz="1400"/>
          </a:p>
        </p:txBody>
      </p:sp>
      <p:pic>
        <p:nvPicPr>
          <p:cNvPr id="1026" name="Picture 2">
            <a:extLst>
              <a:ext uri="{FF2B5EF4-FFF2-40B4-BE49-F238E27FC236}">
                <a16:creationId xmlns:a16="http://schemas.microsoft.com/office/drawing/2014/main" id="{A82CEFA7-18C4-B3EB-5E42-B91705F9FE6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49227" y="1298034"/>
            <a:ext cx="2334829" cy="23348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991449B-861A-5F42-26F6-5F360BFFBF4F}"/>
              </a:ext>
            </a:extLst>
          </p:cNvPr>
          <p:cNvSpPr txBox="1"/>
          <p:nvPr/>
        </p:nvSpPr>
        <p:spPr>
          <a:xfrm>
            <a:off x="615863" y="5245274"/>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strike="noStrike" baseline="0">
                <a:solidFill>
                  <a:srgbClr val="0563C1"/>
                </a:solidFill>
                <a:latin typeface="Arial"/>
                <a:ea typeface="Arial"/>
                <a:cs typeface="Arial"/>
                <a:hlinkClick r:id="rId6"/>
              </a:rPr>
              <a:t>MiniBAL Internal Podcast</a:t>
            </a:r>
            <a:endParaRPr lang="en-US"/>
          </a:p>
          <a:p>
            <a:pPr algn="ctr"/>
            <a:endParaRPr lang="en-US"/>
          </a:p>
        </p:txBody>
      </p:sp>
    </p:spTree>
    <p:extLst>
      <p:ext uri="{BB962C8B-B14F-4D97-AF65-F5344CB8AC3E}">
        <p14:creationId xmlns:p14="http://schemas.microsoft.com/office/powerpoint/2010/main" val="394114603"/>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868F57FB-6D2B-DD22-3F6E-FC89224C9838}"/>
              </a:ext>
            </a:extLst>
          </p:cNvPr>
          <p:cNvPicPr>
            <a:picLocks noGrp="1" noChangeAspect="1"/>
          </p:cNvPicPr>
          <p:nvPr>
            <p:ph idx="1"/>
          </p:nvPr>
        </p:nvPicPr>
        <p:blipFill>
          <a:blip r:embed="rId3"/>
          <a:stretch>
            <a:fillRect/>
          </a:stretch>
        </p:blipFill>
        <p:spPr>
          <a:xfrm>
            <a:off x="4161544" y="1400175"/>
            <a:ext cx="3692700" cy="4737100"/>
          </a:xfrm>
        </p:spPr>
      </p:pic>
      <p:sp>
        <p:nvSpPr>
          <p:cNvPr id="3" name="Slide Number Placeholder 2">
            <a:extLst>
              <a:ext uri="{FF2B5EF4-FFF2-40B4-BE49-F238E27FC236}">
                <a16:creationId xmlns:a16="http://schemas.microsoft.com/office/drawing/2014/main" id="{FE6A0E24-3075-9D25-DADC-0AA18F94F0E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212</a:t>
            </a:fld>
            <a:endParaRPr lang="en-US"/>
          </a:p>
        </p:txBody>
      </p:sp>
      <p:sp>
        <p:nvSpPr>
          <p:cNvPr id="4" name="Title 3">
            <a:extLst>
              <a:ext uri="{FF2B5EF4-FFF2-40B4-BE49-F238E27FC236}">
                <a16:creationId xmlns:a16="http://schemas.microsoft.com/office/drawing/2014/main" id="{542815B3-F589-8FCD-6BF7-0614B6B0411D}"/>
              </a:ext>
            </a:extLst>
          </p:cNvPr>
          <p:cNvSpPr>
            <a:spLocks noGrp="1"/>
          </p:cNvSpPr>
          <p:nvPr>
            <p:ph type="title"/>
          </p:nvPr>
        </p:nvSpPr>
        <p:spPr>
          <a:xfrm>
            <a:off x="522219" y="419100"/>
            <a:ext cx="10515600" cy="668820"/>
          </a:xfrm>
        </p:spPr>
        <p:txBody>
          <a:bodyPr>
            <a:normAutofit/>
          </a:bodyPr>
          <a:lstStyle/>
          <a:p>
            <a:r>
              <a:rPr lang="en-US"/>
              <a:t>Competition- Medline </a:t>
            </a:r>
            <a:r>
              <a:rPr lang="en-US" err="1"/>
              <a:t>ClearPro</a:t>
            </a:r>
            <a:endParaRPr lang="en-US"/>
          </a:p>
        </p:txBody>
      </p:sp>
      <p:pic>
        <p:nvPicPr>
          <p:cNvPr id="10" name="Picture 9">
            <a:extLst>
              <a:ext uri="{FF2B5EF4-FFF2-40B4-BE49-F238E27FC236}">
                <a16:creationId xmlns:a16="http://schemas.microsoft.com/office/drawing/2014/main" id="{843AC8CA-53F4-C421-A150-24F5B88343FF}"/>
              </a:ext>
            </a:extLst>
          </p:cNvPr>
          <p:cNvPicPr>
            <a:picLocks noChangeAspect="1"/>
          </p:cNvPicPr>
          <p:nvPr/>
        </p:nvPicPr>
        <p:blipFill>
          <a:blip r:embed="rId4"/>
          <a:stretch>
            <a:fillRect/>
          </a:stretch>
        </p:blipFill>
        <p:spPr>
          <a:xfrm>
            <a:off x="9670504" y="678780"/>
            <a:ext cx="2277157" cy="5218742"/>
          </a:xfrm>
          <a:prstGeom prst="rect">
            <a:avLst/>
          </a:prstGeom>
        </p:spPr>
      </p:pic>
      <p:pic>
        <p:nvPicPr>
          <p:cNvPr id="12" name="Picture 11">
            <a:extLst>
              <a:ext uri="{FF2B5EF4-FFF2-40B4-BE49-F238E27FC236}">
                <a16:creationId xmlns:a16="http://schemas.microsoft.com/office/drawing/2014/main" id="{DAFFCD9E-80E0-14C0-A303-3955F29EC597}"/>
              </a:ext>
            </a:extLst>
          </p:cNvPr>
          <p:cNvPicPr>
            <a:picLocks noChangeAspect="1"/>
          </p:cNvPicPr>
          <p:nvPr/>
        </p:nvPicPr>
        <p:blipFill>
          <a:blip r:embed="rId5"/>
          <a:stretch>
            <a:fillRect/>
          </a:stretch>
        </p:blipFill>
        <p:spPr>
          <a:xfrm>
            <a:off x="4803430" y="3250563"/>
            <a:ext cx="4787430" cy="2976409"/>
          </a:xfrm>
          <a:prstGeom prst="rect">
            <a:avLst/>
          </a:prstGeom>
        </p:spPr>
      </p:pic>
      <p:sp>
        <p:nvSpPr>
          <p:cNvPr id="2" name="TextBox 1">
            <a:extLst>
              <a:ext uri="{FF2B5EF4-FFF2-40B4-BE49-F238E27FC236}">
                <a16:creationId xmlns:a16="http://schemas.microsoft.com/office/drawing/2014/main" id="{F41B1458-8436-3897-CAC1-FCAC509526B7}"/>
              </a:ext>
            </a:extLst>
          </p:cNvPr>
          <p:cNvSpPr txBox="1"/>
          <p:nvPr/>
        </p:nvSpPr>
        <p:spPr>
          <a:xfrm>
            <a:off x="520193" y="2921112"/>
            <a:ext cx="3809469" cy="3400931"/>
          </a:xfrm>
          <a:prstGeom prst="rect">
            <a:avLst/>
          </a:prstGeom>
          <a:noFill/>
        </p:spPr>
        <p:txBody>
          <a:bodyPr wrap="square" rtlCol="0">
            <a:spAutoFit/>
          </a:bodyPr>
          <a:lstStyle/>
          <a:p>
            <a:r>
              <a:rPr lang="en-US" sz="1400" b="1"/>
              <a:t>Medline Messaging</a:t>
            </a:r>
          </a:p>
          <a:p>
            <a:pPr marL="285750" indent="-285750">
              <a:buFont typeface="Arial" panose="020B0604020202020204" pitchFamily="34" charset="0"/>
              <a:buChar char="•"/>
            </a:pPr>
            <a:r>
              <a:rPr lang="en-US" sz="1200"/>
              <a:t>“Eliminate unnecessary changeouts for greater patient safety and quality of care”</a:t>
            </a:r>
          </a:p>
          <a:p>
            <a:pPr marL="285750" indent="-285750">
              <a:buFont typeface="Arial" panose="020B0604020202020204" pitchFamily="34" charset="0"/>
              <a:buChar char="•"/>
            </a:pPr>
            <a:endParaRPr lang="en-US" sz="1200"/>
          </a:p>
          <a:p>
            <a:pPr marL="285750" indent="-285750">
              <a:buFont typeface="Arial" panose="020B0604020202020204" pitchFamily="34" charset="0"/>
              <a:buChar char="•"/>
            </a:pPr>
            <a:r>
              <a:rPr lang="en-US" sz="1200"/>
              <a:t>“For CSCs, caregivers have been limited to choosing between product labeled for specific usage periods, which may conflict with following evidence based guidelines regarding catheter change out policies” </a:t>
            </a:r>
            <a:r>
              <a:rPr lang="en-US" sz="900"/>
              <a:t>(AARC 2003 Guidelines cited)</a:t>
            </a:r>
          </a:p>
          <a:p>
            <a:pPr marL="285750" indent="-285750">
              <a:buFont typeface="Arial" panose="020B0604020202020204" pitchFamily="34" charset="0"/>
              <a:buChar char="•"/>
            </a:pPr>
            <a:endParaRPr lang="en-US" sz="900"/>
          </a:p>
          <a:p>
            <a:pPr marL="285750" indent="-285750">
              <a:buFont typeface="Arial" panose="020B0604020202020204" pitchFamily="34" charset="0"/>
              <a:buChar char="•"/>
            </a:pPr>
            <a:r>
              <a:rPr lang="en-US" sz="1200"/>
              <a:t>“Featuring a </a:t>
            </a:r>
            <a:r>
              <a:rPr lang="en-US" sz="1200" b="1">
                <a:solidFill>
                  <a:srgbClr val="EE0000"/>
                </a:solidFill>
              </a:rPr>
              <a:t>new*</a:t>
            </a:r>
            <a:r>
              <a:rPr lang="en-US" sz="1200"/>
              <a:t> advanced cleaning chamber and </a:t>
            </a:r>
            <a:r>
              <a:rPr lang="en-US" sz="1200" b="1">
                <a:solidFill>
                  <a:srgbClr val="EE0000"/>
                </a:solidFill>
              </a:rPr>
              <a:t>stronger sheath* </a:t>
            </a:r>
            <a:r>
              <a:rPr lang="en-US" sz="1200"/>
              <a:t>for better performance vs. competitors”</a:t>
            </a:r>
          </a:p>
          <a:p>
            <a:pPr marL="285750" indent="-285750">
              <a:buFont typeface="Arial" panose="020B0604020202020204" pitchFamily="34" charset="0"/>
              <a:buChar char="•"/>
            </a:pPr>
            <a:endParaRPr lang="en-US" sz="1200"/>
          </a:p>
          <a:p>
            <a:pPr marL="285750" indent="-285750">
              <a:buFont typeface="Arial" panose="020B0604020202020204" pitchFamily="34" charset="0"/>
              <a:buChar char="•"/>
            </a:pPr>
            <a:r>
              <a:rPr lang="en-US" sz="1200"/>
              <a:t>Labelled for facilities to determine changeout policy</a:t>
            </a:r>
          </a:p>
          <a:p>
            <a:pPr marL="285750" indent="-285750">
              <a:buFont typeface="Arial" panose="020B0604020202020204" pitchFamily="34" charset="0"/>
              <a:buChar char="•"/>
            </a:pPr>
            <a:endParaRPr lang="en-US" sz="1200"/>
          </a:p>
          <a:p>
            <a:r>
              <a:rPr lang="en-US" sz="1200" i="1">
                <a:solidFill>
                  <a:srgbClr val="EE0000"/>
                </a:solidFill>
              </a:rPr>
              <a:t>* no data identified to support these claims</a:t>
            </a:r>
          </a:p>
        </p:txBody>
      </p:sp>
      <p:sp>
        <p:nvSpPr>
          <p:cNvPr id="5" name="TextBox 4">
            <a:extLst>
              <a:ext uri="{FF2B5EF4-FFF2-40B4-BE49-F238E27FC236}">
                <a16:creationId xmlns:a16="http://schemas.microsoft.com/office/drawing/2014/main" id="{0B30AF5E-0AEB-958F-0145-1A16547B2DC4}"/>
              </a:ext>
            </a:extLst>
          </p:cNvPr>
          <p:cNvSpPr txBox="1"/>
          <p:nvPr/>
        </p:nvSpPr>
        <p:spPr>
          <a:xfrm>
            <a:off x="563783" y="1255678"/>
            <a:ext cx="3269033" cy="1384995"/>
          </a:xfrm>
          <a:prstGeom prst="rect">
            <a:avLst/>
          </a:prstGeom>
          <a:noFill/>
        </p:spPr>
        <p:txBody>
          <a:bodyPr wrap="square" rtlCol="0">
            <a:spAutoFit/>
          </a:bodyPr>
          <a:lstStyle/>
          <a:p>
            <a:r>
              <a:rPr lang="en-US" sz="1400" b="1"/>
              <a:t>Key Notes:</a:t>
            </a:r>
          </a:p>
          <a:p>
            <a:pPr marL="285750" indent="-285750">
              <a:buFont typeface="Arial" panose="020B0604020202020204" pitchFamily="34" charset="0"/>
              <a:buChar char="•"/>
            </a:pPr>
            <a:r>
              <a:rPr lang="en-US" sz="1400"/>
              <a:t>Medline “</a:t>
            </a:r>
            <a:r>
              <a:rPr lang="en-US" sz="1400" err="1"/>
              <a:t>ClearPro</a:t>
            </a:r>
            <a:r>
              <a:rPr lang="en-US" sz="1400"/>
              <a:t>” catheter is visually indistinguishable from Ballard Turbo 72hr </a:t>
            </a:r>
          </a:p>
          <a:p>
            <a:pPr marL="285750" indent="-285750">
              <a:buFont typeface="Arial" panose="020B0604020202020204" pitchFamily="34" charset="0"/>
              <a:buChar char="•"/>
            </a:pPr>
            <a:r>
              <a:rPr lang="en-US" sz="1400"/>
              <a:t>Medline “</a:t>
            </a:r>
            <a:r>
              <a:rPr lang="en-US" sz="1400" err="1"/>
              <a:t>ClearPro</a:t>
            </a:r>
            <a:r>
              <a:rPr lang="en-US" sz="1400"/>
              <a:t>” duration of use is </a:t>
            </a:r>
            <a:r>
              <a:rPr lang="en-US" sz="1400" b="1" i="1"/>
              <a:t>“PRN, or if visibly soiled”</a:t>
            </a:r>
            <a:endParaRPr lang="en-US" sz="1400"/>
          </a:p>
        </p:txBody>
      </p:sp>
      <p:sp>
        <p:nvSpPr>
          <p:cNvPr id="7" name="Rectangle 6">
            <a:extLst>
              <a:ext uri="{FF2B5EF4-FFF2-40B4-BE49-F238E27FC236}">
                <a16:creationId xmlns:a16="http://schemas.microsoft.com/office/drawing/2014/main" id="{3341E127-D6E0-8191-14EF-996FC9638A9B}"/>
              </a:ext>
            </a:extLst>
          </p:cNvPr>
          <p:cNvSpPr/>
          <p:nvPr/>
        </p:nvSpPr>
        <p:spPr>
          <a:xfrm>
            <a:off x="9512460" y="1605215"/>
            <a:ext cx="2534479" cy="131589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5F081D-A3DE-E0C3-721F-E25E5C05B3C2}"/>
              </a:ext>
            </a:extLst>
          </p:cNvPr>
          <p:cNvSpPr/>
          <p:nvPr/>
        </p:nvSpPr>
        <p:spPr>
          <a:xfrm>
            <a:off x="7477404" y="1383033"/>
            <a:ext cx="1864372" cy="89966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2F13B6-1493-D24E-36B7-D2D756E9FD99}"/>
              </a:ext>
            </a:extLst>
          </p:cNvPr>
          <p:cNvSpPr/>
          <p:nvPr/>
        </p:nvSpPr>
        <p:spPr>
          <a:xfrm>
            <a:off x="4803429" y="3235179"/>
            <a:ext cx="2376435" cy="44983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7581211"/>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5EBFF-C1BD-7F73-9BE6-D502615AA4F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4C268F-8D9B-C49D-AB1D-5D0DE3F78426}"/>
              </a:ext>
            </a:extLst>
          </p:cNvPr>
          <p:cNvSpPr>
            <a:spLocks noGrp="1"/>
          </p:cNvSpPr>
          <p:nvPr>
            <p:ph sz="half" idx="1"/>
          </p:nvPr>
        </p:nvSpPr>
        <p:spPr>
          <a:xfrm>
            <a:off x="584205" y="1300480"/>
            <a:ext cx="5181600" cy="4842617"/>
          </a:xfrm>
        </p:spPr>
        <p:txBody>
          <a:bodyPr>
            <a:normAutofit/>
          </a:bodyPr>
          <a:lstStyle/>
          <a:p>
            <a:r>
              <a:rPr lang="en-US"/>
              <a:t>Competitive Overview</a:t>
            </a:r>
          </a:p>
          <a:p>
            <a:pPr lvl="1"/>
            <a:r>
              <a:rPr lang="en-US"/>
              <a:t>History: Quick launch of rapidly designed products, improve on quality over time. </a:t>
            </a:r>
            <a:r>
              <a:rPr lang="en-US" err="1"/>
              <a:t>ClearPro</a:t>
            </a:r>
            <a:r>
              <a:rPr lang="en-US"/>
              <a:t> currently on 3rd or 4th iteration, demonstrating more robust quality than prior attempts</a:t>
            </a:r>
          </a:p>
          <a:p>
            <a:pPr lvl="1"/>
            <a:endParaRPr lang="en-US"/>
          </a:p>
          <a:p>
            <a:pPr lvl="1"/>
            <a:r>
              <a:rPr lang="en-US"/>
              <a:t>Medline Strategy: </a:t>
            </a:r>
          </a:p>
          <a:p>
            <a:pPr lvl="2"/>
            <a:r>
              <a:rPr lang="en-US"/>
              <a:t>Target Prime Vendor accounts. </a:t>
            </a:r>
          </a:p>
          <a:p>
            <a:pPr lvl="2"/>
            <a:r>
              <a:rPr lang="en-US"/>
              <a:t>Visually indistinguishable from Ballard Turbo (aside from “Ballard” brand printed on control handle)</a:t>
            </a:r>
          </a:p>
          <a:p>
            <a:pPr lvl="2"/>
            <a:r>
              <a:rPr lang="en-US"/>
              <a:t>Positioned/priced for cost savings vs. Turbo OR Standard 24hr</a:t>
            </a:r>
          </a:p>
        </p:txBody>
      </p:sp>
      <p:sp>
        <p:nvSpPr>
          <p:cNvPr id="4" name="Slide Number Placeholder 3">
            <a:extLst>
              <a:ext uri="{FF2B5EF4-FFF2-40B4-BE49-F238E27FC236}">
                <a16:creationId xmlns:a16="http://schemas.microsoft.com/office/drawing/2014/main" id="{5767CA87-7387-2B81-455B-08FBB9AA5A0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213</a:t>
            </a:fld>
            <a:endParaRPr lang="en-US"/>
          </a:p>
        </p:txBody>
      </p:sp>
      <p:sp>
        <p:nvSpPr>
          <p:cNvPr id="5" name="Title 4">
            <a:extLst>
              <a:ext uri="{FF2B5EF4-FFF2-40B4-BE49-F238E27FC236}">
                <a16:creationId xmlns:a16="http://schemas.microsoft.com/office/drawing/2014/main" id="{B50EC1AE-1AFF-B9D5-B601-D45E771320A4}"/>
              </a:ext>
            </a:extLst>
          </p:cNvPr>
          <p:cNvSpPr>
            <a:spLocks noGrp="1"/>
          </p:cNvSpPr>
          <p:nvPr>
            <p:ph type="title"/>
          </p:nvPr>
        </p:nvSpPr>
        <p:spPr>
          <a:xfrm>
            <a:off x="522219" y="419100"/>
            <a:ext cx="10515600" cy="668820"/>
          </a:xfrm>
        </p:spPr>
        <p:txBody>
          <a:bodyPr/>
          <a:lstStyle/>
          <a:p>
            <a:r>
              <a:rPr lang="en-US"/>
              <a:t>Closed Suction - </a:t>
            </a:r>
            <a:r>
              <a:rPr lang="en-US" err="1"/>
              <a:t>ClearPro</a:t>
            </a:r>
            <a:endParaRPr lang="en-US"/>
          </a:p>
        </p:txBody>
      </p:sp>
      <p:pic>
        <p:nvPicPr>
          <p:cNvPr id="7" name="Picture 6">
            <a:extLst>
              <a:ext uri="{FF2B5EF4-FFF2-40B4-BE49-F238E27FC236}">
                <a16:creationId xmlns:a16="http://schemas.microsoft.com/office/drawing/2014/main" id="{D2C08C09-0DC0-073C-A499-DF2F033C3559}"/>
              </a:ext>
            </a:extLst>
          </p:cNvPr>
          <p:cNvPicPr>
            <a:picLocks noChangeAspect="1"/>
          </p:cNvPicPr>
          <p:nvPr/>
        </p:nvPicPr>
        <p:blipFill>
          <a:blip r:embed="rId2"/>
          <a:stretch>
            <a:fillRect/>
          </a:stretch>
        </p:blipFill>
        <p:spPr>
          <a:xfrm>
            <a:off x="1755690" y="3179232"/>
            <a:ext cx="2765036" cy="2486589"/>
          </a:xfrm>
          <a:prstGeom prst="rect">
            <a:avLst/>
          </a:prstGeom>
        </p:spPr>
      </p:pic>
      <p:pic>
        <p:nvPicPr>
          <p:cNvPr id="10" name="Picture 9">
            <a:extLst>
              <a:ext uri="{FF2B5EF4-FFF2-40B4-BE49-F238E27FC236}">
                <a16:creationId xmlns:a16="http://schemas.microsoft.com/office/drawing/2014/main" id="{9DCDF357-7010-4426-62BD-F2882C2EBAF1}"/>
              </a:ext>
            </a:extLst>
          </p:cNvPr>
          <p:cNvPicPr>
            <a:picLocks noChangeAspect="1"/>
          </p:cNvPicPr>
          <p:nvPr/>
        </p:nvPicPr>
        <p:blipFill>
          <a:blip r:embed="rId3"/>
          <a:stretch>
            <a:fillRect/>
          </a:stretch>
        </p:blipFill>
        <p:spPr>
          <a:xfrm>
            <a:off x="1363934" y="3230399"/>
            <a:ext cx="790685" cy="762106"/>
          </a:xfrm>
          <a:prstGeom prst="rect">
            <a:avLst/>
          </a:prstGeom>
        </p:spPr>
      </p:pic>
      <p:pic>
        <p:nvPicPr>
          <p:cNvPr id="12" name="Picture 11">
            <a:extLst>
              <a:ext uri="{FF2B5EF4-FFF2-40B4-BE49-F238E27FC236}">
                <a16:creationId xmlns:a16="http://schemas.microsoft.com/office/drawing/2014/main" id="{238DBFD9-8B2F-BBC6-C979-C3240860C21C}"/>
              </a:ext>
            </a:extLst>
          </p:cNvPr>
          <p:cNvPicPr>
            <a:picLocks noChangeAspect="1"/>
          </p:cNvPicPr>
          <p:nvPr/>
        </p:nvPicPr>
        <p:blipFill>
          <a:blip r:embed="rId4"/>
          <a:stretch>
            <a:fillRect/>
          </a:stretch>
        </p:blipFill>
        <p:spPr>
          <a:xfrm>
            <a:off x="5035926" y="3146078"/>
            <a:ext cx="2479579" cy="2101018"/>
          </a:xfrm>
          <a:prstGeom prst="rect">
            <a:avLst/>
          </a:prstGeom>
        </p:spPr>
      </p:pic>
      <p:pic>
        <p:nvPicPr>
          <p:cNvPr id="16" name="Picture 15">
            <a:extLst>
              <a:ext uri="{FF2B5EF4-FFF2-40B4-BE49-F238E27FC236}">
                <a16:creationId xmlns:a16="http://schemas.microsoft.com/office/drawing/2014/main" id="{62AF6412-D1B6-598E-BF1A-46A25BBC273F}"/>
              </a:ext>
            </a:extLst>
          </p:cNvPr>
          <p:cNvPicPr>
            <a:picLocks noChangeAspect="1"/>
          </p:cNvPicPr>
          <p:nvPr/>
        </p:nvPicPr>
        <p:blipFill>
          <a:blip r:embed="rId5"/>
          <a:stretch>
            <a:fillRect/>
          </a:stretch>
        </p:blipFill>
        <p:spPr>
          <a:xfrm>
            <a:off x="7588932" y="3230399"/>
            <a:ext cx="3698748" cy="2679588"/>
          </a:xfrm>
          <a:prstGeom prst="rect">
            <a:avLst/>
          </a:prstGeom>
        </p:spPr>
      </p:pic>
      <p:cxnSp>
        <p:nvCxnSpPr>
          <p:cNvPr id="18" name="Straight Connector 17">
            <a:extLst>
              <a:ext uri="{FF2B5EF4-FFF2-40B4-BE49-F238E27FC236}">
                <a16:creationId xmlns:a16="http://schemas.microsoft.com/office/drawing/2014/main" id="{01A2346B-378E-7C09-735D-6ACA7CB6CB5D}"/>
              </a:ext>
            </a:extLst>
          </p:cNvPr>
          <p:cNvCxnSpPr/>
          <p:nvPr/>
        </p:nvCxnSpPr>
        <p:spPr>
          <a:xfrm>
            <a:off x="4734372" y="3307222"/>
            <a:ext cx="0" cy="2602765"/>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307397"/>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1FB4E-636B-091D-5A05-CD9381C79B0D}"/>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69DFC492-D5F7-C6F1-3F9A-76DD7DDB4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493" y="1885246"/>
            <a:ext cx="4488454" cy="25883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1E7C1B27-9FF7-3294-AD4D-AA552A1F90B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784"/>
          <a:stretch>
            <a:fillRect/>
          </a:stretch>
        </p:blipFill>
        <p:spPr bwMode="auto">
          <a:xfrm>
            <a:off x="6765274" y="1319916"/>
            <a:ext cx="3643925" cy="321453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417BB9-7411-9993-0B0A-DA54FFF5AD49}"/>
              </a:ext>
            </a:extLst>
          </p:cNvPr>
          <p:cNvSpPr txBox="1"/>
          <p:nvPr/>
        </p:nvSpPr>
        <p:spPr>
          <a:xfrm>
            <a:off x="926981" y="4380560"/>
            <a:ext cx="4369428" cy="1538883"/>
          </a:xfrm>
          <a:prstGeom prst="rect">
            <a:avLst/>
          </a:prstGeom>
          <a:noFill/>
        </p:spPr>
        <p:txBody>
          <a:bodyPr wrap="square">
            <a:spAutoFit/>
          </a:bodyPr>
          <a:lstStyle/>
          <a:p>
            <a:pPr marL="285750" indent="-285750" algn="l">
              <a:spcAft>
                <a:spcPts val="1200"/>
              </a:spcAft>
              <a:buFont typeface="Arial" panose="020B0604020202020204" pitchFamily="34" charset="0"/>
              <a:buChar char="•"/>
            </a:pPr>
            <a:r>
              <a:rPr lang="en-US" sz="1400" b="0" i="0">
                <a:solidFill>
                  <a:srgbClr val="091E42"/>
                </a:solidFill>
                <a:effectLst/>
                <a:latin typeface="Arial" panose="020B0604020202020204" pitchFamily="34" charset="0"/>
                <a:cs typeface="Arial" panose="020B0604020202020204" pitchFamily="34" charset="0"/>
              </a:rPr>
              <a:t>Soft tip helps reduce damage to mucous membranes</a:t>
            </a:r>
          </a:p>
          <a:p>
            <a:pPr marL="285750" indent="-285750" algn="l">
              <a:spcAft>
                <a:spcPts val="1200"/>
              </a:spcAft>
              <a:buFont typeface="Arial" panose="020B0604020202020204" pitchFamily="34" charset="0"/>
              <a:buChar char="•"/>
            </a:pPr>
            <a:r>
              <a:rPr lang="en-US" sz="1400">
                <a:solidFill>
                  <a:srgbClr val="091E42"/>
                </a:solidFill>
                <a:latin typeface="Arial" panose="020B0604020202020204" pitchFamily="34" charset="0"/>
                <a:cs typeface="Arial" panose="020B0604020202020204" pitchFamily="34" charset="0"/>
              </a:rPr>
              <a:t>T</a:t>
            </a:r>
            <a:r>
              <a:rPr lang="en-US" sz="1400" b="0" i="0">
                <a:solidFill>
                  <a:srgbClr val="091E42"/>
                </a:solidFill>
                <a:effectLst/>
                <a:latin typeface="Arial" panose="020B0604020202020204" pitchFamily="34" charset="0"/>
                <a:cs typeface="Arial" panose="020B0604020202020204" pitchFamily="34" charset="0"/>
              </a:rPr>
              <a:t>ranslucent EVA sleeve helps reduce cross-contamination and facilitates operation when advancing the catheter</a:t>
            </a:r>
            <a:br>
              <a:rPr lang="en-US" sz="1400" b="0" i="0">
                <a:solidFill>
                  <a:srgbClr val="091E42"/>
                </a:solidFill>
                <a:effectLst/>
                <a:latin typeface="Arial" panose="020B0604020202020204" pitchFamily="34" charset="0"/>
                <a:cs typeface="Arial" panose="020B0604020202020204" pitchFamily="34" charset="0"/>
              </a:rPr>
            </a:br>
            <a:endParaRPr lang="en-US" sz="1400" b="0" i="0">
              <a:solidFill>
                <a:srgbClr val="091E42"/>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7350545-2DE2-156C-09D5-6F24575BD01F}"/>
              </a:ext>
            </a:extLst>
          </p:cNvPr>
          <p:cNvSpPr txBox="1"/>
          <p:nvPr/>
        </p:nvSpPr>
        <p:spPr>
          <a:xfrm>
            <a:off x="6466830" y="4380560"/>
            <a:ext cx="4052746" cy="1692771"/>
          </a:xfrm>
          <a:prstGeom prst="rect">
            <a:avLst/>
          </a:prstGeom>
          <a:noFill/>
        </p:spPr>
        <p:txBody>
          <a:bodyPr wrap="square">
            <a:spAutoFit/>
          </a:bodyPr>
          <a:lstStyle/>
          <a:p>
            <a:pPr marL="285750" indent="-285750" algn="l">
              <a:spcAft>
                <a:spcPts val="1200"/>
              </a:spcAft>
              <a:buFont typeface="Arial" panose="020B0604020202020204" pitchFamily="34" charset="0"/>
              <a:buChar char="•"/>
            </a:pPr>
            <a:r>
              <a:rPr lang="en-US" sz="1400" b="0" i="0">
                <a:solidFill>
                  <a:srgbClr val="091E42"/>
                </a:solidFill>
                <a:effectLst/>
                <a:latin typeface="Arial" panose="020B0604020202020204" pitchFamily="34" charset="0"/>
                <a:cs typeface="Arial" panose="020B0604020202020204" pitchFamily="34" charset="0"/>
              </a:rPr>
              <a:t>Labeled to help facilities determine the best change-out policy</a:t>
            </a:r>
          </a:p>
          <a:p>
            <a:pPr marL="285750" indent="-285750" algn="l">
              <a:spcAft>
                <a:spcPts val="1200"/>
              </a:spcAft>
              <a:buFont typeface="Arial" panose="020B0604020202020204" pitchFamily="34" charset="0"/>
              <a:buChar char="•"/>
            </a:pPr>
            <a:r>
              <a:rPr lang="en-US" sz="1400" b="0" i="0">
                <a:solidFill>
                  <a:srgbClr val="091E42"/>
                </a:solidFill>
                <a:effectLst/>
                <a:latin typeface="Arial" panose="020B0604020202020204" pitchFamily="34" charset="0"/>
                <a:cs typeface="Arial" panose="020B0604020202020204" pitchFamily="34" charset="0"/>
              </a:rPr>
              <a:t>Isolated cleaning chamber allows for rapid catheter irrigation</a:t>
            </a:r>
          </a:p>
          <a:p>
            <a:pPr marL="285750" indent="-285750" algn="l">
              <a:spcAft>
                <a:spcPts val="1200"/>
              </a:spcAft>
              <a:buFont typeface="Arial" panose="020B0604020202020204" pitchFamily="34" charset="0"/>
              <a:buChar char="•"/>
            </a:pPr>
            <a:r>
              <a:rPr lang="en-US" sz="1400" b="0" i="0">
                <a:solidFill>
                  <a:srgbClr val="091E42"/>
                </a:solidFill>
                <a:effectLst/>
                <a:latin typeface="Arial" panose="020B0604020202020204" pitchFamily="34" charset="0"/>
                <a:cs typeface="Arial" panose="020B0604020202020204" pitchFamily="34" charset="0"/>
              </a:rPr>
              <a:t>Pressure wiper seal helps maintain PEEP while in use</a:t>
            </a:r>
          </a:p>
        </p:txBody>
      </p:sp>
      <p:sp>
        <p:nvSpPr>
          <p:cNvPr id="3" name="Content Placeholder 2">
            <a:extLst>
              <a:ext uri="{FF2B5EF4-FFF2-40B4-BE49-F238E27FC236}">
                <a16:creationId xmlns:a16="http://schemas.microsoft.com/office/drawing/2014/main" id="{1832C028-D7AE-02B2-2276-4353352123C3}"/>
              </a:ext>
            </a:extLst>
          </p:cNvPr>
          <p:cNvSpPr>
            <a:spLocks noGrp="1"/>
          </p:cNvSpPr>
          <p:nvPr>
            <p:ph idx="1"/>
          </p:nvPr>
        </p:nvSpPr>
        <p:spPr/>
        <p:txBody>
          <a:bodyPr/>
          <a:lstStyle/>
          <a:p>
            <a:endParaRPr lang="en-US"/>
          </a:p>
        </p:txBody>
      </p:sp>
      <p:sp>
        <p:nvSpPr>
          <p:cNvPr id="2" name="Title 1">
            <a:extLst>
              <a:ext uri="{FF2B5EF4-FFF2-40B4-BE49-F238E27FC236}">
                <a16:creationId xmlns:a16="http://schemas.microsoft.com/office/drawing/2014/main" id="{11B94F0A-9573-0BEB-8557-550267CB835A}"/>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Competition – Medline </a:t>
            </a:r>
            <a:r>
              <a:rPr lang="en-US" sz="2800" b="1" err="1">
                <a:ln w="0"/>
                <a:solidFill>
                  <a:srgbClr val="1B51A4"/>
                </a:solidFill>
                <a:latin typeface="Arial" panose="020B0604020202020204" pitchFamily="34" charset="0"/>
                <a:cs typeface="Arial" panose="020B0604020202020204" pitchFamily="34" charset="0"/>
              </a:rPr>
              <a:t>ClearPro</a:t>
            </a:r>
            <a:r>
              <a:rPr lang="en-US" sz="2800" b="1">
                <a:ln w="0"/>
                <a:solidFill>
                  <a:srgbClr val="1B51A4"/>
                </a:solidFill>
                <a:latin typeface="Arial" panose="020B0604020202020204" pitchFamily="34" charset="0"/>
                <a:cs typeface="Arial" panose="020B0604020202020204" pitchFamily="34" charset="0"/>
              </a:rPr>
              <a:t> Features</a:t>
            </a:r>
            <a:endParaRPr lang="en-US"/>
          </a:p>
        </p:txBody>
      </p:sp>
    </p:spTree>
    <p:extLst>
      <p:ext uri="{BB962C8B-B14F-4D97-AF65-F5344CB8AC3E}">
        <p14:creationId xmlns:p14="http://schemas.microsoft.com/office/powerpoint/2010/main" val="1610708970"/>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A6E6A-CB6C-9A77-4686-26C32C68775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69DD93-A35F-5DB4-1EB0-921DBA1FDF96}"/>
              </a:ext>
            </a:extLst>
          </p:cNvPr>
          <p:cNvSpPr>
            <a:spLocks noGrp="1"/>
          </p:cNvSpPr>
          <p:nvPr>
            <p:ph sz="half" idx="1"/>
          </p:nvPr>
        </p:nvSpPr>
        <p:spPr>
          <a:xfrm>
            <a:off x="584205" y="1300480"/>
            <a:ext cx="5181600" cy="4842617"/>
          </a:xfrm>
        </p:spPr>
        <p:txBody>
          <a:bodyPr>
            <a:normAutofit/>
          </a:bodyPr>
          <a:lstStyle/>
          <a:p>
            <a:r>
              <a:rPr lang="en-US"/>
              <a:t>Medline Price points: 8.60 - 9.50 for Adult</a:t>
            </a:r>
          </a:p>
          <a:p>
            <a:r>
              <a:rPr lang="en-US"/>
              <a:t>Focusing on PV’s and Partners</a:t>
            </a:r>
          </a:p>
          <a:p>
            <a:r>
              <a:rPr lang="en-US"/>
              <a:t>No GPOs currently, but Signed Partners Cooperative IDN- GPO</a:t>
            </a:r>
          </a:p>
        </p:txBody>
      </p:sp>
      <p:sp>
        <p:nvSpPr>
          <p:cNvPr id="4" name="Slide Number Placeholder 3">
            <a:extLst>
              <a:ext uri="{FF2B5EF4-FFF2-40B4-BE49-F238E27FC236}">
                <a16:creationId xmlns:a16="http://schemas.microsoft.com/office/drawing/2014/main" id="{01244C48-789F-EC87-8435-4448FF8DD64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215</a:t>
            </a:fld>
            <a:endParaRPr lang="en-US"/>
          </a:p>
        </p:txBody>
      </p:sp>
      <p:sp>
        <p:nvSpPr>
          <p:cNvPr id="5" name="Title 4">
            <a:extLst>
              <a:ext uri="{FF2B5EF4-FFF2-40B4-BE49-F238E27FC236}">
                <a16:creationId xmlns:a16="http://schemas.microsoft.com/office/drawing/2014/main" id="{42E2554E-A6E3-B350-2748-288AFC6F5322}"/>
              </a:ext>
            </a:extLst>
          </p:cNvPr>
          <p:cNvSpPr>
            <a:spLocks noGrp="1"/>
          </p:cNvSpPr>
          <p:nvPr>
            <p:ph type="title"/>
          </p:nvPr>
        </p:nvSpPr>
        <p:spPr>
          <a:xfrm>
            <a:off x="522219" y="419100"/>
            <a:ext cx="10515600" cy="668820"/>
          </a:xfrm>
        </p:spPr>
        <p:txBody>
          <a:bodyPr/>
          <a:lstStyle/>
          <a:p>
            <a:r>
              <a:rPr lang="en-US"/>
              <a:t>Protecting Closed Suction</a:t>
            </a:r>
          </a:p>
        </p:txBody>
      </p:sp>
      <p:pic>
        <p:nvPicPr>
          <p:cNvPr id="3" name="Picture 2">
            <a:extLst>
              <a:ext uri="{FF2B5EF4-FFF2-40B4-BE49-F238E27FC236}">
                <a16:creationId xmlns:a16="http://schemas.microsoft.com/office/drawing/2014/main" id="{5E7C9559-E6E7-60B2-9945-208B8BA0BFE9}"/>
              </a:ext>
            </a:extLst>
          </p:cNvPr>
          <p:cNvPicPr>
            <a:picLocks noChangeAspect="1"/>
          </p:cNvPicPr>
          <p:nvPr/>
        </p:nvPicPr>
        <p:blipFill>
          <a:blip r:embed="rId2"/>
          <a:stretch>
            <a:fillRect/>
          </a:stretch>
        </p:blipFill>
        <p:spPr>
          <a:xfrm rot="16200000">
            <a:off x="1783374" y="2858895"/>
            <a:ext cx="2783264" cy="2613985"/>
          </a:xfrm>
          <a:prstGeom prst="rect">
            <a:avLst/>
          </a:prstGeom>
        </p:spPr>
      </p:pic>
      <p:pic>
        <p:nvPicPr>
          <p:cNvPr id="11" name="Picture 10">
            <a:extLst>
              <a:ext uri="{FF2B5EF4-FFF2-40B4-BE49-F238E27FC236}">
                <a16:creationId xmlns:a16="http://schemas.microsoft.com/office/drawing/2014/main" id="{375026F6-A29F-93F3-510D-253504C50DD0}"/>
              </a:ext>
            </a:extLst>
          </p:cNvPr>
          <p:cNvPicPr>
            <a:picLocks noChangeAspect="1"/>
          </p:cNvPicPr>
          <p:nvPr/>
        </p:nvPicPr>
        <p:blipFill>
          <a:blip r:embed="rId3"/>
          <a:srcRect l="45954" t="24442" r="5988"/>
          <a:stretch/>
        </p:blipFill>
        <p:spPr>
          <a:xfrm>
            <a:off x="6198395" y="2851885"/>
            <a:ext cx="3878747" cy="2635314"/>
          </a:xfrm>
          <a:prstGeom prst="rect">
            <a:avLst/>
          </a:prstGeom>
        </p:spPr>
      </p:pic>
      <p:pic>
        <p:nvPicPr>
          <p:cNvPr id="12" name="Picture 11">
            <a:extLst>
              <a:ext uri="{FF2B5EF4-FFF2-40B4-BE49-F238E27FC236}">
                <a16:creationId xmlns:a16="http://schemas.microsoft.com/office/drawing/2014/main" id="{F1DE208E-65B7-93E7-7E34-DD214A26C30E}"/>
              </a:ext>
            </a:extLst>
          </p:cNvPr>
          <p:cNvPicPr>
            <a:picLocks noChangeAspect="1"/>
          </p:cNvPicPr>
          <p:nvPr/>
        </p:nvPicPr>
        <p:blipFill>
          <a:blip r:embed="rId4"/>
          <a:stretch>
            <a:fillRect/>
          </a:stretch>
        </p:blipFill>
        <p:spPr>
          <a:xfrm>
            <a:off x="10549653" y="4603854"/>
            <a:ext cx="745794" cy="718838"/>
          </a:xfrm>
          <a:prstGeom prst="rect">
            <a:avLst/>
          </a:prstGeom>
        </p:spPr>
      </p:pic>
      <p:sp>
        <p:nvSpPr>
          <p:cNvPr id="13" name="Arrow: Right 12">
            <a:extLst>
              <a:ext uri="{FF2B5EF4-FFF2-40B4-BE49-F238E27FC236}">
                <a16:creationId xmlns:a16="http://schemas.microsoft.com/office/drawing/2014/main" id="{B25EA024-C8F0-A503-9897-5A18B9F25CF1}"/>
              </a:ext>
            </a:extLst>
          </p:cNvPr>
          <p:cNvSpPr/>
          <p:nvPr/>
        </p:nvSpPr>
        <p:spPr>
          <a:xfrm>
            <a:off x="4954510" y="3946214"/>
            <a:ext cx="771374" cy="438656"/>
          </a:xfrm>
          <a:prstGeom prst="rightArrow">
            <a:avLst/>
          </a:prstGeom>
          <a:solidFill>
            <a:srgbClr val="0085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1">
            <a:extLst>
              <a:ext uri="{FF2B5EF4-FFF2-40B4-BE49-F238E27FC236}">
                <a16:creationId xmlns:a16="http://schemas.microsoft.com/office/drawing/2014/main" id="{C4FB118E-24F2-5CBF-3CA8-5BB7770DAD9C}"/>
              </a:ext>
            </a:extLst>
          </p:cNvPr>
          <p:cNvSpPr txBox="1">
            <a:spLocks/>
          </p:cNvSpPr>
          <p:nvPr/>
        </p:nvSpPr>
        <p:spPr>
          <a:xfrm>
            <a:off x="1796125" y="4165887"/>
            <a:ext cx="1428955" cy="4379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solidFill>
                  <a:srgbClr val="1D51A4"/>
                </a:solidFill>
              </a:rPr>
              <a:t>Ballard</a:t>
            </a:r>
          </a:p>
        </p:txBody>
      </p:sp>
    </p:spTree>
    <p:extLst>
      <p:ext uri="{BB962C8B-B14F-4D97-AF65-F5344CB8AC3E}">
        <p14:creationId xmlns:p14="http://schemas.microsoft.com/office/powerpoint/2010/main" val="2661488135"/>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F6E055-185C-3C5E-C404-CDDF6AB19A8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CACA41-04AE-FA9C-E228-D0F87B2C9AF3}"/>
              </a:ext>
            </a:extLst>
          </p:cNvPr>
          <p:cNvSpPr>
            <a:spLocks noGrp="1"/>
          </p:cNvSpPr>
          <p:nvPr>
            <p:ph sz="half" idx="1"/>
          </p:nvPr>
        </p:nvSpPr>
        <p:spPr>
          <a:xfrm>
            <a:off x="584205" y="1300480"/>
            <a:ext cx="5181600" cy="4842617"/>
          </a:xfrm>
        </p:spPr>
        <p:txBody>
          <a:bodyPr>
            <a:normAutofit/>
          </a:bodyPr>
          <a:lstStyle/>
          <a:p>
            <a:r>
              <a:rPr lang="en-US"/>
              <a:t>NICU-PICU Products Incomplete</a:t>
            </a:r>
          </a:p>
          <a:p>
            <a:r>
              <a:rPr lang="en-US"/>
              <a:t>Standard 24 with outdated Thumb Valve</a:t>
            </a:r>
          </a:p>
          <a:p>
            <a:r>
              <a:rPr lang="en-US"/>
              <a:t>3 Recalls (do not disclose)</a:t>
            </a:r>
          </a:p>
          <a:p>
            <a:r>
              <a:rPr lang="en-US"/>
              <a:t>No GPO Contracts outside of Prime Vendor Arrangements currently</a:t>
            </a:r>
          </a:p>
          <a:p>
            <a:r>
              <a:rPr lang="en-US"/>
              <a:t>Zero Peer Reviewed Studies</a:t>
            </a:r>
          </a:p>
          <a:p>
            <a:r>
              <a:rPr lang="en-US"/>
              <a:t>No Microbiology study</a:t>
            </a:r>
          </a:p>
          <a:p>
            <a:r>
              <a:rPr lang="en-US"/>
              <a:t>Heavily Focused on Two Item Codes </a:t>
            </a:r>
            <a:br>
              <a:rPr lang="en-US"/>
            </a:br>
            <a:r>
              <a:rPr lang="en-US"/>
              <a:t>(Standard T-Piece and Double Swivel Ballard Turbo)</a:t>
            </a:r>
          </a:p>
        </p:txBody>
      </p:sp>
      <p:sp>
        <p:nvSpPr>
          <p:cNvPr id="4" name="Slide Number Placeholder 3">
            <a:extLst>
              <a:ext uri="{FF2B5EF4-FFF2-40B4-BE49-F238E27FC236}">
                <a16:creationId xmlns:a16="http://schemas.microsoft.com/office/drawing/2014/main" id="{E6C8D345-52D0-F97F-622C-77733461C9A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216</a:t>
            </a:fld>
            <a:endParaRPr lang="en-US"/>
          </a:p>
        </p:txBody>
      </p:sp>
      <p:sp>
        <p:nvSpPr>
          <p:cNvPr id="5" name="Title 4">
            <a:extLst>
              <a:ext uri="{FF2B5EF4-FFF2-40B4-BE49-F238E27FC236}">
                <a16:creationId xmlns:a16="http://schemas.microsoft.com/office/drawing/2014/main" id="{AC28EEF5-2E4D-EDCC-A492-09F0D2D74C1B}"/>
              </a:ext>
            </a:extLst>
          </p:cNvPr>
          <p:cNvSpPr>
            <a:spLocks noGrp="1"/>
          </p:cNvSpPr>
          <p:nvPr>
            <p:ph type="title"/>
          </p:nvPr>
        </p:nvSpPr>
        <p:spPr>
          <a:xfrm>
            <a:off x="522219" y="419100"/>
            <a:ext cx="10515600" cy="668820"/>
          </a:xfrm>
        </p:spPr>
        <p:txBody>
          <a:bodyPr/>
          <a:lstStyle/>
          <a:p>
            <a:r>
              <a:rPr lang="en-US"/>
              <a:t>Disadvantages of Competitive Product</a:t>
            </a:r>
          </a:p>
        </p:txBody>
      </p:sp>
      <p:pic>
        <p:nvPicPr>
          <p:cNvPr id="7" name="Picture 6">
            <a:extLst>
              <a:ext uri="{FF2B5EF4-FFF2-40B4-BE49-F238E27FC236}">
                <a16:creationId xmlns:a16="http://schemas.microsoft.com/office/drawing/2014/main" id="{13CEB033-3288-F318-DB32-652D18FE10DC}"/>
              </a:ext>
            </a:extLst>
          </p:cNvPr>
          <p:cNvPicPr>
            <a:picLocks noChangeAspect="1"/>
          </p:cNvPicPr>
          <p:nvPr/>
        </p:nvPicPr>
        <p:blipFill>
          <a:blip r:embed="rId2"/>
          <a:stretch>
            <a:fillRect/>
          </a:stretch>
        </p:blipFill>
        <p:spPr>
          <a:xfrm>
            <a:off x="7333065" y="1087920"/>
            <a:ext cx="3904166" cy="3450955"/>
          </a:xfrm>
          <a:prstGeom prst="rect">
            <a:avLst/>
          </a:prstGeom>
        </p:spPr>
      </p:pic>
      <p:pic>
        <p:nvPicPr>
          <p:cNvPr id="12" name="Picture 11">
            <a:extLst>
              <a:ext uri="{FF2B5EF4-FFF2-40B4-BE49-F238E27FC236}">
                <a16:creationId xmlns:a16="http://schemas.microsoft.com/office/drawing/2014/main" id="{0347B959-6E22-9855-3B34-1CFB50984621}"/>
              </a:ext>
            </a:extLst>
          </p:cNvPr>
          <p:cNvPicPr>
            <a:picLocks noChangeAspect="1"/>
          </p:cNvPicPr>
          <p:nvPr/>
        </p:nvPicPr>
        <p:blipFill>
          <a:blip r:embed="rId3"/>
          <a:stretch>
            <a:fillRect/>
          </a:stretch>
        </p:blipFill>
        <p:spPr>
          <a:xfrm>
            <a:off x="6876535" y="1344103"/>
            <a:ext cx="745794" cy="718838"/>
          </a:xfrm>
          <a:prstGeom prst="rect">
            <a:avLst/>
          </a:prstGeom>
        </p:spPr>
      </p:pic>
      <p:sp>
        <p:nvSpPr>
          <p:cNvPr id="8" name="TextBox 7">
            <a:extLst>
              <a:ext uri="{FF2B5EF4-FFF2-40B4-BE49-F238E27FC236}">
                <a16:creationId xmlns:a16="http://schemas.microsoft.com/office/drawing/2014/main" id="{710DE5B6-0D69-902D-FF2A-EC4688F3D6DB}"/>
              </a:ext>
            </a:extLst>
          </p:cNvPr>
          <p:cNvSpPr txBox="1"/>
          <p:nvPr/>
        </p:nvSpPr>
        <p:spPr>
          <a:xfrm>
            <a:off x="8021154" y="4644156"/>
            <a:ext cx="3016665" cy="307777"/>
          </a:xfrm>
          <a:prstGeom prst="rect">
            <a:avLst/>
          </a:prstGeom>
          <a:noFill/>
        </p:spPr>
        <p:txBody>
          <a:bodyPr wrap="square" rtlCol="0">
            <a:spAutoFit/>
          </a:bodyPr>
          <a:lstStyle/>
          <a:p>
            <a:r>
              <a:rPr lang="en-US" sz="1400">
                <a:hlinkClick r:id="rId4"/>
              </a:rPr>
              <a:t>Medline </a:t>
            </a:r>
            <a:r>
              <a:rPr lang="en-US" sz="1400" err="1">
                <a:hlinkClick r:id="rId4"/>
              </a:rPr>
              <a:t>ClearPro</a:t>
            </a:r>
            <a:r>
              <a:rPr lang="en-US" sz="1400">
                <a:hlinkClick r:id="rId4"/>
              </a:rPr>
              <a:t> Closed Suction</a:t>
            </a:r>
            <a:endParaRPr lang="en-US" sz="1400"/>
          </a:p>
        </p:txBody>
      </p:sp>
    </p:spTree>
    <p:extLst>
      <p:ext uri="{BB962C8B-B14F-4D97-AF65-F5344CB8AC3E}">
        <p14:creationId xmlns:p14="http://schemas.microsoft.com/office/powerpoint/2010/main" val="1903371346"/>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E6A0E24-3075-9D25-DADC-0AA18F94F0E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217</a:t>
            </a:fld>
            <a:endParaRPr lang="en-US"/>
          </a:p>
        </p:txBody>
      </p:sp>
      <p:sp>
        <p:nvSpPr>
          <p:cNvPr id="4" name="Title 3">
            <a:extLst>
              <a:ext uri="{FF2B5EF4-FFF2-40B4-BE49-F238E27FC236}">
                <a16:creationId xmlns:a16="http://schemas.microsoft.com/office/drawing/2014/main" id="{542815B3-F589-8FCD-6BF7-0614B6B0411D}"/>
              </a:ext>
            </a:extLst>
          </p:cNvPr>
          <p:cNvSpPr>
            <a:spLocks noGrp="1"/>
          </p:cNvSpPr>
          <p:nvPr>
            <p:ph type="title"/>
          </p:nvPr>
        </p:nvSpPr>
        <p:spPr>
          <a:xfrm>
            <a:off x="522219" y="419100"/>
            <a:ext cx="10515600" cy="668820"/>
          </a:xfrm>
        </p:spPr>
        <p:txBody>
          <a:bodyPr>
            <a:normAutofit/>
          </a:bodyPr>
          <a:lstStyle/>
          <a:p>
            <a:r>
              <a:rPr lang="en-US" dirty="0"/>
              <a:t>Additional Supply Chain Tactics to Watch For </a:t>
            </a:r>
          </a:p>
        </p:txBody>
      </p:sp>
      <p:pic>
        <p:nvPicPr>
          <p:cNvPr id="6" name="Picture 5">
            <a:extLst>
              <a:ext uri="{FF2B5EF4-FFF2-40B4-BE49-F238E27FC236}">
                <a16:creationId xmlns:a16="http://schemas.microsoft.com/office/drawing/2014/main" id="{8D4E1C2E-FC16-1CCA-E22D-F2A491C305C7}"/>
              </a:ext>
            </a:extLst>
          </p:cNvPr>
          <p:cNvPicPr>
            <a:picLocks noChangeAspect="1"/>
          </p:cNvPicPr>
          <p:nvPr/>
        </p:nvPicPr>
        <p:blipFill>
          <a:blip r:embed="rId2"/>
          <a:stretch>
            <a:fillRect/>
          </a:stretch>
        </p:blipFill>
        <p:spPr>
          <a:xfrm>
            <a:off x="923769" y="3545124"/>
            <a:ext cx="5465828" cy="2697978"/>
          </a:xfrm>
          <a:prstGeom prst="rect">
            <a:avLst/>
          </a:prstGeom>
          <a:ln>
            <a:solidFill>
              <a:srgbClr val="1D51A4"/>
            </a:solidFill>
          </a:ln>
        </p:spPr>
      </p:pic>
      <p:pic>
        <p:nvPicPr>
          <p:cNvPr id="16" name="Picture 15">
            <a:extLst>
              <a:ext uri="{FF2B5EF4-FFF2-40B4-BE49-F238E27FC236}">
                <a16:creationId xmlns:a16="http://schemas.microsoft.com/office/drawing/2014/main" id="{F47FC9F1-AE36-CEA6-0529-9703E29DB981}"/>
              </a:ext>
            </a:extLst>
          </p:cNvPr>
          <p:cNvPicPr>
            <a:picLocks noChangeAspect="1"/>
          </p:cNvPicPr>
          <p:nvPr/>
        </p:nvPicPr>
        <p:blipFill rotWithShape="1">
          <a:blip r:embed="rId3"/>
          <a:srcRect b="15159"/>
          <a:stretch/>
        </p:blipFill>
        <p:spPr>
          <a:xfrm>
            <a:off x="6798735" y="1600063"/>
            <a:ext cx="5006231" cy="4643039"/>
          </a:xfrm>
          <a:prstGeom prst="rect">
            <a:avLst/>
          </a:prstGeom>
          <a:ln>
            <a:solidFill>
              <a:srgbClr val="1D51A4"/>
            </a:solidFill>
          </a:ln>
        </p:spPr>
      </p:pic>
      <p:sp>
        <p:nvSpPr>
          <p:cNvPr id="17" name="TextBox 16">
            <a:extLst>
              <a:ext uri="{FF2B5EF4-FFF2-40B4-BE49-F238E27FC236}">
                <a16:creationId xmlns:a16="http://schemas.microsoft.com/office/drawing/2014/main" id="{ADB9DAC2-483A-B9F5-F534-DB1B988367C9}"/>
              </a:ext>
            </a:extLst>
          </p:cNvPr>
          <p:cNvSpPr txBox="1"/>
          <p:nvPr/>
        </p:nvSpPr>
        <p:spPr>
          <a:xfrm>
            <a:off x="771277" y="1716668"/>
            <a:ext cx="5465828" cy="1692771"/>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sz="1200"/>
              <a:t>Refreshed website pages list all Ballard Codes</a:t>
            </a:r>
          </a:p>
          <a:p>
            <a:pPr marL="285750" indent="-285750">
              <a:spcAft>
                <a:spcPts val="600"/>
              </a:spcAft>
              <a:buFont typeface="Arial" panose="020B0604020202020204" pitchFamily="34" charset="0"/>
              <a:buChar char="•"/>
            </a:pPr>
            <a:r>
              <a:rPr lang="en-US" sz="1200"/>
              <a:t>Prominently highlighting Medline Point to options</a:t>
            </a:r>
          </a:p>
          <a:p>
            <a:pPr marL="285750" indent="-285750">
              <a:spcAft>
                <a:spcPts val="600"/>
              </a:spcAft>
              <a:buFont typeface="Arial" panose="020B0604020202020204" pitchFamily="34" charset="0"/>
              <a:buChar char="•"/>
            </a:pPr>
            <a:r>
              <a:rPr lang="en-US" sz="1200"/>
              <a:t>Greater flexibility in ordering (cases AND </a:t>
            </a:r>
            <a:r>
              <a:rPr lang="en-US" sz="1200" err="1"/>
              <a:t>eaches</a:t>
            </a:r>
            <a:r>
              <a:rPr lang="en-US" sz="1200"/>
              <a:t>)</a:t>
            </a:r>
          </a:p>
          <a:p>
            <a:pPr marL="285750" indent="-285750">
              <a:spcAft>
                <a:spcPts val="600"/>
              </a:spcAft>
              <a:buFont typeface="Arial" panose="020B0604020202020204" pitchFamily="34" charset="0"/>
              <a:buChar char="•"/>
            </a:pPr>
            <a:r>
              <a:rPr lang="en-US" sz="1200"/>
              <a:t>Clear-Pro 72 </a:t>
            </a:r>
            <a:r>
              <a:rPr lang="en-US" sz="1200" err="1"/>
              <a:t>hr</a:t>
            </a:r>
            <a:r>
              <a:rPr lang="en-US" sz="1200"/>
              <a:t> “Point To” is not distinguishable from Ballard Turbo 72hr.</a:t>
            </a:r>
          </a:p>
          <a:p>
            <a:pPr marL="285750" indent="-285750">
              <a:spcAft>
                <a:spcPts val="600"/>
              </a:spcAft>
              <a:buFont typeface="Arial" panose="020B0604020202020204" pitchFamily="34" charset="0"/>
              <a:buChar char="•"/>
            </a:pPr>
            <a:r>
              <a:rPr lang="en-US" sz="1200"/>
              <a:t>Example experience: Medline over orders, </a:t>
            </a:r>
            <a:r>
              <a:rPr lang="en-US" sz="1200" err="1"/>
              <a:t>unforecasted</a:t>
            </a:r>
            <a:r>
              <a:rPr lang="en-US" sz="1200"/>
              <a:t>/volatile demand, contributing to backorders. Customers incorrectly informed in Feb of “backorder recovery EOM July”</a:t>
            </a:r>
          </a:p>
        </p:txBody>
      </p:sp>
      <p:sp>
        <p:nvSpPr>
          <p:cNvPr id="18" name="TextBox 17">
            <a:extLst>
              <a:ext uri="{FF2B5EF4-FFF2-40B4-BE49-F238E27FC236}">
                <a16:creationId xmlns:a16="http://schemas.microsoft.com/office/drawing/2014/main" id="{29B57330-6CE0-069F-E6CE-69637850F1EA}"/>
              </a:ext>
            </a:extLst>
          </p:cNvPr>
          <p:cNvSpPr txBox="1"/>
          <p:nvPr/>
        </p:nvSpPr>
        <p:spPr>
          <a:xfrm>
            <a:off x="771277" y="1076843"/>
            <a:ext cx="10411730" cy="523220"/>
          </a:xfrm>
          <a:prstGeom prst="rect">
            <a:avLst/>
          </a:prstGeom>
          <a:noFill/>
        </p:spPr>
        <p:txBody>
          <a:bodyPr wrap="square" rtlCol="0">
            <a:spAutoFit/>
          </a:bodyPr>
          <a:lstStyle/>
          <a:p>
            <a:r>
              <a:rPr lang="en-US" sz="1400" b="1" i="1"/>
              <a:t>While these specific tactics are not new to Medline, starting in 2024, </a:t>
            </a:r>
            <a:br>
              <a:rPr lang="en-US" sz="1400" b="1" i="1"/>
            </a:br>
            <a:r>
              <a:rPr lang="en-US" sz="1400" b="1" i="1"/>
              <a:t>we saw them employed more aggressively towards Ballard for the first time</a:t>
            </a:r>
          </a:p>
        </p:txBody>
      </p:sp>
      <p:sp>
        <p:nvSpPr>
          <p:cNvPr id="24" name="Rectangle 23">
            <a:extLst>
              <a:ext uri="{FF2B5EF4-FFF2-40B4-BE49-F238E27FC236}">
                <a16:creationId xmlns:a16="http://schemas.microsoft.com/office/drawing/2014/main" id="{DC9C182A-ADFE-8684-FC45-5966B600CA24}"/>
              </a:ext>
            </a:extLst>
          </p:cNvPr>
          <p:cNvSpPr/>
          <p:nvPr/>
        </p:nvSpPr>
        <p:spPr>
          <a:xfrm>
            <a:off x="8886124" y="3312877"/>
            <a:ext cx="2795752" cy="119476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784EBD-217B-B009-9126-FF1FAC7D3D69}"/>
              </a:ext>
            </a:extLst>
          </p:cNvPr>
          <p:cNvSpPr/>
          <p:nvPr/>
        </p:nvSpPr>
        <p:spPr>
          <a:xfrm>
            <a:off x="3182070" y="5277857"/>
            <a:ext cx="2913930" cy="9652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49967F2-1BDE-5F04-28FB-F57D1FD24E82}"/>
              </a:ext>
            </a:extLst>
          </p:cNvPr>
          <p:cNvSpPr/>
          <p:nvPr/>
        </p:nvSpPr>
        <p:spPr>
          <a:xfrm>
            <a:off x="6928166" y="5249087"/>
            <a:ext cx="4876800" cy="99401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2927007"/>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9B7B4-A12C-4D56-936F-D51EB468AE28}"/>
            </a:ext>
          </a:extLst>
        </p:cNvPr>
        <p:cNvGrpSpPr/>
        <p:nvPr/>
      </p:nvGrpSpPr>
      <p:grpSpPr>
        <a:xfrm>
          <a:off x="0" y="0"/>
          <a:ext cx="0" cy="0"/>
          <a:chOff x="0" y="0"/>
          <a:chExt cx="0" cy="0"/>
        </a:xfrm>
      </p:grpSpPr>
      <p:sp>
        <p:nvSpPr>
          <p:cNvPr id="39" name="Oval 38">
            <a:extLst>
              <a:ext uri="{FF2B5EF4-FFF2-40B4-BE49-F238E27FC236}">
                <a16:creationId xmlns:a16="http://schemas.microsoft.com/office/drawing/2014/main" id="{623BFFB3-B7FE-0431-805F-9310DCAFC60B}"/>
              </a:ext>
            </a:extLst>
          </p:cNvPr>
          <p:cNvSpPr/>
          <p:nvPr/>
        </p:nvSpPr>
        <p:spPr>
          <a:xfrm>
            <a:off x="8801882" y="2505881"/>
            <a:ext cx="1208453" cy="1193250"/>
          </a:xfrm>
          <a:prstGeom prst="ellipse">
            <a:avLst/>
          </a:prstGeom>
          <a:solidFill>
            <a:schemeClr val="bg1"/>
          </a:solidFill>
          <a:ln>
            <a:solidFill>
              <a:schemeClr val="tx1">
                <a:lumMod val="25000"/>
                <a:lumOff val="7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b="1">
              <a:solidFill>
                <a:srgbClr val="008557"/>
              </a:solidFill>
            </a:endParaRPr>
          </a:p>
        </p:txBody>
      </p:sp>
      <p:sp>
        <p:nvSpPr>
          <p:cNvPr id="2" name="Content Placeholder 1">
            <a:extLst>
              <a:ext uri="{FF2B5EF4-FFF2-40B4-BE49-F238E27FC236}">
                <a16:creationId xmlns:a16="http://schemas.microsoft.com/office/drawing/2014/main" id="{6B2E4FEA-2540-9BD2-DF47-FFF83EB4516D}"/>
              </a:ext>
            </a:extLst>
          </p:cNvPr>
          <p:cNvSpPr>
            <a:spLocks noGrp="1"/>
          </p:cNvSpPr>
          <p:nvPr>
            <p:ph sz="half" idx="1"/>
          </p:nvPr>
        </p:nvSpPr>
        <p:spPr>
          <a:xfrm>
            <a:off x="4505743" y="687384"/>
            <a:ext cx="5181600" cy="328751"/>
          </a:xfrm>
        </p:spPr>
        <p:txBody>
          <a:bodyPr anchor="t">
            <a:normAutofit lnSpcReduction="10000"/>
          </a:bodyPr>
          <a:lstStyle/>
          <a:p>
            <a:pPr marL="0" indent="0">
              <a:buNone/>
            </a:pPr>
            <a:r>
              <a:rPr lang="en-US"/>
              <a:t>30+ Years of Closed Suction Innovation</a:t>
            </a:r>
          </a:p>
        </p:txBody>
      </p:sp>
      <p:sp>
        <p:nvSpPr>
          <p:cNvPr id="4" name="Slide Number Placeholder 3">
            <a:extLst>
              <a:ext uri="{FF2B5EF4-FFF2-40B4-BE49-F238E27FC236}">
                <a16:creationId xmlns:a16="http://schemas.microsoft.com/office/drawing/2014/main" id="{7A95DAE6-DE30-E146-693E-1C2FA055B8A5}"/>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218</a:t>
            </a:fld>
            <a:endParaRPr lang="en-US"/>
          </a:p>
        </p:txBody>
      </p:sp>
      <p:sp>
        <p:nvSpPr>
          <p:cNvPr id="5" name="Title 4">
            <a:extLst>
              <a:ext uri="{FF2B5EF4-FFF2-40B4-BE49-F238E27FC236}">
                <a16:creationId xmlns:a16="http://schemas.microsoft.com/office/drawing/2014/main" id="{50289E6E-3695-1E9A-9672-FF491BB37A54}"/>
              </a:ext>
            </a:extLst>
          </p:cNvPr>
          <p:cNvSpPr>
            <a:spLocks noGrp="1"/>
          </p:cNvSpPr>
          <p:nvPr>
            <p:ph type="title"/>
          </p:nvPr>
        </p:nvSpPr>
        <p:spPr>
          <a:xfrm>
            <a:off x="522219" y="419100"/>
            <a:ext cx="10515600" cy="668820"/>
          </a:xfrm>
        </p:spPr>
        <p:txBody>
          <a:bodyPr/>
          <a:lstStyle/>
          <a:p>
            <a:r>
              <a:rPr lang="en-US"/>
              <a:t>Ballard Longevity</a:t>
            </a:r>
          </a:p>
        </p:txBody>
      </p:sp>
      <p:pic>
        <p:nvPicPr>
          <p:cNvPr id="10" name="Picture 9">
            <a:extLst>
              <a:ext uri="{FF2B5EF4-FFF2-40B4-BE49-F238E27FC236}">
                <a16:creationId xmlns:a16="http://schemas.microsoft.com/office/drawing/2014/main" id="{A37BED8E-E8DC-4B9A-F122-2372683CF61B}"/>
              </a:ext>
            </a:extLst>
          </p:cNvPr>
          <p:cNvPicPr>
            <a:picLocks noChangeAspect="1"/>
          </p:cNvPicPr>
          <p:nvPr/>
        </p:nvPicPr>
        <p:blipFill>
          <a:blip r:embed="rId2"/>
          <a:stretch>
            <a:fillRect/>
          </a:stretch>
        </p:blipFill>
        <p:spPr>
          <a:xfrm>
            <a:off x="984203" y="4721565"/>
            <a:ext cx="1113712" cy="1119116"/>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1" name="Picture 10">
            <a:extLst>
              <a:ext uri="{FF2B5EF4-FFF2-40B4-BE49-F238E27FC236}">
                <a16:creationId xmlns:a16="http://schemas.microsoft.com/office/drawing/2014/main" id="{5C9AF4A3-8B5F-0976-B0E0-43FC162056DC}"/>
              </a:ext>
            </a:extLst>
          </p:cNvPr>
          <p:cNvPicPr>
            <a:picLocks noChangeAspect="1"/>
          </p:cNvPicPr>
          <p:nvPr/>
        </p:nvPicPr>
        <p:blipFill>
          <a:blip r:embed="rId3"/>
          <a:stretch>
            <a:fillRect/>
          </a:stretch>
        </p:blipFill>
        <p:spPr>
          <a:xfrm>
            <a:off x="4359253" y="1467162"/>
            <a:ext cx="1102834" cy="1099539"/>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A9AFE19B-2333-D64F-0E3D-7E4BB113F3F0}"/>
              </a:ext>
            </a:extLst>
          </p:cNvPr>
          <p:cNvPicPr>
            <a:picLocks noChangeAspect="1"/>
          </p:cNvPicPr>
          <p:nvPr/>
        </p:nvPicPr>
        <p:blipFill>
          <a:blip r:embed="rId4"/>
          <a:stretch>
            <a:fillRect/>
          </a:stretch>
        </p:blipFill>
        <p:spPr>
          <a:xfrm>
            <a:off x="8095315" y="3672542"/>
            <a:ext cx="1113712" cy="1121305"/>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04B1A7-2A35-644D-CF6D-4BD7E39EEC22}"/>
              </a:ext>
            </a:extLst>
          </p:cNvPr>
          <p:cNvPicPr>
            <a:picLocks noChangeAspect="1"/>
          </p:cNvPicPr>
          <p:nvPr/>
        </p:nvPicPr>
        <p:blipFill>
          <a:blip r:embed="rId5"/>
          <a:stretch>
            <a:fillRect/>
          </a:stretch>
        </p:blipFill>
        <p:spPr>
          <a:xfrm>
            <a:off x="7396356" y="4721565"/>
            <a:ext cx="1020862" cy="1074884"/>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5" name="Picture 14">
            <a:extLst>
              <a:ext uri="{FF2B5EF4-FFF2-40B4-BE49-F238E27FC236}">
                <a16:creationId xmlns:a16="http://schemas.microsoft.com/office/drawing/2014/main" id="{2B39D61D-3749-9B5F-E5C8-9A57CABD95C6}"/>
              </a:ext>
            </a:extLst>
          </p:cNvPr>
          <p:cNvPicPr>
            <a:picLocks noChangeAspect="1"/>
          </p:cNvPicPr>
          <p:nvPr/>
        </p:nvPicPr>
        <p:blipFill>
          <a:blip r:embed="rId6"/>
          <a:stretch>
            <a:fillRect/>
          </a:stretch>
        </p:blipFill>
        <p:spPr>
          <a:xfrm>
            <a:off x="1658092" y="3672542"/>
            <a:ext cx="1020863" cy="1009866"/>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CDA0210A-CB50-BBB3-3DD9-BB22F53D41EC}"/>
              </a:ext>
            </a:extLst>
          </p:cNvPr>
          <p:cNvPicPr>
            <a:picLocks noChangeAspect="1"/>
          </p:cNvPicPr>
          <p:nvPr/>
        </p:nvPicPr>
        <p:blipFill>
          <a:blip r:embed="rId7"/>
          <a:stretch>
            <a:fillRect/>
          </a:stretch>
        </p:blipFill>
        <p:spPr>
          <a:xfrm>
            <a:off x="2253727" y="2587295"/>
            <a:ext cx="1077288" cy="1064771"/>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7" name="Picture 16">
            <a:extLst>
              <a:ext uri="{FF2B5EF4-FFF2-40B4-BE49-F238E27FC236}">
                <a16:creationId xmlns:a16="http://schemas.microsoft.com/office/drawing/2014/main" id="{FB03034D-701D-3C93-BA3B-F81BABB85D4A}"/>
              </a:ext>
            </a:extLst>
          </p:cNvPr>
          <p:cNvPicPr>
            <a:picLocks noChangeAspect="1"/>
          </p:cNvPicPr>
          <p:nvPr/>
        </p:nvPicPr>
        <p:blipFill>
          <a:blip r:embed="rId8"/>
          <a:stretch>
            <a:fillRect/>
          </a:stretch>
        </p:blipFill>
        <p:spPr>
          <a:xfrm>
            <a:off x="4997924" y="2587295"/>
            <a:ext cx="1102834" cy="1070695"/>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8" name="Picture 17">
            <a:extLst>
              <a:ext uri="{FF2B5EF4-FFF2-40B4-BE49-F238E27FC236}">
                <a16:creationId xmlns:a16="http://schemas.microsoft.com/office/drawing/2014/main" id="{834CE635-917E-F547-17E7-6FE52C82E5D0}"/>
              </a:ext>
            </a:extLst>
          </p:cNvPr>
          <p:cNvPicPr>
            <a:picLocks noChangeAspect="1"/>
          </p:cNvPicPr>
          <p:nvPr/>
        </p:nvPicPr>
        <p:blipFill>
          <a:blip r:embed="rId9"/>
          <a:stretch>
            <a:fillRect/>
          </a:stretch>
        </p:blipFill>
        <p:spPr>
          <a:xfrm>
            <a:off x="3057653" y="1467162"/>
            <a:ext cx="1108937" cy="1099539"/>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19" name="Picture 18">
            <a:extLst>
              <a:ext uri="{FF2B5EF4-FFF2-40B4-BE49-F238E27FC236}">
                <a16:creationId xmlns:a16="http://schemas.microsoft.com/office/drawing/2014/main" id="{220B0C0D-A6B1-C18A-08B5-5CE1271AF2AD}"/>
              </a:ext>
            </a:extLst>
          </p:cNvPr>
          <p:cNvPicPr>
            <a:picLocks noChangeAspect="1"/>
          </p:cNvPicPr>
          <p:nvPr/>
        </p:nvPicPr>
        <p:blipFill>
          <a:blip r:embed="rId10"/>
          <a:stretch>
            <a:fillRect/>
          </a:stretch>
        </p:blipFill>
        <p:spPr>
          <a:xfrm>
            <a:off x="6133806" y="4721565"/>
            <a:ext cx="1051385" cy="1075157"/>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pic>
        <p:nvPicPr>
          <p:cNvPr id="20" name="Picture 19">
            <a:extLst>
              <a:ext uri="{FF2B5EF4-FFF2-40B4-BE49-F238E27FC236}">
                <a16:creationId xmlns:a16="http://schemas.microsoft.com/office/drawing/2014/main" id="{0CBD5594-EAA3-FEBE-987E-88C5EC0C2235}"/>
              </a:ext>
            </a:extLst>
          </p:cNvPr>
          <p:cNvPicPr>
            <a:picLocks noChangeAspect="1"/>
          </p:cNvPicPr>
          <p:nvPr/>
        </p:nvPicPr>
        <p:blipFill>
          <a:blip r:embed="rId11"/>
          <a:stretch>
            <a:fillRect/>
          </a:stretch>
        </p:blipFill>
        <p:spPr>
          <a:xfrm>
            <a:off x="9444405" y="1467162"/>
            <a:ext cx="1095688" cy="1037786"/>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sp>
        <p:nvSpPr>
          <p:cNvPr id="21" name="Oval 20">
            <a:extLst>
              <a:ext uri="{FF2B5EF4-FFF2-40B4-BE49-F238E27FC236}">
                <a16:creationId xmlns:a16="http://schemas.microsoft.com/office/drawing/2014/main" id="{F557A82D-9AC8-3B22-C2E9-B94846B40A17}"/>
              </a:ext>
            </a:extLst>
          </p:cNvPr>
          <p:cNvSpPr/>
          <p:nvPr/>
        </p:nvSpPr>
        <p:spPr>
          <a:xfrm>
            <a:off x="9992249" y="4683926"/>
            <a:ext cx="1507960" cy="1413823"/>
          </a:xfrm>
          <a:prstGeom prst="ellipse">
            <a:avLst/>
          </a:prstGeom>
          <a:solidFill>
            <a:schemeClr val="bg1"/>
          </a:solidFill>
          <a:ln>
            <a:solidFill>
              <a:schemeClr val="tx1">
                <a:lumMod val="25000"/>
                <a:lumOff val="7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solidFill>
                  <a:srgbClr val="008557"/>
                </a:solidFill>
              </a:rPr>
              <a:t>NEW! Coming Soon</a:t>
            </a:r>
          </a:p>
        </p:txBody>
      </p:sp>
      <p:sp>
        <p:nvSpPr>
          <p:cNvPr id="22" name="TextBox 21">
            <a:extLst>
              <a:ext uri="{FF2B5EF4-FFF2-40B4-BE49-F238E27FC236}">
                <a16:creationId xmlns:a16="http://schemas.microsoft.com/office/drawing/2014/main" id="{F5417869-631E-5F05-EBEF-9DDC80C54985}"/>
              </a:ext>
            </a:extLst>
          </p:cNvPr>
          <p:cNvSpPr txBox="1"/>
          <p:nvPr/>
        </p:nvSpPr>
        <p:spPr>
          <a:xfrm>
            <a:off x="2091748" y="5231627"/>
            <a:ext cx="1077539" cy="276999"/>
          </a:xfrm>
          <a:prstGeom prst="rect">
            <a:avLst/>
          </a:prstGeom>
          <a:noFill/>
        </p:spPr>
        <p:txBody>
          <a:bodyPr wrap="none" rtlCol="0">
            <a:spAutoFit/>
          </a:bodyPr>
          <a:lstStyle/>
          <a:p>
            <a:r>
              <a:rPr lang="en-US" sz="1200">
                <a:solidFill>
                  <a:srgbClr val="008557"/>
                </a:solidFill>
              </a:rPr>
              <a:t>Adult T-piece</a:t>
            </a:r>
          </a:p>
        </p:txBody>
      </p:sp>
      <p:sp>
        <p:nvSpPr>
          <p:cNvPr id="23" name="TextBox 22">
            <a:extLst>
              <a:ext uri="{FF2B5EF4-FFF2-40B4-BE49-F238E27FC236}">
                <a16:creationId xmlns:a16="http://schemas.microsoft.com/office/drawing/2014/main" id="{532509B2-B3C2-0768-6319-6A111964EF9B}"/>
              </a:ext>
            </a:extLst>
          </p:cNvPr>
          <p:cNvSpPr txBox="1"/>
          <p:nvPr/>
        </p:nvSpPr>
        <p:spPr>
          <a:xfrm>
            <a:off x="5512557" y="1673207"/>
            <a:ext cx="1112805" cy="461665"/>
          </a:xfrm>
          <a:prstGeom prst="rect">
            <a:avLst/>
          </a:prstGeom>
          <a:noFill/>
        </p:spPr>
        <p:txBody>
          <a:bodyPr wrap="none" rtlCol="0">
            <a:spAutoFit/>
          </a:bodyPr>
          <a:lstStyle/>
          <a:p>
            <a:pPr algn="ctr"/>
            <a:r>
              <a:rPr lang="en-US" sz="1200">
                <a:solidFill>
                  <a:srgbClr val="008557"/>
                </a:solidFill>
              </a:rPr>
              <a:t>Adult Double-</a:t>
            </a:r>
            <a:br>
              <a:rPr lang="en-US" sz="1200">
                <a:solidFill>
                  <a:srgbClr val="008557"/>
                </a:solidFill>
              </a:rPr>
            </a:br>
            <a:r>
              <a:rPr lang="en-US" sz="1200">
                <a:solidFill>
                  <a:srgbClr val="008557"/>
                </a:solidFill>
              </a:rPr>
              <a:t>Swivel Elbow</a:t>
            </a:r>
          </a:p>
        </p:txBody>
      </p:sp>
      <p:sp>
        <p:nvSpPr>
          <p:cNvPr id="24" name="TextBox 23">
            <a:extLst>
              <a:ext uri="{FF2B5EF4-FFF2-40B4-BE49-F238E27FC236}">
                <a16:creationId xmlns:a16="http://schemas.microsoft.com/office/drawing/2014/main" id="{988E8926-B9D9-92E6-458D-5ED7F520A0F5}"/>
              </a:ext>
            </a:extLst>
          </p:cNvPr>
          <p:cNvSpPr txBox="1"/>
          <p:nvPr/>
        </p:nvSpPr>
        <p:spPr>
          <a:xfrm>
            <a:off x="1925778" y="1673207"/>
            <a:ext cx="994183" cy="461665"/>
          </a:xfrm>
          <a:prstGeom prst="rect">
            <a:avLst/>
          </a:prstGeom>
          <a:noFill/>
        </p:spPr>
        <p:txBody>
          <a:bodyPr wrap="none" rtlCol="0">
            <a:spAutoFit/>
          </a:bodyPr>
          <a:lstStyle/>
          <a:p>
            <a:pPr algn="ctr"/>
            <a:r>
              <a:rPr lang="en-US" sz="1200">
                <a:solidFill>
                  <a:srgbClr val="008557"/>
                </a:solidFill>
              </a:rPr>
              <a:t>Pediatric/</a:t>
            </a:r>
            <a:br>
              <a:rPr lang="en-US" sz="1200">
                <a:solidFill>
                  <a:srgbClr val="008557"/>
                </a:solidFill>
              </a:rPr>
            </a:br>
            <a:r>
              <a:rPr lang="en-US" sz="1200">
                <a:solidFill>
                  <a:srgbClr val="008557"/>
                </a:solidFill>
              </a:rPr>
              <a:t>Adult Elbow</a:t>
            </a:r>
          </a:p>
        </p:txBody>
      </p:sp>
      <p:sp>
        <p:nvSpPr>
          <p:cNvPr id="25" name="TextBox 24">
            <a:extLst>
              <a:ext uri="{FF2B5EF4-FFF2-40B4-BE49-F238E27FC236}">
                <a16:creationId xmlns:a16="http://schemas.microsoft.com/office/drawing/2014/main" id="{C8A0D78D-AE64-800B-22F7-6C7D38689E0D}"/>
              </a:ext>
            </a:extLst>
          </p:cNvPr>
          <p:cNvSpPr txBox="1"/>
          <p:nvPr/>
        </p:nvSpPr>
        <p:spPr>
          <a:xfrm>
            <a:off x="3388091" y="2944593"/>
            <a:ext cx="797013" cy="461665"/>
          </a:xfrm>
          <a:prstGeom prst="rect">
            <a:avLst/>
          </a:prstGeom>
          <a:noFill/>
        </p:spPr>
        <p:txBody>
          <a:bodyPr wrap="none" rtlCol="0">
            <a:spAutoFit/>
          </a:bodyPr>
          <a:lstStyle/>
          <a:p>
            <a:r>
              <a:rPr lang="en-US" sz="1200">
                <a:solidFill>
                  <a:srgbClr val="008557"/>
                </a:solidFill>
              </a:rPr>
              <a:t>Neonatal</a:t>
            </a:r>
          </a:p>
          <a:p>
            <a:r>
              <a:rPr lang="en-US" sz="1200">
                <a:solidFill>
                  <a:srgbClr val="008557"/>
                </a:solidFill>
              </a:rPr>
              <a:t>Manifold</a:t>
            </a:r>
          </a:p>
        </p:txBody>
      </p:sp>
      <p:sp>
        <p:nvSpPr>
          <p:cNvPr id="26" name="TextBox 25">
            <a:extLst>
              <a:ext uri="{FF2B5EF4-FFF2-40B4-BE49-F238E27FC236}">
                <a16:creationId xmlns:a16="http://schemas.microsoft.com/office/drawing/2014/main" id="{943760EB-14E1-1B3F-9AA8-BC8E2A1B7391}"/>
              </a:ext>
            </a:extLst>
          </p:cNvPr>
          <p:cNvSpPr txBox="1"/>
          <p:nvPr/>
        </p:nvSpPr>
        <p:spPr>
          <a:xfrm>
            <a:off x="6155742" y="3036926"/>
            <a:ext cx="1029449" cy="276999"/>
          </a:xfrm>
          <a:prstGeom prst="rect">
            <a:avLst/>
          </a:prstGeom>
          <a:noFill/>
        </p:spPr>
        <p:txBody>
          <a:bodyPr wrap="none" rtlCol="0">
            <a:spAutoFit/>
          </a:bodyPr>
          <a:lstStyle/>
          <a:p>
            <a:r>
              <a:rPr lang="en-US" sz="1200">
                <a:solidFill>
                  <a:srgbClr val="008557"/>
                </a:solidFill>
              </a:rPr>
              <a:t>Pediatric “Y”</a:t>
            </a:r>
          </a:p>
        </p:txBody>
      </p:sp>
      <p:sp>
        <p:nvSpPr>
          <p:cNvPr id="27" name="TextBox 26">
            <a:extLst>
              <a:ext uri="{FF2B5EF4-FFF2-40B4-BE49-F238E27FC236}">
                <a16:creationId xmlns:a16="http://schemas.microsoft.com/office/drawing/2014/main" id="{43D26F40-A883-7867-577C-285BD714FFD1}"/>
              </a:ext>
            </a:extLst>
          </p:cNvPr>
          <p:cNvSpPr txBox="1"/>
          <p:nvPr/>
        </p:nvSpPr>
        <p:spPr>
          <a:xfrm>
            <a:off x="4864635" y="5139294"/>
            <a:ext cx="1233736" cy="461665"/>
          </a:xfrm>
          <a:prstGeom prst="rect">
            <a:avLst/>
          </a:prstGeom>
          <a:noFill/>
        </p:spPr>
        <p:txBody>
          <a:bodyPr wrap="none" rtlCol="0">
            <a:spAutoFit/>
          </a:bodyPr>
          <a:lstStyle/>
          <a:p>
            <a:pPr algn="ctr"/>
            <a:r>
              <a:rPr lang="en-US" sz="1200">
                <a:solidFill>
                  <a:srgbClr val="008557"/>
                </a:solidFill>
              </a:rPr>
              <a:t>Turbo-Cleaning</a:t>
            </a:r>
            <a:br>
              <a:rPr lang="en-US" sz="1200">
                <a:solidFill>
                  <a:srgbClr val="008557"/>
                </a:solidFill>
              </a:rPr>
            </a:br>
            <a:r>
              <a:rPr lang="en-US" sz="1200">
                <a:solidFill>
                  <a:srgbClr val="008557"/>
                </a:solidFill>
              </a:rPr>
              <a:t>Catheter</a:t>
            </a:r>
          </a:p>
        </p:txBody>
      </p:sp>
      <p:sp>
        <p:nvSpPr>
          <p:cNvPr id="28" name="TextBox 27">
            <a:extLst>
              <a:ext uri="{FF2B5EF4-FFF2-40B4-BE49-F238E27FC236}">
                <a16:creationId xmlns:a16="http://schemas.microsoft.com/office/drawing/2014/main" id="{3178256B-2B31-0245-668C-8BB853E48C91}"/>
              </a:ext>
            </a:extLst>
          </p:cNvPr>
          <p:cNvSpPr txBox="1"/>
          <p:nvPr/>
        </p:nvSpPr>
        <p:spPr>
          <a:xfrm>
            <a:off x="8193834" y="5139294"/>
            <a:ext cx="1510101" cy="461665"/>
          </a:xfrm>
          <a:prstGeom prst="rect">
            <a:avLst/>
          </a:prstGeom>
          <a:noFill/>
        </p:spPr>
        <p:txBody>
          <a:bodyPr wrap="square" rtlCol="0">
            <a:spAutoFit/>
          </a:bodyPr>
          <a:lstStyle/>
          <a:p>
            <a:pPr algn="ctr"/>
            <a:r>
              <a:rPr lang="en-US" sz="1200">
                <a:solidFill>
                  <a:srgbClr val="008557"/>
                </a:solidFill>
              </a:rPr>
              <a:t>Capped</a:t>
            </a:r>
            <a:br>
              <a:rPr lang="en-US" sz="1200">
                <a:solidFill>
                  <a:srgbClr val="008557"/>
                </a:solidFill>
              </a:rPr>
            </a:br>
            <a:r>
              <a:rPr lang="en-US" sz="1200">
                <a:solidFill>
                  <a:srgbClr val="008557"/>
                </a:solidFill>
              </a:rPr>
              <a:t>Catheters</a:t>
            </a:r>
          </a:p>
        </p:txBody>
      </p:sp>
      <p:sp>
        <p:nvSpPr>
          <p:cNvPr id="29" name="TextBox 28">
            <a:extLst>
              <a:ext uri="{FF2B5EF4-FFF2-40B4-BE49-F238E27FC236}">
                <a16:creationId xmlns:a16="http://schemas.microsoft.com/office/drawing/2014/main" id="{8A5DB4CA-A6C8-1F47-B306-F6FF66327FED}"/>
              </a:ext>
            </a:extLst>
          </p:cNvPr>
          <p:cNvSpPr txBox="1"/>
          <p:nvPr/>
        </p:nvSpPr>
        <p:spPr>
          <a:xfrm>
            <a:off x="2678955" y="4127800"/>
            <a:ext cx="1155637" cy="276999"/>
          </a:xfrm>
          <a:prstGeom prst="rect">
            <a:avLst/>
          </a:prstGeom>
          <a:noFill/>
        </p:spPr>
        <p:txBody>
          <a:bodyPr wrap="none" rtlCol="0">
            <a:spAutoFit/>
          </a:bodyPr>
          <a:lstStyle/>
          <a:p>
            <a:r>
              <a:rPr lang="en-US" sz="1200">
                <a:solidFill>
                  <a:srgbClr val="008557"/>
                </a:solidFill>
              </a:rPr>
              <a:t>Directional Tip</a:t>
            </a:r>
          </a:p>
        </p:txBody>
      </p:sp>
      <p:sp>
        <p:nvSpPr>
          <p:cNvPr id="30" name="TextBox 29">
            <a:extLst>
              <a:ext uri="{FF2B5EF4-FFF2-40B4-BE49-F238E27FC236}">
                <a16:creationId xmlns:a16="http://schemas.microsoft.com/office/drawing/2014/main" id="{2842D9C8-93E1-032F-4B42-F37BD539C4ED}"/>
              </a:ext>
            </a:extLst>
          </p:cNvPr>
          <p:cNvSpPr txBox="1"/>
          <p:nvPr/>
        </p:nvSpPr>
        <p:spPr>
          <a:xfrm>
            <a:off x="9271204" y="4127800"/>
            <a:ext cx="832279" cy="276999"/>
          </a:xfrm>
          <a:prstGeom prst="rect">
            <a:avLst/>
          </a:prstGeom>
          <a:noFill/>
        </p:spPr>
        <p:txBody>
          <a:bodyPr wrap="none" rtlCol="0">
            <a:spAutoFit/>
          </a:bodyPr>
          <a:lstStyle/>
          <a:p>
            <a:r>
              <a:rPr lang="en-US" sz="1200">
                <a:solidFill>
                  <a:srgbClr val="008557"/>
                </a:solidFill>
              </a:rPr>
              <a:t>Qwik Clip</a:t>
            </a:r>
          </a:p>
        </p:txBody>
      </p:sp>
      <p:sp>
        <p:nvSpPr>
          <p:cNvPr id="31" name="TextBox 30">
            <a:extLst>
              <a:ext uri="{FF2B5EF4-FFF2-40B4-BE49-F238E27FC236}">
                <a16:creationId xmlns:a16="http://schemas.microsoft.com/office/drawing/2014/main" id="{5C3389C6-F1C9-9F79-A6A6-09CA063194EB}"/>
              </a:ext>
            </a:extLst>
          </p:cNvPr>
          <p:cNvSpPr txBox="1"/>
          <p:nvPr/>
        </p:nvSpPr>
        <p:spPr>
          <a:xfrm>
            <a:off x="10418367" y="1488541"/>
            <a:ext cx="1328818" cy="830997"/>
          </a:xfrm>
          <a:prstGeom prst="rect">
            <a:avLst/>
          </a:prstGeom>
          <a:noFill/>
        </p:spPr>
        <p:txBody>
          <a:bodyPr wrap="square" rtlCol="0">
            <a:spAutoFit/>
          </a:bodyPr>
          <a:lstStyle/>
          <a:p>
            <a:pPr algn="ctr"/>
            <a:r>
              <a:rPr lang="en-US" sz="1200" dirty="0">
                <a:solidFill>
                  <a:srgbClr val="008557"/>
                </a:solidFill>
              </a:rPr>
              <a:t>Liberator/</a:t>
            </a:r>
            <a:br>
              <a:rPr lang="en-US" sz="1200" dirty="0">
                <a:solidFill>
                  <a:srgbClr val="008557"/>
                </a:solidFill>
              </a:rPr>
            </a:br>
            <a:r>
              <a:rPr lang="en-US" sz="1200" dirty="0">
                <a:solidFill>
                  <a:srgbClr val="008557"/>
                </a:solidFill>
              </a:rPr>
              <a:t>Restore2</a:t>
            </a:r>
            <a:br>
              <a:rPr lang="en-US" sz="1200" dirty="0">
                <a:solidFill>
                  <a:srgbClr val="008557"/>
                </a:solidFill>
              </a:rPr>
            </a:br>
            <a:r>
              <a:rPr lang="en-US" sz="1200" dirty="0">
                <a:solidFill>
                  <a:srgbClr val="008557"/>
                </a:solidFill>
              </a:rPr>
              <a:t>ETT Clearing Systems</a:t>
            </a:r>
          </a:p>
        </p:txBody>
      </p:sp>
      <p:pic>
        <p:nvPicPr>
          <p:cNvPr id="32" name="Picture 31">
            <a:extLst>
              <a:ext uri="{FF2B5EF4-FFF2-40B4-BE49-F238E27FC236}">
                <a16:creationId xmlns:a16="http://schemas.microsoft.com/office/drawing/2014/main" id="{B9C6D6FA-D7C7-FC0A-7B91-63486C22D23E}"/>
              </a:ext>
            </a:extLst>
          </p:cNvPr>
          <p:cNvPicPr>
            <a:picLocks noChangeAspect="1"/>
          </p:cNvPicPr>
          <p:nvPr/>
        </p:nvPicPr>
        <p:blipFill>
          <a:blip r:embed="rId12"/>
          <a:stretch>
            <a:fillRect/>
          </a:stretch>
        </p:blipFill>
        <p:spPr>
          <a:xfrm>
            <a:off x="5619082" y="3672542"/>
            <a:ext cx="1029449" cy="1005047"/>
          </a:xfrm>
          <a:prstGeom prst="ellipse">
            <a:avLst/>
          </a:prstGeom>
          <a:ln>
            <a:solidFill>
              <a:schemeClr val="tx1">
                <a:lumMod val="25000"/>
                <a:lumOff val="75000"/>
              </a:schemeClr>
            </a:solidFill>
          </a:ln>
          <a:effectLst>
            <a:outerShdw blurRad="63500" sx="102000" sy="102000" algn="ctr" rotWithShape="0">
              <a:prstClr val="black">
                <a:alpha val="40000"/>
              </a:prstClr>
            </a:outerShdw>
          </a:effectLst>
        </p:spPr>
      </p:pic>
      <p:sp>
        <p:nvSpPr>
          <p:cNvPr id="33" name="TextBox 32">
            <a:extLst>
              <a:ext uri="{FF2B5EF4-FFF2-40B4-BE49-F238E27FC236}">
                <a16:creationId xmlns:a16="http://schemas.microsoft.com/office/drawing/2014/main" id="{84193D8A-C5BA-242E-2B92-54EEF475C6DD}"/>
              </a:ext>
            </a:extLst>
          </p:cNvPr>
          <p:cNvSpPr txBox="1"/>
          <p:nvPr/>
        </p:nvSpPr>
        <p:spPr>
          <a:xfrm>
            <a:off x="4287910" y="4035467"/>
            <a:ext cx="1351238" cy="461665"/>
          </a:xfrm>
          <a:prstGeom prst="rect">
            <a:avLst/>
          </a:prstGeom>
          <a:noFill/>
        </p:spPr>
        <p:txBody>
          <a:bodyPr wrap="square" rtlCol="0">
            <a:spAutoFit/>
          </a:bodyPr>
          <a:lstStyle/>
          <a:p>
            <a:pPr algn="ctr"/>
            <a:r>
              <a:rPr lang="en-US" sz="1200">
                <a:solidFill>
                  <a:srgbClr val="008557"/>
                </a:solidFill>
              </a:rPr>
              <a:t>Neonatal Multi-Access Catheter</a:t>
            </a:r>
          </a:p>
        </p:txBody>
      </p:sp>
      <p:sp>
        <p:nvSpPr>
          <p:cNvPr id="35" name="TextBox 34">
            <a:extLst>
              <a:ext uri="{FF2B5EF4-FFF2-40B4-BE49-F238E27FC236}">
                <a16:creationId xmlns:a16="http://schemas.microsoft.com/office/drawing/2014/main" id="{30AE1178-5ABA-3ACC-E17C-468005E63480}"/>
              </a:ext>
            </a:extLst>
          </p:cNvPr>
          <p:cNvSpPr txBox="1"/>
          <p:nvPr/>
        </p:nvSpPr>
        <p:spPr>
          <a:xfrm>
            <a:off x="9981562" y="2944593"/>
            <a:ext cx="1328818" cy="461665"/>
          </a:xfrm>
          <a:prstGeom prst="rect">
            <a:avLst/>
          </a:prstGeom>
          <a:noFill/>
        </p:spPr>
        <p:txBody>
          <a:bodyPr wrap="square" rtlCol="0">
            <a:spAutoFit/>
          </a:bodyPr>
          <a:lstStyle/>
          <a:p>
            <a:pPr algn="ctr"/>
            <a:r>
              <a:rPr lang="en-US" sz="1200">
                <a:solidFill>
                  <a:srgbClr val="008557"/>
                </a:solidFill>
              </a:rPr>
              <a:t>Verso Closed Suction System</a:t>
            </a:r>
          </a:p>
        </p:txBody>
      </p:sp>
      <p:pic>
        <p:nvPicPr>
          <p:cNvPr id="36" name="Picture 35">
            <a:extLst>
              <a:ext uri="{FF2B5EF4-FFF2-40B4-BE49-F238E27FC236}">
                <a16:creationId xmlns:a16="http://schemas.microsoft.com/office/drawing/2014/main" id="{B9EA8750-F696-C330-68F1-6D46CB2CA556}"/>
              </a:ext>
            </a:extLst>
          </p:cNvPr>
          <p:cNvPicPr>
            <a:picLocks noChangeAspect="1"/>
          </p:cNvPicPr>
          <p:nvPr/>
        </p:nvPicPr>
        <p:blipFill>
          <a:blip r:embed="rId13"/>
          <a:srcRect t="9251" b="13970"/>
          <a:stretch/>
        </p:blipFill>
        <p:spPr>
          <a:xfrm>
            <a:off x="9024706" y="2756548"/>
            <a:ext cx="839397" cy="712467"/>
          </a:xfrm>
          <a:prstGeom prst="rect">
            <a:avLst/>
          </a:prstGeom>
        </p:spPr>
      </p:pic>
    </p:spTree>
    <p:extLst>
      <p:ext uri="{BB962C8B-B14F-4D97-AF65-F5344CB8AC3E}">
        <p14:creationId xmlns:p14="http://schemas.microsoft.com/office/powerpoint/2010/main" val="2810197453"/>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C7FCD-0115-28DB-2FD5-7DFE3DD90D08}"/>
            </a:ext>
          </a:extLst>
        </p:cNvPr>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9B4C621B-46B5-8470-BE7B-BC770CF5F800}"/>
              </a:ext>
            </a:extLst>
          </p:cNvPr>
          <p:cNvGraphicFramePr>
            <a:graphicFrameLocks noGrp="1"/>
          </p:cNvGraphicFramePr>
          <p:nvPr>
            <p:ph idx="1"/>
            <p:extLst>
              <p:ext uri="{D42A27DB-BD31-4B8C-83A1-F6EECF244321}">
                <p14:modId xmlns:p14="http://schemas.microsoft.com/office/powerpoint/2010/main" val="1855433365"/>
              </p:ext>
            </p:extLst>
          </p:nvPr>
        </p:nvGraphicFramePr>
        <p:xfrm>
          <a:off x="561975" y="1400175"/>
          <a:ext cx="10332720" cy="1299845"/>
        </p:xfrm>
        <a:graphic>
          <a:graphicData uri="http://schemas.openxmlformats.org/drawingml/2006/table">
            <a:tbl>
              <a:tblPr firstRow="1" bandRow="1">
                <a:tableStyleId>{69012ECD-51FC-41F1-AA8D-1B2483CD663E}</a:tableStyleId>
              </a:tblPr>
              <a:tblGrid>
                <a:gridCol w="2103120">
                  <a:extLst>
                    <a:ext uri="{9D8B030D-6E8A-4147-A177-3AD203B41FA5}">
                      <a16:colId xmlns:a16="http://schemas.microsoft.com/office/drawing/2014/main" val="887899697"/>
                    </a:ext>
                  </a:extLst>
                </a:gridCol>
                <a:gridCol w="914400">
                  <a:extLst>
                    <a:ext uri="{9D8B030D-6E8A-4147-A177-3AD203B41FA5}">
                      <a16:colId xmlns:a16="http://schemas.microsoft.com/office/drawing/2014/main" val="3672811166"/>
                    </a:ext>
                  </a:extLst>
                </a:gridCol>
                <a:gridCol w="914400">
                  <a:extLst>
                    <a:ext uri="{9D8B030D-6E8A-4147-A177-3AD203B41FA5}">
                      <a16:colId xmlns:a16="http://schemas.microsoft.com/office/drawing/2014/main" val="1949856549"/>
                    </a:ext>
                  </a:extLst>
                </a:gridCol>
                <a:gridCol w="914400">
                  <a:extLst>
                    <a:ext uri="{9D8B030D-6E8A-4147-A177-3AD203B41FA5}">
                      <a16:colId xmlns:a16="http://schemas.microsoft.com/office/drawing/2014/main" val="1693480647"/>
                    </a:ext>
                  </a:extLst>
                </a:gridCol>
                <a:gridCol w="914400">
                  <a:extLst>
                    <a:ext uri="{9D8B030D-6E8A-4147-A177-3AD203B41FA5}">
                      <a16:colId xmlns:a16="http://schemas.microsoft.com/office/drawing/2014/main" val="3814776711"/>
                    </a:ext>
                  </a:extLst>
                </a:gridCol>
                <a:gridCol w="914400">
                  <a:extLst>
                    <a:ext uri="{9D8B030D-6E8A-4147-A177-3AD203B41FA5}">
                      <a16:colId xmlns:a16="http://schemas.microsoft.com/office/drawing/2014/main" val="1865463800"/>
                    </a:ext>
                  </a:extLst>
                </a:gridCol>
                <a:gridCol w="914400">
                  <a:extLst>
                    <a:ext uri="{9D8B030D-6E8A-4147-A177-3AD203B41FA5}">
                      <a16:colId xmlns:a16="http://schemas.microsoft.com/office/drawing/2014/main" val="2591450989"/>
                    </a:ext>
                  </a:extLst>
                </a:gridCol>
                <a:gridCol w="914400">
                  <a:extLst>
                    <a:ext uri="{9D8B030D-6E8A-4147-A177-3AD203B41FA5}">
                      <a16:colId xmlns:a16="http://schemas.microsoft.com/office/drawing/2014/main" val="3429779395"/>
                    </a:ext>
                  </a:extLst>
                </a:gridCol>
                <a:gridCol w="914400">
                  <a:extLst>
                    <a:ext uri="{9D8B030D-6E8A-4147-A177-3AD203B41FA5}">
                      <a16:colId xmlns:a16="http://schemas.microsoft.com/office/drawing/2014/main" val="2686780249"/>
                    </a:ext>
                  </a:extLst>
                </a:gridCol>
                <a:gridCol w="914400">
                  <a:extLst>
                    <a:ext uri="{9D8B030D-6E8A-4147-A177-3AD203B41FA5}">
                      <a16:colId xmlns:a16="http://schemas.microsoft.com/office/drawing/2014/main" val="621742239"/>
                    </a:ext>
                  </a:extLst>
                </a:gridCol>
              </a:tblGrid>
              <a:tr h="370840">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Options</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ET Length</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Trach</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Length</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T-piece</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Double-Swivel Elbow</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Elbow</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Wet Pak</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MDI Adapter</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Directional Tip</a:t>
                      </a:r>
                    </a:p>
                  </a:txBody>
                  <a:tcPr marL="9525" marR="9525" marT="9525" marB="0" anchor="ctr"/>
                </a:tc>
                <a:extLst>
                  <a:ext uri="{0D108BD9-81ED-4DB2-BD59-A6C34878D82A}">
                    <a16:rowId xmlns:a16="http://schemas.microsoft.com/office/drawing/2014/main" val="3650142999"/>
                  </a:ext>
                </a:extLst>
              </a:tr>
              <a:tr h="370840">
                <a:tc>
                  <a:txBody>
                    <a:bodyPr/>
                    <a:lstStyle/>
                    <a:p>
                      <a:pPr algn="ctr"/>
                      <a:r>
                        <a:rPr lang="en-US" sz="1200"/>
                        <a:t>Adult </a:t>
                      </a:r>
                      <a:r>
                        <a:rPr lang="en-US" sz="1200" err="1"/>
                        <a:t>TurboClean</a:t>
                      </a:r>
                      <a:r>
                        <a:rPr lang="en-US" sz="1200"/>
                        <a:t> 72-hour</a:t>
                      </a:r>
                    </a:p>
                  </a:txBody>
                  <a:tcPr anchor="ctr"/>
                </a:tc>
                <a:tc>
                  <a:txBody>
                    <a:bodyPr/>
                    <a:lstStyle/>
                    <a:p>
                      <a:pPr algn="ctr" fontAlgn="b"/>
                      <a:r>
                        <a:rPr lang="en-US" sz="1200" b="0" i="0" u="none" strike="noStrike">
                          <a:solidFill>
                            <a:srgbClr val="000000"/>
                          </a:solidFill>
                          <a:effectLst/>
                          <a:latin typeface="Aptos Narrow" panose="020B0004020202020204" pitchFamily="34" charset="0"/>
                        </a:rPr>
                        <a:t>10-16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10-14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10-16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10-16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14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12-14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a:t>
                      </a:r>
                    </a:p>
                  </a:txBody>
                  <a:tcPr marL="9525" marR="9525" marT="9525" marB="0" anchor="ctr"/>
                </a:tc>
                <a:extLst>
                  <a:ext uri="{0D108BD9-81ED-4DB2-BD59-A6C34878D82A}">
                    <a16:rowId xmlns:a16="http://schemas.microsoft.com/office/drawing/2014/main" val="3843279456"/>
                  </a:ext>
                </a:extLst>
              </a:tr>
              <a:tr h="370840">
                <a:tc>
                  <a:txBody>
                    <a:bodyPr/>
                    <a:lstStyle/>
                    <a:p>
                      <a:pPr algn="ctr"/>
                      <a:r>
                        <a:rPr lang="en-US" sz="1200"/>
                        <a:t>Adult Standard 24-hour</a:t>
                      </a:r>
                    </a:p>
                  </a:txBody>
                  <a:tcPr anchor="ctr"/>
                </a:tc>
                <a:tc>
                  <a:txBody>
                    <a:bodyPr/>
                    <a:lstStyle/>
                    <a:p>
                      <a:pPr algn="ctr" fontAlgn="b"/>
                      <a:r>
                        <a:rPr lang="en-US" sz="1200" b="0" i="0" u="none" strike="noStrike">
                          <a:solidFill>
                            <a:srgbClr val="000000"/>
                          </a:solidFill>
                          <a:effectLst/>
                          <a:latin typeface="Aptos Narrow" panose="020B0004020202020204" pitchFamily="34" charset="0"/>
                        </a:rPr>
                        <a:t>10-16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12-14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10-16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12-16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12-16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14-16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14-16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12-14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12-14 Fr</a:t>
                      </a:r>
                    </a:p>
                  </a:txBody>
                  <a:tcPr marL="9525" marR="9525" marT="9525" marB="0" anchor="ctr"/>
                </a:tc>
                <a:extLst>
                  <a:ext uri="{0D108BD9-81ED-4DB2-BD59-A6C34878D82A}">
                    <a16:rowId xmlns:a16="http://schemas.microsoft.com/office/drawing/2014/main" val="2790857366"/>
                  </a:ext>
                </a:extLst>
              </a:tr>
            </a:tbl>
          </a:graphicData>
        </a:graphic>
      </p:graphicFrame>
      <p:sp>
        <p:nvSpPr>
          <p:cNvPr id="2" name="Slide Number Placeholder 1">
            <a:extLst>
              <a:ext uri="{FF2B5EF4-FFF2-40B4-BE49-F238E27FC236}">
                <a16:creationId xmlns:a16="http://schemas.microsoft.com/office/drawing/2014/main" id="{F3B22434-33C3-80CB-9BF6-B00F6D236C1B}"/>
              </a:ext>
            </a:extLst>
          </p:cNvPr>
          <p:cNvSpPr>
            <a:spLocks noGrp="1"/>
          </p:cNvSpPr>
          <p:nvPr>
            <p:ph type="sldNum" sz="quarter" idx="4"/>
          </p:nvPr>
        </p:nvSpPr>
        <p:spPr>
          <a:xfrm>
            <a:off x="10810215" y="6443853"/>
            <a:ext cx="830696" cy="281997"/>
          </a:xfrm>
        </p:spPr>
        <p:txBody>
          <a:bodyPr anchor="b">
            <a:normAutofit/>
          </a:bodyPr>
          <a:lstStyle/>
          <a:p>
            <a:fld id="{065D75E3-62B6-C44A-8295-14DF27978E1A}" type="slidenum">
              <a:rPr lang="en-US" smtClean="0"/>
              <a:pPr/>
              <a:t>219</a:t>
            </a:fld>
            <a:endParaRPr lang="en-US"/>
          </a:p>
        </p:txBody>
      </p:sp>
      <p:sp>
        <p:nvSpPr>
          <p:cNvPr id="4" name="Title 3">
            <a:extLst>
              <a:ext uri="{FF2B5EF4-FFF2-40B4-BE49-F238E27FC236}">
                <a16:creationId xmlns:a16="http://schemas.microsoft.com/office/drawing/2014/main" id="{770A95E4-BA2B-A604-6C72-9615EB3033FE}"/>
              </a:ext>
            </a:extLst>
          </p:cNvPr>
          <p:cNvSpPr>
            <a:spLocks noGrp="1"/>
          </p:cNvSpPr>
          <p:nvPr>
            <p:ph type="title"/>
          </p:nvPr>
        </p:nvSpPr>
        <p:spPr>
          <a:xfrm>
            <a:off x="522219" y="419100"/>
            <a:ext cx="10515600" cy="668820"/>
          </a:xfrm>
        </p:spPr>
        <p:txBody>
          <a:bodyPr>
            <a:normAutofit/>
          </a:bodyPr>
          <a:lstStyle/>
          <a:p>
            <a:r>
              <a:rPr lang="en-US"/>
              <a:t>A Full Range of Closed Suction Systems</a:t>
            </a:r>
          </a:p>
        </p:txBody>
      </p:sp>
      <p:sp>
        <p:nvSpPr>
          <p:cNvPr id="6" name="TextBox 5">
            <a:extLst>
              <a:ext uri="{FF2B5EF4-FFF2-40B4-BE49-F238E27FC236}">
                <a16:creationId xmlns:a16="http://schemas.microsoft.com/office/drawing/2014/main" id="{C340A3BB-7B7D-0618-17F3-389DC75002B0}"/>
              </a:ext>
            </a:extLst>
          </p:cNvPr>
          <p:cNvSpPr txBox="1"/>
          <p:nvPr/>
        </p:nvSpPr>
        <p:spPr>
          <a:xfrm>
            <a:off x="522219" y="1041033"/>
            <a:ext cx="4062587" cy="400110"/>
          </a:xfrm>
          <a:prstGeom prst="rect">
            <a:avLst/>
          </a:prstGeom>
          <a:noFill/>
        </p:spPr>
        <p:txBody>
          <a:bodyPr wrap="none" rtlCol="0">
            <a:spAutoFit/>
          </a:bodyPr>
          <a:lstStyle/>
          <a:p>
            <a:r>
              <a:rPr lang="en-US" sz="2000" b="1">
                <a:solidFill>
                  <a:srgbClr val="1B51A4"/>
                </a:solidFill>
                <a:effectLst/>
                <a:latin typeface="Helvetica" pitchFamily="2" charset="0"/>
              </a:rPr>
              <a:t>For Adult and Pediatric Patients</a:t>
            </a:r>
            <a:endParaRPr lang="en-US" sz="2000"/>
          </a:p>
        </p:txBody>
      </p:sp>
      <p:graphicFrame>
        <p:nvGraphicFramePr>
          <p:cNvPr id="8" name="Content Placeholder 6">
            <a:extLst>
              <a:ext uri="{FF2B5EF4-FFF2-40B4-BE49-F238E27FC236}">
                <a16:creationId xmlns:a16="http://schemas.microsoft.com/office/drawing/2014/main" id="{CA01B79D-2F98-2BD0-61E5-1AF734C73476}"/>
              </a:ext>
            </a:extLst>
          </p:cNvPr>
          <p:cNvGraphicFramePr>
            <a:graphicFrameLocks/>
          </p:cNvGraphicFramePr>
          <p:nvPr>
            <p:extLst>
              <p:ext uri="{D42A27DB-BD31-4B8C-83A1-F6EECF244321}">
                <p14:modId xmlns:p14="http://schemas.microsoft.com/office/powerpoint/2010/main" val="2988904355"/>
              </p:ext>
            </p:extLst>
          </p:nvPr>
        </p:nvGraphicFramePr>
        <p:xfrm>
          <a:off x="561975" y="2858140"/>
          <a:ext cx="10332720" cy="746125"/>
        </p:xfrm>
        <a:graphic>
          <a:graphicData uri="http://schemas.openxmlformats.org/drawingml/2006/table">
            <a:tbl>
              <a:tblPr firstRow="1" bandRow="1">
                <a:tableStyleId>{69012ECD-51FC-41F1-AA8D-1B2483CD663E}</a:tableStyleId>
              </a:tblPr>
              <a:tblGrid>
                <a:gridCol w="2103120">
                  <a:extLst>
                    <a:ext uri="{9D8B030D-6E8A-4147-A177-3AD203B41FA5}">
                      <a16:colId xmlns:a16="http://schemas.microsoft.com/office/drawing/2014/main" val="887899697"/>
                    </a:ext>
                  </a:extLst>
                </a:gridCol>
                <a:gridCol w="914400">
                  <a:extLst>
                    <a:ext uri="{9D8B030D-6E8A-4147-A177-3AD203B41FA5}">
                      <a16:colId xmlns:a16="http://schemas.microsoft.com/office/drawing/2014/main" val="3672811166"/>
                    </a:ext>
                  </a:extLst>
                </a:gridCol>
                <a:gridCol w="914400">
                  <a:extLst>
                    <a:ext uri="{9D8B030D-6E8A-4147-A177-3AD203B41FA5}">
                      <a16:colId xmlns:a16="http://schemas.microsoft.com/office/drawing/2014/main" val="1949856549"/>
                    </a:ext>
                  </a:extLst>
                </a:gridCol>
                <a:gridCol w="914400">
                  <a:extLst>
                    <a:ext uri="{9D8B030D-6E8A-4147-A177-3AD203B41FA5}">
                      <a16:colId xmlns:a16="http://schemas.microsoft.com/office/drawing/2014/main" val="1693480647"/>
                    </a:ext>
                  </a:extLst>
                </a:gridCol>
                <a:gridCol w="914400">
                  <a:extLst>
                    <a:ext uri="{9D8B030D-6E8A-4147-A177-3AD203B41FA5}">
                      <a16:colId xmlns:a16="http://schemas.microsoft.com/office/drawing/2014/main" val="3814776711"/>
                    </a:ext>
                  </a:extLst>
                </a:gridCol>
                <a:gridCol w="914400">
                  <a:extLst>
                    <a:ext uri="{9D8B030D-6E8A-4147-A177-3AD203B41FA5}">
                      <a16:colId xmlns:a16="http://schemas.microsoft.com/office/drawing/2014/main" val="1865463800"/>
                    </a:ext>
                  </a:extLst>
                </a:gridCol>
                <a:gridCol w="840105">
                  <a:extLst>
                    <a:ext uri="{9D8B030D-6E8A-4147-A177-3AD203B41FA5}">
                      <a16:colId xmlns:a16="http://schemas.microsoft.com/office/drawing/2014/main" val="2591450989"/>
                    </a:ext>
                  </a:extLst>
                </a:gridCol>
                <a:gridCol w="988695">
                  <a:extLst>
                    <a:ext uri="{9D8B030D-6E8A-4147-A177-3AD203B41FA5}">
                      <a16:colId xmlns:a16="http://schemas.microsoft.com/office/drawing/2014/main" val="3429779395"/>
                    </a:ext>
                  </a:extLst>
                </a:gridCol>
                <a:gridCol w="914400">
                  <a:extLst>
                    <a:ext uri="{9D8B030D-6E8A-4147-A177-3AD203B41FA5}">
                      <a16:colId xmlns:a16="http://schemas.microsoft.com/office/drawing/2014/main" val="2686780249"/>
                    </a:ext>
                  </a:extLst>
                </a:gridCol>
                <a:gridCol w="914400">
                  <a:extLst>
                    <a:ext uri="{9D8B030D-6E8A-4147-A177-3AD203B41FA5}">
                      <a16:colId xmlns:a16="http://schemas.microsoft.com/office/drawing/2014/main" val="621742239"/>
                    </a:ext>
                  </a:extLst>
                </a:gridCol>
              </a:tblGrid>
              <a:tr h="370840">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Options</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ET Length</a:t>
                      </a:r>
                    </a:p>
                  </a:txBody>
                  <a:tcPr marL="9525" marR="9525" marT="9525" marB="0" anchor="ctr"/>
                </a:tc>
                <a:tc>
                  <a:txBody>
                    <a:bodyPr/>
                    <a:lstStyle/>
                    <a:p>
                      <a:pPr algn="ctr" fontAlgn="b"/>
                      <a:r>
                        <a:rPr lang="en-US" sz="1200" b="1" i="0" u="none" strike="noStrike">
                          <a:solidFill>
                            <a:schemeClr val="bg1"/>
                          </a:solidFill>
                          <a:effectLst/>
                          <a:latin typeface="Arial" panose="020B0604020202020204" pitchFamily="34" charset="0"/>
                          <a:cs typeface="Arial" panose="020B0604020202020204" pitchFamily="34" charset="0"/>
                        </a:rPr>
                        <a:t>Trach</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Elbow</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Elbow</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Manifold</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“Y”</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Color-coded Graduations</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Multi-Access</a:t>
                      </a:r>
                    </a:p>
                  </a:txBody>
                  <a:tcPr marL="9525" marR="9525" marT="9525" marB="0" anchor="ctr"/>
                </a:tc>
                <a:tc>
                  <a:txBody>
                    <a:bodyPr/>
                    <a:lstStyle/>
                    <a:p>
                      <a:pPr marL="0" algn="ctr" defTabSz="914400" rtl="0" eaLnBrk="1" fontAlgn="b" latinLnBrk="0" hangingPunct="1"/>
                      <a:r>
                        <a:rPr lang="en-US" sz="1200" b="1" i="0" u="none" strike="noStrike" kern="1200">
                          <a:solidFill>
                            <a:schemeClr val="bg1"/>
                          </a:solidFill>
                          <a:effectLst/>
                          <a:latin typeface="Arial" panose="020B0604020202020204" pitchFamily="34" charset="0"/>
                          <a:ea typeface="+mn-ea"/>
                          <a:cs typeface="Arial" panose="020B0604020202020204" pitchFamily="34" charset="0"/>
                        </a:rPr>
                        <a:t>Wet Pak</a:t>
                      </a:r>
                    </a:p>
                  </a:txBody>
                  <a:tcPr marL="9525" marR="9525" marT="9525" marB="0" anchor="ctr"/>
                </a:tc>
                <a:extLst>
                  <a:ext uri="{0D108BD9-81ED-4DB2-BD59-A6C34878D82A}">
                    <a16:rowId xmlns:a16="http://schemas.microsoft.com/office/drawing/2014/main" val="3650142999"/>
                  </a:ext>
                </a:extLst>
              </a:tr>
              <a:tr h="370840">
                <a:tc>
                  <a:txBody>
                    <a:bodyPr/>
                    <a:lstStyle/>
                    <a:p>
                      <a:pPr algn="ctr"/>
                      <a:r>
                        <a:rPr lang="en-US" sz="1200"/>
                        <a:t>Pediatric</a:t>
                      </a:r>
                    </a:p>
                  </a:txBody>
                  <a:tcPr anchor="ctr"/>
                </a:tc>
                <a:tc>
                  <a:txBody>
                    <a:bodyPr/>
                    <a:lstStyle/>
                    <a:p>
                      <a:pPr algn="ctr" fontAlgn="b"/>
                      <a:r>
                        <a:rPr lang="en-US" sz="1200" b="0" i="0" u="none" strike="noStrike">
                          <a:solidFill>
                            <a:srgbClr val="000000"/>
                          </a:solidFill>
                          <a:effectLst/>
                          <a:latin typeface="Aptos Narrow" panose="020B0004020202020204" pitchFamily="34" charset="0"/>
                        </a:rPr>
                        <a:t>5-12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8-10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5-10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5-8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5-12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5-12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5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6-10 Fr</a:t>
                      </a:r>
                    </a:p>
                  </a:txBody>
                  <a:tcPr marL="9525" marR="9525" marT="9525" marB="0" anchor="ctr"/>
                </a:tc>
                <a:tc>
                  <a:txBody>
                    <a:bodyPr/>
                    <a:lstStyle/>
                    <a:p>
                      <a:pPr algn="ctr" fontAlgn="b"/>
                      <a:r>
                        <a:rPr lang="en-US" sz="1200" b="0" i="0" u="none" strike="noStrike">
                          <a:solidFill>
                            <a:srgbClr val="000000"/>
                          </a:solidFill>
                          <a:effectLst/>
                          <a:latin typeface="Aptos Narrow" panose="020B0004020202020204" pitchFamily="34" charset="0"/>
                        </a:rPr>
                        <a:t>8-10 Fr</a:t>
                      </a:r>
                    </a:p>
                  </a:txBody>
                  <a:tcPr marL="9525" marR="9525" marT="9525" marB="0" anchor="ctr"/>
                </a:tc>
                <a:extLst>
                  <a:ext uri="{0D108BD9-81ED-4DB2-BD59-A6C34878D82A}">
                    <a16:rowId xmlns:a16="http://schemas.microsoft.com/office/drawing/2014/main" val="3843279456"/>
                  </a:ext>
                </a:extLst>
              </a:tr>
            </a:tbl>
          </a:graphicData>
        </a:graphic>
      </p:graphicFrame>
      <p:sp>
        <p:nvSpPr>
          <p:cNvPr id="9" name="TextBox 8">
            <a:extLst>
              <a:ext uri="{FF2B5EF4-FFF2-40B4-BE49-F238E27FC236}">
                <a16:creationId xmlns:a16="http://schemas.microsoft.com/office/drawing/2014/main" id="{94D52BF5-3F92-DBCE-1A73-428F25440CAF}"/>
              </a:ext>
            </a:extLst>
          </p:cNvPr>
          <p:cNvSpPr txBox="1"/>
          <p:nvPr/>
        </p:nvSpPr>
        <p:spPr>
          <a:xfrm>
            <a:off x="561975" y="3762389"/>
            <a:ext cx="4903778" cy="2416046"/>
          </a:xfrm>
          <a:prstGeom prst="rect">
            <a:avLst/>
          </a:prstGeom>
          <a:noFill/>
        </p:spPr>
        <p:txBody>
          <a:bodyPr wrap="none" rtlCol="0">
            <a:spAutoFit/>
          </a:bodyPr>
          <a:lstStyle/>
          <a:p>
            <a:pPr>
              <a:spcAft>
                <a:spcPts val="600"/>
              </a:spcAft>
            </a:pPr>
            <a:r>
              <a:rPr lang="en-US" sz="1400" b="1" dirty="0">
                <a:effectLst/>
                <a:latin typeface="Helvetica" pitchFamily="2" charset="0"/>
              </a:rPr>
              <a:t>Specialty Catheters:</a:t>
            </a:r>
          </a:p>
          <a:p>
            <a:pPr marL="285750" indent="-285750">
              <a:spcAft>
                <a:spcPts val="600"/>
              </a:spcAft>
              <a:buFont typeface="Arial" panose="020B0604020202020204" pitchFamily="34" charset="0"/>
              <a:buChar char="•"/>
            </a:pPr>
            <a:r>
              <a:rPr lang="en-US" sz="1400" dirty="0">
                <a:effectLst/>
                <a:latin typeface="Helvetica" pitchFamily="2" charset="0"/>
              </a:rPr>
              <a:t>﻿﻿Ballard Multi-Access Catheter for Neonates/Pediatrics</a:t>
            </a:r>
          </a:p>
          <a:p>
            <a:pPr marL="285750" indent="-285750">
              <a:spcAft>
                <a:spcPts val="600"/>
              </a:spcAft>
              <a:buFont typeface="Arial" panose="020B0604020202020204" pitchFamily="34" charset="0"/>
              <a:buChar char="•"/>
            </a:pPr>
            <a:r>
              <a:rPr lang="en-US" sz="1400" dirty="0">
                <a:effectLst/>
                <a:latin typeface="Helvetica" pitchFamily="2" charset="0"/>
              </a:rPr>
              <a:t>Ballard </a:t>
            </a:r>
            <a:r>
              <a:rPr lang="en-US" sz="1400" dirty="0" err="1">
                <a:effectLst/>
                <a:latin typeface="Helvetica" pitchFamily="2" charset="0"/>
              </a:rPr>
              <a:t>Qwik</a:t>
            </a:r>
            <a:r>
              <a:rPr lang="en-US" sz="1400" dirty="0">
                <a:effectLst/>
                <a:latin typeface="Helvetica" pitchFamily="2" charset="0"/>
              </a:rPr>
              <a:t> Clip Catheter</a:t>
            </a:r>
          </a:p>
          <a:p>
            <a:pPr marL="285750" indent="-285750">
              <a:spcAft>
                <a:spcPts val="600"/>
              </a:spcAft>
              <a:buFont typeface="Arial" panose="020B0604020202020204" pitchFamily="34" charset="0"/>
              <a:buChar char="•"/>
            </a:pPr>
            <a:r>
              <a:rPr lang="en-US" sz="1400" dirty="0">
                <a:effectLst/>
                <a:latin typeface="Helvetica" pitchFamily="2" charset="0"/>
              </a:rPr>
              <a:t>Ballard Tracheostomy Closed Suction System with caps</a:t>
            </a:r>
          </a:p>
          <a:p>
            <a:pPr marL="285750" indent="-285750">
              <a:spcAft>
                <a:spcPts val="600"/>
              </a:spcAft>
              <a:buFont typeface="Arial" panose="020B0604020202020204" pitchFamily="34" charset="0"/>
              <a:buChar char="•"/>
            </a:pPr>
            <a:r>
              <a:rPr lang="en-US" sz="1400" dirty="0">
                <a:effectLst/>
                <a:latin typeface="Helvetica" pitchFamily="2" charset="0"/>
              </a:rPr>
              <a:t>Ballard Liberator ET Tube Clearing System</a:t>
            </a:r>
          </a:p>
          <a:p>
            <a:pPr marL="285750" indent="-285750">
              <a:spcAft>
                <a:spcPts val="600"/>
              </a:spcAft>
              <a:buFont typeface="Arial" panose="020B0604020202020204" pitchFamily="34" charset="0"/>
              <a:buChar char="•"/>
            </a:pPr>
            <a:r>
              <a:rPr lang="en-US" sz="1400" dirty="0">
                <a:effectLst/>
                <a:latin typeface="Helvetica" pitchFamily="2" charset="0"/>
              </a:rPr>
              <a:t>Ballard Restore2 Endotracheal Tube Cleaner</a:t>
            </a:r>
          </a:p>
          <a:p>
            <a:pPr marL="285750" indent="-285750">
              <a:spcAft>
                <a:spcPts val="600"/>
              </a:spcAft>
              <a:buFont typeface="Arial" panose="020B0604020202020204" pitchFamily="34" charset="0"/>
              <a:buChar char="•"/>
            </a:pPr>
            <a:r>
              <a:rPr lang="en-US" sz="1400" dirty="0">
                <a:effectLst/>
                <a:latin typeface="Helvetica" pitchFamily="2" charset="0"/>
              </a:rPr>
              <a:t>﻿﻿Ballard Mini-BAL Sampling Catheter</a:t>
            </a:r>
          </a:p>
          <a:p>
            <a:endParaRPr lang="en-US" dirty="0"/>
          </a:p>
        </p:txBody>
      </p:sp>
    </p:spTree>
    <p:extLst>
      <p:ext uri="{BB962C8B-B14F-4D97-AF65-F5344CB8AC3E}">
        <p14:creationId xmlns:p14="http://schemas.microsoft.com/office/powerpoint/2010/main" val="1471489711"/>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370AF11-FD35-CB36-858A-CE131BD0E60C}"/>
              </a:ext>
            </a:extLst>
          </p:cNvPr>
          <p:cNvSpPr>
            <a:spLocks noGrp="1"/>
          </p:cNvSpPr>
          <p:nvPr>
            <p:ph idx="1"/>
          </p:nvPr>
        </p:nvSpPr>
        <p:spPr>
          <a:xfrm>
            <a:off x="561975" y="1400175"/>
            <a:ext cx="5534025" cy="4737153"/>
          </a:xfrm>
        </p:spPr>
        <p:txBody>
          <a:bodyPr>
            <a:normAutofit/>
          </a:bodyPr>
          <a:lstStyle/>
          <a:p>
            <a:r>
              <a:rPr lang="en-US" dirty="0"/>
              <a:t>Adult | 24 hour</a:t>
            </a:r>
          </a:p>
          <a:p>
            <a:r>
              <a:rPr lang="en-US" dirty="0"/>
              <a:t>﻿Available in sizes 10-16 Fr</a:t>
            </a:r>
          </a:p>
          <a:p>
            <a:r>
              <a:rPr lang="en-US" dirty="0"/>
              <a:t>﻿Color-coded by FR size</a:t>
            </a:r>
          </a:p>
          <a:p>
            <a:r>
              <a:rPr lang="en-US" dirty="0"/>
              <a:t>﻿"Soft" low durometer catheter to minimize tracheal trauma</a:t>
            </a:r>
          </a:p>
          <a:p>
            <a:r>
              <a:rPr lang="en-US" dirty="0"/>
              <a:t>﻿Tactile sleeve for catheter advancement</a:t>
            </a:r>
          </a:p>
          <a:p>
            <a:r>
              <a:rPr lang="en-US" dirty="0"/>
              <a:t>﻿Depth markings for measured depth suctioning to help prevent unnecessary tracheal trauma</a:t>
            </a:r>
          </a:p>
          <a:p>
            <a:r>
              <a:rPr lang="en-US" dirty="0"/>
              <a:t>﻿Thumb-controlled suction valve</a:t>
            </a:r>
          </a:p>
          <a:p>
            <a:r>
              <a:rPr lang="en-US" dirty="0"/>
              <a:t>﻿Locks to prevent accidental suctioning</a:t>
            </a:r>
          </a:p>
          <a:p>
            <a:endParaRPr lang="en-US" dirty="0"/>
          </a:p>
        </p:txBody>
      </p:sp>
      <p:sp>
        <p:nvSpPr>
          <p:cNvPr id="2" name="Slide Number Placeholder 1">
            <a:extLst>
              <a:ext uri="{FF2B5EF4-FFF2-40B4-BE49-F238E27FC236}">
                <a16:creationId xmlns:a16="http://schemas.microsoft.com/office/drawing/2014/main" id="{3F569B45-BF65-35F8-539C-86A16E121DE2}"/>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220</a:t>
            </a:fld>
            <a:endParaRPr lang="en-US"/>
          </a:p>
        </p:txBody>
      </p:sp>
      <p:sp>
        <p:nvSpPr>
          <p:cNvPr id="3" name="Title 2">
            <a:extLst>
              <a:ext uri="{FF2B5EF4-FFF2-40B4-BE49-F238E27FC236}">
                <a16:creationId xmlns:a16="http://schemas.microsoft.com/office/drawing/2014/main" id="{AF97DED8-B003-8E8C-49C5-1D12EAC599A9}"/>
              </a:ext>
            </a:extLst>
          </p:cNvPr>
          <p:cNvSpPr>
            <a:spLocks noGrp="1"/>
          </p:cNvSpPr>
          <p:nvPr>
            <p:ph type="title"/>
          </p:nvPr>
        </p:nvSpPr>
        <p:spPr>
          <a:xfrm>
            <a:off x="522219" y="419100"/>
            <a:ext cx="10515600" cy="668820"/>
          </a:xfrm>
        </p:spPr>
        <p:txBody>
          <a:bodyPr>
            <a:normAutofit/>
          </a:bodyPr>
          <a:lstStyle/>
          <a:p>
            <a:r>
              <a:rPr lang="en-US"/>
              <a:t>Ballard Closed Suction Systems</a:t>
            </a:r>
          </a:p>
        </p:txBody>
      </p:sp>
      <p:pic>
        <p:nvPicPr>
          <p:cNvPr id="4" name="Picture 3">
            <a:extLst>
              <a:ext uri="{FF2B5EF4-FFF2-40B4-BE49-F238E27FC236}">
                <a16:creationId xmlns:a16="http://schemas.microsoft.com/office/drawing/2014/main" id="{72D5E616-8F4A-D8FF-17C5-A3CDF7005F5F}"/>
              </a:ext>
            </a:extLst>
          </p:cNvPr>
          <p:cNvPicPr>
            <a:picLocks noChangeAspect="1"/>
          </p:cNvPicPr>
          <p:nvPr/>
        </p:nvPicPr>
        <p:blipFill rotWithShape="1">
          <a:blip r:embed="rId3"/>
          <a:srcRect l="58831" t="16518" r="2196" b="3889"/>
          <a:stretch/>
        </p:blipFill>
        <p:spPr>
          <a:xfrm>
            <a:off x="6614837" y="1249923"/>
            <a:ext cx="4406855" cy="5039989"/>
          </a:xfrm>
          <a:prstGeom prst="rect">
            <a:avLst/>
          </a:prstGeom>
          <a:ln>
            <a:solidFill>
              <a:schemeClr val="bg1">
                <a:lumMod val="85000"/>
              </a:schemeClr>
            </a:solidFill>
          </a:ln>
        </p:spPr>
      </p:pic>
    </p:spTree>
    <p:extLst>
      <p:ext uri="{BB962C8B-B14F-4D97-AF65-F5344CB8AC3E}">
        <p14:creationId xmlns:p14="http://schemas.microsoft.com/office/powerpoint/2010/main" val="304819043"/>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F8607-2F30-170A-DDA6-F004C6640FC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CD791C-6174-B882-DC9D-9E51338F630F}"/>
              </a:ext>
            </a:extLst>
          </p:cNvPr>
          <p:cNvSpPr>
            <a:spLocks noGrp="1"/>
          </p:cNvSpPr>
          <p:nvPr>
            <p:ph sz="half" idx="1"/>
          </p:nvPr>
        </p:nvSpPr>
        <p:spPr>
          <a:xfrm>
            <a:off x="584205" y="1300480"/>
            <a:ext cx="5181600" cy="4842617"/>
          </a:xfrm>
        </p:spPr>
        <p:txBody>
          <a:bodyPr>
            <a:normAutofit/>
          </a:bodyPr>
          <a:lstStyle/>
          <a:p>
            <a:r>
              <a:rPr lang="en-US"/>
              <a:t>Market Leader in Closed Suction for </a:t>
            </a:r>
            <a:br>
              <a:rPr lang="en-US"/>
            </a:br>
            <a:r>
              <a:rPr lang="en-US"/>
              <a:t>over 30 Years</a:t>
            </a:r>
          </a:p>
          <a:p>
            <a:r>
              <a:rPr lang="en-US"/>
              <a:t>Ballard Closed Suction Systems are the #1 choice of providers and clinicians</a:t>
            </a:r>
          </a:p>
        </p:txBody>
      </p:sp>
      <p:sp>
        <p:nvSpPr>
          <p:cNvPr id="4" name="Slide Number Placeholder 3">
            <a:extLst>
              <a:ext uri="{FF2B5EF4-FFF2-40B4-BE49-F238E27FC236}">
                <a16:creationId xmlns:a16="http://schemas.microsoft.com/office/drawing/2014/main" id="{4DDB69FA-76D1-24E4-B5AF-DC713EC0830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221</a:t>
            </a:fld>
            <a:endParaRPr lang="en-US"/>
          </a:p>
        </p:txBody>
      </p:sp>
      <p:sp>
        <p:nvSpPr>
          <p:cNvPr id="5" name="Title 4">
            <a:extLst>
              <a:ext uri="{FF2B5EF4-FFF2-40B4-BE49-F238E27FC236}">
                <a16:creationId xmlns:a16="http://schemas.microsoft.com/office/drawing/2014/main" id="{FD8F0485-890E-F134-28DE-D482A0EBA096}"/>
              </a:ext>
            </a:extLst>
          </p:cNvPr>
          <p:cNvSpPr>
            <a:spLocks noGrp="1"/>
          </p:cNvSpPr>
          <p:nvPr>
            <p:ph type="title"/>
          </p:nvPr>
        </p:nvSpPr>
        <p:spPr>
          <a:xfrm>
            <a:off x="522219" y="419100"/>
            <a:ext cx="10515600" cy="668820"/>
          </a:xfrm>
        </p:spPr>
        <p:txBody>
          <a:bodyPr/>
          <a:lstStyle/>
          <a:p>
            <a:r>
              <a:rPr lang="en-US"/>
              <a:t>Ballard Market Leader</a:t>
            </a:r>
          </a:p>
        </p:txBody>
      </p:sp>
      <p:pic>
        <p:nvPicPr>
          <p:cNvPr id="7" name="Picture 6">
            <a:extLst>
              <a:ext uri="{FF2B5EF4-FFF2-40B4-BE49-F238E27FC236}">
                <a16:creationId xmlns:a16="http://schemas.microsoft.com/office/drawing/2014/main" id="{615290DD-B6A3-B35B-D1B4-C1F945556734}"/>
              </a:ext>
            </a:extLst>
          </p:cNvPr>
          <p:cNvPicPr>
            <a:picLocks noChangeAspect="1"/>
          </p:cNvPicPr>
          <p:nvPr/>
        </p:nvPicPr>
        <p:blipFill>
          <a:blip r:embed="rId2"/>
          <a:stretch>
            <a:fillRect/>
          </a:stretch>
        </p:blipFill>
        <p:spPr>
          <a:xfrm>
            <a:off x="7053901" y="1269248"/>
            <a:ext cx="4279180" cy="504843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grpSp>
        <p:nvGrpSpPr>
          <p:cNvPr id="8" name="Group 7">
            <a:extLst>
              <a:ext uri="{FF2B5EF4-FFF2-40B4-BE49-F238E27FC236}">
                <a16:creationId xmlns:a16="http://schemas.microsoft.com/office/drawing/2014/main" id="{50853762-7373-F84B-31B0-AD4C87B29BE7}"/>
              </a:ext>
            </a:extLst>
          </p:cNvPr>
          <p:cNvGrpSpPr/>
          <p:nvPr/>
        </p:nvGrpSpPr>
        <p:grpSpPr>
          <a:xfrm>
            <a:off x="1120065" y="2964318"/>
            <a:ext cx="4578487" cy="3106523"/>
            <a:chOff x="3997600" y="3766219"/>
            <a:chExt cx="3411200" cy="2314514"/>
          </a:xfrm>
        </p:grpSpPr>
        <p:graphicFrame>
          <p:nvGraphicFramePr>
            <p:cNvPr id="10" name="Chart 9">
              <a:extLst>
                <a:ext uri="{FF2B5EF4-FFF2-40B4-BE49-F238E27FC236}">
                  <a16:creationId xmlns:a16="http://schemas.microsoft.com/office/drawing/2014/main" id="{E661A8A7-6159-EC05-496A-C3E8A3E18EA1}"/>
                </a:ext>
              </a:extLst>
            </p:cNvPr>
            <p:cNvGraphicFramePr/>
            <p:nvPr/>
          </p:nvGraphicFramePr>
          <p:xfrm>
            <a:off x="3997600" y="3766219"/>
            <a:ext cx="3411200" cy="2314514"/>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35276253-26F5-B6D4-978F-F77DA230EB92}"/>
                </a:ext>
              </a:extLst>
            </p:cNvPr>
            <p:cNvSpPr txBox="1"/>
            <p:nvPr/>
          </p:nvSpPr>
          <p:spPr>
            <a:xfrm>
              <a:off x="5047199" y="4392984"/>
              <a:ext cx="1334853" cy="1015663"/>
            </a:xfrm>
            <a:prstGeom prst="rect">
              <a:avLst/>
            </a:prstGeom>
            <a:noFill/>
          </p:spPr>
          <p:txBody>
            <a:bodyPr wrap="square" rtlCol="0" anchor="ctr">
              <a:spAutoFit/>
            </a:bodyPr>
            <a:lstStyle/>
            <a:p>
              <a:pPr marL="0" marR="0" lvl="0" indent="0" algn="ctr" defTabSz="76197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141414"/>
                  </a:solidFill>
                  <a:effectLst/>
                  <a:uLnTx/>
                  <a:uFillTx/>
                  <a:latin typeface="Verdana" panose="020B0604030504040204" pitchFamily="34" charset="0"/>
                  <a:ea typeface="Verdana" panose="020B0604030504040204" pitchFamily="34" charset="0"/>
                  <a:cs typeface="Verdana" panose="020B0604030504040204" pitchFamily="34" charset="0"/>
                </a:rPr>
                <a:t>&gt;90%</a:t>
              </a:r>
            </a:p>
            <a:p>
              <a:pPr marL="0" marR="0" lvl="0" indent="0" algn="ctr" defTabSz="7619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41414"/>
                  </a:solidFill>
                  <a:effectLst/>
                  <a:uLnTx/>
                  <a:uFillTx/>
                  <a:latin typeface="Verdana" panose="020B0604030504040204" pitchFamily="34" charset="0"/>
                  <a:ea typeface="Verdana" panose="020B0604030504040204" pitchFamily="34" charset="0"/>
                  <a:cs typeface="Verdana" panose="020B0604030504040204" pitchFamily="34" charset="0"/>
                </a:rPr>
                <a:t>Market </a:t>
              </a:r>
              <a:br>
                <a:rPr kumimoji="0" lang="en-US" sz="1800" b="0" i="0" u="none" strike="noStrike" kern="1200" cap="none" spc="0" normalizeH="0" baseline="0" noProof="0">
                  <a:ln>
                    <a:noFill/>
                  </a:ln>
                  <a:solidFill>
                    <a:srgbClr val="141414"/>
                  </a:solidFill>
                  <a:effectLst/>
                  <a:uLnTx/>
                  <a:uFillTx/>
                  <a:latin typeface="Verdana" panose="020B0604030504040204" pitchFamily="34" charset="0"/>
                  <a:ea typeface="Verdana" panose="020B0604030504040204" pitchFamily="34" charset="0"/>
                  <a:cs typeface="Verdana" panose="020B0604030504040204" pitchFamily="34" charset="0"/>
                </a:rPr>
              </a:br>
              <a:r>
                <a:rPr kumimoji="0" lang="en-US" sz="1800" b="0" i="0" u="none" strike="noStrike" kern="1200" cap="none" spc="0" normalizeH="0" baseline="0" noProof="0">
                  <a:ln>
                    <a:noFill/>
                  </a:ln>
                  <a:solidFill>
                    <a:srgbClr val="141414"/>
                  </a:solidFill>
                  <a:effectLst/>
                  <a:uLnTx/>
                  <a:uFillTx/>
                  <a:latin typeface="Verdana" panose="020B0604030504040204" pitchFamily="34" charset="0"/>
                  <a:ea typeface="Verdana" panose="020B0604030504040204" pitchFamily="34" charset="0"/>
                  <a:cs typeface="Verdana" panose="020B0604030504040204" pitchFamily="34" charset="0"/>
                </a:rPr>
                <a:t>Share</a:t>
              </a:r>
            </a:p>
          </p:txBody>
        </p:sp>
      </p:grpSp>
    </p:spTree>
    <p:extLst>
      <p:ext uri="{BB962C8B-B14F-4D97-AF65-F5344CB8AC3E}">
        <p14:creationId xmlns:p14="http://schemas.microsoft.com/office/powerpoint/2010/main" val="1906136636"/>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44528-327F-209F-5A31-4DBF2D4F285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FA2FF6A-072D-1DD5-740D-4DD326F822AE}"/>
              </a:ext>
            </a:extLst>
          </p:cNvPr>
          <p:cNvSpPr>
            <a:spLocks noGrp="1"/>
          </p:cNvSpPr>
          <p:nvPr>
            <p:ph sz="half" idx="1"/>
          </p:nvPr>
        </p:nvSpPr>
        <p:spPr>
          <a:xfrm>
            <a:off x="584205" y="1300480"/>
            <a:ext cx="5181600" cy="4842617"/>
          </a:xfrm>
        </p:spPr>
        <p:txBody>
          <a:bodyPr vert="horz" lIns="91440" tIns="45720" rIns="91440" bIns="45720" rtlCol="0" anchor="t">
            <a:normAutofit fontScale="85000" lnSpcReduction="10000"/>
          </a:bodyPr>
          <a:lstStyle/>
          <a:p>
            <a:r>
              <a:rPr lang="en-US"/>
              <a:t>Protect &amp; Grow Action Plan</a:t>
            </a:r>
          </a:p>
          <a:p>
            <a:r>
              <a:rPr lang="en-US" dirty="0">
                <a:latin typeface="Arial"/>
                <a:cs typeface="Arial"/>
              </a:rPr>
              <a:t>Review Medline / Customer PV file and identify all Adult </a:t>
            </a:r>
            <a:r>
              <a:rPr lang="en-US" dirty="0" err="1">
                <a:latin typeface="Arial"/>
                <a:cs typeface="Arial"/>
              </a:rPr>
              <a:t>TurboClean</a:t>
            </a:r>
            <a:r>
              <a:rPr lang="en-US" dirty="0">
                <a:latin typeface="Arial"/>
                <a:cs typeface="Arial"/>
              </a:rPr>
              <a:t> 72hr and Adult Standard 24hr users</a:t>
            </a:r>
          </a:p>
          <a:p>
            <a:pPr lvl="1"/>
            <a:r>
              <a:rPr lang="en-US"/>
              <a:t>Vizient – Sole Source. Start with high-volume accounts 1st and work your way through your account list</a:t>
            </a:r>
          </a:p>
          <a:p>
            <a:pPr lvl="1"/>
            <a:r>
              <a:rPr lang="en-US"/>
              <a:t>Premier – Sole Source</a:t>
            </a:r>
          </a:p>
          <a:p>
            <a:pPr lvl="1"/>
            <a:r>
              <a:rPr lang="en-US"/>
              <a:t>Low Risk – HealthTrust and Children’s Hospitals</a:t>
            </a:r>
          </a:p>
          <a:p>
            <a:pPr marL="457200" lvl="1" indent="0">
              <a:buNone/>
            </a:pPr>
            <a:endParaRPr lang="en-US" dirty="0">
              <a:latin typeface="Arial"/>
              <a:cs typeface="Arial"/>
            </a:endParaRPr>
          </a:p>
          <a:p>
            <a:r>
              <a:rPr lang="en-US"/>
              <a:t>TSM/ASD/IDN Team Meet with key Supply Chain and Respiratory stakeholders to uncover competitive threat</a:t>
            </a:r>
          </a:p>
          <a:p>
            <a:pPr lvl="1"/>
            <a:r>
              <a:rPr lang="en-US" dirty="0">
                <a:latin typeface="Arial"/>
                <a:cs typeface="Arial"/>
              </a:rPr>
              <a:t>Ask if ML has approached clinical team regarding ML adult suction</a:t>
            </a:r>
          </a:p>
          <a:p>
            <a:pPr lvl="1"/>
            <a:r>
              <a:rPr lang="en-US" dirty="0">
                <a:latin typeface="Arial"/>
                <a:cs typeface="Arial"/>
              </a:rPr>
              <a:t>Do they plan on evaluating it or do they plan on taking a closer look at it? </a:t>
            </a:r>
          </a:p>
          <a:p>
            <a:pPr lvl="1"/>
            <a:r>
              <a:rPr lang="en-US"/>
              <a:t>Collect as much information as you can (obtain pricing quote, if possible)</a:t>
            </a:r>
          </a:p>
          <a:p>
            <a:pPr lvl="1"/>
            <a:r>
              <a:rPr lang="en-US"/>
              <a:t>Remind them of our sole source contract position – Vizient, Premier and HealthTrust</a:t>
            </a:r>
          </a:p>
          <a:p>
            <a:endParaRPr lang="en-US"/>
          </a:p>
        </p:txBody>
      </p:sp>
      <p:sp>
        <p:nvSpPr>
          <p:cNvPr id="4" name="Slide Number Placeholder 3">
            <a:extLst>
              <a:ext uri="{FF2B5EF4-FFF2-40B4-BE49-F238E27FC236}">
                <a16:creationId xmlns:a16="http://schemas.microsoft.com/office/drawing/2014/main" id="{3439F6EA-9290-590D-F6A0-EB583163FAD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222</a:t>
            </a:fld>
            <a:endParaRPr lang="en-US"/>
          </a:p>
        </p:txBody>
      </p:sp>
      <p:sp>
        <p:nvSpPr>
          <p:cNvPr id="5" name="Title 4">
            <a:extLst>
              <a:ext uri="{FF2B5EF4-FFF2-40B4-BE49-F238E27FC236}">
                <a16:creationId xmlns:a16="http://schemas.microsoft.com/office/drawing/2014/main" id="{60205286-313E-AB2F-AF8B-E1B0E4ECC1FD}"/>
              </a:ext>
            </a:extLst>
          </p:cNvPr>
          <p:cNvSpPr>
            <a:spLocks noGrp="1"/>
          </p:cNvSpPr>
          <p:nvPr>
            <p:ph type="title"/>
          </p:nvPr>
        </p:nvSpPr>
        <p:spPr>
          <a:xfrm>
            <a:off x="522219" y="419100"/>
            <a:ext cx="10515600" cy="668820"/>
          </a:xfrm>
        </p:spPr>
        <p:txBody>
          <a:bodyPr>
            <a:normAutofit/>
          </a:bodyPr>
          <a:lstStyle/>
          <a:p>
            <a:r>
              <a:rPr lang="en-US"/>
              <a:t>Next Steps Going into an Account </a:t>
            </a:r>
          </a:p>
        </p:txBody>
      </p:sp>
      <p:sp>
        <p:nvSpPr>
          <p:cNvPr id="3" name="TextBox 2">
            <a:extLst>
              <a:ext uri="{FF2B5EF4-FFF2-40B4-BE49-F238E27FC236}">
                <a16:creationId xmlns:a16="http://schemas.microsoft.com/office/drawing/2014/main" id="{070EF2C4-3CF2-6CE9-905F-061F0454BC24}"/>
              </a:ext>
            </a:extLst>
          </p:cNvPr>
          <p:cNvSpPr txBox="1"/>
          <p:nvPr/>
        </p:nvSpPr>
        <p:spPr>
          <a:xfrm>
            <a:off x="6096000" y="1303986"/>
            <a:ext cx="5366198" cy="18004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1500" baseline="0" dirty="0">
                <a:latin typeface="Arial"/>
                <a:ea typeface="Arial"/>
                <a:cs typeface="Arial"/>
              </a:rPr>
              <a:t>Communicate with the Team regarding any at </a:t>
            </a:r>
            <a:r>
              <a:rPr lang="en-US" sz="1500" dirty="0">
                <a:latin typeface="Arial"/>
                <a:ea typeface="Arial"/>
                <a:cs typeface="Arial"/>
              </a:rPr>
              <a:t>risk accounts​</a:t>
            </a:r>
          </a:p>
          <a:p>
            <a:pPr marL="228600" lvl="1" indent="-228600">
              <a:buFont typeface=""/>
              <a:buChar char="•"/>
            </a:pPr>
            <a:r>
              <a:rPr lang="en-US" sz="1500" baseline="0" dirty="0">
                <a:latin typeface="Arial"/>
                <a:ea typeface="Arial"/>
                <a:cs typeface="Arial"/>
              </a:rPr>
              <a:t>Send email to Namrata </a:t>
            </a:r>
            <a:r>
              <a:rPr lang="en-US" sz="1500" baseline="0" dirty="0" err="1">
                <a:latin typeface="Arial"/>
                <a:ea typeface="Arial"/>
                <a:cs typeface="Arial"/>
              </a:rPr>
              <a:t>Sopory</a:t>
            </a:r>
            <a:r>
              <a:rPr lang="en-US" sz="1500" baseline="0" dirty="0">
                <a:latin typeface="Arial"/>
                <a:ea typeface="Arial"/>
                <a:cs typeface="Arial"/>
              </a:rPr>
              <a:t>, Chris Holt, </a:t>
            </a:r>
            <a:r>
              <a:rPr lang="en-US" sz="1500" dirty="0">
                <a:latin typeface="Arial"/>
                <a:ea typeface="Arial"/>
                <a:cs typeface="Arial"/>
              </a:rPr>
              <a:t>Clinical Team</a:t>
            </a:r>
            <a:r>
              <a:rPr lang="en-US" sz="1500" baseline="0" dirty="0">
                <a:latin typeface="Arial"/>
                <a:ea typeface="Arial"/>
                <a:cs typeface="Arial"/>
              </a:rPr>
              <a:t>, Manager, GPO (Derrick, Kellie or Neal),Ezra Pearson, IDN team and Mark </a:t>
            </a:r>
            <a:r>
              <a:rPr lang="en-US" sz="1500" dirty="0">
                <a:latin typeface="Arial"/>
                <a:ea typeface="Arial"/>
                <a:cs typeface="Arial"/>
              </a:rPr>
              <a:t>​</a:t>
            </a:r>
          </a:p>
          <a:p>
            <a:pPr marL="228600" lvl="0" indent="-228600" rtl="0">
              <a:buFont typeface=""/>
              <a:buChar char="•"/>
            </a:pPr>
            <a:endParaRPr lang="en-US">
              <a:latin typeface="Arial"/>
              <a:ea typeface="Arial"/>
              <a:cs typeface="Arial"/>
            </a:endParaRPr>
          </a:p>
          <a:p>
            <a:pPr algn="ctr"/>
            <a:endParaRPr lang="en-US"/>
          </a:p>
        </p:txBody>
      </p:sp>
    </p:spTree>
    <p:extLst>
      <p:ext uri="{BB962C8B-B14F-4D97-AF65-F5344CB8AC3E}">
        <p14:creationId xmlns:p14="http://schemas.microsoft.com/office/powerpoint/2010/main" val="2303128588"/>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FAB51-1A0B-E652-E429-7B98A968BE96}"/>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2719CF3-B43C-FBEE-1D3C-4BBAE5CAB666}"/>
              </a:ext>
            </a:extLst>
          </p:cNvPr>
          <p:cNvSpPr>
            <a:spLocks noGrp="1"/>
          </p:cNvSpPr>
          <p:nvPr>
            <p:ph type="sldNum" sz="quarter" idx="4"/>
          </p:nvPr>
        </p:nvSpPr>
        <p:spPr>
          <a:xfrm>
            <a:off x="10810215" y="6855333"/>
            <a:ext cx="830696" cy="281997"/>
          </a:xfrm>
        </p:spPr>
        <p:txBody>
          <a:bodyPr/>
          <a:lstStyle/>
          <a:p>
            <a:fld id="{065D75E3-62B6-C44A-8295-14DF27978E1A}" type="slidenum">
              <a:rPr lang="en-US" sz="1400" smtClean="0"/>
              <a:pPr/>
              <a:t>223</a:t>
            </a:fld>
            <a:endParaRPr lang="en-US" sz="1400"/>
          </a:p>
        </p:txBody>
      </p:sp>
      <p:sp>
        <p:nvSpPr>
          <p:cNvPr id="4" name="Title 3">
            <a:extLst>
              <a:ext uri="{FF2B5EF4-FFF2-40B4-BE49-F238E27FC236}">
                <a16:creationId xmlns:a16="http://schemas.microsoft.com/office/drawing/2014/main" id="{1FE19F0A-87F7-7C8E-7E97-6F68B426CD37}"/>
              </a:ext>
            </a:extLst>
          </p:cNvPr>
          <p:cNvSpPr>
            <a:spLocks noGrp="1"/>
          </p:cNvSpPr>
          <p:nvPr>
            <p:ph type="title"/>
          </p:nvPr>
        </p:nvSpPr>
        <p:spPr/>
        <p:txBody>
          <a:bodyPr/>
          <a:lstStyle/>
          <a:p>
            <a:endParaRPr lang="en-US" sz="1400"/>
          </a:p>
        </p:txBody>
      </p:sp>
      <p:sp>
        <p:nvSpPr>
          <p:cNvPr id="5" name="TextBox 4">
            <a:extLst>
              <a:ext uri="{FF2B5EF4-FFF2-40B4-BE49-F238E27FC236}">
                <a16:creationId xmlns:a16="http://schemas.microsoft.com/office/drawing/2014/main" id="{BDD07E6F-97B5-11AE-8451-01D056EB1BB4}"/>
              </a:ext>
            </a:extLst>
          </p:cNvPr>
          <p:cNvSpPr txBox="1"/>
          <p:nvPr/>
        </p:nvSpPr>
        <p:spPr>
          <a:xfrm>
            <a:off x="159094" y="335077"/>
            <a:ext cx="12032906" cy="584775"/>
          </a:xfrm>
          <a:prstGeom prst="rect">
            <a:avLst/>
          </a:prstGeom>
          <a:solidFill>
            <a:schemeClr val="bg1"/>
          </a:solidFill>
        </p:spPr>
        <p:txBody>
          <a:bodyPr wrap="square" rtlCol="0">
            <a:spAutoFit/>
          </a:bodyPr>
          <a:lstStyle/>
          <a:p>
            <a:r>
              <a:rPr lang="en-US" sz="3200" dirty="0">
                <a:solidFill>
                  <a:srgbClr val="1D51A4"/>
                </a:solidFill>
                <a:latin typeface="+mn-lt"/>
              </a:rPr>
              <a:t>The BALLARD</a:t>
            </a:r>
            <a:r>
              <a:rPr lang="en-US" sz="3200" baseline="30000" dirty="0">
                <a:solidFill>
                  <a:srgbClr val="1D51A4"/>
                </a:solidFill>
                <a:latin typeface="+mn-lt"/>
              </a:rPr>
              <a:t>TM</a:t>
            </a:r>
            <a:r>
              <a:rPr lang="en-US" sz="3200" dirty="0">
                <a:solidFill>
                  <a:srgbClr val="1D51A4"/>
                </a:solidFill>
              </a:rPr>
              <a:t> 7Day Closed Suction System (Adults only)</a:t>
            </a:r>
            <a:endParaRPr lang="en-US" sz="3200" baseline="30000" dirty="0"/>
          </a:p>
        </p:txBody>
      </p:sp>
      <p:pic>
        <p:nvPicPr>
          <p:cNvPr id="6" name="Picture 5">
            <a:extLst>
              <a:ext uri="{FF2B5EF4-FFF2-40B4-BE49-F238E27FC236}">
                <a16:creationId xmlns:a16="http://schemas.microsoft.com/office/drawing/2014/main" id="{27AFCB02-60BC-DF8C-C771-70E096E1B3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8338261">
            <a:off x="6770342" y="503640"/>
            <a:ext cx="4652731" cy="6294640"/>
          </a:xfrm>
          <a:prstGeom prst="rect">
            <a:avLst/>
          </a:prstGeom>
          <a:noFill/>
          <a:ln>
            <a:noFill/>
          </a:ln>
        </p:spPr>
      </p:pic>
      <p:sp>
        <p:nvSpPr>
          <p:cNvPr id="64" name="TextBox 63">
            <a:extLst>
              <a:ext uri="{FF2B5EF4-FFF2-40B4-BE49-F238E27FC236}">
                <a16:creationId xmlns:a16="http://schemas.microsoft.com/office/drawing/2014/main" id="{FBD3044A-33FD-3358-4EA4-465D14039FDF}"/>
              </a:ext>
            </a:extLst>
          </p:cNvPr>
          <p:cNvSpPr txBox="1"/>
          <p:nvPr/>
        </p:nvSpPr>
        <p:spPr>
          <a:xfrm>
            <a:off x="290865" y="1157971"/>
            <a:ext cx="5752746" cy="5109091"/>
          </a:xfrm>
          <a:prstGeom prst="rect">
            <a:avLst/>
          </a:prstGeom>
          <a:solidFill>
            <a:srgbClr val="008557"/>
          </a:solidFill>
          <a:ln>
            <a:solidFill>
              <a:schemeClr val="accent1"/>
            </a:solidFill>
          </a:ln>
        </p:spPr>
        <p:txBody>
          <a:bodyPr wrap="square" rtlCol="0">
            <a:spAutoFit/>
          </a:bodyPr>
          <a:lstStyle/>
          <a:p>
            <a:endParaRPr lang="en-US" dirty="0">
              <a:solidFill>
                <a:schemeClr val="bg1"/>
              </a:solidFill>
            </a:endParaRPr>
          </a:p>
          <a:p>
            <a:endParaRPr lang="en-US" sz="600" dirty="0">
              <a:solidFill>
                <a:schemeClr val="bg1"/>
              </a:solidFill>
            </a:endParaRPr>
          </a:p>
          <a:p>
            <a:r>
              <a:rPr lang="en-US" sz="2400" dirty="0">
                <a:solidFill>
                  <a:schemeClr val="bg1"/>
                </a:solidFill>
              </a:rPr>
              <a:t>The </a:t>
            </a:r>
            <a:r>
              <a:rPr lang="en-US" sz="2400" b="1" dirty="0">
                <a:solidFill>
                  <a:schemeClr val="bg1"/>
                </a:solidFill>
              </a:rPr>
              <a:t>Ballard 7Day Closed Suction System </a:t>
            </a:r>
            <a:r>
              <a:rPr lang="en-US" sz="2400" dirty="0">
                <a:solidFill>
                  <a:schemeClr val="bg1"/>
                </a:solidFill>
              </a:rPr>
              <a:t>is a </a:t>
            </a:r>
            <a:r>
              <a:rPr lang="en-US" sz="2400" b="1" dirty="0">
                <a:solidFill>
                  <a:schemeClr val="bg1"/>
                </a:solidFill>
              </a:rPr>
              <a:t>simplified</a:t>
            </a:r>
            <a:r>
              <a:rPr lang="en-US" sz="2400" dirty="0">
                <a:solidFill>
                  <a:schemeClr val="bg1"/>
                </a:solidFill>
              </a:rPr>
              <a:t>, </a:t>
            </a:r>
            <a:r>
              <a:rPr lang="en-US" sz="2400" b="1" dirty="0">
                <a:solidFill>
                  <a:schemeClr val="bg1"/>
                </a:solidFill>
              </a:rPr>
              <a:t>streamlined</a:t>
            </a:r>
            <a:r>
              <a:rPr lang="en-US" sz="2400" dirty="0">
                <a:solidFill>
                  <a:schemeClr val="bg1"/>
                </a:solidFill>
              </a:rPr>
              <a:t>, </a:t>
            </a:r>
            <a:r>
              <a:rPr lang="en-US" sz="2400" b="1" dirty="0">
                <a:solidFill>
                  <a:schemeClr val="bg1"/>
                </a:solidFill>
              </a:rPr>
              <a:t>easier-to-use</a:t>
            </a:r>
            <a:r>
              <a:rPr lang="en-US" sz="2400" dirty="0">
                <a:solidFill>
                  <a:schemeClr val="bg1"/>
                </a:solidFill>
              </a:rPr>
              <a:t> portfolio of products </a:t>
            </a:r>
            <a:r>
              <a:rPr lang="en-US" sz="2400" b="1" dirty="0">
                <a:solidFill>
                  <a:schemeClr val="bg1"/>
                </a:solidFill>
              </a:rPr>
              <a:t>for patients with an artificial airway for more than 72hrs </a:t>
            </a:r>
            <a:r>
              <a:rPr lang="en-US" sz="2400" dirty="0">
                <a:solidFill>
                  <a:schemeClr val="bg1"/>
                </a:solidFill>
              </a:rPr>
              <a:t>.</a:t>
            </a:r>
          </a:p>
          <a:p>
            <a:endParaRPr lang="en-US" sz="1400" dirty="0">
              <a:solidFill>
                <a:schemeClr val="bg1"/>
              </a:solidFill>
            </a:endParaRPr>
          </a:p>
          <a:p>
            <a:pPr marL="914400" lvl="1" indent="-457200">
              <a:lnSpc>
                <a:spcPct val="150000"/>
              </a:lnSpc>
              <a:buFont typeface="Arial" panose="020B0604020202020204" pitchFamily="34" charset="0"/>
              <a:buChar char="•"/>
            </a:pPr>
            <a:r>
              <a:rPr lang="en-US" sz="2000" dirty="0">
                <a:solidFill>
                  <a:schemeClr val="bg1"/>
                </a:solidFill>
              </a:rPr>
              <a:t>New Look! Visually differentiated</a:t>
            </a:r>
          </a:p>
          <a:p>
            <a:pPr marL="914400" lvl="1" indent="-457200">
              <a:lnSpc>
                <a:spcPct val="150000"/>
              </a:lnSpc>
              <a:buFont typeface="Arial" panose="020B0604020202020204" pitchFamily="34" charset="0"/>
              <a:buChar char="•"/>
            </a:pPr>
            <a:r>
              <a:rPr lang="en-US" sz="2000" dirty="0">
                <a:solidFill>
                  <a:schemeClr val="bg1"/>
                </a:solidFill>
              </a:rPr>
              <a:t>Duration of use: Up to 7Days</a:t>
            </a:r>
          </a:p>
          <a:p>
            <a:pPr marL="914400" lvl="1" indent="-457200">
              <a:lnSpc>
                <a:spcPct val="150000"/>
              </a:lnSpc>
              <a:buFont typeface="Arial" panose="020B0604020202020204" pitchFamily="34" charset="0"/>
              <a:buChar char="•"/>
            </a:pPr>
            <a:r>
              <a:rPr lang="en-US" sz="2000" dirty="0">
                <a:solidFill>
                  <a:schemeClr val="bg1"/>
                </a:solidFill>
              </a:rPr>
              <a:t>MR Safe</a:t>
            </a:r>
          </a:p>
          <a:p>
            <a:pPr marL="914400" lvl="1" indent="-457200">
              <a:lnSpc>
                <a:spcPct val="150000"/>
              </a:lnSpc>
              <a:buFont typeface="Arial" panose="020B0604020202020204" pitchFamily="34" charset="0"/>
              <a:buChar char="•"/>
            </a:pPr>
            <a:r>
              <a:rPr lang="en-US" sz="2000" dirty="0">
                <a:solidFill>
                  <a:schemeClr val="bg1"/>
                </a:solidFill>
              </a:rPr>
              <a:t>T-Piece depth marks</a:t>
            </a:r>
          </a:p>
          <a:p>
            <a:pPr marL="914400" lvl="1" indent="-457200">
              <a:lnSpc>
                <a:spcPct val="150000"/>
              </a:lnSpc>
              <a:buFont typeface="Arial" panose="020B0604020202020204" pitchFamily="34" charset="0"/>
              <a:buChar char="•"/>
            </a:pPr>
            <a:r>
              <a:rPr lang="en-US" sz="2000" dirty="0">
                <a:solidFill>
                  <a:schemeClr val="bg1"/>
                </a:solidFill>
              </a:rPr>
              <a:t>Additional “Value Add” features</a:t>
            </a:r>
          </a:p>
          <a:p>
            <a:pPr marL="914400" lvl="1" indent="-457200">
              <a:buFont typeface="Arial" panose="020B0604020202020204" pitchFamily="34" charset="0"/>
              <a:buChar char="•"/>
            </a:pPr>
            <a:endParaRPr lang="en-US" dirty="0">
              <a:solidFill>
                <a:schemeClr val="bg1"/>
              </a:solidFill>
            </a:endParaRPr>
          </a:p>
        </p:txBody>
      </p:sp>
      <p:sp>
        <p:nvSpPr>
          <p:cNvPr id="2" name="TextBox 1">
            <a:extLst>
              <a:ext uri="{FF2B5EF4-FFF2-40B4-BE49-F238E27FC236}">
                <a16:creationId xmlns:a16="http://schemas.microsoft.com/office/drawing/2014/main" id="{69348412-7740-FCA0-63F6-6D3BFE60CAFE}"/>
              </a:ext>
            </a:extLst>
          </p:cNvPr>
          <p:cNvSpPr txBox="1"/>
          <p:nvPr/>
        </p:nvSpPr>
        <p:spPr>
          <a:xfrm>
            <a:off x="3817708" y="6351088"/>
            <a:ext cx="4090737" cy="369332"/>
          </a:xfrm>
          <a:prstGeom prst="rect">
            <a:avLst/>
          </a:prstGeom>
          <a:noFill/>
        </p:spPr>
        <p:txBody>
          <a:bodyPr wrap="square" rtlCol="0">
            <a:spAutoFit/>
          </a:bodyPr>
          <a:lstStyle/>
          <a:p>
            <a:pPr algn="ctr"/>
            <a:r>
              <a:rPr lang="en-US" b="1" dirty="0">
                <a:solidFill>
                  <a:srgbClr val="EE0000"/>
                </a:solidFill>
              </a:rPr>
              <a:t>INTERNAL USE ONLY</a:t>
            </a:r>
          </a:p>
        </p:txBody>
      </p:sp>
    </p:spTree>
    <p:extLst>
      <p:ext uri="{BB962C8B-B14F-4D97-AF65-F5344CB8AC3E}">
        <p14:creationId xmlns:p14="http://schemas.microsoft.com/office/powerpoint/2010/main" val="1928098882"/>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CB910-6EF9-33E5-6128-D60E7BA30912}"/>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495EE33-BD69-D9A7-4768-C701A7767092}"/>
              </a:ext>
            </a:extLst>
          </p:cNvPr>
          <p:cNvGraphicFramePr>
            <a:graphicFrameLocks noGrp="1"/>
          </p:cNvGraphicFramePr>
          <p:nvPr>
            <p:ph idx="1"/>
          </p:nvPr>
        </p:nvGraphicFramePr>
        <p:xfrm>
          <a:off x="277157" y="1152425"/>
          <a:ext cx="11754679" cy="47501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58CAA3A0-0AB1-C8D6-2001-38BD5D5B45C2}"/>
              </a:ext>
            </a:extLst>
          </p:cNvPr>
          <p:cNvSpPr>
            <a:spLocks noGrp="1"/>
          </p:cNvSpPr>
          <p:nvPr>
            <p:ph type="sldNum" sz="quarter" idx="4"/>
          </p:nvPr>
        </p:nvSpPr>
        <p:spPr>
          <a:xfrm>
            <a:off x="10688571" y="6241364"/>
            <a:ext cx="830696" cy="281997"/>
          </a:xfrm>
        </p:spPr>
        <p:txBody>
          <a:bodyPr/>
          <a:lstStyle/>
          <a:p>
            <a:fld id="{065D75E3-62B6-C44A-8295-14DF27978E1A}" type="slidenum">
              <a:rPr lang="en-US" smtClean="0"/>
              <a:pPr/>
              <a:t>224</a:t>
            </a:fld>
            <a:endParaRPr lang="en-US"/>
          </a:p>
        </p:txBody>
      </p:sp>
      <p:sp>
        <p:nvSpPr>
          <p:cNvPr id="4" name="Title 3">
            <a:extLst>
              <a:ext uri="{FF2B5EF4-FFF2-40B4-BE49-F238E27FC236}">
                <a16:creationId xmlns:a16="http://schemas.microsoft.com/office/drawing/2014/main" id="{3234D267-A7EF-D8FD-44B0-E4CB45E36497}"/>
              </a:ext>
            </a:extLst>
          </p:cNvPr>
          <p:cNvSpPr>
            <a:spLocks noGrp="1"/>
          </p:cNvSpPr>
          <p:nvPr>
            <p:ph type="title"/>
          </p:nvPr>
        </p:nvSpPr>
        <p:spPr/>
        <p:txBody>
          <a:bodyPr/>
          <a:lstStyle/>
          <a:p>
            <a:endParaRPr lang="en-US"/>
          </a:p>
        </p:txBody>
      </p:sp>
      <p:sp>
        <p:nvSpPr>
          <p:cNvPr id="6" name="TextBox 5">
            <a:extLst>
              <a:ext uri="{FF2B5EF4-FFF2-40B4-BE49-F238E27FC236}">
                <a16:creationId xmlns:a16="http://schemas.microsoft.com/office/drawing/2014/main" id="{AA41C4AB-4D3B-17DD-12FE-8F1160305E8F}"/>
              </a:ext>
            </a:extLst>
          </p:cNvPr>
          <p:cNvSpPr txBox="1"/>
          <p:nvPr/>
        </p:nvSpPr>
        <p:spPr>
          <a:xfrm>
            <a:off x="159094" y="250731"/>
            <a:ext cx="10562565" cy="646331"/>
          </a:xfrm>
          <a:prstGeom prst="rect">
            <a:avLst/>
          </a:prstGeom>
          <a:solidFill>
            <a:schemeClr val="bg1"/>
          </a:solidFill>
        </p:spPr>
        <p:txBody>
          <a:bodyPr wrap="square" rtlCol="0">
            <a:spAutoFit/>
          </a:bodyPr>
          <a:lstStyle/>
          <a:p>
            <a:r>
              <a:rPr lang="en-US" sz="3600" dirty="0">
                <a:solidFill>
                  <a:srgbClr val="1D51A4"/>
                </a:solidFill>
                <a:latin typeface="+mn-lt"/>
              </a:rPr>
              <a:t>Ballard 7Day Portfolio Positioning</a:t>
            </a:r>
            <a:endParaRPr lang="en-US" sz="3600" dirty="0"/>
          </a:p>
        </p:txBody>
      </p:sp>
      <p:sp>
        <p:nvSpPr>
          <p:cNvPr id="17" name="Arrow: Up-Down 16">
            <a:extLst>
              <a:ext uri="{FF2B5EF4-FFF2-40B4-BE49-F238E27FC236}">
                <a16:creationId xmlns:a16="http://schemas.microsoft.com/office/drawing/2014/main" id="{B311E7A4-CEC1-DDBE-79E4-F09A0DA149B8}"/>
              </a:ext>
            </a:extLst>
          </p:cNvPr>
          <p:cNvSpPr/>
          <p:nvPr/>
        </p:nvSpPr>
        <p:spPr>
          <a:xfrm rot="5400000">
            <a:off x="5787968" y="1818055"/>
            <a:ext cx="733060" cy="9018826"/>
          </a:xfrm>
          <a:prstGeom prst="up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518B28FB-ED62-DBD6-5671-8BE4365766E0}"/>
              </a:ext>
            </a:extLst>
          </p:cNvPr>
          <p:cNvSpPr txBox="1"/>
          <p:nvPr/>
        </p:nvSpPr>
        <p:spPr>
          <a:xfrm>
            <a:off x="1781719" y="6157469"/>
            <a:ext cx="9059208" cy="353943"/>
          </a:xfrm>
          <a:prstGeom prst="rect">
            <a:avLst/>
          </a:prstGeom>
          <a:noFill/>
        </p:spPr>
        <p:txBody>
          <a:bodyPr wrap="square" rtlCol="0">
            <a:spAutoFit/>
          </a:bodyPr>
          <a:lstStyle/>
          <a:p>
            <a:r>
              <a:rPr lang="en-US" sz="1700" b="1" dirty="0"/>
              <a:t>Quality &amp; Reliability: </a:t>
            </a:r>
            <a:r>
              <a:rPr lang="en-US" sz="1700" dirty="0"/>
              <a:t>Manufactured at the same facilities with the same quality standards</a:t>
            </a:r>
          </a:p>
        </p:txBody>
      </p:sp>
      <p:pic>
        <p:nvPicPr>
          <p:cNvPr id="16" name="Picture 15" descr="A close-up of a tube&#10;&#10;AI-generated content may be incorrect.">
            <a:extLst>
              <a:ext uri="{FF2B5EF4-FFF2-40B4-BE49-F238E27FC236}">
                <a16:creationId xmlns:a16="http://schemas.microsoft.com/office/drawing/2014/main" id="{7840F24D-917B-4465-E308-54ECCE74225F}"/>
              </a:ext>
            </a:extLst>
          </p:cNvPr>
          <p:cNvPicPr>
            <a:picLocks noChangeAspect="1"/>
          </p:cNvPicPr>
          <p:nvPr/>
        </p:nvPicPr>
        <p:blipFill>
          <a:blip r:embed="rId7"/>
          <a:stretch>
            <a:fillRect/>
          </a:stretch>
        </p:blipFill>
        <p:spPr>
          <a:xfrm rot="16200000">
            <a:off x="1552811" y="1148147"/>
            <a:ext cx="1510478" cy="2134952"/>
          </a:xfrm>
          <a:prstGeom prst="rect">
            <a:avLst/>
          </a:prstGeom>
        </p:spPr>
      </p:pic>
      <p:pic>
        <p:nvPicPr>
          <p:cNvPr id="20" name="Picture 19" descr="A close-up of a medical device&#10;&#10;AI-generated content may be incorrect.">
            <a:extLst>
              <a:ext uri="{FF2B5EF4-FFF2-40B4-BE49-F238E27FC236}">
                <a16:creationId xmlns:a16="http://schemas.microsoft.com/office/drawing/2014/main" id="{7078AB1D-53B5-823B-91B9-572DD9695CFE}"/>
              </a:ext>
            </a:extLst>
          </p:cNvPr>
          <p:cNvPicPr>
            <a:picLocks noChangeAspect="1"/>
          </p:cNvPicPr>
          <p:nvPr/>
        </p:nvPicPr>
        <p:blipFill>
          <a:blip r:embed="rId8"/>
          <a:stretch>
            <a:fillRect/>
          </a:stretch>
        </p:blipFill>
        <p:spPr>
          <a:xfrm rot="16200000">
            <a:off x="5495258" y="1175102"/>
            <a:ext cx="1338991" cy="2153678"/>
          </a:xfrm>
          <a:prstGeom prst="rect">
            <a:avLst/>
          </a:prstGeom>
        </p:spPr>
      </p:pic>
      <p:grpSp>
        <p:nvGrpSpPr>
          <p:cNvPr id="2" name="Group 1">
            <a:extLst>
              <a:ext uri="{FF2B5EF4-FFF2-40B4-BE49-F238E27FC236}">
                <a16:creationId xmlns:a16="http://schemas.microsoft.com/office/drawing/2014/main" id="{24A4C249-891C-752F-BCDC-66EFB2344F50}"/>
              </a:ext>
            </a:extLst>
          </p:cNvPr>
          <p:cNvGrpSpPr/>
          <p:nvPr/>
        </p:nvGrpSpPr>
        <p:grpSpPr>
          <a:xfrm>
            <a:off x="8667156" y="1360036"/>
            <a:ext cx="2519161" cy="1730945"/>
            <a:chOff x="8479498" y="1088320"/>
            <a:chExt cx="2519161" cy="1730945"/>
          </a:xfrm>
        </p:grpSpPr>
        <p:sp>
          <p:nvSpPr>
            <p:cNvPr id="22" name="Rectangle 21">
              <a:extLst>
                <a:ext uri="{FF2B5EF4-FFF2-40B4-BE49-F238E27FC236}">
                  <a16:creationId xmlns:a16="http://schemas.microsoft.com/office/drawing/2014/main" id="{DF28C4F5-9946-5388-F530-6E8E8EF71255}"/>
                </a:ext>
              </a:extLst>
            </p:cNvPr>
            <p:cNvSpPr/>
            <p:nvPr/>
          </p:nvSpPr>
          <p:spPr>
            <a:xfrm>
              <a:off x="8479498" y="1200044"/>
              <a:ext cx="2519161" cy="151059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1B26AF26-DA6B-F993-4D43-2B20C092AAB9}"/>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rot="16581709">
              <a:off x="8876471" y="782903"/>
              <a:ext cx="1730945" cy="2341780"/>
            </a:xfrm>
            <a:prstGeom prst="rect">
              <a:avLst/>
            </a:prstGeom>
            <a:noFill/>
            <a:ln>
              <a:noFill/>
            </a:ln>
          </p:spPr>
        </p:pic>
      </p:grpSp>
      <p:sp>
        <p:nvSpPr>
          <p:cNvPr id="9" name="TextBox 8">
            <a:extLst>
              <a:ext uri="{FF2B5EF4-FFF2-40B4-BE49-F238E27FC236}">
                <a16:creationId xmlns:a16="http://schemas.microsoft.com/office/drawing/2014/main" id="{2CF2B047-58F7-7F82-D591-21A567002772}"/>
              </a:ext>
            </a:extLst>
          </p:cNvPr>
          <p:cNvSpPr txBox="1"/>
          <p:nvPr/>
        </p:nvSpPr>
        <p:spPr>
          <a:xfrm>
            <a:off x="9553574" y="-4632"/>
            <a:ext cx="2638425" cy="338554"/>
          </a:xfrm>
          <a:prstGeom prst="rect">
            <a:avLst/>
          </a:prstGeom>
          <a:solidFill>
            <a:schemeClr val="accent4">
              <a:lumMod val="20000"/>
              <a:lumOff val="80000"/>
            </a:schemeClr>
          </a:solidFill>
        </p:spPr>
        <p:txBody>
          <a:bodyPr wrap="square" rtlCol="0">
            <a:spAutoFit/>
          </a:bodyPr>
          <a:lstStyle/>
          <a:p>
            <a:pPr algn="ctr"/>
            <a:r>
              <a:rPr lang="en-US" sz="1600" b="1" dirty="0"/>
              <a:t>See Launch Binder</a:t>
            </a:r>
          </a:p>
        </p:txBody>
      </p:sp>
      <p:sp>
        <p:nvSpPr>
          <p:cNvPr id="7" name="TextBox 6">
            <a:extLst>
              <a:ext uri="{FF2B5EF4-FFF2-40B4-BE49-F238E27FC236}">
                <a16:creationId xmlns:a16="http://schemas.microsoft.com/office/drawing/2014/main" id="{5F493951-6A7C-A49E-B076-0563644CA28F}"/>
              </a:ext>
            </a:extLst>
          </p:cNvPr>
          <p:cNvSpPr txBox="1"/>
          <p:nvPr/>
        </p:nvSpPr>
        <p:spPr>
          <a:xfrm>
            <a:off x="3817708" y="6477764"/>
            <a:ext cx="4090737" cy="246221"/>
          </a:xfrm>
          <a:prstGeom prst="rect">
            <a:avLst/>
          </a:prstGeom>
          <a:noFill/>
        </p:spPr>
        <p:txBody>
          <a:bodyPr wrap="square" rtlCol="0">
            <a:spAutoFit/>
          </a:bodyPr>
          <a:lstStyle/>
          <a:p>
            <a:pPr algn="ctr"/>
            <a:r>
              <a:rPr lang="en-US" sz="1000" b="1" dirty="0">
                <a:solidFill>
                  <a:srgbClr val="EE0000"/>
                </a:solidFill>
              </a:rPr>
              <a:t>INTERNAL USE ONLY</a:t>
            </a:r>
          </a:p>
        </p:txBody>
      </p:sp>
    </p:spTree>
    <p:extLst>
      <p:ext uri="{BB962C8B-B14F-4D97-AF65-F5344CB8AC3E}">
        <p14:creationId xmlns:p14="http://schemas.microsoft.com/office/powerpoint/2010/main" val="711553423"/>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79250-5674-82E9-CD1D-72AE2CAA901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FB17608-6884-8586-168E-F155217BEFA6}"/>
              </a:ext>
            </a:extLst>
          </p:cNvPr>
          <p:cNvSpPr>
            <a:spLocks noGrp="1"/>
          </p:cNvSpPr>
          <p:nvPr>
            <p:ph type="title"/>
          </p:nvPr>
        </p:nvSpPr>
        <p:spPr/>
        <p:txBody>
          <a:bodyPr/>
          <a:lstStyle/>
          <a:p>
            <a:endParaRPr lang="en-US" sz="1400" dirty="0"/>
          </a:p>
        </p:txBody>
      </p:sp>
      <p:sp>
        <p:nvSpPr>
          <p:cNvPr id="5" name="TextBox 4">
            <a:extLst>
              <a:ext uri="{FF2B5EF4-FFF2-40B4-BE49-F238E27FC236}">
                <a16:creationId xmlns:a16="http://schemas.microsoft.com/office/drawing/2014/main" id="{12541070-574E-85C9-830F-D95FE3435993}"/>
              </a:ext>
            </a:extLst>
          </p:cNvPr>
          <p:cNvSpPr txBox="1"/>
          <p:nvPr/>
        </p:nvSpPr>
        <p:spPr>
          <a:xfrm>
            <a:off x="159094" y="250731"/>
            <a:ext cx="11560689" cy="646331"/>
          </a:xfrm>
          <a:prstGeom prst="rect">
            <a:avLst/>
          </a:prstGeom>
          <a:solidFill>
            <a:schemeClr val="bg1"/>
          </a:solidFill>
        </p:spPr>
        <p:txBody>
          <a:bodyPr wrap="square" rtlCol="0">
            <a:spAutoFit/>
          </a:bodyPr>
          <a:lstStyle/>
          <a:p>
            <a:r>
              <a:rPr lang="en-US" sz="3600" dirty="0">
                <a:solidFill>
                  <a:srgbClr val="1D51A4"/>
                </a:solidFill>
              </a:rPr>
              <a:t>Value Proposition Elements</a:t>
            </a:r>
            <a:endParaRPr lang="en-US" sz="3600" dirty="0">
              <a:solidFill>
                <a:srgbClr val="EE0000"/>
              </a:solidFill>
            </a:endParaRPr>
          </a:p>
        </p:txBody>
      </p:sp>
      <p:grpSp>
        <p:nvGrpSpPr>
          <p:cNvPr id="44" name="Group 43">
            <a:extLst>
              <a:ext uri="{FF2B5EF4-FFF2-40B4-BE49-F238E27FC236}">
                <a16:creationId xmlns:a16="http://schemas.microsoft.com/office/drawing/2014/main" id="{CC4EA320-95AF-DB7D-6EC9-9A9F55B151DA}"/>
              </a:ext>
            </a:extLst>
          </p:cNvPr>
          <p:cNvGrpSpPr/>
          <p:nvPr/>
        </p:nvGrpSpPr>
        <p:grpSpPr>
          <a:xfrm>
            <a:off x="272224" y="1108199"/>
            <a:ext cx="11294458" cy="773852"/>
            <a:chOff x="272224" y="1108199"/>
            <a:chExt cx="11294458" cy="773852"/>
          </a:xfrm>
        </p:grpSpPr>
        <p:grpSp>
          <p:nvGrpSpPr>
            <p:cNvPr id="34" name="Group 33">
              <a:extLst>
                <a:ext uri="{FF2B5EF4-FFF2-40B4-BE49-F238E27FC236}">
                  <a16:creationId xmlns:a16="http://schemas.microsoft.com/office/drawing/2014/main" id="{C7505A3D-3CFA-85BD-4212-3E8BCE792432}"/>
                </a:ext>
              </a:extLst>
            </p:cNvPr>
            <p:cNvGrpSpPr/>
            <p:nvPr/>
          </p:nvGrpSpPr>
          <p:grpSpPr>
            <a:xfrm>
              <a:off x="272224" y="1108199"/>
              <a:ext cx="2600167" cy="769441"/>
              <a:chOff x="272224" y="1108199"/>
              <a:chExt cx="2600167" cy="769441"/>
            </a:xfrm>
          </p:grpSpPr>
          <p:sp>
            <p:nvSpPr>
              <p:cNvPr id="2" name="Flowchart: Alternate Process 1">
                <a:extLst>
                  <a:ext uri="{FF2B5EF4-FFF2-40B4-BE49-F238E27FC236}">
                    <a16:creationId xmlns:a16="http://schemas.microsoft.com/office/drawing/2014/main" id="{96F53520-6D6B-9189-F5B6-27622CDC5235}"/>
                  </a:ext>
                </a:extLst>
              </p:cNvPr>
              <p:cNvSpPr/>
              <p:nvPr/>
            </p:nvSpPr>
            <p:spPr>
              <a:xfrm>
                <a:off x="272224" y="1108199"/>
                <a:ext cx="2600167" cy="769441"/>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a:p>
            </p:txBody>
          </p:sp>
          <p:sp>
            <p:nvSpPr>
              <p:cNvPr id="6" name="TextBox 5">
                <a:extLst>
                  <a:ext uri="{FF2B5EF4-FFF2-40B4-BE49-F238E27FC236}">
                    <a16:creationId xmlns:a16="http://schemas.microsoft.com/office/drawing/2014/main" id="{5CFA576A-1883-E224-9A72-FCF56A075A7D}"/>
                  </a:ext>
                </a:extLst>
              </p:cNvPr>
              <p:cNvSpPr txBox="1"/>
              <p:nvPr/>
            </p:nvSpPr>
            <p:spPr>
              <a:xfrm>
                <a:off x="590879" y="1309637"/>
                <a:ext cx="1979629" cy="315471"/>
              </a:xfrm>
              <a:prstGeom prst="rect">
                <a:avLst/>
              </a:prstGeom>
              <a:noFill/>
            </p:spPr>
            <p:txBody>
              <a:bodyPr wrap="square" rtlCol="0">
                <a:spAutoFit/>
              </a:bodyPr>
              <a:lstStyle/>
              <a:p>
                <a:pPr algn="ctr"/>
                <a:r>
                  <a:rPr lang="en-US" sz="1450" b="1" dirty="0">
                    <a:solidFill>
                      <a:schemeClr val="bg1"/>
                    </a:solidFill>
                  </a:rPr>
                  <a:t>Simplified</a:t>
                </a:r>
              </a:p>
            </p:txBody>
          </p:sp>
        </p:grpSp>
        <p:sp>
          <p:nvSpPr>
            <p:cNvPr id="7" name="TextBox 6">
              <a:extLst>
                <a:ext uri="{FF2B5EF4-FFF2-40B4-BE49-F238E27FC236}">
                  <a16:creationId xmlns:a16="http://schemas.microsoft.com/office/drawing/2014/main" id="{5DAD3FB0-43D0-C88E-BECE-071CD29064DD}"/>
                </a:ext>
              </a:extLst>
            </p:cNvPr>
            <p:cNvSpPr txBox="1"/>
            <p:nvPr/>
          </p:nvSpPr>
          <p:spPr>
            <a:xfrm>
              <a:off x="2894022" y="1112610"/>
              <a:ext cx="8672660" cy="769441"/>
            </a:xfrm>
            <a:prstGeom prst="rect">
              <a:avLst/>
            </a:prstGeom>
            <a:noFill/>
            <a:ln>
              <a:solidFill>
                <a:schemeClr val="accent1"/>
              </a:solidFill>
            </a:ln>
          </p:spPr>
          <p:txBody>
            <a:bodyPr wrap="square" rtlCol="0">
              <a:spAutoFit/>
            </a:bodyPr>
            <a:lstStyle/>
            <a:p>
              <a:pPr marL="285750" lvl="0" indent="-285750">
                <a:buFont typeface="Arial" panose="020B0604020202020204" pitchFamily="34" charset="0"/>
                <a:buChar char="•"/>
              </a:pPr>
              <a:r>
                <a:rPr lang="en-US" sz="1100" b="1" dirty="0"/>
                <a:t>Changeout only as needed </a:t>
              </a:r>
              <a:r>
                <a:rPr lang="en-US" sz="1100" dirty="0"/>
                <a:t>(up to 7Days use)</a:t>
              </a:r>
            </a:p>
            <a:p>
              <a:pPr marL="285750" lvl="0" indent="-285750">
                <a:buFont typeface="Arial" panose="020B0604020202020204" pitchFamily="34" charset="0"/>
                <a:buChar char="•"/>
              </a:pPr>
              <a:r>
                <a:rPr lang="en-US" sz="1100" b="1" dirty="0"/>
                <a:t>No need to disconnect </a:t>
              </a:r>
              <a:r>
                <a:rPr lang="en-US" sz="1100" dirty="0"/>
                <a:t>for MRI use</a:t>
              </a:r>
            </a:p>
            <a:p>
              <a:pPr marL="285750" lvl="0" indent="-285750">
                <a:buFont typeface="Arial" panose="020B0604020202020204" pitchFamily="34" charset="0"/>
                <a:buChar char="•"/>
              </a:pPr>
              <a:r>
                <a:rPr lang="en-US" sz="1100" b="1" dirty="0"/>
                <a:t>Depth marks on all </a:t>
              </a:r>
              <a:r>
                <a:rPr lang="en-US" sz="1100" dirty="0"/>
                <a:t>styles &amp; sizes</a:t>
              </a:r>
            </a:p>
            <a:p>
              <a:pPr marL="285750" lvl="0" indent="-285750">
                <a:buFont typeface="Arial" panose="020B0604020202020204" pitchFamily="34" charset="0"/>
                <a:buChar char="•"/>
              </a:pPr>
              <a:r>
                <a:rPr lang="en-US" sz="1100" dirty="0"/>
                <a:t>Simplified </a:t>
              </a:r>
              <a:r>
                <a:rPr lang="en-US" sz="1100" b="1" dirty="0"/>
                <a:t>catheter protection during transport </a:t>
              </a:r>
              <a:r>
                <a:rPr lang="en-US" sz="1100" dirty="0"/>
                <a:t>(suction port dust cover, T-piece cover)</a:t>
              </a:r>
            </a:p>
          </p:txBody>
        </p:sp>
      </p:grpSp>
      <p:grpSp>
        <p:nvGrpSpPr>
          <p:cNvPr id="45" name="Group 44">
            <a:extLst>
              <a:ext uri="{FF2B5EF4-FFF2-40B4-BE49-F238E27FC236}">
                <a16:creationId xmlns:a16="http://schemas.microsoft.com/office/drawing/2014/main" id="{82AD09E6-981F-5D10-80C0-97733220F2D5}"/>
              </a:ext>
            </a:extLst>
          </p:cNvPr>
          <p:cNvGrpSpPr/>
          <p:nvPr/>
        </p:nvGrpSpPr>
        <p:grpSpPr>
          <a:xfrm>
            <a:off x="272224" y="1937920"/>
            <a:ext cx="11294461" cy="443648"/>
            <a:chOff x="272224" y="1937920"/>
            <a:chExt cx="11294461" cy="443648"/>
          </a:xfrm>
        </p:grpSpPr>
        <p:grpSp>
          <p:nvGrpSpPr>
            <p:cNvPr id="35" name="Group 34">
              <a:extLst>
                <a:ext uri="{FF2B5EF4-FFF2-40B4-BE49-F238E27FC236}">
                  <a16:creationId xmlns:a16="http://schemas.microsoft.com/office/drawing/2014/main" id="{23A04FA3-107A-9D50-0527-4DAE3723886D}"/>
                </a:ext>
              </a:extLst>
            </p:cNvPr>
            <p:cNvGrpSpPr/>
            <p:nvPr/>
          </p:nvGrpSpPr>
          <p:grpSpPr>
            <a:xfrm>
              <a:off x="272224" y="1937920"/>
              <a:ext cx="2600167" cy="441606"/>
              <a:chOff x="272224" y="1937920"/>
              <a:chExt cx="2600167" cy="441606"/>
            </a:xfrm>
          </p:grpSpPr>
          <p:sp>
            <p:nvSpPr>
              <p:cNvPr id="9" name="Flowchart: Alternate Process 8">
                <a:extLst>
                  <a:ext uri="{FF2B5EF4-FFF2-40B4-BE49-F238E27FC236}">
                    <a16:creationId xmlns:a16="http://schemas.microsoft.com/office/drawing/2014/main" id="{7E1FFDDD-B299-7ECF-87D4-A6902A562F8C}"/>
                  </a:ext>
                </a:extLst>
              </p:cNvPr>
              <p:cNvSpPr/>
              <p:nvPr/>
            </p:nvSpPr>
            <p:spPr>
              <a:xfrm>
                <a:off x="272224" y="1937920"/>
                <a:ext cx="2600167" cy="441606"/>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a:p>
            </p:txBody>
          </p:sp>
          <p:sp>
            <p:nvSpPr>
              <p:cNvPr id="10" name="TextBox 9">
                <a:extLst>
                  <a:ext uri="{FF2B5EF4-FFF2-40B4-BE49-F238E27FC236}">
                    <a16:creationId xmlns:a16="http://schemas.microsoft.com/office/drawing/2014/main" id="{C32853A8-F1E7-3933-B4DF-33F24662F6A7}"/>
                  </a:ext>
                </a:extLst>
              </p:cNvPr>
              <p:cNvSpPr txBox="1"/>
              <p:nvPr/>
            </p:nvSpPr>
            <p:spPr>
              <a:xfrm>
                <a:off x="552468" y="1966774"/>
                <a:ext cx="1979629" cy="315471"/>
              </a:xfrm>
              <a:prstGeom prst="rect">
                <a:avLst/>
              </a:prstGeom>
              <a:noFill/>
            </p:spPr>
            <p:txBody>
              <a:bodyPr wrap="square" rtlCol="0">
                <a:spAutoFit/>
              </a:bodyPr>
              <a:lstStyle/>
              <a:p>
                <a:pPr lvl="0" algn="ctr"/>
                <a:r>
                  <a:rPr lang="en-US" sz="1450" b="1" dirty="0">
                    <a:solidFill>
                      <a:schemeClr val="bg1"/>
                    </a:solidFill>
                  </a:rPr>
                  <a:t>Streamlined</a:t>
                </a:r>
                <a:endParaRPr lang="en-US" sz="1450" dirty="0">
                  <a:solidFill>
                    <a:schemeClr val="bg1"/>
                  </a:solidFill>
                </a:endParaRPr>
              </a:p>
            </p:txBody>
          </p:sp>
        </p:grpSp>
        <p:sp>
          <p:nvSpPr>
            <p:cNvPr id="11" name="TextBox 10">
              <a:extLst>
                <a:ext uri="{FF2B5EF4-FFF2-40B4-BE49-F238E27FC236}">
                  <a16:creationId xmlns:a16="http://schemas.microsoft.com/office/drawing/2014/main" id="{05FEEB75-AB9A-2B7D-9897-C9B8D3297FA0}"/>
                </a:ext>
              </a:extLst>
            </p:cNvPr>
            <p:cNvSpPr txBox="1"/>
            <p:nvPr/>
          </p:nvSpPr>
          <p:spPr>
            <a:xfrm>
              <a:off x="2894025" y="1950681"/>
              <a:ext cx="8672660" cy="430887"/>
            </a:xfrm>
            <a:prstGeom prst="rect">
              <a:avLst/>
            </a:prstGeom>
            <a:noFill/>
            <a:ln>
              <a:solidFill>
                <a:schemeClr val="accent1"/>
              </a:solidFill>
            </a:ln>
          </p:spPr>
          <p:txBody>
            <a:bodyPr wrap="square" rtlCol="0">
              <a:spAutoFit/>
            </a:bodyPr>
            <a:lstStyle/>
            <a:p>
              <a:pPr marL="171450" lvl="0" indent="-171450">
                <a:buFont typeface="Arial" panose="020B0604020202020204" pitchFamily="34" charset="0"/>
                <a:buChar char="•"/>
              </a:pPr>
              <a:r>
                <a:rPr lang="en-US" sz="1100" b="1" dirty="0"/>
                <a:t>8 SKUs only</a:t>
              </a:r>
              <a:endParaRPr lang="en-US" sz="1100" dirty="0"/>
            </a:p>
            <a:p>
              <a:pPr marL="171450" lvl="0" indent="-171450">
                <a:buFont typeface="Arial" panose="020B0604020202020204" pitchFamily="34" charset="0"/>
                <a:buChar char="•"/>
              </a:pPr>
              <a:r>
                <a:rPr lang="en-US" sz="1100" dirty="0"/>
                <a:t>Simplified ordering </a:t>
              </a:r>
            </a:p>
          </p:txBody>
        </p:sp>
      </p:grpSp>
      <p:grpSp>
        <p:nvGrpSpPr>
          <p:cNvPr id="46" name="Group 45">
            <a:extLst>
              <a:ext uri="{FF2B5EF4-FFF2-40B4-BE49-F238E27FC236}">
                <a16:creationId xmlns:a16="http://schemas.microsoft.com/office/drawing/2014/main" id="{8FEBB4C8-16D0-0824-7C05-21FA13BF500D}"/>
              </a:ext>
            </a:extLst>
          </p:cNvPr>
          <p:cNvGrpSpPr/>
          <p:nvPr/>
        </p:nvGrpSpPr>
        <p:grpSpPr>
          <a:xfrm>
            <a:off x="272217" y="2430630"/>
            <a:ext cx="11294465" cy="614262"/>
            <a:chOff x="272217" y="2430630"/>
            <a:chExt cx="11294465" cy="614262"/>
          </a:xfrm>
        </p:grpSpPr>
        <p:grpSp>
          <p:nvGrpSpPr>
            <p:cNvPr id="36" name="Group 35">
              <a:extLst>
                <a:ext uri="{FF2B5EF4-FFF2-40B4-BE49-F238E27FC236}">
                  <a16:creationId xmlns:a16="http://schemas.microsoft.com/office/drawing/2014/main" id="{2E29E252-7424-6D5C-831B-78C9E8361213}"/>
                </a:ext>
              </a:extLst>
            </p:cNvPr>
            <p:cNvGrpSpPr/>
            <p:nvPr/>
          </p:nvGrpSpPr>
          <p:grpSpPr>
            <a:xfrm>
              <a:off x="272217" y="2444727"/>
              <a:ext cx="2583401" cy="600165"/>
              <a:chOff x="272217" y="2444727"/>
              <a:chExt cx="2583401" cy="600165"/>
            </a:xfrm>
          </p:grpSpPr>
          <p:sp>
            <p:nvSpPr>
              <p:cNvPr id="12" name="Flowchart: Alternate Process 11">
                <a:extLst>
                  <a:ext uri="{FF2B5EF4-FFF2-40B4-BE49-F238E27FC236}">
                    <a16:creationId xmlns:a16="http://schemas.microsoft.com/office/drawing/2014/main" id="{757CDA69-3B67-EAFE-B9FA-F762B71D11A0}"/>
                  </a:ext>
                </a:extLst>
              </p:cNvPr>
              <p:cNvSpPr/>
              <p:nvPr/>
            </p:nvSpPr>
            <p:spPr>
              <a:xfrm>
                <a:off x="272217" y="2444727"/>
                <a:ext cx="2583401" cy="600165"/>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a:p>
            </p:txBody>
          </p:sp>
          <p:sp>
            <p:nvSpPr>
              <p:cNvPr id="13" name="TextBox 12">
                <a:extLst>
                  <a:ext uri="{FF2B5EF4-FFF2-40B4-BE49-F238E27FC236}">
                    <a16:creationId xmlns:a16="http://schemas.microsoft.com/office/drawing/2014/main" id="{A37A6BFF-2696-9454-64B2-E1AE7A765627}"/>
                  </a:ext>
                </a:extLst>
              </p:cNvPr>
              <p:cNvSpPr txBox="1"/>
              <p:nvPr/>
            </p:nvSpPr>
            <p:spPr>
              <a:xfrm>
                <a:off x="552467" y="2537296"/>
                <a:ext cx="1979629" cy="315471"/>
              </a:xfrm>
              <a:prstGeom prst="rect">
                <a:avLst/>
              </a:prstGeom>
              <a:noFill/>
            </p:spPr>
            <p:txBody>
              <a:bodyPr wrap="square" rtlCol="0">
                <a:spAutoFit/>
              </a:bodyPr>
              <a:lstStyle/>
              <a:p>
                <a:pPr lvl="0" algn="ctr"/>
                <a:r>
                  <a:rPr lang="en-US" sz="1450" b="1" dirty="0">
                    <a:solidFill>
                      <a:schemeClr val="bg1"/>
                    </a:solidFill>
                  </a:rPr>
                  <a:t>Easier-To-Use</a:t>
                </a:r>
              </a:p>
            </p:txBody>
          </p:sp>
        </p:grpSp>
        <p:sp>
          <p:nvSpPr>
            <p:cNvPr id="14" name="TextBox 13">
              <a:extLst>
                <a:ext uri="{FF2B5EF4-FFF2-40B4-BE49-F238E27FC236}">
                  <a16:creationId xmlns:a16="http://schemas.microsoft.com/office/drawing/2014/main" id="{5AF34686-FCBE-EC63-60B9-B3B7CF0A8807}"/>
                </a:ext>
              </a:extLst>
            </p:cNvPr>
            <p:cNvSpPr txBox="1"/>
            <p:nvPr/>
          </p:nvSpPr>
          <p:spPr>
            <a:xfrm>
              <a:off x="2894022" y="2430630"/>
              <a:ext cx="8672660" cy="600164"/>
            </a:xfrm>
            <a:prstGeom prst="rect">
              <a:avLst/>
            </a:prstGeom>
            <a:noFill/>
            <a:ln>
              <a:solidFill>
                <a:schemeClr val="accent1"/>
              </a:solidFill>
            </a:ln>
          </p:spPr>
          <p:txBody>
            <a:bodyPr wrap="square" rtlCol="0">
              <a:spAutoFit/>
            </a:bodyPr>
            <a:lstStyle/>
            <a:p>
              <a:pPr marL="171450" lvl="0" indent="-171450">
                <a:buFont typeface="Arial" panose="020B0604020202020204" pitchFamily="34" charset="0"/>
                <a:buChar char="•"/>
              </a:pPr>
              <a:r>
                <a:rPr lang="en-US" sz="1100" b="1" dirty="0"/>
                <a:t>Clinicians empowered to changeout only as needed </a:t>
              </a:r>
              <a:r>
                <a:rPr lang="en-US" sz="1100" dirty="0"/>
                <a:t>(up to 7Days use)</a:t>
              </a:r>
            </a:p>
            <a:p>
              <a:pPr marL="171450" lvl="0" indent="-171450">
                <a:buFont typeface="Arial" panose="020B0604020202020204" pitchFamily="34" charset="0"/>
                <a:buChar char="•"/>
              </a:pPr>
              <a:r>
                <a:rPr lang="en-US" sz="1100" b="1" dirty="0"/>
                <a:t>No need to disconnect </a:t>
              </a:r>
              <a:r>
                <a:rPr lang="en-US" sz="1100" dirty="0"/>
                <a:t>for MRI use</a:t>
              </a:r>
            </a:p>
            <a:p>
              <a:pPr marL="171450" lvl="0" indent="-171450">
                <a:buFont typeface="Arial" panose="020B0604020202020204" pitchFamily="34" charset="0"/>
                <a:buChar char="•"/>
              </a:pPr>
              <a:r>
                <a:rPr lang="en-US" sz="1100" dirty="0"/>
                <a:t>Irrigation port compatible with </a:t>
              </a:r>
              <a:r>
                <a:rPr lang="en-US" sz="1100" b="1" dirty="0" err="1"/>
                <a:t>luer</a:t>
              </a:r>
              <a:r>
                <a:rPr lang="en-US" sz="1100" b="1" dirty="0"/>
                <a:t> slip </a:t>
              </a:r>
              <a:r>
                <a:rPr lang="en-US" sz="1100" b="1" dirty="0" err="1"/>
                <a:t>luer</a:t>
              </a:r>
              <a:r>
                <a:rPr lang="en-US" sz="1100" b="1" dirty="0"/>
                <a:t> lock syringes, and saline bullets</a:t>
              </a:r>
              <a:endParaRPr lang="en-US" sz="1100" dirty="0"/>
            </a:p>
          </p:txBody>
        </p:sp>
      </p:grpSp>
      <p:grpSp>
        <p:nvGrpSpPr>
          <p:cNvPr id="52" name="Group 51">
            <a:extLst>
              <a:ext uri="{FF2B5EF4-FFF2-40B4-BE49-F238E27FC236}">
                <a16:creationId xmlns:a16="http://schemas.microsoft.com/office/drawing/2014/main" id="{B27CE3EE-1AB6-8F65-FEFE-DCEF8F6B3784}"/>
              </a:ext>
            </a:extLst>
          </p:cNvPr>
          <p:cNvGrpSpPr/>
          <p:nvPr/>
        </p:nvGrpSpPr>
        <p:grpSpPr>
          <a:xfrm>
            <a:off x="272217" y="4219951"/>
            <a:ext cx="11294465" cy="538609"/>
            <a:chOff x="272217" y="4219951"/>
            <a:chExt cx="11294465" cy="538609"/>
          </a:xfrm>
        </p:grpSpPr>
        <p:grpSp>
          <p:nvGrpSpPr>
            <p:cNvPr id="38" name="Group 37">
              <a:extLst>
                <a:ext uri="{FF2B5EF4-FFF2-40B4-BE49-F238E27FC236}">
                  <a16:creationId xmlns:a16="http://schemas.microsoft.com/office/drawing/2014/main" id="{DB8B4C7B-E9F1-BAA9-C632-576F7EDF26D1}"/>
                </a:ext>
              </a:extLst>
            </p:cNvPr>
            <p:cNvGrpSpPr/>
            <p:nvPr/>
          </p:nvGrpSpPr>
          <p:grpSpPr>
            <a:xfrm>
              <a:off x="272217" y="4219951"/>
              <a:ext cx="2583394" cy="538609"/>
              <a:chOff x="272217" y="3921921"/>
              <a:chExt cx="2583394" cy="851992"/>
            </a:xfrm>
            <a:solidFill>
              <a:schemeClr val="accent6"/>
            </a:solidFill>
          </p:grpSpPr>
          <p:sp>
            <p:nvSpPr>
              <p:cNvPr id="15" name="Flowchart: Alternate Process 14">
                <a:extLst>
                  <a:ext uri="{FF2B5EF4-FFF2-40B4-BE49-F238E27FC236}">
                    <a16:creationId xmlns:a16="http://schemas.microsoft.com/office/drawing/2014/main" id="{68B4A23F-42D0-EAF9-6941-E74A734C85E5}"/>
                  </a:ext>
                </a:extLst>
              </p:cNvPr>
              <p:cNvSpPr/>
              <p:nvPr/>
            </p:nvSpPr>
            <p:spPr>
              <a:xfrm>
                <a:off x="272217" y="3948069"/>
                <a:ext cx="2583394" cy="784100"/>
              </a:xfrm>
              <a:prstGeom prst="flowChartAlternateProcess">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a:p>
            </p:txBody>
          </p:sp>
          <p:sp>
            <p:nvSpPr>
              <p:cNvPr id="16" name="TextBox 15">
                <a:extLst>
                  <a:ext uri="{FF2B5EF4-FFF2-40B4-BE49-F238E27FC236}">
                    <a16:creationId xmlns:a16="http://schemas.microsoft.com/office/drawing/2014/main" id="{EB1766CB-9459-1AA9-A359-94B015F9E500}"/>
                  </a:ext>
                </a:extLst>
              </p:cNvPr>
              <p:cNvSpPr txBox="1"/>
              <p:nvPr/>
            </p:nvSpPr>
            <p:spPr>
              <a:xfrm>
                <a:off x="383939" y="3921921"/>
                <a:ext cx="2359941" cy="851992"/>
              </a:xfrm>
              <a:prstGeom prst="rect">
                <a:avLst/>
              </a:prstGeom>
              <a:noFill/>
            </p:spPr>
            <p:txBody>
              <a:bodyPr wrap="square" rtlCol="0">
                <a:spAutoFit/>
              </a:bodyPr>
              <a:lstStyle/>
              <a:p>
                <a:pPr lvl="0" algn="ctr"/>
                <a:r>
                  <a:rPr lang="en-US" sz="1450" b="1" dirty="0">
                    <a:solidFill>
                      <a:schemeClr val="bg1"/>
                    </a:solidFill>
                  </a:rPr>
                  <a:t>Empowers Clinicians   </a:t>
                </a:r>
                <a:r>
                  <a:rPr lang="en-US" sz="1450" dirty="0">
                    <a:solidFill>
                      <a:schemeClr val="bg1"/>
                    </a:solidFill>
                  </a:rPr>
                  <a:t>with Flexibility</a:t>
                </a:r>
              </a:p>
            </p:txBody>
          </p:sp>
        </p:grpSp>
        <p:sp>
          <p:nvSpPr>
            <p:cNvPr id="17" name="TextBox 16">
              <a:extLst>
                <a:ext uri="{FF2B5EF4-FFF2-40B4-BE49-F238E27FC236}">
                  <a16:creationId xmlns:a16="http://schemas.microsoft.com/office/drawing/2014/main" id="{98353B99-53A5-DAB2-0FB8-088563C141D8}"/>
                </a:ext>
              </a:extLst>
            </p:cNvPr>
            <p:cNvSpPr txBox="1"/>
            <p:nvPr/>
          </p:nvSpPr>
          <p:spPr>
            <a:xfrm>
              <a:off x="2894020" y="4253295"/>
              <a:ext cx="8672662" cy="446276"/>
            </a:xfrm>
            <a:prstGeom prst="rect">
              <a:avLst/>
            </a:prstGeom>
            <a:noFill/>
            <a:ln>
              <a:solidFill>
                <a:schemeClr val="accent1"/>
              </a:solidFill>
            </a:ln>
          </p:spPr>
          <p:txBody>
            <a:bodyPr wrap="square" rtlCol="0">
              <a:spAutoFit/>
            </a:bodyPr>
            <a:lstStyle/>
            <a:p>
              <a:pPr marL="171450" indent="-171450">
                <a:buFont typeface="Arial" panose="020B0604020202020204" pitchFamily="34" charset="0"/>
                <a:buChar char="•"/>
              </a:pPr>
              <a:endParaRPr lang="en-US" sz="600" b="1" dirty="0"/>
            </a:p>
            <a:p>
              <a:pPr marL="171450" indent="-171450">
                <a:buFont typeface="Arial" panose="020B0604020202020204" pitchFamily="34" charset="0"/>
                <a:buChar char="•"/>
              </a:pPr>
              <a:r>
                <a:rPr lang="en-US" sz="1100" b="1" dirty="0"/>
                <a:t>Catheter can be used for up to 7 days. Change more frequently if the catheter becomes heavily soiled during use.</a:t>
              </a:r>
            </a:p>
            <a:p>
              <a:pPr marL="171450" indent="-171450">
                <a:buFont typeface="Arial" panose="020B0604020202020204" pitchFamily="34" charset="0"/>
                <a:buChar char="•"/>
              </a:pPr>
              <a:endParaRPr lang="en-US" sz="600" b="1" dirty="0"/>
            </a:p>
          </p:txBody>
        </p:sp>
      </p:grpSp>
      <p:grpSp>
        <p:nvGrpSpPr>
          <p:cNvPr id="53" name="Group 52">
            <a:extLst>
              <a:ext uri="{FF2B5EF4-FFF2-40B4-BE49-F238E27FC236}">
                <a16:creationId xmlns:a16="http://schemas.microsoft.com/office/drawing/2014/main" id="{5B8763AD-60E5-E790-30B8-9756269687EA}"/>
              </a:ext>
            </a:extLst>
          </p:cNvPr>
          <p:cNvGrpSpPr/>
          <p:nvPr/>
        </p:nvGrpSpPr>
        <p:grpSpPr>
          <a:xfrm>
            <a:off x="288997" y="4820156"/>
            <a:ext cx="11322231" cy="648212"/>
            <a:chOff x="288997" y="4820156"/>
            <a:chExt cx="11322231" cy="648212"/>
          </a:xfrm>
        </p:grpSpPr>
        <p:grpSp>
          <p:nvGrpSpPr>
            <p:cNvPr id="39" name="Group 38">
              <a:extLst>
                <a:ext uri="{FF2B5EF4-FFF2-40B4-BE49-F238E27FC236}">
                  <a16:creationId xmlns:a16="http://schemas.microsoft.com/office/drawing/2014/main" id="{37AE875C-CE18-B89C-486A-AE123FD92641}"/>
                </a:ext>
              </a:extLst>
            </p:cNvPr>
            <p:cNvGrpSpPr/>
            <p:nvPr/>
          </p:nvGrpSpPr>
          <p:grpSpPr>
            <a:xfrm>
              <a:off x="288997" y="4820156"/>
              <a:ext cx="2583394" cy="646332"/>
              <a:chOff x="288997" y="4879953"/>
              <a:chExt cx="2583394" cy="646332"/>
            </a:xfrm>
            <a:solidFill>
              <a:schemeClr val="accent6"/>
            </a:solidFill>
          </p:grpSpPr>
          <p:sp>
            <p:nvSpPr>
              <p:cNvPr id="18" name="Flowchart: Alternate Process 17">
                <a:extLst>
                  <a:ext uri="{FF2B5EF4-FFF2-40B4-BE49-F238E27FC236}">
                    <a16:creationId xmlns:a16="http://schemas.microsoft.com/office/drawing/2014/main" id="{891A5526-0BB6-5D00-8B7B-CBBB85199448}"/>
                  </a:ext>
                </a:extLst>
              </p:cNvPr>
              <p:cNvSpPr/>
              <p:nvPr/>
            </p:nvSpPr>
            <p:spPr>
              <a:xfrm>
                <a:off x="288997" y="4879953"/>
                <a:ext cx="2583394" cy="646332"/>
              </a:xfrm>
              <a:prstGeom prst="flowChartAlternateProcess">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a:p>
            </p:txBody>
          </p:sp>
          <p:sp>
            <p:nvSpPr>
              <p:cNvPr id="19" name="TextBox 18">
                <a:extLst>
                  <a:ext uri="{FF2B5EF4-FFF2-40B4-BE49-F238E27FC236}">
                    <a16:creationId xmlns:a16="http://schemas.microsoft.com/office/drawing/2014/main" id="{2A6D059A-1E12-F981-E407-5D4A624BBB02}"/>
                  </a:ext>
                </a:extLst>
              </p:cNvPr>
              <p:cNvSpPr txBox="1"/>
              <p:nvPr/>
            </p:nvSpPr>
            <p:spPr>
              <a:xfrm>
                <a:off x="388316" y="4907052"/>
                <a:ext cx="2367968" cy="538609"/>
              </a:xfrm>
              <a:prstGeom prst="rect">
                <a:avLst/>
              </a:prstGeom>
              <a:grpFill/>
            </p:spPr>
            <p:txBody>
              <a:bodyPr wrap="square" rtlCol="0">
                <a:spAutoFit/>
              </a:bodyPr>
              <a:lstStyle/>
              <a:p>
                <a:pPr lvl="0" algn="ctr"/>
                <a:r>
                  <a:rPr lang="en-US" sz="1450" b="1" dirty="0">
                    <a:solidFill>
                      <a:schemeClr val="bg1"/>
                    </a:solidFill>
                  </a:rPr>
                  <a:t>Retain Confidence                         </a:t>
                </a:r>
                <a:r>
                  <a:rPr lang="en-US" sz="1450" dirty="0">
                    <a:solidFill>
                      <a:schemeClr val="bg1"/>
                    </a:solidFill>
                  </a:rPr>
                  <a:t>in Quality and Reliability</a:t>
                </a:r>
              </a:p>
            </p:txBody>
          </p:sp>
        </p:grpSp>
        <p:sp>
          <p:nvSpPr>
            <p:cNvPr id="20" name="TextBox 19">
              <a:extLst>
                <a:ext uri="{FF2B5EF4-FFF2-40B4-BE49-F238E27FC236}">
                  <a16:creationId xmlns:a16="http://schemas.microsoft.com/office/drawing/2014/main" id="{EB046549-D94C-AAB7-EA55-4018C211DC65}"/>
                </a:ext>
              </a:extLst>
            </p:cNvPr>
            <p:cNvSpPr txBox="1"/>
            <p:nvPr/>
          </p:nvSpPr>
          <p:spPr>
            <a:xfrm>
              <a:off x="2900866" y="4868204"/>
              <a:ext cx="8710362" cy="600164"/>
            </a:xfrm>
            <a:prstGeom prst="rect">
              <a:avLst/>
            </a:prstGeom>
            <a:noFill/>
            <a:ln>
              <a:solidFill>
                <a:schemeClr val="accent1"/>
              </a:solidFill>
            </a:ln>
          </p:spPr>
          <p:txBody>
            <a:bodyPr wrap="square" rtlCol="0">
              <a:spAutoFit/>
            </a:bodyPr>
            <a:lstStyle/>
            <a:p>
              <a:pPr marL="171450" lvl="0" indent="-171450">
                <a:buFont typeface="Arial" panose="020B0604020202020204" pitchFamily="34" charset="0"/>
                <a:buChar char="•"/>
              </a:pPr>
              <a:r>
                <a:rPr lang="en-US" sz="1100" b="1" dirty="0"/>
                <a:t>Products manufactured at the same plants </a:t>
              </a:r>
              <a:r>
                <a:rPr lang="en-US" sz="1100" dirty="0"/>
                <a:t>&amp; </a:t>
              </a:r>
              <a:r>
                <a:rPr lang="en-US" sz="1100" b="1" dirty="0"/>
                <a:t>to same quality standards as Ballard </a:t>
              </a:r>
              <a:r>
                <a:rPr lang="en-US" sz="1100" dirty="0"/>
                <a:t>(24hrs), and Ballard Turbo-Cleaning (72hrs). </a:t>
              </a:r>
            </a:p>
            <a:p>
              <a:pPr marL="171450" lvl="0" indent="-171450">
                <a:buFont typeface="Arial" panose="020B0604020202020204" pitchFamily="34" charset="0"/>
                <a:buChar char="•"/>
              </a:pPr>
              <a:r>
                <a:rPr lang="en-US" sz="1100" b="1" dirty="0">
                  <a:solidFill>
                    <a:prstClr val="black">
                      <a:hueOff val="0"/>
                      <a:satOff val="0"/>
                      <a:lumOff val="0"/>
                      <a:alphaOff val="0"/>
                    </a:prstClr>
                  </a:solidFill>
                </a:rPr>
                <a:t>Functionally tested </a:t>
              </a:r>
              <a:r>
                <a:rPr lang="en-US" sz="1100" dirty="0">
                  <a:solidFill>
                    <a:prstClr val="black">
                      <a:hueOff val="0"/>
                      <a:satOff val="0"/>
                      <a:lumOff val="0"/>
                      <a:alphaOff val="0"/>
                    </a:prstClr>
                  </a:solidFill>
                </a:rPr>
                <a:t>and validated for 7Day use</a:t>
              </a:r>
              <a:endParaRPr lang="en-US" sz="1100" dirty="0"/>
            </a:p>
            <a:p>
              <a:pPr marL="171450" lvl="0" indent="-171450">
                <a:buFont typeface="Arial" panose="020B0604020202020204" pitchFamily="34" charset="0"/>
                <a:buChar char="•"/>
              </a:pPr>
              <a:r>
                <a:rPr lang="en-US" sz="1100" b="1" dirty="0">
                  <a:solidFill>
                    <a:prstClr val="black">
                      <a:hueOff val="0"/>
                      <a:satOff val="0"/>
                      <a:lumOff val="0"/>
                      <a:alphaOff val="0"/>
                    </a:prstClr>
                  </a:solidFill>
                </a:rPr>
                <a:t>Includes key features of Ballard Turbo</a:t>
              </a:r>
              <a:r>
                <a:rPr lang="en-US" sz="1100" dirty="0">
                  <a:solidFill>
                    <a:prstClr val="black">
                      <a:hueOff val="0"/>
                      <a:satOff val="0"/>
                      <a:lumOff val="0"/>
                      <a:alphaOff val="0"/>
                    </a:prstClr>
                  </a:solidFill>
                </a:rPr>
                <a:t>: Cleaning chamber, 2 PEEP seals for better cleaning of the catheter tip vs. standard catheters</a:t>
              </a:r>
              <a:endParaRPr lang="en-US" sz="1100" dirty="0"/>
            </a:p>
          </p:txBody>
        </p:sp>
      </p:grpSp>
      <p:grpSp>
        <p:nvGrpSpPr>
          <p:cNvPr id="47" name="Group 46">
            <a:extLst>
              <a:ext uri="{FF2B5EF4-FFF2-40B4-BE49-F238E27FC236}">
                <a16:creationId xmlns:a16="http://schemas.microsoft.com/office/drawing/2014/main" id="{70811592-430C-5813-B3F7-9AD9AA0EAF9D}"/>
              </a:ext>
            </a:extLst>
          </p:cNvPr>
          <p:cNvGrpSpPr/>
          <p:nvPr/>
        </p:nvGrpSpPr>
        <p:grpSpPr>
          <a:xfrm>
            <a:off x="272210" y="3116942"/>
            <a:ext cx="11294472" cy="1061829"/>
            <a:chOff x="272210" y="3116942"/>
            <a:chExt cx="11294472" cy="1061829"/>
          </a:xfrm>
        </p:grpSpPr>
        <p:sp>
          <p:nvSpPr>
            <p:cNvPr id="22" name="TextBox 21">
              <a:extLst>
                <a:ext uri="{FF2B5EF4-FFF2-40B4-BE49-F238E27FC236}">
                  <a16:creationId xmlns:a16="http://schemas.microsoft.com/office/drawing/2014/main" id="{C38677C3-2B8F-24DB-3DAE-B1E0D78B9F39}"/>
                </a:ext>
              </a:extLst>
            </p:cNvPr>
            <p:cNvSpPr txBox="1"/>
            <p:nvPr/>
          </p:nvSpPr>
          <p:spPr>
            <a:xfrm>
              <a:off x="2894021" y="3116942"/>
              <a:ext cx="8672661" cy="1061829"/>
            </a:xfrm>
            <a:prstGeom prst="rect">
              <a:avLst/>
            </a:prstGeom>
            <a:noFill/>
            <a:ln>
              <a:solidFill>
                <a:schemeClr val="accent1"/>
              </a:solidFill>
            </a:ln>
          </p:spPr>
          <p:txBody>
            <a:bodyPr wrap="square" rtlCol="0">
              <a:spAutoFit/>
            </a:bodyPr>
            <a:lstStyle/>
            <a:p>
              <a:pPr marL="171450" indent="-171450">
                <a:buFont typeface="Arial" panose="020B0604020202020204" pitchFamily="34" charset="0"/>
                <a:buChar char="•"/>
              </a:pPr>
              <a:r>
                <a:rPr lang="en-US" sz="1100" b="1" dirty="0"/>
                <a:t>CDC 2003 Guidelines</a:t>
              </a:r>
              <a:r>
                <a:rPr lang="en-US" sz="1100" b="1" baseline="30000" dirty="0"/>
                <a:t>1</a:t>
              </a:r>
              <a:r>
                <a:rPr lang="en-US" sz="1100" b="1" dirty="0"/>
                <a:t>: </a:t>
              </a:r>
              <a:r>
                <a:rPr lang="en-US" sz="1000" i="1" dirty="0"/>
                <a:t>“Breathing circuits with humidifiers: 1. Do not change routinely on the basis of duration of use the breathing circuit […], Change the circuit when it is visibly soiled or mechanically malfunctioning”</a:t>
              </a:r>
              <a:r>
                <a:rPr lang="en-US" sz="1000" b="1" dirty="0"/>
                <a:t> </a:t>
              </a:r>
            </a:p>
            <a:p>
              <a:pPr marL="171450" indent="-171450">
                <a:buFont typeface="Arial" panose="020B0604020202020204" pitchFamily="34" charset="0"/>
                <a:buChar char="•"/>
              </a:pPr>
              <a:endParaRPr lang="en-US" sz="1000" b="1" dirty="0"/>
            </a:p>
            <a:p>
              <a:pPr marL="171450" indent="-171450">
                <a:buFont typeface="Arial" panose="020B0604020202020204" pitchFamily="34" charset="0"/>
                <a:buChar char="•"/>
              </a:pPr>
              <a:r>
                <a:rPr lang="en-US" sz="1100" b="1" dirty="0"/>
                <a:t>AARC 2003</a:t>
              </a:r>
              <a:r>
                <a:rPr lang="en-US" sz="1100" b="1" baseline="30000" dirty="0"/>
                <a:t>2</a:t>
              </a:r>
              <a:r>
                <a:rPr lang="en-US" sz="1100" b="1" dirty="0"/>
                <a:t>: </a:t>
              </a:r>
              <a:r>
                <a:rPr lang="en-US" sz="1000" b="1" dirty="0"/>
                <a:t>“</a:t>
              </a:r>
              <a:r>
                <a:rPr lang="en-US" sz="1000" i="1" dirty="0"/>
                <a:t>Ventilator circuits should not be changed routinely for infection control purposes. The maximum duration of time that circuits can be used safely is unknown.”</a:t>
              </a:r>
            </a:p>
            <a:p>
              <a:r>
                <a:rPr lang="en-US" sz="1000" b="1" i="1" dirty="0"/>
                <a:t>NOTE: </a:t>
              </a:r>
              <a:r>
                <a:rPr lang="en-US" sz="1000" i="1" dirty="0"/>
                <a:t>Guidelines are from 2003. No new CDC Guidelines since then. Newer AARC guidelines do not speak to changeout recommendations explicitly.</a:t>
              </a:r>
            </a:p>
          </p:txBody>
        </p:sp>
        <p:grpSp>
          <p:nvGrpSpPr>
            <p:cNvPr id="37" name="Group 36">
              <a:extLst>
                <a:ext uri="{FF2B5EF4-FFF2-40B4-BE49-F238E27FC236}">
                  <a16:creationId xmlns:a16="http://schemas.microsoft.com/office/drawing/2014/main" id="{77A0F19A-AADA-1753-2AFC-12A9FBAA843F}"/>
                </a:ext>
              </a:extLst>
            </p:cNvPr>
            <p:cNvGrpSpPr/>
            <p:nvPr/>
          </p:nvGrpSpPr>
          <p:grpSpPr>
            <a:xfrm>
              <a:off x="272210" y="3117286"/>
              <a:ext cx="2583401" cy="1042886"/>
              <a:chOff x="272210" y="3117286"/>
              <a:chExt cx="2583401" cy="769441"/>
            </a:xfrm>
            <a:solidFill>
              <a:schemeClr val="accent6"/>
            </a:solidFill>
          </p:grpSpPr>
          <p:sp>
            <p:nvSpPr>
              <p:cNvPr id="21" name="Flowchart: Alternate Process 20">
                <a:extLst>
                  <a:ext uri="{FF2B5EF4-FFF2-40B4-BE49-F238E27FC236}">
                    <a16:creationId xmlns:a16="http://schemas.microsoft.com/office/drawing/2014/main" id="{5EE261C1-2932-6969-E04B-7E104A5DC537}"/>
                  </a:ext>
                </a:extLst>
              </p:cNvPr>
              <p:cNvSpPr/>
              <p:nvPr/>
            </p:nvSpPr>
            <p:spPr>
              <a:xfrm>
                <a:off x="272210" y="3117286"/>
                <a:ext cx="2583401" cy="769441"/>
              </a:xfrm>
              <a:prstGeom prst="flowChartAlternateProcess">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a:p>
            </p:txBody>
          </p:sp>
          <p:sp>
            <p:nvSpPr>
              <p:cNvPr id="23" name="TextBox 22">
                <a:extLst>
                  <a:ext uri="{FF2B5EF4-FFF2-40B4-BE49-F238E27FC236}">
                    <a16:creationId xmlns:a16="http://schemas.microsoft.com/office/drawing/2014/main" id="{A5EB3C5B-BD52-E5FE-6F47-3C61FFFB891B}"/>
                  </a:ext>
                </a:extLst>
              </p:cNvPr>
              <p:cNvSpPr txBox="1"/>
              <p:nvPr/>
            </p:nvSpPr>
            <p:spPr>
              <a:xfrm>
                <a:off x="358789" y="3228654"/>
                <a:ext cx="2496822" cy="397386"/>
              </a:xfrm>
              <a:prstGeom prst="rect">
                <a:avLst/>
              </a:prstGeom>
              <a:grpFill/>
            </p:spPr>
            <p:txBody>
              <a:bodyPr wrap="square" rtlCol="0">
                <a:spAutoFit/>
              </a:bodyPr>
              <a:lstStyle/>
              <a:p>
                <a:pPr lvl="0" algn="ctr"/>
                <a:r>
                  <a:rPr lang="en-US" sz="1450" b="1" dirty="0">
                    <a:solidFill>
                      <a:schemeClr val="bg1"/>
                    </a:solidFill>
                  </a:rPr>
                  <a:t>Aligns Product Labelling with Guidelines</a:t>
                </a:r>
              </a:p>
            </p:txBody>
          </p:sp>
        </p:grpSp>
      </p:grpSp>
      <p:grpSp>
        <p:nvGrpSpPr>
          <p:cNvPr id="54" name="Group 53">
            <a:extLst>
              <a:ext uri="{FF2B5EF4-FFF2-40B4-BE49-F238E27FC236}">
                <a16:creationId xmlns:a16="http://schemas.microsoft.com/office/drawing/2014/main" id="{1E162A61-6896-0598-4B78-2EC72EA09EB6}"/>
              </a:ext>
            </a:extLst>
          </p:cNvPr>
          <p:cNvGrpSpPr/>
          <p:nvPr/>
        </p:nvGrpSpPr>
        <p:grpSpPr>
          <a:xfrm>
            <a:off x="280603" y="5511990"/>
            <a:ext cx="11340250" cy="826315"/>
            <a:chOff x="280603" y="5511990"/>
            <a:chExt cx="11340250" cy="826315"/>
          </a:xfrm>
        </p:grpSpPr>
        <p:grpSp>
          <p:nvGrpSpPr>
            <p:cNvPr id="40" name="Group 39">
              <a:extLst>
                <a:ext uri="{FF2B5EF4-FFF2-40B4-BE49-F238E27FC236}">
                  <a16:creationId xmlns:a16="http://schemas.microsoft.com/office/drawing/2014/main" id="{57702FB0-5191-3BCE-59DC-A452083CC2AA}"/>
                </a:ext>
              </a:extLst>
            </p:cNvPr>
            <p:cNvGrpSpPr/>
            <p:nvPr/>
          </p:nvGrpSpPr>
          <p:grpSpPr>
            <a:xfrm>
              <a:off x="280603" y="5511990"/>
              <a:ext cx="2583394" cy="826315"/>
              <a:chOff x="280603" y="5511990"/>
              <a:chExt cx="2583394" cy="876693"/>
            </a:xfrm>
            <a:solidFill>
              <a:schemeClr val="accent6"/>
            </a:solidFill>
          </p:grpSpPr>
          <p:sp>
            <p:nvSpPr>
              <p:cNvPr id="26" name="Flowchart: Alternate Process 25">
                <a:extLst>
                  <a:ext uri="{FF2B5EF4-FFF2-40B4-BE49-F238E27FC236}">
                    <a16:creationId xmlns:a16="http://schemas.microsoft.com/office/drawing/2014/main" id="{1E1B7C34-3D97-C2A8-ABDD-8252554A7015}"/>
                  </a:ext>
                </a:extLst>
              </p:cNvPr>
              <p:cNvSpPr/>
              <p:nvPr/>
            </p:nvSpPr>
            <p:spPr>
              <a:xfrm>
                <a:off x="280603" y="5511990"/>
                <a:ext cx="2583394" cy="876693"/>
              </a:xfrm>
              <a:prstGeom prst="flowChartAlternateProcess">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50" dirty="0"/>
              </a:p>
            </p:txBody>
          </p:sp>
          <p:sp>
            <p:nvSpPr>
              <p:cNvPr id="27" name="TextBox 26">
                <a:extLst>
                  <a:ext uri="{FF2B5EF4-FFF2-40B4-BE49-F238E27FC236}">
                    <a16:creationId xmlns:a16="http://schemas.microsoft.com/office/drawing/2014/main" id="{D1D1FB8F-6B4F-3EF5-79A2-016C2727736A}"/>
                  </a:ext>
                </a:extLst>
              </p:cNvPr>
              <p:cNvSpPr txBox="1"/>
              <p:nvPr/>
            </p:nvSpPr>
            <p:spPr>
              <a:xfrm>
                <a:off x="288998" y="5630728"/>
                <a:ext cx="2566614" cy="569387"/>
              </a:xfrm>
              <a:prstGeom prst="rect">
                <a:avLst/>
              </a:prstGeom>
              <a:grpFill/>
            </p:spPr>
            <p:txBody>
              <a:bodyPr wrap="square" rtlCol="0">
                <a:spAutoFit/>
              </a:bodyPr>
              <a:lstStyle/>
              <a:p>
                <a:pPr lvl="0" algn="ctr"/>
                <a:r>
                  <a:rPr lang="en-US" sz="1450" b="1" dirty="0">
                    <a:solidFill>
                      <a:schemeClr val="bg1"/>
                    </a:solidFill>
                  </a:rPr>
                  <a:t>Reduced Patient Impacts </a:t>
                </a:r>
                <a:r>
                  <a:rPr lang="en-US" sz="1450" dirty="0">
                    <a:solidFill>
                      <a:schemeClr val="bg1"/>
                    </a:solidFill>
                  </a:rPr>
                  <a:t>&amp; </a:t>
                </a:r>
                <a:r>
                  <a:rPr lang="en-US" sz="1450" b="1" dirty="0">
                    <a:solidFill>
                      <a:schemeClr val="bg1"/>
                    </a:solidFill>
                  </a:rPr>
                  <a:t>Infection Risks</a:t>
                </a:r>
              </a:p>
            </p:txBody>
          </p:sp>
        </p:grpSp>
        <p:sp>
          <p:nvSpPr>
            <p:cNvPr id="28" name="TextBox 27">
              <a:extLst>
                <a:ext uri="{FF2B5EF4-FFF2-40B4-BE49-F238E27FC236}">
                  <a16:creationId xmlns:a16="http://schemas.microsoft.com/office/drawing/2014/main" id="{973ED8D4-1563-24D7-5308-361D27B126C6}"/>
                </a:ext>
              </a:extLst>
            </p:cNvPr>
            <p:cNvSpPr txBox="1"/>
            <p:nvPr/>
          </p:nvSpPr>
          <p:spPr>
            <a:xfrm>
              <a:off x="2910491" y="5621990"/>
              <a:ext cx="8710362" cy="600164"/>
            </a:xfrm>
            <a:prstGeom prst="rect">
              <a:avLst/>
            </a:prstGeom>
            <a:noFill/>
            <a:ln>
              <a:solidFill>
                <a:schemeClr val="accent1"/>
              </a:solidFill>
            </a:ln>
          </p:spPr>
          <p:txBody>
            <a:bodyPr wrap="square" rtlCol="0">
              <a:spAutoFit/>
            </a:bodyPr>
            <a:lstStyle/>
            <a:p>
              <a:pPr marL="171450" lvl="0" indent="-171450">
                <a:buFont typeface="Arial" panose="020B0604020202020204" pitchFamily="34" charset="0"/>
                <a:buChar char="•"/>
              </a:pPr>
              <a:r>
                <a:rPr lang="en-US" sz="1100" b="1" dirty="0"/>
                <a:t>Lower frequency of breaking the vent circuit compared to 72hr or 24hr changeout products results in fewer clinical/physical impacts to patient: </a:t>
              </a:r>
              <a:r>
                <a:rPr lang="en-US" sz="1000" dirty="0"/>
                <a:t>Loss of lung volume (may take 24-48hrs to re-recruit lungs), Anxiety &amp; pain, Decreases in O2 saturations, Bronchospasms etc. </a:t>
              </a:r>
            </a:p>
            <a:p>
              <a:pPr marL="171450" indent="-171450">
                <a:buFont typeface="Arial" panose="020B0604020202020204" pitchFamily="34" charset="0"/>
                <a:buChar char="•"/>
              </a:pPr>
              <a:r>
                <a:rPr lang="en-US" sz="1100" dirty="0">
                  <a:solidFill>
                    <a:prstClr val="black">
                      <a:hueOff val="0"/>
                      <a:satOff val="0"/>
                      <a:lumOff val="0"/>
                      <a:alphaOff val="0"/>
                    </a:prstClr>
                  </a:solidFill>
                </a:rPr>
                <a:t>Tethered suction port dust cover protects the suction port when catheter is not connected to suction (e.g. during transport)</a:t>
              </a:r>
              <a:endParaRPr lang="en-US" sz="1000" dirty="0"/>
            </a:p>
          </p:txBody>
        </p:sp>
      </p:grpSp>
      <p:sp>
        <p:nvSpPr>
          <p:cNvPr id="57" name="TextBox 56">
            <a:extLst>
              <a:ext uri="{FF2B5EF4-FFF2-40B4-BE49-F238E27FC236}">
                <a16:creationId xmlns:a16="http://schemas.microsoft.com/office/drawing/2014/main" id="{BB2427D2-C525-4B1C-1023-DE2022D66088}"/>
              </a:ext>
            </a:extLst>
          </p:cNvPr>
          <p:cNvSpPr txBox="1"/>
          <p:nvPr/>
        </p:nvSpPr>
        <p:spPr>
          <a:xfrm>
            <a:off x="9553574" y="-4632"/>
            <a:ext cx="2638425" cy="338554"/>
          </a:xfrm>
          <a:prstGeom prst="rect">
            <a:avLst/>
          </a:prstGeom>
          <a:solidFill>
            <a:schemeClr val="accent4">
              <a:lumMod val="20000"/>
              <a:lumOff val="80000"/>
            </a:schemeClr>
          </a:solidFill>
        </p:spPr>
        <p:txBody>
          <a:bodyPr wrap="square" rtlCol="0">
            <a:spAutoFit/>
          </a:bodyPr>
          <a:lstStyle/>
          <a:p>
            <a:pPr algn="ctr"/>
            <a:r>
              <a:rPr lang="en-US" sz="1600" b="1" dirty="0"/>
              <a:t>See Launch Binder</a:t>
            </a:r>
          </a:p>
        </p:txBody>
      </p:sp>
      <p:sp>
        <p:nvSpPr>
          <p:cNvPr id="3" name="TextBox 2">
            <a:extLst>
              <a:ext uri="{FF2B5EF4-FFF2-40B4-BE49-F238E27FC236}">
                <a16:creationId xmlns:a16="http://schemas.microsoft.com/office/drawing/2014/main" id="{F442A459-721F-CC8F-7905-9D198FCE0DEC}"/>
              </a:ext>
            </a:extLst>
          </p:cNvPr>
          <p:cNvSpPr txBox="1"/>
          <p:nvPr/>
        </p:nvSpPr>
        <p:spPr>
          <a:xfrm rot="16200000">
            <a:off x="9942982" y="3170339"/>
            <a:ext cx="4090737" cy="369332"/>
          </a:xfrm>
          <a:prstGeom prst="rect">
            <a:avLst/>
          </a:prstGeom>
          <a:noFill/>
        </p:spPr>
        <p:txBody>
          <a:bodyPr wrap="square" rtlCol="0">
            <a:spAutoFit/>
          </a:bodyPr>
          <a:lstStyle/>
          <a:p>
            <a:pPr algn="ctr"/>
            <a:r>
              <a:rPr lang="en-US" b="1" dirty="0">
                <a:solidFill>
                  <a:srgbClr val="EE0000"/>
                </a:solidFill>
              </a:rPr>
              <a:t>INTERNAL USE ONLY</a:t>
            </a:r>
          </a:p>
        </p:txBody>
      </p:sp>
    </p:spTree>
    <p:extLst>
      <p:ext uri="{BB962C8B-B14F-4D97-AF65-F5344CB8AC3E}">
        <p14:creationId xmlns:p14="http://schemas.microsoft.com/office/powerpoint/2010/main" val="1331146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500"/>
                                        <p:tgtEl>
                                          <p:spTgt spid="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5"/>
                                        </p:tgtEl>
                                        <p:attrNameLst>
                                          <p:attrName>style.visibility</p:attrName>
                                        </p:attrNameLst>
                                      </p:cBhvr>
                                      <p:to>
                                        <p:strVal val="visible"/>
                                      </p:to>
                                    </p:set>
                                    <p:animEffect transition="in" filter="fade">
                                      <p:cBhvr>
                                        <p:cTn id="12" dur="500"/>
                                        <p:tgtEl>
                                          <p:spTgt spid="4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6"/>
                                        </p:tgtEl>
                                        <p:attrNameLst>
                                          <p:attrName>style.visibility</p:attrName>
                                        </p:attrNameLst>
                                      </p:cBhvr>
                                      <p:to>
                                        <p:strVal val="visible"/>
                                      </p:to>
                                    </p:set>
                                    <p:animEffect transition="in" filter="fade">
                                      <p:cBhvr>
                                        <p:cTn id="17" dur="500"/>
                                        <p:tgtEl>
                                          <p:spTgt spid="4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7"/>
                                        </p:tgtEl>
                                        <p:attrNameLst>
                                          <p:attrName>style.visibility</p:attrName>
                                        </p:attrNameLst>
                                      </p:cBhvr>
                                      <p:to>
                                        <p:strVal val="visible"/>
                                      </p:to>
                                    </p:set>
                                    <p:animEffect transition="in" filter="fade">
                                      <p:cBhvr>
                                        <p:cTn id="22" dur="500"/>
                                        <p:tgtEl>
                                          <p:spTgt spid="4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2"/>
                                        </p:tgtEl>
                                        <p:attrNameLst>
                                          <p:attrName>style.visibility</p:attrName>
                                        </p:attrNameLst>
                                      </p:cBhvr>
                                      <p:to>
                                        <p:strVal val="visible"/>
                                      </p:to>
                                    </p:set>
                                    <p:animEffect transition="in" filter="fade">
                                      <p:cBhvr>
                                        <p:cTn id="27" dur="500"/>
                                        <p:tgtEl>
                                          <p:spTgt spid="5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3"/>
                                        </p:tgtEl>
                                        <p:attrNameLst>
                                          <p:attrName>style.visibility</p:attrName>
                                        </p:attrNameLst>
                                      </p:cBhvr>
                                      <p:to>
                                        <p:strVal val="visible"/>
                                      </p:to>
                                    </p:set>
                                    <p:animEffect transition="in" filter="fade">
                                      <p:cBhvr>
                                        <p:cTn id="32" dur="500"/>
                                        <p:tgtEl>
                                          <p:spTgt spid="5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4"/>
                                        </p:tgtEl>
                                        <p:attrNameLst>
                                          <p:attrName>style.visibility</p:attrName>
                                        </p:attrNameLst>
                                      </p:cBhvr>
                                      <p:to>
                                        <p:strVal val="visible"/>
                                      </p:to>
                                    </p:set>
                                    <p:animEffect transition="in" filter="fade">
                                      <p:cBhvr>
                                        <p:cTn id="37"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7CF4A10-ECBF-D89B-870A-AFCAA3BA0E48}"/>
              </a:ext>
            </a:extLst>
          </p:cNvPr>
          <p:cNvPicPr>
            <a:picLocks noChangeAspect="1"/>
          </p:cNvPicPr>
          <p:nvPr/>
        </p:nvPicPr>
        <p:blipFill>
          <a:blip r:embed="rId2"/>
          <a:srcRect l="15833" t="8356" r="15384" b="3329"/>
          <a:stretch>
            <a:fillRect/>
          </a:stretch>
        </p:blipFill>
        <p:spPr>
          <a:xfrm rot="4354832">
            <a:off x="4484455" y="1168163"/>
            <a:ext cx="1771741" cy="2235582"/>
          </a:xfrm>
          <a:prstGeom prst="rect">
            <a:avLst/>
          </a:prstGeom>
        </p:spPr>
      </p:pic>
      <p:sp>
        <p:nvSpPr>
          <p:cNvPr id="11" name="Content Placeholder 10">
            <a:extLst>
              <a:ext uri="{FF2B5EF4-FFF2-40B4-BE49-F238E27FC236}">
                <a16:creationId xmlns:a16="http://schemas.microsoft.com/office/drawing/2014/main" id="{BAE1C2FF-F9CF-DF81-36B9-48F72A3771E8}"/>
              </a:ext>
            </a:extLst>
          </p:cNvPr>
          <p:cNvSpPr>
            <a:spLocks noGrp="1"/>
          </p:cNvSpPr>
          <p:nvPr>
            <p:ph idx="1"/>
          </p:nvPr>
        </p:nvSpPr>
        <p:spPr>
          <a:xfrm>
            <a:off x="561975" y="1400175"/>
            <a:ext cx="5805371" cy="4737153"/>
          </a:xfrm>
        </p:spPr>
        <p:txBody>
          <a:bodyPr>
            <a:normAutofit/>
          </a:bodyPr>
          <a:lstStyle/>
          <a:p>
            <a:pPr>
              <a:buNone/>
            </a:pPr>
            <a:r>
              <a:rPr lang="en-US" sz="1900" b="1">
                <a:ln w="0"/>
                <a:solidFill>
                  <a:srgbClr val="1B51A4"/>
                </a:solidFill>
                <a:latin typeface="Arial" panose="020B0604020202020204" pitchFamily="34" charset="0"/>
                <a:cs typeface="Arial" panose="020B0604020202020204" pitchFamily="34" charset="0"/>
              </a:rPr>
              <a:t>(formerly Smith’s Medical / </a:t>
            </a:r>
            <a:r>
              <a:rPr lang="en-US" sz="1900" b="1" err="1">
                <a:ln w="0"/>
                <a:solidFill>
                  <a:srgbClr val="1B51A4"/>
                </a:solidFill>
                <a:latin typeface="Arial" panose="020B0604020202020204" pitchFamily="34" charset="0"/>
                <a:cs typeface="Arial" panose="020B0604020202020204" pitchFamily="34" charset="0"/>
              </a:rPr>
              <a:t>Portex</a:t>
            </a:r>
            <a:r>
              <a:rPr lang="en-US" sz="1900" b="1" baseline="30000" err="1">
                <a:ln w="0"/>
                <a:solidFill>
                  <a:srgbClr val="1B51A4"/>
                </a:solidFill>
                <a:latin typeface="Arial" panose="020B0604020202020204" pitchFamily="34" charset="0"/>
                <a:cs typeface="Arial" panose="020B0604020202020204" pitchFamily="34" charset="0"/>
              </a:rPr>
              <a:t>TM</a:t>
            </a:r>
            <a:r>
              <a:rPr lang="en-US" sz="1900" b="1">
                <a:ln w="0"/>
                <a:solidFill>
                  <a:srgbClr val="1B51A4"/>
                </a:solidFill>
                <a:latin typeface="Arial" panose="020B0604020202020204" pitchFamily="34" charset="0"/>
                <a:cs typeface="Arial" panose="020B0604020202020204" pitchFamily="34" charset="0"/>
              </a:rPr>
              <a:t>)</a:t>
            </a:r>
            <a:endParaRPr lang="en-US" sz="1900" b="1">
              <a:solidFill>
                <a:srgbClr val="0065BD"/>
              </a:solidFill>
              <a:effectLst/>
            </a:endParaRPr>
          </a:p>
          <a:p>
            <a:pPr>
              <a:buNone/>
            </a:pPr>
            <a:r>
              <a:rPr lang="en-US" sz="1900" b="1" err="1">
                <a:solidFill>
                  <a:srgbClr val="0065BD"/>
                </a:solidFill>
                <a:effectLst/>
              </a:rPr>
              <a:t>Portex</a:t>
            </a:r>
            <a:r>
              <a:rPr lang="en-US" sz="1900" b="1" baseline="30000" err="1">
                <a:solidFill>
                  <a:srgbClr val="0065BD"/>
                </a:solidFill>
                <a:effectLst/>
              </a:rPr>
              <a:t>R</a:t>
            </a:r>
            <a:r>
              <a:rPr lang="en-US" sz="1900" b="1">
                <a:solidFill>
                  <a:srgbClr val="0065BD"/>
                </a:solidFill>
                <a:effectLst/>
              </a:rPr>
              <a:t> -  </a:t>
            </a:r>
            <a:r>
              <a:rPr lang="en-US" sz="1900" b="1" err="1">
                <a:solidFill>
                  <a:srgbClr val="0065BD"/>
                </a:solidFill>
                <a:effectLst/>
              </a:rPr>
              <a:t>SuctionPro</a:t>
            </a:r>
            <a:r>
              <a:rPr lang="en-US" sz="1900" b="1">
                <a:solidFill>
                  <a:srgbClr val="0065BD"/>
                </a:solidFill>
                <a:effectLst/>
              </a:rPr>
              <a:t> 72</a:t>
            </a:r>
            <a:r>
              <a:rPr lang="en-US" sz="1900" b="1" baseline="30000">
                <a:solidFill>
                  <a:srgbClr val="0065BD"/>
                </a:solidFill>
                <a:effectLst/>
              </a:rPr>
              <a:t>TM</a:t>
            </a:r>
          </a:p>
          <a:p>
            <a:pPr>
              <a:buNone/>
            </a:pPr>
            <a:endParaRPr lang="en-US" sz="1900" b="1">
              <a:solidFill>
                <a:srgbClr val="0065BD"/>
              </a:solidFill>
              <a:effectLst/>
            </a:endParaRPr>
          </a:p>
          <a:p>
            <a:pPr marL="285750" indent="-285750" algn="l">
              <a:spcAft>
                <a:spcPts val="600"/>
              </a:spcAft>
              <a:buFont typeface="Arial" panose="020B0604020202020204" pitchFamily="34" charset="0"/>
              <a:buChar char="•"/>
            </a:pPr>
            <a:r>
              <a:rPr lang="en-US" sz="1600">
                <a:effectLst/>
              </a:rPr>
              <a:t>72 hour recommended duration of use.</a:t>
            </a:r>
          </a:p>
          <a:p>
            <a:pPr marL="285750" indent="-285750" algn="l">
              <a:spcAft>
                <a:spcPts val="600"/>
              </a:spcAft>
              <a:buFont typeface="Arial" panose="020B0604020202020204" pitchFamily="34" charset="0"/>
              <a:buChar char="•"/>
            </a:pPr>
            <a:r>
              <a:rPr lang="en-US" sz="1600">
                <a:effectLst/>
              </a:rPr>
              <a:t>Clear pathway evacuation port.</a:t>
            </a:r>
          </a:p>
          <a:p>
            <a:pPr marL="285750" indent="-285750" algn="l">
              <a:spcAft>
                <a:spcPts val="600"/>
              </a:spcAft>
              <a:buFont typeface="Arial" panose="020B0604020202020204" pitchFamily="34" charset="0"/>
              <a:buChar char="•"/>
            </a:pPr>
            <a:r>
              <a:rPr lang="en-US" sz="1600">
                <a:effectLst/>
              </a:rPr>
              <a:t>Lockable thumb valve end cap.</a:t>
            </a:r>
          </a:p>
          <a:p>
            <a:pPr marL="285750" indent="-285750" algn="l">
              <a:spcAft>
                <a:spcPts val="600"/>
              </a:spcAft>
              <a:buFont typeface="Arial" panose="020B0604020202020204" pitchFamily="34" charset="0"/>
              <a:buChar char="•"/>
            </a:pPr>
            <a:r>
              <a:rPr lang="en-US" sz="1600">
                <a:effectLst/>
              </a:rPr>
              <a:t>Clear T piece to visualize pathway.</a:t>
            </a:r>
          </a:p>
          <a:p>
            <a:pPr marL="285750" indent="-285750" algn="l">
              <a:spcAft>
                <a:spcPts val="600"/>
              </a:spcAft>
              <a:buFont typeface="Arial" panose="020B0604020202020204" pitchFamily="34" charset="0"/>
              <a:buChar char="•"/>
            </a:pPr>
            <a:r>
              <a:rPr lang="en-US" sz="1600">
                <a:effectLst/>
              </a:rPr>
              <a:t>Flexible catheter sleeve.</a:t>
            </a:r>
          </a:p>
          <a:p>
            <a:pPr marL="285750" indent="-285750" algn="l">
              <a:spcAft>
                <a:spcPts val="600"/>
              </a:spcAft>
              <a:buFont typeface="Arial" panose="020B0604020202020204" pitchFamily="34" charset="0"/>
              <a:buChar char="•"/>
            </a:pPr>
            <a:r>
              <a:rPr lang="en-US" sz="1600">
                <a:effectLst/>
              </a:rPr>
              <a:t>Trac-Wedge</a:t>
            </a:r>
            <a:r>
              <a:rPr lang="en-US" sz="1600" baseline="30000">
                <a:effectLst/>
              </a:rPr>
              <a:t>™</a:t>
            </a:r>
            <a:r>
              <a:rPr lang="en-US" sz="1600">
                <a:effectLst/>
              </a:rPr>
              <a:t> device to aid in disconnection of the catheter from the patients tracheal or tracheostomy tube.</a:t>
            </a:r>
          </a:p>
          <a:p>
            <a:pPr marL="285750" indent="-285750" algn="l">
              <a:spcAft>
                <a:spcPts val="600"/>
              </a:spcAft>
              <a:buFont typeface="Arial" panose="020B0604020202020204" pitchFamily="34" charset="0"/>
              <a:buChar char="•"/>
            </a:pPr>
            <a:r>
              <a:rPr lang="en-US" sz="1600">
                <a:effectLst/>
              </a:rPr>
              <a:t>Swivel connector available to aid in reduced torque.</a:t>
            </a:r>
          </a:p>
          <a:p>
            <a:endParaRPr lang="en-US"/>
          </a:p>
        </p:txBody>
      </p:sp>
      <p:sp>
        <p:nvSpPr>
          <p:cNvPr id="3" name="Slide Number Placeholder 2">
            <a:extLst>
              <a:ext uri="{FF2B5EF4-FFF2-40B4-BE49-F238E27FC236}">
                <a16:creationId xmlns:a16="http://schemas.microsoft.com/office/drawing/2014/main" id="{8A529F44-7DB5-D3B8-F289-C15CA26AAF6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226</a:t>
            </a:fld>
            <a:endParaRPr lang="en-US"/>
          </a:p>
        </p:txBody>
      </p:sp>
      <p:sp>
        <p:nvSpPr>
          <p:cNvPr id="10" name="Title 9">
            <a:extLst>
              <a:ext uri="{FF2B5EF4-FFF2-40B4-BE49-F238E27FC236}">
                <a16:creationId xmlns:a16="http://schemas.microsoft.com/office/drawing/2014/main" id="{411533A3-9318-01CD-8318-C5B55FF65ED3}"/>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Competition – ICU Medical</a:t>
            </a:r>
            <a:endParaRPr lang="en-US"/>
          </a:p>
        </p:txBody>
      </p:sp>
      <p:pic>
        <p:nvPicPr>
          <p:cNvPr id="5" name="Picture 4">
            <a:extLst>
              <a:ext uri="{FF2B5EF4-FFF2-40B4-BE49-F238E27FC236}">
                <a16:creationId xmlns:a16="http://schemas.microsoft.com/office/drawing/2014/main" id="{D92A8370-F3A1-63CE-2829-E8C64D07C6CB}"/>
              </a:ext>
            </a:extLst>
          </p:cNvPr>
          <p:cNvPicPr>
            <a:picLocks noChangeAspect="1"/>
          </p:cNvPicPr>
          <p:nvPr/>
        </p:nvPicPr>
        <p:blipFill>
          <a:blip r:embed="rId3"/>
          <a:stretch>
            <a:fillRect/>
          </a:stretch>
        </p:blipFill>
        <p:spPr>
          <a:xfrm>
            <a:off x="6576285" y="1490209"/>
            <a:ext cx="4771343" cy="4569518"/>
          </a:xfrm>
          <a:prstGeom prst="rect">
            <a:avLst/>
          </a:prstGeom>
        </p:spPr>
      </p:pic>
      <p:sp>
        <p:nvSpPr>
          <p:cNvPr id="9" name="TextBox 8">
            <a:extLst>
              <a:ext uri="{FF2B5EF4-FFF2-40B4-BE49-F238E27FC236}">
                <a16:creationId xmlns:a16="http://schemas.microsoft.com/office/drawing/2014/main" id="{78B2191F-027B-B181-F0F0-FC50B376D419}"/>
              </a:ext>
            </a:extLst>
          </p:cNvPr>
          <p:cNvSpPr txBox="1"/>
          <p:nvPr/>
        </p:nvSpPr>
        <p:spPr>
          <a:xfrm>
            <a:off x="6576285" y="1184183"/>
            <a:ext cx="4837471" cy="369332"/>
          </a:xfrm>
          <a:prstGeom prst="rect">
            <a:avLst/>
          </a:prstGeom>
          <a:noFill/>
        </p:spPr>
        <p:txBody>
          <a:bodyPr wrap="square" rtlCol="0">
            <a:spAutoFit/>
          </a:bodyPr>
          <a:lstStyle/>
          <a:p>
            <a:r>
              <a:rPr lang="en-US" b="1"/>
              <a:t>Features Overview</a:t>
            </a:r>
          </a:p>
        </p:txBody>
      </p:sp>
    </p:spTree>
    <p:extLst>
      <p:ext uri="{BB962C8B-B14F-4D97-AF65-F5344CB8AC3E}">
        <p14:creationId xmlns:p14="http://schemas.microsoft.com/office/powerpoint/2010/main" val="1819715908"/>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F6CE23B-6156-8E54-CB84-CE79215D3F1F}"/>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227</a:t>
            </a:fld>
            <a:endParaRPr lang="en-US"/>
          </a:p>
        </p:txBody>
      </p:sp>
      <p:sp>
        <p:nvSpPr>
          <p:cNvPr id="4" name="Title 3">
            <a:extLst>
              <a:ext uri="{FF2B5EF4-FFF2-40B4-BE49-F238E27FC236}">
                <a16:creationId xmlns:a16="http://schemas.microsoft.com/office/drawing/2014/main" id="{B826EBE8-38AC-36C0-C03A-B7B6EDE36F47}"/>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Competition – ICU Medical </a:t>
            </a:r>
            <a:endParaRPr lang="en-US"/>
          </a:p>
        </p:txBody>
      </p:sp>
      <p:pic>
        <p:nvPicPr>
          <p:cNvPr id="5" name="Picture 4">
            <a:extLst>
              <a:ext uri="{FF2B5EF4-FFF2-40B4-BE49-F238E27FC236}">
                <a16:creationId xmlns:a16="http://schemas.microsoft.com/office/drawing/2014/main" id="{EE66EACF-F356-105E-3A39-66F176D8676D}"/>
              </a:ext>
            </a:extLst>
          </p:cNvPr>
          <p:cNvPicPr>
            <a:picLocks noChangeAspect="1"/>
          </p:cNvPicPr>
          <p:nvPr/>
        </p:nvPicPr>
        <p:blipFill>
          <a:blip r:embed="rId2"/>
          <a:stretch>
            <a:fillRect/>
          </a:stretch>
        </p:blipFill>
        <p:spPr>
          <a:xfrm>
            <a:off x="2814340" y="1281029"/>
            <a:ext cx="5294523" cy="4721838"/>
          </a:xfrm>
          <a:prstGeom prst="rect">
            <a:avLst/>
          </a:prstGeom>
        </p:spPr>
      </p:pic>
    </p:spTree>
    <p:extLst>
      <p:ext uri="{BB962C8B-B14F-4D97-AF65-F5344CB8AC3E}">
        <p14:creationId xmlns:p14="http://schemas.microsoft.com/office/powerpoint/2010/main" val="1159972696"/>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D603-8911-CD12-D38A-E1CB650388A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FAC7D64-90C9-848C-51D0-8E465C195246}"/>
              </a:ext>
            </a:extLst>
          </p:cNvPr>
          <p:cNvPicPr>
            <a:picLocks noChangeAspect="1"/>
          </p:cNvPicPr>
          <p:nvPr/>
        </p:nvPicPr>
        <p:blipFill>
          <a:blip r:embed="rId3"/>
          <a:srcRect l="8420" t="2808"/>
          <a:stretch>
            <a:fillRect/>
          </a:stretch>
        </p:blipFill>
        <p:spPr>
          <a:xfrm>
            <a:off x="7857067" y="1158700"/>
            <a:ext cx="3072304" cy="3795251"/>
          </a:xfrm>
          <a:prstGeom prst="rect">
            <a:avLst/>
          </a:prstGeom>
        </p:spPr>
      </p:pic>
      <p:pic>
        <p:nvPicPr>
          <p:cNvPr id="5" name="Picture 4">
            <a:extLst>
              <a:ext uri="{FF2B5EF4-FFF2-40B4-BE49-F238E27FC236}">
                <a16:creationId xmlns:a16="http://schemas.microsoft.com/office/drawing/2014/main" id="{8BA8051F-2446-952C-6773-9311ABA86879}"/>
              </a:ext>
            </a:extLst>
          </p:cNvPr>
          <p:cNvPicPr>
            <a:picLocks noChangeAspect="1"/>
          </p:cNvPicPr>
          <p:nvPr/>
        </p:nvPicPr>
        <p:blipFill>
          <a:blip r:embed="rId4"/>
          <a:stretch>
            <a:fillRect/>
          </a:stretch>
        </p:blipFill>
        <p:spPr>
          <a:xfrm>
            <a:off x="8209810" y="4613749"/>
            <a:ext cx="2244611" cy="1576886"/>
          </a:xfrm>
          <a:prstGeom prst="rect">
            <a:avLst/>
          </a:prstGeom>
        </p:spPr>
      </p:pic>
      <p:sp>
        <p:nvSpPr>
          <p:cNvPr id="4" name="Content Placeholder 3">
            <a:extLst>
              <a:ext uri="{FF2B5EF4-FFF2-40B4-BE49-F238E27FC236}">
                <a16:creationId xmlns:a16="http://schemas.microsoft.com/office/drawing/2014/main" id="{F41D553C-310C-4944-A5B2-A4BB74638171}"/>
              </a:ext>
            </a:extLst>
          </p:cNvPr>
          <p:cNvSpPr>
            <a:spLocks noGrp="1"/>
          </p:cNvSpPr>
          <p:nvPr>
            <p:ph idx="1"/>
          </p:nvPr>
        </p:nvSpPr>
        <p:spPr>
          <a:xfrm>
            <a:off x="561976" y="1400175"/>
            <a:ext cx="6686318" cy="4737153"/>
          </a:xfrm>
        </p:spPr>
        <p:txBody>
          <a:bodyPr>
            <a:normAutofit fontScale="25000" lnSpcReduction="20000"/>
          </a:bodyPr>
          <a:lstStyle/>
          <a:p>
            <a:pPr>
              <a:lnSpc>
                <a:spcPct val="120000"/>
              </a:lnSpc>
            </a:pPr>
            <a:r>
              <a:rPr lang="en-US" sz="5600" b="1">
                <a:solidFill>
                  <a:srgbClr val="0065BD"/>
                </a:solidFill>
                <a:effectLst/>
              </a:rPr>
              <a:t>Video Link: </a:t>
            </a:r>
            <a:r>
              <a:rPr lang="en-US" sz="5600">
                <a:hlinkClick r:id="rId5" tooltip="Share link"/>
              </a:rPr>
              <a:t>https://youtu.be/LkT0oW220sI</a:t>
            </a:r>
            <a:endParaRPr lang="en-US" sz="3200" b="1">
              <a:solidFill>
                <a:srgbClr val="0065BD"/>
              </a:solidFill>
            </a:endParaRPr>
          </a:p>
          <a:p>
            <a:pPr>
              <a:lnSpc>
                <a:spcPct val="120000"/>
              </a:lnSpc>
            </a:pPr>
            <a:r>
              <a:rPr lang="en-US" sz="5600" b="1">
                <a:solidFill>
                  <a:srgbClr val="0065BD"/>
                </a:solidFill>
              </a:rPr>
              <a:t>Claims: </a:t>
            </a:r>
            <a:endParaRPr lang="en-US" sz="4800"/>
          </a:p>
          <a:p>
            <a:pPr>
              <a:lnSpc>
                <a:spcPct val="120000"/>
              </a:lnSpc>
            </a:pPr>
            <a:r>
              <a:rPr lang="en-US" sz="4800" err="1"/>
              <a:t>CLiC</a:t>
            </a:r>
            <a:r>
              <a:rPr lang="en-US" sz="4800"/>
              <a:t> Closed Suction Catheters are a range of disposable devices intended for routine suctioning of secretions for ventilator-dependent patients with an artificial airway, typically an endotracheal tube or a tracheostomy.</a:t>
            </a:r>
          </a:p>
          <a:p>
            <a:pPr>
              <a:lnSpc>
                <a:spcPct val="120000"/>
              </a:lnSpc>
            </a:pPr>
            <a:r>
              <a:rPr lang="en-US" sz="4800"/>
              <a:t>Differs from all other closed suction catheters on the market because </a:t>
            </a:r>
            <a:r>
              <a:rPr lang="en-US" sz="4800" b="1"/>
              <a:t>they filter contaminated exhaust from the catheter sleeve every time it is advanced into the patient’s airway to suction secretions</a:t>
            </a:r>
            <a:endParaRPr lang="en-US" sz="4800"/>
          </a:p>
          <a:p>
            <a:pPr>
              <a:lnSpc>
                <a:spcPct val="120000"/>
              </a:lnSpc>
            </a:pPr>
            <a:r>
              <a:rPr lang="en-US" sz="4800" err="1"/>
              <a:t>CLiC</a:t>
            </a:r>
            <a:r>
              <a:rPr lang="en-US" sz="4800"/>
              <a:t> is </a:t>
            </a:r>
            <a:r>
              <a:rPr lang="en-US" sz="4800" b="1"/>
              <a:t>designed to include bacterial/viral filter technology </a:t>
            </a:r>
            <a:r>
              <a:rPr lang="en-US" sz="4800"/>
              <a:t>to filter any contaminated air from the catheter sleeve prior to being released into the patient room.</a:t>
            </a:r>
          </a:p>
          <a:p>
            <a:pPr>
              <a:lnSpc>
                <a:spcPct val="120000"/>
              </a:lnSpc>
            </a:pPr>
            <a:r>
              <a:rPr lang="en-US" sz="4800"/>
              <a:t>The </a:t>
            </a:r>
            <a:r>
              <a:rPr lang="en-US" sz="4800" err="1"/>
              <a:t>CLiC</a:t>
            </a:r>
            <a:r>
              <a:rPr lang="en-US" sz="4800"/>
              <a:t> has an integrated hydrophobic, antibacterial filter that has up to a 99.99% Viral Filtration Efficiency (VFE)  and a Bacterial Filtration Efficiency (BFE) of 99.93%.</a:t>
            </a:r>
          </a:p>
          <a:p>
            <a:pPr>
              <a:lnSpc>
                <a:spcPct val="120000"/>
              </a:lnSpc>
            </a:pPr>
            <a:r>
              <a:rPr lang="en-US" sz="4800"/>
              <a:t>The value prop of </a:t>
            </a:r>
            <a:r>
              <a:rPr lang="en-US" sz="4800" err="1"/>
              <a:t>CLiC</a:t>
            </a:r>
            <a:r>
              <a:rPr lang="en-US" sz="4800"/>
              <a:t> is that they are the only closed suction catheters that filter the contaminated air from the catheter sleeve, thereby reducing contaminants vented into the patient room</a:t>
            </a:r>
            <a:endParaRPr lang="en-US" sz="4800" b="1">
              <a:solidFill>
                <a:srgbClr val="0065BD"/>
              </a:solidFill>
            </a:endParaRPr>
          </a:p>
          <a:p>
            <a:pPr>
              <a:lnSpc>
                <a:spcPct val="120000"/>
              </a:lnSpc>
            </a:pPr>
            <a:r>
              <a:rPr lang="en-US" sz="4800"/>
              <a:t>Duration of Use: PRN changeout up to 7 Days caters to clinicians who prefer to change catheters only as needed</a:t>
            </a:r>
          </a:p>
          <a:p>
            <a:endParaRPr lang="en-US" sz="2800"/>
          </a:p>
          <a:p>
            <a:endParaRPr lang="en-US" sz="3200" b="1">
              <a:solidFill>
                <a:srgbClr val="0065BD"/>
              </a:solidFill>
              <a:effectLst/>
            </a:endParaRPr>
          </a:p>
          <a:p>
            <a:br>
              <a:rPr lang="en-US" sz="3200">
                <a:effectLst/>
              </a:rPr>
            </a:br>
            <a:endParaRPr lang="en-US" sz="3200"/>
          </a:p>
          <a:p>
            <a:endParaRPr lang="en-US"/>
          </a:p>
        </p:txBody>
      </p:sp>
      <p:sp>
        <p:nvSpPr>
          <p:cNvPr id="2" name="Title 1">
            <a:extLst>
              <a:ext uri="{FF2B5EF4-FFF2-40B4-BE49-F238E27FC236}">
                <a16:creationId xmlns:a16="http://schemas.microsoft.com/office/drawing/2014/main" id="{BA784231-4CBE-D925-FB0F-4FA3E837C21C}"/>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Competition – </a:t>
            </a:r>
            <a:r>
              <a:rPr lang="en-US" sz="2800" b="1" err="1">
                <a:ln w="0"/>
                <a:solidFill>
                  <a:srgbClr val="1B51A4"/>
                </a:solidFill>
                <a:latin typeface="Arial" panose="020B0604020202020204" pitchFamily="34" charset="0"/>
                <a:cs typeface="Arial" panose="020B0604020202020204" pitchFamily="34" charset="0"/>
              </a:rPr>
              <a:t>Flexicare</a:t>
            </a:r>
            <a:r>
              <a:rPr lang="en-US" sz="2800" b="1">
                <a:ln w="0"/>
                <a:solidFill>
                  <a:srgbClr val="1B51A4"/>
                </a:solidFill>
                <a:latin typeface="Arial" panose="020B0604020202020204" pitchFamily="34" charset="0"/>
                <a:cs typeface="Arial" panose="020B0604020202020204" pitchFamily="34" charset="0"/>
              </a:rPr>
              <a:t> </a:t>
            </a:r>
            <a:r>
              <a:rPr lang="en-US" sz="2800" b="1" err="1">
                <a:ln w="0"/>
                <a:solidFill>
                  <a:srgbClr val="1B51A4"/>
                </a:solidFill>
                <a:latin typeface="Arial" panose="020B0604020202020204" pitchFamily="34" charset="0"/>
                <a:cs typeface="Arial" panose="020B0604020202020204" pitchFamily="34" charset="0"/>
              </a:rPr>
              <a:t>CliC</a:t>
            </a:r>
            <a:r>
              <a:rPr lang="en-US" sz="2800" b="1" baseline="30000" err="1">
                <a:ln w="0"/>
                <a:solidFill>
                  <a:srgbClr val="1B51A4"/>
                </a:solidFill>
                <a:latin typeface="Arial" panose="020B0604020202020204" pitchFamily="34" charset="0"/>
                <a:cs typeface="Arial" panose="020B0604020202020204" pitchFamily="34" charset="0"/>
              </a:rPr>
              <a:t>TM</a:t>
            </a:r>
            <a:r>
              <a:rPr lang="en-US" sz="2800" b="1">
                <a:ln w="0"/>
                <a:solidFill>
                  <a:srgbClr val="1B51A4"/>
                </a:solidFill>
                <a:latin typeface="Arial" panose="020B0604020202020204" pitchFamily="34" charset="0"/>
                <a:cs typeface="Arial" panose="020B0604020202020204" pitchFamily="34" charset="0"/>
              </a:rPr>
              <a:t> Closed Suction Systems</a:t>
            </a:r>
            <a:endParaRPr lang="en-US"/>
          </a:p>
        </p:txBody>
      </p:sp>
    </p:spTree>
    <p:extLst>
      <p:ext uri="{BB962C8B-B14F-4D97-AF65-F5344CB8AC3E}">
        <p14:creationId xmlns:p14="http://schemas.microsoft.com/office/powerpoint/2010/main" val="2587356305"/>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76E4F-3880-EDDD-FA3A-F2D92D2C2A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C800C44-4892-FEB5-DA53-D6B548754A0F}"/>
              </a:ext>
            </a:extLst>
          </p:cNvPr>
          <p:cNvPicPr>
            <a:picLocks noChangeAspect="1"/>
          </p:cNvPicPr>
          <p:nvPr/>
        </p:nvPicPr>
        <p:blipFill>
          <a:blip r:embed="rId3"/>
          <a:srcRect l="8420" t="2808"/>
          <a:stretch>
            <a:fillRect/>
          </a:stretch>
        </p:blipFill>
        <p:spPr>
          <a:xfrm>
            <a:off x="7857067" y="1158700"/>
            <a:ext cx="3072304" cy="3795251"/>
          </a:xfrm>
          <a:prstGeom prst="rect">
            <a:avLst/>
          </a:prstGeom>
        </p:spPr>
      </p:pic>
      <p:pic>
        <p:nvPicPr>
          <p:cNvPr id="4" name="Picture 3">
            <a:extLst>
              <a:ext uri="{FF2B5EF4-FFF2-40B4-BE49-F238E27FC236}">
                <a16:creationId xmlns:a16="http://schemas.microsoft.com/office/drawing/2014/main" id="{0E96DEA5-36FB-18F6-71B0-0D2B6AC337AF}"/>
              </a:ext>
            </a:extLst>
          </p:cNvPr>
          <p:cNvPicPr>
            <a:picLocks noChangeAspect="1"/>
          </p:cNvPicPr>
          <p:nvPr/>
        </p:nvPicPr>
        <p:blipFill>
          <a:blip r:embed="rId4"/>
          <a:stretch>
            <a:fillRect/>
          </a:stretch>
        </p:blipFill>
        <p:spPr>
          <a:xfrm>
            <a:off x="8209810" y="4613749"/>
            <a:ext cx="2244611" cy="1576886"/>
          </a:xfrm>
          <a:prstGeom prst="rect">
            <a:avLst/>
          </a:prstGeom>
        </p:spPr>
      </p:pic>
      <p:sp>
        <p:nvSpPr>
          <p:cNvPr id="5" name="Content Placeholder 4">
            <a:extLst>
              <a:ext uri="{FF2B5EF4-FFF2-40B4-BE49-F238E27FC236}">
                <a16:creationId xmlns:a16="http://schemas.microsoft.com/office/drawing/2014/main" id="{B6B76345-34F0-DBCF-348C-909661DA5473}"/>
              </a:ext>
            </a:extLst>
          </p:cNvPr>
          <p:cNvSpPr>
            <a:spLocks noGrp="1"/>
          </p:cNvSpPr>
          <p:nvPr>
            <p:ph idx="1"/>
          </p:nvPr>
        </p:nvSpPr>
        <p:spPr>
          <a:xfrm>
            <a:off x="561975" y="1400175"/>
            <a:ext cx="7172885" cy="4737153"/>
          </a:xfrm>
        </p:spPr>
        <p:txBody>
          <a:bodyPr>
            <a:normAutofit fontScale="85000" lnSpcReduction="10000"/>
          </a:bodyPr>
          <a:lstStyle/>
          <a:p>
            <a:pPr>
              <a:lnSpc>
                <a:spcPct val="110000"/>
              </a:lnSpc>
            </a:pPr>
            <a:r>
              <a:rPr lang="en-US" sz="1800" b="1">
                <a:solidFill>
                  <a:srgbClr val="0065BD"/>
                </a:solidFill>
              </a:rPr>
              <a:t>Counter Positioning:</a:t>
            </a:r>
            <a:endParaRPr lang="en-US" sz="1600">
              <a:effectLst/>
            </a:endParaRPr>
          </a:p>
          <a:p>
            <a:pPr>
              <a:lnSpc>
                <a:spcPct val="110000"/>
              </a:lnSpc>
            </a:pPr>
            <a:r>
              <a:rPr lang="en-US" sz="1400" b="1"/>
              <a:t>Ballard has been the market leader </a:t>
            </a:r>
            <a:r>
              <a:rPr lang="en-US" sz="1400"/>
              <a:t>in closed suction for more than 30 years </a:t>
            </a:r>
            <a:endParaRPr lang="en-US" sz="1400">
              <a:effectLst/>
            </a:endParaRPr>
          </a:p>
          <a:p>
            <a:pPr>
              <a:lnSpc>
                <a:spcPct val="110000"/>
              </a:lnSpc>
            </a:pPr>
            <a:r>
              <a:rPr lang="en-US" sz="1400" b="1"/>
              <a:t>Ballard CSCs are manufactured in accordance with ISO 8836:2019 and are designed to safely suction patients on mechanical ventilation</a:t>
            </a:r>
            <a:r>
              <a:rPr lang="en-US" sz="1400"/>
              <a:t>, by removing secretions from the airway while maintaining ventilation and oxygenation throughout the suctioning </a:t>
            </a:r>
            <a:r>
              <a:rPr lang="en-US" sz="1400" err="1"/>
              <a:t>procedur</a:t>
            </a:r>
            <a:endParaRPr lang="en-US" sz="1400">
              <a:effectLst/>
            </a:endParaRPr>
          </a:p>
          <a:p>
            <a:pPr lvl="0">
              <a:lnSpc>
                <a:spcPct val="110000"/>
              </a:lnSpc>
            </a:pPr>
            <a:r>
              <a:rPr lang="en-US" sz="1400" err="1"/>
              <a:t>CLiC</a:t>
            </a:r>
            <a:r>
              <a:rPr lang="en-US" sz="1400"/>
              <a:t> product claims to “filter contaminated exhaust from the catheter sleeve every time it is advanced into the patient’s airway to suction secretions”. </a:t>
            </a:r>
          </a:p>
          <a:p>
            <a:pPr lvl="0">
              <a:lnSpc>
                <a:spcPct val="110000"/>
              </a:lnSpc>
            </a:pPr>
            <a:r>
              <a:rPr lang="en-US" sz="1400"/>
              <a:t>	* No clinical literature found with data on the amount of entrapped air within a sleeve, nor the potential level of contamination of the entrapped air that would definitively lead to cross contamination</a:t>
            </a:r>
          </a:p>
          <a:p>
            <a:pPr lvl="0">
              <a:lnSpc>
                <a:spcPct val="110000"/>
              </a:lnSpc>
            </a:pPr>
            <a:r>
              <a:rPr lang="en-US" sz="1400"/>
              <a:t>	* A causal relationship between entrapped sleeve air and cross contamination is not clear.</a:t>
            </a:r>
          </a:p>
          <a:p>
            <a:pPr lvl="0">
              <a:lnSpc>
                <a:spcPct val="110000"/>
              </a:lnSpc>
            </a:pPr>
            <a:r>
              <a:rPr lang="en-US" sz="1400"/>
              <a:t>	* No clinical studies located involving the </a:t>
            </a:r>
            <a:r>
              <a:rPr lang="en-US" sz="1400" err="1"/>
              <a:t>CLiC</a:t>
            </a:r>
            <a:r>
              <a:rPr lang="en-US" sz="1400"/>
              <a:t> product that demonstrated a statistically significant impact to cross-contamination outcomes. </a:t>
            </a:r>
          </a:p>
          <a:p>
            <a:pPr lvl="0">
              <a:lnSpc>
                <a:spcPct val="110000"/>
              </a:lnSpc>
            </a:pPr>
            <a:r>
              <a:rPr lang="en-US" sz="1400"/>
              <a:t>CSCs are traditionally a Class 1 exempt device with the FDA. This product type does not typically have a filter and filters associated with respiratory devices are typically considered a Class 2 device per the FDA. Filters are also typically marked for 24hr use, and it would be helpful to understand what testing has been done to support 7 days use of the filter on the </a:t>
            </a:r>
            <a:r>
              <a:rPr lang="en-US" sz="1400" err="1"/>
              <a:t>CLiC</a:t>
            </a:r>
            <a:r>
              <a:rPr lang="en-US" sz="1400"/>
              <a:t> device.</a:t>
            </a:r>
          </a:p>
          <a:p>
            <a:pPr lvl="0">
              <a:lnSpc>
                <a:spcPct val="110000"/>
              </a:lnSpc>
            </a:pPr>
            <a:r>
              <a:rPr lang="en-US" sz="1400"/>
              <a:t>Ballard product line offers a portfolio that includes both Pediatric Elbows and select tracheostomy length catheters, which are not included in the </a:t>
            </a:r>
            <a:r>
              <a:rPr lang="en-US" sz="1400" err="1"/>
              <a:t>CLiC</a:t>
            </a:r>
            <a:r>
              <a:rPr lang="en-US" sz="1400"/>
              <a:t> product line. </a:t>
            </a:r>
          </a:p>
          <a:p>
            <a:endParaRPr lang="en-US" sz="1400"/>
          </a:p>
        </p:txBody>
      </p:sp>
      <p:sp>
        <p:nvSpPr>
          <p:cNvPr id="3" name="Title 2">
            <a:extLst>
              <a:ext uri="{FF2B5EF4-FFF2-40B4-BE49-F238E27FC236}">
                <a16:creationId xmlns:a16="http://schemas.microsoft.com/office/drawing/2014/main" id="{C49B6C89-8B37-675F-9CCC-F4837B177672}"/>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Competition – </a:t>
            </a:r>
            <a:r>
              <a:rPr lang="en-US" sz="2800" b="1" err="1">
                <a:ln w="0"/>
                <a:solidFill>
                  <a:srgbClr val="1B51A4"/>
                </a:solidFill>
                <a:latin typeface="Arial" panose="020B0604020202020204" pitchFamily="34" charset="0"/>
                <a:cs typeface="Arial" panose="020B0604020202020204" pitchFamily="34" charset="0"/>
              </a:rPr>
              <a:t>Flexicare</a:t>
            </a:r>
            <a:r>
              <a:rPr lang="en-US" sz="2800" b="1">
                <a:ln w="0"/>
                <a:solidFill>
                  <a:srgbClr val="1B51A4"/>
                </a:solidFill>
                <a:latin typeface="Arial" panose="020B0604020202020204" pitchFamily="34" charset="0"/>
                <a:cs typeface="Arial" panose="020B0604020202020204" pitchFamily="34" charset="0"/>
              </a:rPr>
              <a:t> </a:t>
            </a:r>
            <a:r>
              <a:rPr lang="en-US" sz="2800" b="1" err="1">
                <a:ln w="0"/>
                <a:solidFill>
                  <a:srgbClr val="1B51A4"/>
                </a:solidFill>
                <a:latin typeface="Arial" panose="020B0604020202020204" pitchFamily="34" charset="0"/>
                <a:cs typeface="Arial" panose="020B0604020202020204" pitchFamily="34" charset="0"/>
              </a:rPr>
              <a:t>CliC</a:t>
            </a:r>
            <a:r>
              <a:rPr lang="en-US" sz="2800" b="1" baseline="30000" err="1">
                <a:ln w="0"/>
                <a:solidFill>
                  <a:srgbClr val="1B51A4"/>
                </a:solidFill>
                <a:latin typeface="Arial" panose="020B0604020202020204" pitchFamily="34" charset="0"/>
                <a:cs typeface="Arial" panose="020B0604020202020204" pitchFamily="34" charset="0"/>
              </a:rPr>
              <a:t>TM</a:t>
            </a:r>
            <a:r>
              <a:rPr lang="en-US" sz="2800" b="1">
                <a:ln w="0"/>
                <a:solidFill>
                  <a:srgbClr val="1B51A4"/>
                </a:solidFill>
                <a:latin typeface="Arial" panose="020B0604020202020204" pitchFamily="34" charset="0"/>
                <a:cs typeface="Arial" panose="020B0604020202020204" pitchFamily="34" charset="0"/>
              </a:rPr>
              <a:t> Closed Suction Systems</a:t>
            </a:r>
            <a:endParaRPr lang="en-US"/>
          </a:p>
        </p:txBody>
      </p:sp>
    </p:spTree>
    <p:extLst>
      <p:ext uri="{BB962C8B-B14F-4D97-AF65-F5344CB8AC3E}">
        <p14:creationId xmlns:p14="http://schemas.microsoft.com/office/powerpoint/2010/main" val="1502350909"/>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9B7326A-70BD-B462-5291-5E3F1272888B}"/>
              </a:ext>
            </a:extLst>
          </p:cNvPr>
          <p:cNvGraphicFramePr>
            <a:graphicFrameLocks noGrp="1"/>
          </p:cNvGraphicFramePr>
          <p:nvPr>
            <p:ph idx="1"/>
            <p:extLst>
              <p:ext uri="{D42A27DB-BD31-4B8C-83A1-F6EECF244321}">
                <p14:modId xmlns:p14="http://schemas.microsoft.com/office/powerpoint/2010/main" val="1981580316"/>
              </p:ext>
            </p:extLst>
          </p:nvPr>
        </p:nvGraphicFramePr>
        <p:xfrm>
          <a:off x="561975" y="1400175"/>
          <a:ext cx="11457233" cy="4846633"/>
        </p:xfrm>
        <a:graphic>
          <a:graphicData uri="http://schemas.openxmlformats.org/drawingml/2006/table">
            <a:tbl>
              <a:tblPr firstRow="1">
                <a:tableStyleId>{69012ECD-51FC-41F1-AA8D-1B2483CD663E}</a:tableStyleId>
              </a:tblPr>
              <a:tblGrid>
                <a:gridCol w="510457">
                  <a:extLst>
                    <a:ext uri="{9D8B030D-6E8A-4147-A177-3AD203B41FA5}">
                      <a16:colId xmlns:a16="http://schemas.microsoft.com/office/drawing/2014/main" val="2034795323"/>
                    </a:ext>
                  </a:extLst>
                </a:gridCol>
                <a:gridCol w="184332">
                  <a:extLst>
                    <a:ext uri="{9D8B030D-6E8A-4147-A177-3AD203B41FA5}">
                      <a16:colId xmlns:a16="http://schemas.microsoft.com/office/drawing/2014/main" val="1672364038"/>
                    </a:ext>
                  </a:extLst>
                </a:gridCol>
                <a:gridCol w="2743200">
                  <a:extLst>
                    <a:ext uri="{9D8B030D-6E8A-4147-A177-3AD203B41FA5}">
                      <a16:colId xmlns:a16="http://schemas.microsoft.com/office/drawing/2014/main" val="1635286391"/>
                    </a:ext>
                  </a:extLst>
                </a:gridCol>
                <a:gridCol w="822960">
                  <a:extLst>
                    <a:ext uri="{9D8B030D-6E8A-4147-A177-3AD203B41FA5}">
                      <a16:colId xmlns:a16="http://schemas.microsoft.com/office/drawing/2014/main" val="1586159102"/>
                    </a:ext>
                  </a:extLst>
                </a:gridCol>
                <a:gridCol w="550334">
                  <a:extLst>
                    <a:ext uri="{9D8B030D-6E8A-4147-A177-3AD203B41FA5}">
                      <a16:colId xmlns:a16="http://schemas.microsoft.com/office/drawing/2014/main" val="1557983724"/>
                    </a:ext>
                  </a:extLst>
                </a:gridCol>
                <a:gridCol w="508000">
                  <a:extLst>
                    <a:ext uri="{9D8B030D-6E8A-4147-A177-3AD203B41FA5}">
                      <a16:colId xmlns:a16="http://schemas.microsoft.com/office/drawing/2014/main" val="477791117"/>
                    </a:ext>
                  </a:extLst>
                </a:gridCol>
                <a:gridCol w="203200">
                  <a:extLst>
                    <a:ext uri="{9D8B030D-6E8A-4147-A177-3AD203B41FA5}">
                      <a16:colId xmlns:a16="http://schemas.microsoft.com/office/drawing/2014/main" val="3266829829"/>
                    </a:ext>
                  </a:extLst>
                </a:gridCol>
                <a:gridCol w="406400">
                  <a:extLst>
                    <a:ext uri="{9D8B030D-6E8A-4147-A177-3AD203B41FA5}">
                      <a16:colId xmlns:a16="http://schemas.microsoft.com/office/drawing/2014/main" val="2726722701"/>
                    </a:ext>
                  </a:extLst>
                </a:gridCol>
                <a:gridCol w="457200">
                  <a:extLst>
                    <a:ext uri="{9D8B030D-6E8A-4147-A177-3AD203B41FA5}">
                      <a16:colId xmlns:a16="http://schemas.microsoft.com/office/drawing/2014/main" val="3668385241"/>
                    </a:ext>
                  </a:extLst>
                </a:gridCol>
                <a:gridCol w="1005840">
                  <a:extLst>
                    <a:ext uri="{9D8B030D-6E8A-4147-A177-3AD203B41FA5}">
                      <a16:colId xmlns:a16="http://schemas.microsoft.com/office/drawing/2014/main" val="3034824694"/>
                    </a:ext>
                  </a:extLst>
                </a:gridCol>
                <a:gridCol w="259571">
                  <a:extLst>
                    <a:ext uri="{9D8B030D-6E8A-4147-A177-3AD203B41FA5}">
                      <a16:colId xmlns:a16="http://schemas.microsoft.com/office/drawing/2014/main" val="2737241059"/>
                    </a:ext>
                  </a:extLst>
                </a:gridCol>
                <a:gridCol w="170153">
                  <a:extLst>
                    <a:ext uri="{9D8B030D-6E8A-4147-A177-3AD203B41FA5}">
                      <a16:colId xmlns:a16="http://schemas.microsoft.com/office/drawing/2014/main" val="539361064"/>
                    </a:ext>
                  </a:extLst>
                </a:gridCol>
                <a:gridCol w="822960">
                  <a:extLst>
                    <a:ext uri="{9D8B030D-6E8A-4147-A177-3AD203B41FA5}">
                      <a16:colId xmlns:a16="http://schemas.microsoft.com/office/drawing/2014/main" val="384899742"/>
                    </a:ext>
                  </a:extLst>
                </a:gridCol>
                <a:gridCol w="533400">
                  <a:extLst>
                    <a:ext uri="{9D8B030D-6E8A-4147-A177-3AD203B41FA5}">
                      <a16:colId xmlns:a16="http://schemas.microsoft.com/office/drawing/2014/main" val="4064997100"/>
                    </a:ext>
                  </a:extLst>
                </a:gridCol>
                <a:gridCol w="548640">
                  <a:extLst>
                    <a:ext uri="{9D8B030D-6E8A-4147-A177-3AD203B41FA5}">
                      <a16:colId xmlns:a16="http://schemas.microsoft.com/office/drawing/2014/main" val="1684137387"/>
                    </a:ext>
                  </a:extLst>
                </a:gridCol>
                <a:gridCol w="338666">
                  <a:extLst>
                    <a:ext uri="{9D8B030D-6E8A-4147-A177-3AD203B41FA5}">
                      <a16:colId xmlns:a16="http://schemas.microsoft.com/office/drawing/2014/main" val="2583823291"/>
                    </a:ext>
                  </a:extLst>
                </a:gridCol>
                <a:gridCol w="1188720">
                  <a:extLst>
                    <a:ext uri="{9D8B030D-6E8A-4147-A177-3AD203B41FA5}">
                      <a16:colId xmlns:a16="http://schemas.microsoft.com/office/drawing/2014/main" val="3958731363"/>
                    </a:ext>
                  </a:extLst>
                </a:gridCol>
                <a:gridCol w="203200">
                  <a:extLst>
                    <a:ext uri="{9D8B030D-6E8A-4147-A177-3AD203B41FA5}">
                      <a16:colId xmlns:a16="http://schemas.microsoft.com/office/drawing/2014/main" val="1860405830"/>
                    </a:ext>
                  </a:extLst>
                </a:gridCol>
              </a:tblGrid>
              <a:tr h="94288">
                <a:tc>
                  <a:txBody>
                    <a:bodyPr/>
                    <a:lstStyle/>
                    <a:p>
                      <a:pPr algn="l" fontAlgn="b">
                        <a:buNone/>
                      </a:pPr>
                      <a:r>
                        <a:rPr lang="en-US" sz="700" u="none" strike="noStrike">
                          <a:effectLst/>
                        </a:rPr>
                        <a:t>Code</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Size</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Description</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Adapter</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Length</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Features</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QTY</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Ballard Code</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Cross Type</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Cross Notes</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Duration of Use</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Size</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Adapter</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Length</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Length</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Features</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Accessories</a:t>
                      </a:r>
                      <a:endParaRPr lang="en-US" sz="700" b="1" i="0" u="none" strike="noStrike">
                        <a:solidFill>
                          <a:srgbClr val="000000"/>
                        </a:solidFill>
                        <a:effectLst/>
                        <a:latin typeface="Aptos Narrow" panose="020B0004020202020204" pitchFamily="34" charset="0"/>
                      </a:endParaRPr>
                    </a:p>
                  </a:txBody>
                  <a:tcPr marL="3251" marR="3251" marT="3251" marB="0" anchor="ctr"/>
                </a:tc>
                <a:tc>
                  <a:txBody>
                    <a:bodyPr/>
                    <a:lstStyle/>
                    <a:p>
                      <a:pPr algn="l" fontAlgn="b">
                        <a:buNone/>
                      </a:pPr>
                      <a:r>
                        <a:rPr lang="en-US" sz="700" u="none" strike="noStrike">
                          <a:effectLst/>
                        </a:rPr>
                        <a:t>Qty</a:t>
                      </a:r>
                      <a:endParaRPr lang="en-US" sz="700" b="1" i="0" u="none" strike="noStrike">
                        <a:solidFill>
                          <a:srgbClr val="000000"/>
                        </a:solidFill>
                        <a:effectLst/>
                        <a:latin typeface="Aptos Narrow" panose="020B0004020202020204" pitchFamily="34" charset="0"/>
                      </a:endParaRPr>
                    </a:p>
                  </a:txBody>
                  <a:tcPr marL="3251" marR="3251" marT="3251" marB="0" anchor="ctr"/>
                </a:tc>
                <a:extLst>
                  <a:ext uri="{0D108BD9-81ED-4DB2-BD59-A6C34878D82A}">
                    <a16:rowId xmlns:a16="http://schemas.microsoft.com/office/drawing/2014/main" val="2852118688"/>
                  </a:ext>
                </a:extLst>
              </a:tr>
              <a:tr h="94288">
                <a:tc>
                  <a:txBody>
                    <a:bodyPr/>
                    <a:lstStyle/>
                    <a:p>
                      <a:pPr algn="l" fontAlgn="b">
                        <a:buNone/>
                      </a:pPr>
                      <a:r>
                        <a:rPr lang="en-US" sz="600" u="none" strike="noStrike">
                          <a:effectLst/>
                        </a:rPr>
                        <a:t>050-63-110</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10Fr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227105</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148846417"/>
                  </a:ext>
                </a:extLst>
              </a:tr>
              <a:tr h="94288">
                <a:tc>
                  <a:txBody>
                    <a:bodyPr/>
                    <a:lstStyle/>
                    <a:p>
                      <a:pPr algn="l" fontAlgn="b">
                        <a:buNone/>
                      </a:pPr>
                      <a:r>
                        <a:rPr lang="en-US" sz="600" u="none" strike="noStrike">
                          <a:effectLst/>
                        </a:rPr>
                        <a:t>050-63-112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12Fr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712427854"/>
                  </a:ext>
                </a:extLst>
              </a:tr>
              <a:tr h="94288">
                <a:tc>
                  <a:txBody>
                    <a:bodyPr/>
                    <a:lstStyle/>
                    <a:p>
                      <a:pPr algn="l" fontAlgn="b">
                        <a:buNone/>
                      </a:pPr>
                      <a:r>
                        <a:rPr lang="en-US" sz="600" u="none" strike="noStrike">
                          <a:effectLst/>
                        </a:rPr>
                        <a:t>050-63-114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14Fr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22705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752450177"/>
                  </a:ext>
                </a:extLst>
              </a:tr>
              <a:tr h="94288">
                <a:tc>
                  <a:txBody>
                    <a:bodyPr/>
                    <a:lstStyle/>
                    <a:p>
                      <a:pPr algn="l" fontAlgn="b">
                        <a:buNone/>
                      </a:pPr>
                      <a:r>
                        <a:rPr lang="en-US" sz="600" u="none" strike="noStrike">
                          <a:effectLst/>
                        </a:rPr>
                        <a:t>050-63-116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16Fr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83828264"/>
                  </a:ext>
                </a:extLst>
              </a:tr>
              <a:tr h="260754">
                <a:tc>
                  <a:txBody>
                    <a:bodyPr/>
                    <a:lstStyle/>
                    <a:p>
                      <a:pPr algn="l" fontAlgn="b">
                        <a:buNone/>
                      </a:pPr>
                      <a:r>
                        <a:rPr lang="en-US" sz="600" u="none" strike="noStrike">
                          <a:effectLst/>
                        </a:rPr>
                        <a:t>050-63-210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10Fr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2271013</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 </a:t>
                      </a:r>
                      <a:br>
                        <a:rPr lang="en-US" sz="600" u="none" strike="noStrike">
                          <a:effectLst/>
                        </a:rPr>
                      </a:br>
                      <a:r>
                        <a:rPr lang="en-US" sz="600" u="none" strike="noStrike">
                          <a:effectLst/>
                        </a:rPr>
                        <a:t>(not 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4060388768"/>
                  </a:ext>
                </a:extLst>
              </a:tr>
              <a:tr h="174920">
                <a:tc>
                  <a:txBody>
                    <a:bodyPr/>
                    <a:lstStyle/>
                    <a:p>
                      <a:pPr algn="l" fontAlgn="b">
                        <a:buNone/>
                      </a:pPr>
                      <a:r>
                        <a:rPr lang="en-US" sz="600" u="none" strike="noStrike">
                          <a:effectLst/>
                        </a:rPr>
                        <a:t>050-63-212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12Fr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227135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15mm Straight Swivel Adapter, 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004680872"/>
                  </a:ext>
                </a:extLst>
              </a:tr>
              <a:tr h="174920">
                <a:tc>
                  <a:txBody>
                    <a:bodyPr/>
                    <a:lstStyle/>
                    <a:p>
                      <a:pPr algn="l" fontAlgn="b">
                        <a:buNone/>
                      </a:pPr>
                      <a:r>
                        <a:rPr lang="en-US" sz="600" u="none" strike="noStrike">
                          <a:effectLst/>
                        </a:rPr>
                        <a:t>050-63-214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14Fr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2270135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15mm Straight Swivel Adapter, 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067871884"/>
                  </a:ext>
                </a:extLst>
              </a:tr>
              <a:tr h="174920">
                <a:tc>
                  <a:txBody>
                    <a:bodyPr/>
                    <a:lstStyle/>
                    <a:p>
                      <a:pPr algn="l" fontAlgn="b">
                        <a:buNone/>
                      </a:pPr>
                      <a:r>
                        <a:rPr lang="en-US" sz="600" u="none" strike="noStrike">
                          <a:effectLst/>
                        </a:rPr>
                        <a:t>050-63-216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16Fr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2270135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 Fr instead of 16 Fr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15mm Straight Swivel Adapter, 22mm Flex Adapter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684609188"/>
                  </a:ext>
                </a:extLst>
              </a:tr>
              <a:tr h="94288">
                <a:tc>
                  <a:txBody>
                    <a:bodyPr/>
                    <a:lstStyle/>
                    <a:p>
                      <a:pPr algn="l" fontAlgn="b">
                        <a:buNone/>
                      </a:pPr>
                      <a:r>
                        <a:rPr lang="en-US" sz="600" u="none" strike="noStrike">
                          <a:effectLst/>
                        </a:rPr>
                        <a:t>050-64-110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10Fr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227105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724055086"/>
                  </a:ext>
                </a:extLst>
              </a:tr>
              <a:tr h="94288">
                <a:tc>
                  <a:txBody>
                    <a:bodyPr/>
                    <a:lstStyle/>
                    <a:p>
                      <a:pPr algn="l" fontAlgn="b">
                        <a:buNone/>
                      </a:pPr>
                      <a:r>
                        <a:rPr lang="en-US" sz="600" u="none" strike="noStrike">
                          <a:effectLst/>
                        </a:rPr>
                        <a:t>050-64-112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12Fr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594422317"/>
                  </a:ext>
                </a:extLst>
              </a:tr>
              <a:tr h="94288">
                <a:tc>
                  <a:txBody>
                    <a:bodyPr/>
                    <a:lstStyle/>
                    <a:p>
                      <a:pPr algn="l" fontAlgn="b">
                        <a:buNone/>
                      </a:pPr>
                      <a:r>
                        <a:rPr lang="en-US" sz="600" u="none" strike="noStrike">
                          <a:effectLst/>
                        </a:rPr>
                        <a:t>050-64-114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14Fr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856632689"/>
                  </a:ext>
                </a:extLst>
              </a:tr>
              <a:tr h="94288">
                <a:tc>
                  <a:txBody>
                    <a:bodyPr/>
                    <a:lstStyle/>
                    <a:p>
                      <a:pPr algn="l" fontAlgn="b">
                        <a:buNone/>
                      </a:pPr>
                      <a:r>
                        <a:rPr lang="en-US" sz="600" u="none" strike="noStrike">
                          <a:effectLst/>
                        </a:rPr>
                        <a:t>050-64-116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16Fr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227161</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353731925"/>
                  </a:ext>
                </a:extLst>
              </a:tr>
              <a:tr h="94288">
                <a:tc>
                  <a:txBody>
                    <a:bodyPr/>
                    <a:lstStyle/>
                    <a:p>
                      <a:pPr algn="l" fontAlgn="b">
                        <a:buNone/>
                      </a:pPr>
                      <a:r>
                        <a:rPr lang="en-US" sz="600" u="none" strike="noStrike">
                          <a:effectLst/>
                        </a:rPr>
                        <a:t>050-64-210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10Fr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2271013</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438177254"/>
                  </a:ext>
                </a:extLst>
              </a:tr>
              <a:tr h="94288">
                <a:tc>
                  <a:txBody>
                    <a:bodyPr/>
                    <a:lstStyle/>
                    <a:p>
                      <a:pPr algn="l" fontAlgn="b">
                        <a:buNone/>
                      </a:pPr>
                      <a:r>
                        <a:rPr lang="en-US" sz="600" u="none" strike="noStrike">
                          <a:effectLst/>
                        </a:rPr>
                        <a:t>050-64-212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12Fr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2271603</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764572462"/>
                  </a:ext>
                </a:extLst>
              </a:tr>
              <a:tr h="94288">
                <a:tc>
                  <a:txBody>
                    <a:bodyPr/>
                    <a:lstStyle/>
                    <a:p>
                      <a:pPr algn="l" fontAlgn="b">
                        <a:buNone/>
                      </a:pPr>
                      <a:r>
                        <a:rPr lang="en-US" sz="600" u="none" strike="noStrike">
                          <a:effectLst/>
                        </a:rPr>
                        <a:t>050-64-214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14Fr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22703</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12in/30.5cm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964820682"/>
                  </a:ext>
                </a:extLst>
              </a:tr>
              <a:tr h="174920">
                <a:tc>
                  <a:txBody>
                    <a:bodyPr/>
                    <a:lstStyle/>
                    <a:p>
                      <a:pPr algn="l" fontAlgn="b">
                        <a:buNone/>
                      </a:pPr>
                      <a:r>
                        <a:rPr lang="en-US" sz="600" u="none" strike="noStrike">
                          <a:effectLst/>
                        </a:rPr>
                        <a:t>050-64-216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Tracheostomy Closed Suction Catheter Size 16Fr 305mm (12in)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22703</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 Fr instead of 16Fr</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Trach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600465824"/>
                  </a:ext>
                </a:extLst>
              </a:tr>
              <a:tr h="260754">
                <a:tc>
                  <a:txBody>
                    <a:bodyPr/>
                    <a:lstStyle/>
                    <a:p>
                      <a:pPr algn="l" fontAlgn="b">
                        <a:buNone/>
                      </a:pPr>
                      <a:r>
                        <a:rPr lang="en-US" sz="600" u="none" strike="noStrike">
                          <a:effectLst/>
                        </a:rPr>
                        <a:t>050-65-410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10Fr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MDI</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227105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 Does not include MDI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018324531"/>
                  </a:ext>
                </a:extLst>
              </a:tr>
              <a:tr h="0">
                <a:tc>
                  <a:txBody>
                    <a:bodyPr/>
                    <a:lstStyle/>
                    <a:p>
                      <a:pPr algn="l" fontAlgn="b">
                        <a:buNone/>
                      </a:pPr>
                      <a:r>
                        <a:rPr lang="en-US" sz="600" u="none" strike="noStrike">
                          <a:effectLst/>
                        </a:rPr>
                        <a:t>050-65-412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12Fr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MDI</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Does not include MDI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72 hr.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21.3in/54cm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MDI</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fr-FR" sz="600" u="none" strike="noStrike">
                          <a:effectLst/>
                        </a:rPr>
                        <a:t>15mm x 22mm Flex Adapter</a:t>
                      </a:r>
                      <a:endParaRPr lang="fr-FR"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525851587"/>
                  </a:ext>
                </a:extLst>
              </a:tr>
              <a:tr h="94288">
                <a:tc>
                  <a:txBody>
                    <a:bodyPr/>
                    <a:lstStyle/>
                    <a:p>
                      <a:pPr algn="l" fontAlgn="b">
                        <a:buNone/>
                      </a:pPr>
                      <a:r>
                        <a:rPr lang="en-US" sz="600" u="none" strike="noStrike">
                          <a:effectLst/>
                        </a:rPr>
                        <a:t>050-65-414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14Fr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MDI</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2271418</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27145827"/>
                  </a:ext>
                </a:extLst>
              </a:tr>
              <a:tr h="75694">
                <a:tc>
                  <a:txBody>
                    <a:bodyPr/>
                    <a:lstStyle/>
                    <a:p>
                      <a:pPr algn="l" fontAlgn="b">
                        <a:buNone/>
                      </a:pPr>
                      <a:r>
                        <a:rPr lang="en-US" sz="600" u="none" strike="noStrike">
                          <a:effectLst/>
                        </a:rPr>
                        <a:t>050-65-416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16Fr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MDI</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227161</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Does not include MDI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334917095"/>
                  </a:ext>
                </a:extLst>
              </a:tr>
              <a:tr h="260754">
                <a:tc>
                  <a:txBody>
                    <a:bodyPr/>
                    <a:lstStyle/>
                    <a:p>
                      <a:pPr algn="l" fontAlgn="b">
                        <a:buNone/>
                      </a:pPr>
                      <a:r>
                        <a:rPr lang="en-US" sz="600" u="none" strike="noStrike">
                          <a:effectLst/>
                        </a:rPr>
                        <a:t>050-65-310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10Fr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227105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T-Piece, Does not include 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182478203"/>
                  </a:ext>
                </a:extLst>
              </a:tr>
              <a:tr h="0">
                <a:tc>
                  <a:txBody>
                    <a:bodyPr/>
                    <a:lstStyle/>
                    <a:p>
                      <a:pPr algn="l" fontAlgn="b">
                        <a:buNone/>
                      </a:pPr>
                      <a:r>
                        <a:rPr lang="en-US" sz="600" u="none" strike="noStrike">
                          <a:effectLst/>
                        </a:rPr>
                        <a:t>050-65-312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12</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12Fr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Does not include 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784185519"/>
                  </a:ext>
                </a:extLst>
              </a:tr>
              <a:tr h="0">
                <a:tc>
                  <a:txBody>
                    <a:bodyPr/>
                    <a:lstStyle/>
                    <a:p>
                      <a:pPr algn="l" fontAlgn="b">
                        <a:buNone/>
                      </a:pPr>
                      <a:r>
                        <a:rPr lang="en-US" sz="600" u="none" strike="noStrike">
                          <a:effectLst/>
                        </a:rPr>
                        <a:t>050-65-314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14</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14Fr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Does not include 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810783122"/>
                  </a:ext>
                </a:extLst>
              </a:tr>
              <a:tr h="0">
                <a:tc>
                  <a:txBody>
                    <a:bodyPr/>
                    <a:lstStyle/>
                    <a:p>
                      <a:pPr algn="l" fontAlgn="b">
                        <a:buNone/>
                      </a:pPr>
                      <a:r>
                        <a:rPr lang="en-US" sz="600" u="none" strike="noStrike">
                          <a:effectLst/>
                        </a:rPr>
                        <a:t>050-65-316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Adult ET Closed Suction Catheter Size 16Fr 540mm (21.3in)</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Double Swivel Elbow</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 Length</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227161</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Functional</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Does not include EtCO2 port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3569393394"/>
                  </a:ext>
                </a:extLst>
              </a:tr>
              <a:tr h="94288">
                <a:tc>
                  <a:txBody>
                    <a:bodyPr/>
                    <a:lstStyle/>
                    <a:p>
                      <a:pPr algn="l" fontAlgn="b">
                        <a:buNone/>
                      </a:pPr>
                      <a:r>
                        <a:rPr lang="en-US" sz="600" u="none" strike="noStrike">
                          <a:effectLst/>
                        </a:rPr>
                        <a:t>050-62-105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Neonatal Closed Suction Catheter Size 5Fr 305mm (12") with Y-Sets 2.0/2.5mm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195</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920256378"/>
                  </a:ext>
                </a:extLst>
              </a:tr>
              <a:tr h="94288">
                <a:tc>
                  <a:txBody>
                    <a:bodyPr/>
                    <a:lstStyle/>
                    <a:p>
                      <a:pPr algn="l" fontAlgn="b">
                        <a:buNone/>
                      </a:pPr>
                      <a:r>
                        <a:rPr lang="en-US" sz="600" u="none" strike="noStrike">
                          <a:effectLst/>
                        </a:rPr>
                        <a:t>050-62-106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Infant Closed Suction Catheter Size 6Fr 305mm (12") with Y-Sets 2.5/3.0/3.5mm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196</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1795246428"/>
                  </a:ext>
                </a:extLst>
              </a:tr>
              <a:tr h="94288">
                <a:tc>
                  <a:txBody>
                    <a:bodyPr/>
                    <a:lstStyle/>
                    <a:p>
                      <a:pPr algn="l" fontAlgn="b">
                        <a:buNone/>
                      </a:pPr>
                      <a:r>
                        <a:rPr lang="en-US" sz="600" u="none" strike="noStrike">
                          <a:effectLst/>
                        </a:rPr>
                        <a:t>050-62-107</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7</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Infant Closed Suction Catheter Size 7Fr 305mm (12") with Y-Sets 3.0/3.5/4.0mm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197</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871014387"/>
                  </a:ext>
                </a:extLst>
              </a:tr>
              <a:tr h="94288">
                <a:tc>
                  <a:txBody>
                    <a:bodyPr/>
                    <a:lstStyle/>
                    <a:p>
                      <a:pPr algn="l" fontAlgn="b">
                        <a:buNone/>
                      </a:pPr>
                      <a:r>
                        <a:rPr lang="en-US" sz="600" u="none" strike="noStrike">
                          <a:effectLst/>
                        </a:rPr>
                        <a:t>050-62-108</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8</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Infant Closed Suction Catheter Size 8Fr 305mm (12") with Y-Sets 3.5/4.0/4.5mm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198</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lnB w="3175" cap="flat" cmpd="sng" algn="ctr">
                      <a:solidFill>
                        <a:schemeClr val="accent1"/>
                      </a:solidFill>
                      <a:prstDash val="solid"/>
                      <a:round/>
                      <a:headEnd type="none" w="med" len="med"/>
                      <a:tailEnd type="none" w="med" len="med"/>
                    </a:lnB>
                  </a:tcPr>
                </a:tc>
                <a:extLst>
                  <a:ext uri="{0D108BD9-81ED-4DB2-BD59-A6C34878D82A}">
                    <a16:rowId xmlns:a16="http://schemas.microsoft.com/office/drawing/2014/main" val="2475498194"/>
                  </a:ext>
                </a:extLst>
              </a:tr>
              <a:tr h="94288">
                <a:tc>
                  <a:txBody>
                    <a:bodyPr/>
                    <a:lstStyle/>
                    <a:p>
                      <a:pPr algn="l" fontAlgn="b">
                        <a:buNone/>
                      </a:pPr>
                      <a:r>
                        <a:rPr lang="en-US" sz="600" u="none" strike="noStrike">
                          <a:effectLst/>
                        </a:rPr>
                        <a:t>050-62-110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err="1">
                          <a:effectLst/>
                        </a:rPr>
                        <a:t>Paediatric</a:t>
                      </a:r>
                      <a:r>
                        <a:rPr lang="en-US" sz="600" u="none" strike="noStrike">
                          <a:effectLst/>
                        </a:rPr>
                        <a:t> Closed Suction Catheter Size 10Fr 405mm (16") with Y-Sets 4.5/5.0/5.5mm</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1910</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Direct</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 </a:t>
                      </a:r>
                      <a:endParaRPr lang="en-US" sz="600" b="0" i="0" u="none" strike="noStrike">
                        <a:solidFill>
                          <a:srgbClr val="000000"/>
                        </a:solidFill>
                        <a:effectLst/>
                        <a:latin typeface="Aptos Narrow" panose="020B0004020202020204" pitchFamily="34" charset="0"/>
                      </a:endParaRPr>
                    </a:p>
                  </a:txBody>
                  <a:tcPr marL="3251" marR="3251" marT="18288" marB="18288" anchor="ctr">
                    <a:lnT w="3175" cap="flat" cmpd="sng" algn="ctr">
                      <a:solidFill>
                        <a:schemeClr val="accent1"/>
                      </a:solidFill>
                      <a:prstDash val="solid"/>
                      <a:round/>
                      <a:headEnd type="none" w="med" len="med"/>
                      <a:tailEnd type="none" w="med" len="med"/>
                    </a:lnT>
                  </a:tcPr>
                </a:tc>
                <a:tc>
                  <a:txBody>
                    <a:bodyPr/>
                    <a:lstStyle/>
                    <a:p>
                      <a:pPr algn="l" fontAlgn="b">
                        <a:buNone/>
                      </a:pPr>
                      <a:r>
                        <a:rPr lang="en-US" sz="600" u="none" strike="noStrike">
                          <a:effectLst/>
                        </a:rPr>
                        <a:t>20</a:t>
                      </a:r>
                      <a:endParaRPr lang="en-US" sz="600" b="0" i="0" u="none" strike="noStrike">
                        <a:solidFill>
                          <a:srgbClr val="000000"/>
                        </a:solidFill>
                        <a:effectLst/>
                        <a:latin typeface="Aptos Narrow" panose="020B0004020202020204" pitchFamily="34" charset="0"/>
                      </a:endParaRPr>
                    </a:p>
                  </a:txBody>
                  <a:tcPr marL="3251" marR="3251" marT="3251" marB="0" anchor="ctr">
                    <a:lnT w="3175" cap="flat" cmpd="sng" algn="ctr">
                      <a:solidFill>
                        <a:schemeClr val="accent1"/>
                      </a:solidFill>
                      <a:prstDash val="solid"/>
                      <a:round/>
                      <a:headEnd type="none" w="med" len="med"/>
                      <a:tailEnd type="none" w="med" len="med"/>
                    </a:lnT>
                  </a:tcPr>
                </a:tc>
                <a:extLst>
                  <a:ext uri="{0D108BD9-81ED-4DB2-BD59-A6C34878D82A}">
                    <a16:rowId xmlns:a16="http://schemas.microsoft.com/office/drawing/2014/main" val="50434407"/>
                  </a:ext>
                </a:extLst>
              </a:tr>
            </a:tbl>
          </a:graphicData>
        </a:graphic>
      </p:graphicFrame>
      <p:sp>
        <p:nvSpPr>
          <p:cNvPr id="3" name="Slide Number Placeholder 2">
            <a:extLst>
              <a:ext uri="{FF2B5EF4-FFF2-40B4-BE49-F238E27FC236}">
                <a16:creationId xmlns:a16="http://schemas.microsoft.com/office/drawing/2014/main" id="{E8C73A54-B727-2E93-0E48-32E52B6ADCE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230</a:t>
            </a:fld>
            <a:endParaRPr lang="en-US"/>
          </a:p>
        </p:txBody>
      </p:sp>
      <p:sp>
        <p:nvSpPr>
          <p:cNvPr id="7" name="Title 6">
            <a:extLst>
              <a:ext uri="{FF2B5EF4-FFF2-40B4-BE49-F238E27FC236}">
                <a16:creationId xmlns:a16="http://schemas.microsoft.com/office/drawing/2014/main" id="{E56611E4-D968-BB63-B640-E1956AD1ABB5}"/>
              </a:ext>
            </a:extLst>
          </p:cNvPr>
          <p:cNvSpPr>
            <a:spLocks noGrp="1"/>
          </p:cNvSpPr>
          <p:nvPr>
            <p:ph type="title"/>
          </p:nvPr>
        </p:nvSpPr>
        <p:spPr/>
        <p:txBody>
          <a:bodyPr>
            <a:normAutofit/>
          </a:bodyPr>
          <a:lstStyle/>
          <a:p>
            <a:r>
              <a:rPr lang="en-US" sz="2800" b="1">
                <a:ln w="0"/>
                <a:solidFill>
                  <a:schemeClr val="accent1"/>
                </a:solidFill>
                <a:latin typeface="Arial" panose="020B0604020202020204" pitchFamily="34" charset="0"/>
                <a:cs typeface="Arial" panose="020B0604020202020204" pitchFamily="34" charset="0"/>
              </a:rPr>
              <a:t>Competition – </a:t>
            </a:r>
            <a:r>
              <a:rPr lang="en-US" sz="2800" b="1" err="1">
                <a:ln w="0"/>
                <a:solidFill>
                  <a:schemeClr val="accent1"/>
                </a:solidFill>
                <a:latin typeface="Arial" panose="020B0604020202020204" pitchFamily="34" charset="0"/>
                <a:cs typeface="Arial" panose="020B0604020202020204" pitchFamily="34" charset="0"/>
              </a:rPr>
              <a:t>Flexicare</a:t>
            </a:r>
            <a:r>
              <a:rPr lang="en-US" sz="2800" b="1">
                <a:ln w="0"/>
                <a:solidFill>
                  <a:schemeClr val="accent1"/>
                </a:solidFill>
                <a:latin typeface="Arial" panose="020B0604020202020204" pitchFamily="34" charset="0"/>
                <a:cs typeface="Arial" panose="020B0604020202020204" pitchFamily="34" charset="0"/>
              </a:rPr>
              <a:t> Cross to Ballard Products</a:t>
            </a:r>
            <a:endParaRPr lang="en-US"/>
          </a:p>
        </p:txBody>
      </p:sp>
    </p:spTree>
    <p:extLst>
      <p:ext uri="{BB962C8B-B14F-4D97-AF65-F5344CB8AC3E}">
        <p14:creationId xmlns:p14="http://schemas.microsoft.com/office/powerpoint/2010/main" val="3757152657"/>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B3B47BE-1CA8-9E73-108A-25D10307EF1C}"/>
              </a:ext>
            </a:extLst>
          </p:cNvPr>
          <p:cNvPicPr>
            <a:picLocks noGrp="1" noChangeAspect="1"/>
          </p:cNvPicPr>
          <p:nvPr>
            <p:ph idx="1"/>
          </p:nvPr>
        </p:nvPicPr>
        <p:blipFill>
          <a:blip r:embed="rId2"/>
          <a:stretch>
            <a:fillRect/>
          </a:stretch>
        </p:blipFill>
        <p:spPr>
          <a:xfrm>
            <a:off x="4084712" y="1400175"/>
            <a:ext cx="3846363" cy="4737100"/>
          </a:xfrm>
          <a:ln>
            <a:solidFill>
              <a:schemeClr val="accent1"/>
            </a:solidFill>
          </a:ln>
        </p:spPr>
      </p:pic>
      <p:sp>
        <p:nvSpPr>
          <p:cNvPr id="3" name="Slide Number Placeholder 2">
            <a:extLst>
              <a:ext uri="{FF2B5EF4-FFF2-40B4-BE49-F238E27FC236}">
                <a16:creationId xmlns:a16="http://schemas.microsoft.com/office/drawing/2014/main" id="{59B8DB49-637A-50D4-8075-792628E8244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231</a:t>
            </a:fld>
            <a:endParaRPr lang="en-US"/>
          </a:p>
        </p:txBody>
      </p:sp>
      <p:sp>
        <p:nvSpPr>
          <p:cNvPr id="7" name="Title 6">
            <a:extLst>
              <a:ext uri="{FF2B5EF4-FFF2-40B4-BE49-F238E27FC236}">
                <a16:creationId xmlns:a16="http://schemas.microsoft.com/office/drawing/2014/main" id="{E7B165A3-6090-A9FA-B7DE-C7DAFD28EDAA}"/>
              </a:ext>
            </a:extLst>
          </p:cNvPr>
          <p:cNvSpPr>
            <a:spLocks noGrp="1"/>
          </p:cNvSpPr>
          <p:nvPr>
            <p:ph type="title"/>
          </p:nvPr>
        </p:nvSpPr>
        <p:spPr/>
        <p:txBody>
          <a:bodyPr>
            <a:normAutofit/>
          </a:bodyPr>
          <a:lstStyle/>
          <a:p>
            <a:r>
              <a:rPr lang="en-US" sz="2800" b="1">
                <a:ln w="0"/>
                <a:solidFill>
                  <a:schemeClr val="accent1"/>
                </a:solidFill>
                <a:latin typeface="Arial" panose="020B0604020202020204" pitchFamily="34" charset="0"/>
                <a:cs typeface="Arial" panose="020B0604020202020204" pitchFamily="34" charset="0"/>
              </a:rPr>
              <a:t>Competition – Medtronic DAR</a:t>
            </a:r>
            <a:r>
              <a:rPr lang="en-US" sz="2800" b="1" baseline="30000">
                <a:ln w="0"/>
                <a:solidFill>
                  <a:schemeClr val="accent1"/>
                </a:solidFill>
                <a:latin typeface="Arial" panose="020B0604020202020204" pitchFamily="34" charset="0"/>
                <a:cs typeface="Arial" panose="020B0604020202020204" pitchFamily="34" charset="0"/>
              </a:rPr>
              <a:t>TM</a:t>
            </a:r>
            <a:endParaRPr lang="en-US"/>
          </a:p>
        </p:txBody>
      </p:sp>
      <p:pic>
        <p:nvPicPr>
          <p:cNvPr id="8" name="Picture 7">
            <a:extLst>
              <a:ext uri="{FF2B5EF4-FFF2-40B4-BE49-F238E27FC236}">
                <a16:creationId xmlns:a16="http://schemas.microsoft.com/office/drawing/2014/main" id="{AF3D80A5-3B94-C39A-5138-5B3AFB2675E4}"/>
              </a:ext>
            </a:extLst>
          </p:cNvPr>
          <p:cNvPicPr>
            <a:picLocks noChangeAspect="1"/>
          </p:cNvPicPr>
          <p:nvPr/>
        </p:nvPicPr>
        <p:blipFill>
          <a:blip r:embed="rId3"/>
          <a:stretch>
            <a:fillRect/>
          </a:stretch>
        </p:blipFill>
        <p:spPr>
          <a:xfrm>
            <a:off x="8064996" y="1299572"/>
            <a:ext cx="3678366" cy="4737100"/>
          </a:xfrm>
          <a:prstGeom prst="rect">
            <a:avLst/>
          </a:prstGeom>
          <a:ln>
            <a:solidFill>
              <a:schemeClr val="accent1"/>
            </a:solidFill>
          </a:ln>
        </p:spPr>
      </p:pic>
      <p:sp>
        <p:nvSpPr>
          <p:cNvPr id="9" name="TextBox 8">
            <a:extLst>
              <a:ext uri="{FF2B5EF4-FFF2-40B4-BE49-F238E27FC236}">
                <a16:creationId xmlns:a16="http://schemas.microsoft.com/office/drawing/2014/main" id="{A5E70B8D-9395-498F-C653-28C3DB45D9B1}"/>
              </a:ext>
            </a:extLst>
          </p:cNvPr>
          <p:cNvSpPr txBox="1"/>
          <p:nvPr/>
        </p:nvSpPr>
        <p:spPr>
          <a:xfrm>
            <a:off x="548928" y="1205909"/>
            <a:ext cx="3498508" cy="4924425"/>
          </a:xfrm>
          <a:prstGeom prst="rect">
            <a:avLst/>
          </a:prstGeom>
          <a:noFill/>
        </p:spPr>
        <p:txBody>
          <a:bodyPr wrap="square" rtlCol="0">
            <a:spAutoFit/>
          </a:bodyPr>
          <a:lstStyle/>
          <a:p>
            <a:r>
              <a:rPr lang="en-US" sz="1600" b="1"/>
              <a:t>Overview:</a:t>
            </a:r>
          </a:p>
          <a:p>
            <a:pPr marL="285750" indent="-285750">
              <a:buFont typeface="Arial" panose="020B0604020202020204" pitchFamily="34" charset="0"/>
              <a:buChar char="•"/>
            </a:pPr>
            <a:r>
              <a:rPr lang="en-US" sz="1400"/>
              <a:t>Long established Closed Suction system in international markets (Europe, Japan)</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“Re-Launched” in US in early 2024 with refreshed marketing material on website, published code list</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Positioning is primarily versus open suctioning </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Some sightings at local product fairs, limited trials, no success seen so far</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Differentiated by modular design for Adult and Neonate/Ped products (similar to </a:t>
            </a:r>
            <a:r>
              <a:rPr lang="en-US" sz="1400" err="1"/>
              <a:t>Airlife</a:t>
            </a:r>
            <a:r>
              <a:rPr lang="en-US" sz="1400"/>
              <a:t> Verso)</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No competitive pricing identified thus far</a:t>
            </a:r>
            <a:endParaRPr lang="en-US" sz="1600"/>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83975666"/>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9234C-5C9D-6F57-A6E8-65BBECA2B36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BB85BBD-726F-79F5-1DB5-F10433B83C6D}"/>
              </a:ext>
            </a:extLst>
          </p:cNvPr>
          <p:cNvSpPr>
            <a:spLocks noGrp="1"/>
          </p:cNvSpPr>
          <p:nvPr>
            <p:ph idx="1"/>
          </p:nvPr>
        </p:nvSpPr>
        <p:spPr/>
        <p:txBody>
          <a:bodyPr>
            <a:normAutofit fontScale="92500" lnSpcReduction="10000"/>
          </a:bodyPr>
          <a:lstStyle/>
          <a:p>
            <a:pPr>
              <a:spcAft>
                <a:spcPts val="300"/>
              </a:spcAft>
            </a:pPr>
            <a:r>
              <a:rPr lang="en-US" sz="1200" b="1"/>
              <a:t>Strengths:</a:t>
            </a:r>
          </a:p>
          <a:p>
            <a:pPr marL="285750" indent="-285750">
              <a:spcAft>
                <a:spcPts val="300"/>
              </a:spcAft>
              <a:buFont typeface="Arial" panose="020B0604020202020204" pitchFamily="34" charset="0"/>
              <a:buChar char="•"/>
            </a:pPr>
            <a:r>
              <a:rPr lang="en-US" sz="1200"/>
              <a:t>Modular design for Adult catheter (adapter/manifold stays attached to patient ET/Trach adapter, replacement catheters available for purchase in all sizes). Adapter has a dial to close off the circuit during catheter changeout</a:t>
            </a:r>
          </a:p>
          <a:p>
            <a:pPr marL="285750" indent="-285750">
              <a:spcAft>
                <a:spcPts val="300"/>
              </a:spcAft>
              <a:buFont typeface="Arial" panose="020B0604020202020204" pitchFamily="34" charset="0"/>
              <a:buChar char="•"/>
            </a:pPr>
            <a:r>
              <a:rPr lang="en-US" sz="1200"/>
              <a:t>Various sizes with MDI ports (ET and Trach length)</a:t>
            </a:r>
          </a:p>
          <a:p>
            <a:pPr marL="285750" indent="-285750">
              <a:spcAft>
                <a:spcPts val="300"/>
              </a:spcAft>
              <a:buFont typeface="Arial" panose="020B0604020202020204" pitchFamily="34" charset="0"/>
              <a:buChar char="•"/>
            </a:pPr>
            <a:r>
              <a:rPr lang="en-US" sz="1200"/>
              <a:t>Neonate/Ped catheters marked for 48 </a:t>
            </a:r>
            <a:r>
              <a:rPr lang="en-US" sz="1200" err="1"/>
              <a:t>hr</a:t>
            </a:r>
            <a:r>
              <a:rPr lang="en-US" sz="1200"/>
              <a:t> use </a:t>
            </a:r>
          </a:p>
          <a:p>
            <a:pPr marL="285750" indent="-285750">
              <a:spcAft>
                <a:spcPts val="300"/>
              </a:spcAft>
              <a:buFont typeface="Arial" panose="020B0604020202020204" pitchFamily="34" charset="0"/>
              <a:buChar char="•"/>
            </a:pPr>
            <a:r>
              <a:rPr lang="en-US" sz="1200"/>
              <a:t>Cap set/</a:t>
            </a:r>
            <a:r>
              <a:rPr lang="en-US" sz="1200" err="1"/>
              <a:t>Bronch</a:t>
            </a:r>
            <a:r>
              <a:rPr lang="en-US" sz="1200"/>
              <a:t> adapter included in portfolio</a:t>
            </a:r>
          </a:p>
          <a:p>
            <a:pPr marL="285750" indent="-285750">
              <a:spcAft>
                <a:spcPts val="300"/>
              </a:spcAft>
              <a:buFont typeface="Arial" panose="020B0604020202020204" pitchFamily="34" charset="0"/>
              <a:buChar char="•"/>
            </a:pPr>
            <a:r>
              <a:rPr lang="en-US" sz="1200"/>
              <a:t>Some specialty catheters included (e.g. for suctioning of </a:t>
            </a:r>
            <a:r>
              <a:rPr lang="en-US" sz="1200" err="1"/>
              <a:t>Shiley</a:t>
            </a:r>
            <a:r>
              <a:rPr lang="en-US" sz="1200"/>
              <a:t> Cannulas)</a:t>
            </a:r>
          </a:p>
          <a:p>
            <a:pPr>
              <a:spcAft>
                <a:spcPts val="300"/>
              </a:spcAft>
            </a:pPr>
            <a:r>
              <a:rPr lang="en-US" sz="1200" b="1"/>
              <a:t>Weaknesses/Counter Points</a:t>
            </a:r>
            <a:r>
              <a:rPr lang="en-US" sz="1200"/>
              <a:t>:</a:t>
            </a:r>
          </a:p>
          <a:p>
            <a:pPr marL="285750" indent="-285750">
              <a:spcAft>
                <a:spcPts val="300"/>
              </a:spcAft>
              <a:buFont typeface="Arial" panose="020B0604020202020204" pitchFamily="34" charset="0"/>
              <a:buChar char="•"/>
            </a:pPr>
            <a:r>
              <a:rPr lang="en-US" sz="1200"/>
              <a:t>Adult: </a:t>
            </a:r>
          </a:p>
          <a:p>
            <a:pPr marL="742950" lvl="1" indent="-285750">
              <a:spcAft>
                <a:spcPts val="300"/>
              </a:spcAft>
              <a:buFont typeface="Arial" panose="020B0604020202020204" pitchFamily="34" charset="0"/>
              <a:buChar char="•"/>
            </a:pPr>
            <a:r>
              <a:rPr lang="en-US" sz="1200"/>
              <a:t>Despite the ability to rotate adapter dial to close off the circuit during catheter changeout, no evidence/claims about clinical benefits or improved outcomes. No indication that PEEP is maintained during catheter changeout</a:t>
            </a:r>
          </a:p>
          <a:p>
            <a:pPr marL="285750" indent="-285750">
              <a:spcAft>
                <a:spcPts val="300"/>
              </a:spcAft>
              <a:buFont typeface="Arial" panose="020B0604020202020204" pitchFamily="34" charset="0"/>
              <a:buChar char="•"/>
            </a:pPr>
            <a:r>
              <a:rPr lang="en-US" sz="1200"/>
              <a:t>Neonate/Peds: Modular design is such that the dial is attached to the replacement catheter, and used to isolate the catheter tip after retraction, primarily to prevent it being left in the airway</a:t>
            </a:r>
          </a:p>
          <a:p>
            <a:pPr>
              <a:spcAft>
                <a:spcPts val="300"/>
              </a:spcAft>
            </a:pPr>
            <a:r>
              <a:rPr lang="en-US" sz="1200" b="1"/>
              <a:t>Questions to Ask / AirLife Offering:</a:t>
            </a:r>
          </a:p>
          <a:p>
            <a:pPr marL="285750" indent="-285750">
              <a:spcAft>
                <a:spcPts val="300"/>
              </a:spcAft>
              <a:buFont typeface="Arial" panose="020B0604020202020204" pitchFamily="34" charset="0"/>
              <a:buChar char="•"/>
            </a:pPr>
            <a:r>
              <a:rPr lang="en-US" sz="1200"/>
              <a:t>Ask why the customer is interested in the Medtronic DAR modular design? </a:t>
            </a:r>
            <a:endParaRPr lang="en-US" sz="1200" b="1"/>
          </a:p>
          <a:p>
            <a:pPr marL="742950" lvl="1" indent="-285750">
              <a:spcAft>
                <a:spcPts val="300"/>
              </a:spcAft>
              <a:buFont typeface="Arial" panose="020B0604020202020204" pitchFamily="34" charset="0"/>
              <a:buChar char="•"/>
            </a:pPr>
            <a:r>
              <a:rPr lang="en-US" sz="1200" b="1"/>
              <a:t>Response: </a:t>
            </a:r>
            <a:r>
              <a:rPr lang="en-US" sz="1200"/>
              <a:t>Longer duration of use? </a:t>
            </a:r>
            <a:r>
              <a:rPr lang="en-US" sz="1200" b="1"/>
              <a:t>Counter : </a:t>
            </a:r>
            <a:r>
              <a:rPr lang="en-US" sz="1200"/>
              <a:t>Consider AirLife Verso Closed Suction</a:t>
            </a:r>
          </a:p>
          <a:p>
            <a:pPr marL="742950" lvl="1" indent="-285750">
              <a:spcAft>
                <a:spcPts val="300"/>
              </a:spcAft>
              <a:buFont typeface="Arial" panose="020B0604020202020204" pitchFamily="34" charset="0"/>
              <a:buChar char="•"/>
            </a:pPr>
            <a:r>
              <a:rPr lang="en-US" sz="1200" b="1"/>
              <a:t>Response:</a:t>
            </a:r>
            <a:r>
              <a:rPr lang="en-US" sz="1200"/>
              <a:t> Maintain PEEP duration catheter changeout? </a:t>
            </a:r>
            <a:r>
              <a:rPr lang="en-US" sz="1200" b="1"/>
              <a:t>Counter: </a:t>
            </a:r>
            <a:r>
              <a:rPr lang="en-US" sz="1200"/>
              <a:t>No claims to this effect. Additionally, Neo/Ped catheter design does not support this aim </a:t>
            </a:r>
          </a:p>
          <a:p>
            <a:pPr marL="742950" lvl="1" indent="-285750">
              <a:spcAft>
                <a:spcPts val="300"/>
              </a:spcAft>
              <a:buFont typeface="Arial" panose="020B0604020202020204" pitchFamily="34" charset="0"/>
              <a:buChar char="•"/>
            </a:pPr>
            <a:r>
              <a:rPr lang="en-US" sz="1200" b="1"/>
              <a:t>Response: </a:t>
            </a:r>
            <a:r>
              <a:rPr lang="en-US" sz="1200"/>
              <a:t>More MDI port options than Ballard? </a:t>
            </a:r>
            <a:r>
              <a:rPr lang="en-US" sz="1200" b="1"/>
              <a:t>Counter:</a:t>
            </a:r>
            <a:r>
              <a:rPr lang="en-US" sz="1200"/>
              <a:t> Catheters with MDI ports less in use due to unclear efficacy of medication delivery through this mechanism as seen in sales trends</a:t>
            </a:r>
            <a:endParaRPr lang="en-US"/>
          </a:p>
        </p:txBody>
      </p:sp>
      <p:sp>
        <p:nvSpPr>
          <p:cNvPr id="3" name="Slide Number Placeholder 2">
            <a:extLst>
              <a:ext uri="{FF2B5EF4-FFF2-40B4-BE49-F238E27FC236}">
                <a16:creationId xmlns:a16="http://schemas.microsoft.com/office/drawing/2014/main" id="{05B457B8-2CA9-552D-07C1-0FFB83BB93E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232</a:t>
            </a:fld>
            <a:endParaRPr lang="en-US"/>
          </a:p>
        </p:txBody>
      </p:sp>
      <p:sp>
        <p:nvSpPr>
          <p:cNvPr id="4" name="Title 3">
            <a:extLst>
              <a:ext uri="{FF2B5EF4-FFF2-40B4-BE49-F238E27FC236}">
                <a16:creationId xmlns:a16="http://schemas.microsoft.com/office/drawing/2014/main" id="{6FB53EDB-F752-761F-B650-B07A1DDC34BC}"/>
              </a:ext>
            </a:extLst>
          </p:cNvPr>
          <p:cNvSpPr>
            <a:spLocks noGrp="1"/>
          </p:cNvSpPr>
          <p:nvPr>
            <p:ph type="title"/>
          </p:nvPr>
        </p:nvSpPr>
        <p:spPr/>
        <p:txBody>
          <a:bodyPr>
            <a:normAutofit fontScale="90000"/>
          </a:bodyPr>
          <a:lstStyle/>
          <a:p>
            <a:r>
              <a:rPr lang="en-US" sz="2800" b="1">
                <a:ln w="0"/>
                <a:solidFill>
                  <a:srgbClr val="1B51A4"/>
                </a:solidFill>
                <a:latin typeface="Arial" panose="020B0604020202020204" pitchFamily="34" charset="0"/>
                <a:cs typeface="Arial" panose="020B0604020202020204" pitchFamily="34" charset="0"/>
              </a:rPr>
              <a:t>Competition – Medtronic DAR</a:t>
            </a:r>
            <a:r>
              <a:rPr lang="en-US" sz="2800" b="1" baseline="30000">
                <a:ln w="0"/>
                <a:solidFill>
                  <a:srgbClr val="1B51A4"/>
                </a:solidFill>
                <a:latin typeface="Arial" panose="020B0604020202020204" pitchFamily="34" charset="0"/>
                <a:cs typeface="Arial" panose="020B0604020202020204" pitchFamily="34" charset="0"/>
              </a:rPr>
              <a:t>TM</a:t>
            </a:r>
            <a:br>
              <a:rPr lang="en-US" sz="2800" b="1" baseline="30000">
                <a:solidFill>
                  <a:srgbClr val="1B51A4"/>
                </a:solidFill>
                <a:latin typeface="+mn-lt"/>
              </a:rPr>
            </a:br>
            <a:endParaRPr lang="en-US"/>
          </a:p>
        </p:txBody>
      </p:sp>
    </p:spTree>
    <p:extLst>
      <p:ext uri="{BB962C8B-B14F-4D97-AF65-F5344CB8AC3E}">
        <p14:creationId xmlns:p14="http://schemas.microsoft.com/office/powerpoint/2010/main" val="654069589"/>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7E87E-9E17-F82C-0A28-CB407BCD8C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4A3428-CC57-B365-966D-7FA15E2CE006}"/>
              </a:ext>
            </a:extLst>
          </p:cNvPr>
          <p:cNvSpPr>
            <a:spLocks noGrp="1"/>
          </p:cNvSpPr>
          <p:nvPr>
            <p:ph type="title"/>
          </p:nvPr>
        </p:nvSpPr>
        <p:spPr>
          <a:xfrm>
            <a:off x="402336" y="204490"/>
            <a:ext cx="11277600" cy="411480"/>
          </a:xfrm>
        </p:spPr>
        <p:txBody>
          <a:bodyPr>
            <a:normAutofit fontScale="90000"/>
          </a:bodyPr>
          <a:lstStyle/>
          <a:p>
            <a:r>
              <a:rPr kumimoji="0" lang="en-US" sz="3000" b="1" i="0" u="none" strike="noStrike" kern="1200" cap="none" spc="0" normalizeH="0" baseline="0" noProof="0" dirty="0">
                <a:ln w="0"/>
                <a:solidFill>
                  <a:srgbClr val="1D51A4"/>
                </a:solidFill>
                <a:effectLst/>
                <a:uLnTx/>
                <a:uFillTx/>
                <a:latin typeface="Arial" panose="020B0604020202020204" pitchFamily="34" charset="0"/>
                <a:ea typeface="+mn-ea"/>
                <a:cs typeface="Arial" panose="020B0604020202020204" pitchFamily="34" charset="0"/>
              </a:rPr>
              <a:t>ET Tube Clearing Catheters – BALLARD Restore2</a:t>
            </a:r>
            <a:endParaRPr lang="en-US" dirty="0"/>
          </a:p>
        </p:txBody>
      </p:sp>
      <p:sp>
        <p:nvSpPr>
          <p:cNvPr id="4" name="Subtitle 3">
            <a:extLst>
              <a:ext uri="{FF2B5EF4-FFF2-40B4-BE49-F238E27FC236}">
                <a16:creationId xmlns:a16="http://schemas.microsoft.com/office/drawing/2014/main" id="{1A6F0EFF-5087-ED9E-E49C-04C843139CC4}"/>
              </a:ext>
            </a:extLst>
          </p:cNvPr>
          <p:cNvSpPr>
            <a:spLocks noGrp="1"/>
          </p:cNvSpPr>
          <p:nvPr>
            <p:ph type="subTitle" idx="10"/>
          </p:nvPr>
        </p:nvSpPr>
        <p:spPr>
          <a:xfrm>
            <a:off x="351339" y="611035"/>
            <a:ext cx="11277600" cy="488317"/>
          </a:xfrm>
        </p:spPr>
        <p:txBody>
          <a:bodyPr/>
          <a:lstStyle/>
          <a:p>
            <a:r>
              <a:rPr lang="en-US" dirty="0">
                <a:solidFill>
                  <a:schemeClr val="accent1"/>
                </a:solidFill>
              </a:rPr>
              <a:t>(Single-Use Wiping Catheter)</a:t>
            </a:r>
          </a:p>
        </p:txBody>
      </p:sp>
      <p:sp>
        <p:nvSpPr>
          <p:cNvPr id="6" name="TextBox 5">
            <a:extLst>
              <a:ext uri="{FF2B5EF4-FFF2-40B4-BE49-F238E27FC236}">
                <a16:creationId xmlns:a16="http://schemas.microsoft.com/office/drawing/2014/main" id="{F66CB398-EF1F-BF1B-ABF6-3FEC3DB95402}"/>
              </a:ext>
            </a:extLst>
          </p:cNvPr>
          <p:cNvSpPr txBox="1"/>
          <p:nvPr/>
        </p:nvSpPr>
        <p:spPr>
          <a:xfrm>
            <a:off x="7160893" y="981335"/>
            <a:ext cx="4811519" cy="246221"/>
          </a:xfrm>
          <a:prstGeom prst="rect">
            <a:avLst/>
          </a:prstGeom>
          <a:noFill/>
        </p:spPr>
        <p:txBody>
          <a:bodyPr wrap="square" rtlCol="0">
            <a:spAutoFit/>
          </a:bodyPr>
          <a:lstStyle/>
          <a:p>
            <a:pPr algn="ctr"/>
            <a:r>
              <a:rPr lang="en-US" sz="1000" b="1" dirty="0"/>
              <a:t>Restore2</a:t>
            </a:r>
          </a:p>
        </p:txBody>
      </p:sp>
      <p:pic>
        <p:nvPicPr>
          <p:cNvPr id="7" name="Picture 6">
            <a:extLst>
              <a:ext uri="{FF2B5EF4-FFF2-40B4-BE49-F238E27FC236}">
                <a16:creationId xmlns:a16="http://schemas.microsoft.com/office/drawing/2014/main" id="{796B6338-9D98-62FB-B0EA-1A34B54679A8}"/>
              </a:ext>
            </a:extLst>
          </p:cNvPr>
          <p:cNvPicPr>
            <a:picLocks noChangeAspect="1"/>
          </p:cNvPicPr>
          <p:nvPr/>
        </p:nvPicPr>
        <p:blipFill rotWithShape="1">
          <a:blip r:embed="rId3"/>
          <a:srcRect t="21249"/>
          <a:stretch/>
        </p:blipFill>
        <p:spPr>
          <a:xfrm>
            <a:off x="0" y="6320272"/>
            <a:ext cx="12192000" cy="550395"/>
          </a:xfrm>
          <a:prstGeom prst="rect">
            <a:avLst/>
          </a:prstGeom>
        </p:spPr>
      </p:pic>
      <p:pic>
        <p:nvPicPr>
          <p:cNvPr id="9" name="Graphic 8" descr="Presentation with media with solid fill">
            <a:hlinkClick r:id="rId4" action="ppaction://hlinkfile"/>
            <a:extLst>
              <a:ext uri="{FF2B5EF4-FFF2-40B4-BE49-F238E27FC236}">
                <a16:creationId xmlns:a16="http://schemas.microsoft.com/office/drawing/2014/main" id="{30F79478-367C-BCAB-0EF3-CFA860D6E25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007015" y="66878"/>
            <a:ext cx="914400" cy="914400"/>
          </a:xfrm>
          <a:prstGeom prst="rect">
            <a:avLst/>
          </a:prstGeom>
        </p:spPr>
      </p:pic>
      <p:sp>
        <p:nvSpPr>
          <p:cNvPr id="11" name="TextBox 10">
            <a:extLst>
              <a:ext uri="{FF2B5EF4-FFF2-40B4-BE49-F238E27FC236}">
                <a16:creationId xmlns:a16="http://schemas.microsoft.com/office/drawing/2014/main" id="{DAF4D435-A6C3-20CB-ADC8-721344E1946F}"/>
              </a:ext>
            </a:extLst>
          </p:cNvPr>
          <p:cNvSpPr txBox="1"/>
          <p:nvPr/>
        </p:nvSpPr>
        <p:spPr>
          <a:xfrm>
            <a:off x="5031107" y="6264664"/>
            <a:ext cx="1845733" cy="276999"/>
          </a:xfrm>
          <a:prstGeom prst="rect">
            <a:avLst/>
          </a:prstGeom>
          <a:noFill/>
        </p:spPr>
        <p:txBody>
          <a:bodyPr wrap="square" rtlCol="0">
            <a:spAutoFit/>
          </a:bodyPr>
          <a:lstStyle/>
          <a:p>
            <a:r>
              <a:rPr lang="en-US" sz="1200" dirty="0"/>
              <a:t>(1:38)</a:t>
            </a:r>
          </a:p>
        </p:txBody>
      </p:sp>
      <p:sp>
        <p:nvSpPr>
          <p:cNvPr id="5" name="TextBox 4">
            <a:extLst>
              <a:ext uri="{FF2B5EF4-FFF2-40B4-BE49-F238E27FC236}">
                <a16:creationId xmlns:a16="http://schemas.microsoft.com/office/drawing/2014/main" id="{2986BF27-5443-4293-E412-D24DBE1F0028}"/>
              </a:ext>
            </a:extLst>
          </p:cNvPr>
          <p:cNvSpPr txBox="1"/>
          <p:nvPr/>
        </p:nvSpPr>
        <p:spPr>
          <a:xfrm>
            <a:off x="517603" y="1396523"/>
            <a:ext cx="6094140" cy="923330"/>
          </a:xfrm>
          <a:prstGeom prst="rect">
            <a:avLst/>
          </a:prstGeom>
          <a:noFill/>
        </p:spPr>
        <p:txBody>
          <a:bodyPr wrap="square">
            <a:spAutoFit/>
          </a:bodyPr>
          <a:lstStyle/>
          <a:p>
            <a:r>
              <a:rPr lang="en-US" dirty="0">
                <a:hlinkClick r:id="rId6"/>
              </a:rPr>
              <a:t>https://connect.myairlife.com/resource/ballard-restore2-inservice-video/</a:t>
            </a:r>
            <a:endParaRPr lang="en-US" dirty="0"/>
          </a:p>
          <a:p>
            <a:r>
              <a:rPr lang="en-US" dirty="0"/>
              <a:t>(2:53)</a:t>
            </a:r>
          </a:p>
        </p:txBody>
      </p:sp>
      <p:pic>
        <p:nvPicPr>
          <p:cNvPr id="13" name="Picture 12" descr="A close-up of a medical device&#10;&#10;AI-generated content may be incorrect.">
            <a:extLst>
              <a:ext uri="{FF2B5EF4-FFF2-40B4-BE49-F238E27FC236}">
                <a16:creationId xmlns:a16="http://schemas.microsoft.com/office/drawing/2014/main" id="{FDC6CC2D-C645-1E9F-5852-849BC0766266}"/>
              </a:ext>
            </a:extLst>
          </p:cNvPr>
          <p:cNvPicPr>
            <a:picLocks noChangeAspect="1"/>
          </p:cNvPicPr>
          <p:nvPr/>
        </p:nvPicPr>
        <p:blipFill>
          <a:blip r:embed="rId7"/>
          <a:stretch>
            <a:fillRect/>
          </a:stretch>
        </p:blipFill>
        <p:spPr>
          <a:xfrm>
            <a:off x="517603" y="2488819"/>
            <a:ext cx="10573495" cy="3959657"/>
          </a:xfrm>
          <a:prstGeom prst="rect">
            <a:avLst/>
          </a:prstGeom>
        </p:spPr>
      </p:pic>
      <p:sp>
        <p:nvSpPr>
          <p:cNvPr id="15" name="TextBox 14">
            <a:extLst>
              <a:ext uri="{FF2B5EF4-FFF2-40B4-BE49-F238E27FC236}">
                <a16:creationId xmlns:a16="http://schemas.microsoft.com/office/drawing/2014/main" id="{E3DF00EA-6A06-78CC-9E91-70F0A2154EA7}"/>
              </a:ext>
            </a:extLst>
          </p:cNvPr>
          <p:cNvSpPr txBox="1"/>
          <p:nvPr/>
        </p:nvSpPr>
        <p:spPr>
          <a:xfrm>
            <a:off x="7160893" y="1387823"/>
            <a:ext cx="6096000" cy="646331"/>
          </a:xfrm>
          <a:prstGeom prst="rect">
            <a:avLst/>
          </a:prstGeom>
          <a:noFill/>
        </p:spPr>
        <p:txBody>
          <a:bodyPr wrap="square">
            <a:spAutoFit/>
          </a:bodyPr>
          <a:lstStyle/>
          <a:p>
            <a:r>
              <a:rPr lang="en-US" dirty="0">
                <a:hlinkClick r:id="rId8"/>
              </a:rPr>
              <a:t>Clearing Example Video</a:t>
            </a:r>
            <a:endParaRPr lang="en-US" dirty="0"/>
          </a:p>
          <a:p>
            <a:endParaRPr lang="en-US" dirty="0"/>
          </a:p>
        </p:txBody>
      </p:sp>
      <p:sp>
        <p:nvSpPr>
          <p:cNvPr id="8" name="TextBox 7">
            <a:extLst>
              <a:ext uri="{FF2B5EF4-FFF2-40B4-BE49-F238E27FC236}">
                <a16:creationId xmlns:a16="http://schemas.microsoft.com/office/drawing/2014/main" id="{123E1652-6E08-C092-9498-D943C51E5986}"/>
              </a:ext>
            </a:extLst>
          </p:cNvPr>
          <p:cNvSpPr txBox="1"/>
          <p:nvPr/>
        </p:nvSpPr>
        <p:spPr>
          <a:xfrm>
            <a:off x="7129346" y="1919375"/>
            <a:ext cx="6629400" cy="646331"/>
          </a:xfrm>
          <a:prstGeom prst="rect">
            <a:avLst/>
          </a:prstGeom>
          <a:noFill/>
        </p:spPr>
        <p:txBody>
          <a:bodyPr wrap="square">
            <a:spAutoFit/>
          </a:bodyPr>
          <a:lstStyle/>
          <a:p>
            <a:r>
              <a:rPr lang="en-US" dirty="0">
                <a:hlinkClick r:id="rId9"/>
              </a:rPr>
              <a:t>ETT Clearing 5-Year Study</a:t>
            </a:r>
            <a:endParaRPr lang="en-US" dirty="0"/>
          </a:p>
          <a:p>
            <a:endParaRPr lang="en-US" dirty="0"/>
          </a:p>
        </p:txBody>
      </p:sp>
    </p:spTree>
    <p:extLst>
      <p:ext uri="{BB962C8B-B14F-4D97-AF65-F5344CB8AC3E}">
        <p14:creationId xmlns:p14="http://schemas.microsoft.com/office/powerpoint/2010/main" val="30452763"/>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5F31-FD25-4E37-8CDC-5CB872E12706}"/>
              </a:ext>
            </a:extLst>
          </p:cNvPr>
          <p:cNvSpPr>
            <a:spLocks noGrp="1"/>
          </p:cNvSpPr>
          <p:nvPr>
            <p:ph type="title"/>
          </p:nvPr>
        </p:nvSpPr>
        <p:spPr>
          <a:xfrm>
            <a:off x="457200" y="428623"/>
            <a:ext cx="11530668" cy="411480"/>
          </a:xfrm>
        </p:spPr>
        <p:txBody>
          <a:bodyPr>
            <a:normAutofit fontScale="90000"/>
          </a:bodyPr>
          <a:lstStyle/>
          <a:p>
            <a:r>
              <a:rPr kumimoji="0" lang="en-US" sz="3000" b="1" i="0" u="none" strike="noStrike" kern="1200" cap="none" spc="0" normalizeH="0" baseline="0" noProof="0">
                <a:ln w="0"/>
                <a:solidFill>
                  <a:srgbClr val="1D51A4"/>
                </a:solidFill>
                <a:effectLst/>
                <a:uLnTx/>
                <a:uFillTx/>
                <a:latin typeface="Arial"/>
                <a:ea typeface="+mn-ea"/>
                <a:cs typeface="Arial"/>
              </a:rPr>
              <a:t>Mini-BAL (</a:t>
            </a:r>
            <a:r>
              <a:rPr lang="en-US" sz="3000">
                <a:ln w="0"/>
                <a:solidFill>
                  <a:srgbClr val="1D51A4"/>
                </a:solidFill>
                <a:latin typeface="Arial"/>
                <a:ea typeface="+mn-ea"/>
                <a:cs typeface="Arial"/>
              </a:rPr>
              <a:t>Bronchoalveolar</a:t>
            </a:r>
            <a:r>
              <a:rPr kumimoji="0" lang="en-US" sz="3000" b="1" i="0" u="none" strike="noStrike" kern="1200" cap="none" spc="0" normalizeH="0" baseline="0" noProof="0" dirty="0">
                <a:ln w="0"/>
                <a:solidFill>
                  <a:srgbClr val="1D51A4"/>
                </a:solidFill>
                <a:effectLst/>
                <a:uLnTx/>
                <a:uFillTx/>
                <a:latin typeface="Arial"/>
                <a:ea typeface="+mn-ea"/>
                <a:cs typeface="Arial"/>
              </a:rPr>
              <a:t> Lavage Catheter)</a:t>
            </a:r>
            <a:endParaRPr lang="en-US" dirty="0">
              <a:latin typeface="Arial"/>
              <a:cs typeface="Arial"/>
            </a:endParaRPr>
          </a:p>
        </p:txBody>
      </p:sp>
      <p:pic>
        <p:nvPicPr>
          <p:cNvPr id="6" name="Content Placeholder 5">
            <a:extLst>
              <a:ext uri="{FF2B5EF4-FFF2-40B4-BE49-F238E27FC236}">
                <a16:creationId xmlns:a16="http://schemas.microsoft.com/office/drawing/2014/main" id="{2E7DF685-C4B5-47F5-ADD2-658389BE0FC8}"/>
              </a:ext>
            </a:extLst>
          </p:cNvPr>
          <p:cNvPicPr>
            <a:picLocks noGrp="1" noChangeAspect="1"/>
          </p:cNvPicPr>
          <p:nvPr>
            <p:ph idx="1"/>
          </p:nvPr>
        </p:nvPicPr>
        <p:blipFill>
          <a:blip r:embed="rId3"/>
          <a:stretch>
            <a:fillRect/>
          </a:stretch>
        </p:blipFill>
        <p:spPr>
          <a:xfrm>
            <a:off x="6395750" y="1005278"/>
            <a:ext cx="5339052" cy="2531852"/>
          </a:xfrm>
        </p:spPr>
      </p:pic>
      <p:sp>
        <p:nvSpPr>
          <p:cNvPr id="7" name="TextBox 6">
            <a:extLst>
              <a:ext uri="{FF2B5EF4-FFF2-40B4-BE49-F238E27FC236}">
                <a16:creationId xmlns:a16="http://schemas.microsoft.com/office/drawing/2014/main" id="{11EADE47-B506-4EB8-83CD-6900B3299341}"/>
              </a:ext>
            </a:extLst>
          </p:cNvPr>
          <p:cNvSpPr txBox="1"/>
          <p:nvPr/>
        </p:nvSpPr>
        <p:spPr>
          <a:xfrm>
            <a:off x="342568" y="1149625"/>
            <a:ext cx="5453684" cy="4247317"/>
          </a:xfrm>
          <a:prstGeom prst="rect">
            <a:avLst/>
          </a:prstGeom>
          <a:noFill/>
        </p:spPr>
        <p:txBody>
          <a:bodyPr wrap="square" rtlCol="0">
            <a:spAutoFit/>
          </a:bodyPr>
          <a:lstStyle/>
          <a:p>
            <a:pPr fontAlgn="base"/>
            <a:r>
              <a:rPr lang="en-US" b="1" i="0" dirty="0">
                <a:solidFill>
                  <a:srgbClr val="000000"/>
                </a:solidFill>
                <a:effectLst/>
                <a:latin typeface="URWGeometric-Regular"/>
              </a:rPr>
              <a:t>FEATURES AND BENEFITS:</a:t>
            </a:r>
          </a:p>
          <a:p>
            <a:pPr fontAlgn="base"/>
            <a:endParaRPr lang="en-US" b="1" i="0" dirty="0">
              <a:solidFill>
                <a:srgbClr val="000000"/>
              </a:solidFill>
              <a:effectLst/>
              <a:latin typeface="URWGeometric-Regular"/>
            </a:endParaRPr>
          </a:p>
          <a:p>
            <a:pPr marL="285750" indent="-285750" fontAlgn="base">
              <a:buFont typeface="Arial" panose="020B0604020202020204" pitchFamily="34" charset="0"/>
              <a:buChar char="•"/>
            </a:pPr>
            <a:r>
              <a:rPr lang="en-US" b="0" i="0" dirty="0">
                <a:solidFill>
                  <a:srgbClr val="000000"/>
                </a:solidFill>
                <a:effectLst/>
                <a:latin typeface="URWGeometric-Regular"/>
              </a:rPr>
              <a:t>Enables sampling of sputum from right/left lung (due to directional tip)</a:t>
            </a:r>
          </a:p>
          <a:p>
            <a:pPr fontAlgn="base"/>
            <a:endParaRPr lang="en-US" b="0" i="0" dirty="0">
              <a:solidFill>
                <a:srgbClr val="000000"/>
              </a:solidFill>
              <a:effectLst/>
              <a:latin typeface="URWGeometric-Regular"/>
            </a:endParaRPr>
          </a:p>
          <a:p>
            <a:pPr marL="285750" indent="-285750" fontAlgn="base">
              <a:buFont typeface="Arial" panose="020B0604020202020204" pitchFamily="34" charset="0"/>
              <a:buChar char="•"/>
            </a:pPr>
            <a:r>
              <a:rPr lang="en-US" b="0" i="0" dirty="0">
                <a:solidFill>
                  <a:srgbClr val="000000"/>
                </a:solidFill>
                <a:effectLst/>
                <a:latin typeface="URWGeometric-Regular"/>
              </a:rPr>
              <a:t>Procedure can be performed bedside in minutes by trained respiratory therapist or other trained clinicians</a:t>
            </a:r>
          </a:p>
          <a:p>
            <a:pPr marL="285750" indent="-285750" fontAlgn="base">
              <a:buFont typeface="Arial" panose="020B0604020202020204" pitchFamily="34" charset="0"/>
              <a:buChar char="•"/>
            </a:pPr>
            <a:endParaRPr lang="en-US" b="0" i="0" dirty="0">
              <a:solidFill>
                <a:srgbClr val="000000"/>
              </a:solidFill>
              <a:effectLst/>
              <a:latin typeface="URWGeometric-Regular"/>
            </a:endParaRPr>
          </a:p>
          <a:p>
            <a:pPr marL="285750" indent="-285750" fontAlgn="base">
              <a:buFont typeface="Arial" panose="020B0604020202020204" pitchFamily="34" charset="0"/>
              <a:buChar char="•"/>
            </a:pPr>
            <a:r>
              <a:rPr lang="en-US" b="0" i="0" dirty="0">
                <a:solidFill>
                  <a:srgbClr val="000000"/>
                </a:solidFill>
                <a:effectLst/>
                <a:latin typeface="URWGeometric-Regular"/>
              </a:rPr>
              <a:t>Maintains PEEP when used with supplied ventilator adapter</a:t>
            </a:r>
          </a:p>
          <a:p>
            <a:pPr marL="285750" indent="-285750" fontAlgn="base">
              <a:buFont typeface="Arial" panose="020B0604020202020204" pitchFamily="34" charset="0"/>
              <a:buChar char="•"/>
            </a:pPr>
            <a:endParaRPr lang="en-US" b="0" i="0" dirty="0">
              <a:solidFill>
                <a:srgbClr val="000000"/>
              </a:solidFill>
              <a:effectLst/>
              <a:latin typeface="URWGeometric-Regular"/>
            </a:endParaRPr>
          </a:p>
          <a:p>
            <a:pPr marL="285750" indent="-285750" fontAlgn="base">
              <a:buFont typeface="Arial" panose="020B0604020202020204" pitchFamily="34" charset="0"/>
              <a:buChar char="•"/>
            </a:pPr>
            <a:r>
              <a:rPr lang="en-US" b="0" i="0" dirty="0">
                <a:solidFill>
                  <a:srgbClr val="000000"/>
                </a:solidFill>
                <a:effectLst/>
                <a:latin typeface="URWGeometric-Regular"/>
              </a:rPr>
              <a:t>Features a soft, cushioned, radiopaque tip for safe sampling from the lower lung</a:t>
            </a:r>
          </a:p>
          <a:p>
            <a:endParaRPr lang="en-US" dirty="0"/>
          </a:p>
        </p:txBody>
      </p:sp>
      <p:pic>
        <p:nvPicPr>
          <p:cNvPr id="3" name="Picture 2">
            <a:extLst>
              <a:ext uri="{FF2B5EF4-FFF2-40B4-BE49-F238E27FC236}">
                <a16:creationId xmlns:a16="http://schemas.microsoft.com/office/drawing/2014/main" id="{30E9C6D1-04AB-3BB7-DAC5-47802B944B99}"/>
              </a:ext>
            </a:extLst>
          </p:cNvPr>
          <p:cNvPicPr>
            <a:picLocks noChangeAspect="1"/>
          </p:cNvPicPr>
          <p:nvPr/>
        </p:nvPicPr>
        <p:blipFill rotWithShape="1">
          <a:blip r:embed="rId4"/>
          <a:srcRect t="21249"/>
          <a:stretch/>
        </p:blipFill>
        <p:spPr>
          <a:xfrm>
            <a:off x="0" y="6320272"/>
            <a:ext cx="12192000" cy="550395"/>
          </a:xfrm>
          <a:prstGeom prst="rect">
            <a:avLst/>
          </a:prstGeom>
        </p:spPr>
      </p:pic>
      <p:sp>
        <p:nvSpPr>
          <p:cNvPr id="5" name="TextBox 4">
            <a:extLst>
              <a:ext uri="{FF2B5EF4-FFF2-40B4-BE49-F238E27FC236}">
                <a16:creationId xmlns:a16="http://schemas.microsoft.com/office/drawing/2014/main" id="{1EF56EFC-A689-1C66-C18A-5C7B1200E639}"/>
              </a:ext>
            </a:extLst>
          </p:cNvPr>
          <p:cNvSpPr txBox="1"/>
          <p:nvPr/>
        </p:nvSpPr>
        <p:spPr>
          <a:xfrm>
            <a:off x="6303127" y="5253457"/>
            <a:ext cx="6097604" cy="646331"/>
          </a:xfrm>
          <a:prstGeom prst="rect">
            <a:avLst/>
          </a:prstGeom>
          <a:noFill/>
        </p:spPr>
        <p:txBody>
          <a:bodyPr wrap="square">
            <a:spAutoFit/>
          </a:bodyPr>
          <a:lstStyle/>
          <a:p>
            <a:r>
              <a:rPr lang="en-US" dirty="0">
                <a:hlinkClick r:id="rId5"/>
              </a:rPr>
              <a:t>Mini-BAL Internal Podcast - AirLife Connect</a:t>
            </a:r>
            <a:endParaRPr lang="en-US" dirty="0"/>
          </a:p>
          <a:p>
            <a:r>
              <a:rPr lang="en-US" dirty="0"/>
              <a:t>(5:13)</a:t>
            </a:r>
          </a:p>
        </p:txBody>
      </p:sp>
      <p:sp>
        <p:nvSpPr>
          <p:cNvPr id="12" name="TextBox 11">
            <a:extLst>
              <a:ext uri="{FF2B5EF4-FFF2-40B4-BE49-F238E27FC236}">
                <a16:creationId xmlns:a16="http://schemas.microsoft.com/office/drawing/2014/main" id="{F3EA4D1B-98DD-995C-B57A-D16A48AC1383}"/>
              </a:ext>
            </a:extLst>
          </p:cNvPr>
          <p:cNvSpPr txBox="1"/>
          <p:nvPr/>
        </p:nvSpPr>
        <p:spPr>
          <a:xfrm>
            <a:off x="6325794" y="3290983"/>
            <a:ext cx="6339468" cy="646331"/>
          </a:xfrm>
          <a:prstGeom prst="rect">
            <a:avLst/>
          </a:prstGeom>
          <a:noFill/>
        </p:spPr>
        <p:txBody>
          <a:bodyPr wrap="square">
            <a:spAutoFit/>
          </a:bodyPr>
          <a:lstStyle/>
          <a:p>
            <a:r>
              <a:rPr lang="en-US" dirty="0">
                <a:hlinkClick r:id="rId6"/>
              </a:rPr>
              <a:t>Mini-BAL In-Service Video</a:t>
            </a:r>
            <a:endParaRPr lang="en-US" dirty="0"/>
          </a:p>
          <a:p>
            <a:r>
              <a:rPr lang="en-US" dirty="0"/>
              <a:t>(4:30)</a:t>
            </a:r>
          </a:p>
        </p:txBody>
      </p:sp>
      <p:pic>
        <p:nvPicPr>
          <p:cNvPr id="1026" name="Picture 2">
            <a:extLst>
              <a:ext uri="{FF2B5EF4-FFF2-40B4-BE49-F238E27FC236}">
                <a16:creationId xmlns:a16="http://schemas.microsoft.com/office/drawing/2014/main" id="{A82CEFA7-18C4-B3EB-5E42-B91705F9FE6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43985" y="191649"/>
            <a:ext cx="2334829" cy="23348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4F71C57-45B9-9BB5-343B-89AEFAE8A4B2}"/>
              </a:ext>
            </a:extLst>
          </p:cNvPr>
          <p:cNvSpPr txBox="1"/>
          <p:nvPr/>
        </p:nvSpPr>
        <p:spPr>
          <a:xfrm>
            <a:off x="6325794" y="5852722"/>
            <a:ext cx="6331688" cy="646331"/>
          </a:xfrm>
          <a:prstGeom prst="rect">
            <a:avLst/>
          </a:prstGeom>
          <a:noFill/>
        </p:spPr>
        <p:txBody>
          <a:bodyPr wrap="square">
            <a:spAutoFit/>
          </a:bodyPr>
          <a:lstStyle/>
          <a:p>
            <a:r>
              <a:rPr lang="en-US" dirty="0">
                <a:hlinkClick r:id="rId8"/>
              </a:rPr>
              <a:t>Mini-BAL Protocol</a:t>
            </a:r>
            <a:endParaRPr lang="en-US" dirty="0"/>
          </a:p>
          <a:p>
            <a:endParaRPr lang="en-US" dirty="0"/>
          </a:p>
        </p:txBody>
      </p:sp>
      <p:sp>
        <p:nvSpPr>
          <p:cNvPr id="11" name="TextBox 10">
            <a:extLst>
              <a:ext uri="{FF2B5EF4-FFF2-40B4-BE49-F238E27FC236}">
                <a16:creationId xmlns:a16="http://schemas.microsoft.com/office/drawing/2014/main" id="{6C116C98-FD41-95E6-CD94-6F72D448A5E7}"/>
              </a:ext>
            </a:extLst>
          </p:cNvPr>
          <p:cNvSpPr txBox="1"/>
          <p:nvPr/>
        </p:nvSpPr>
        <p:spPr>
          <a:xfrm>
            <a:off x="6282862" y="4654192"/>
            <a:ext cx="6332220" cy="646331"/>
          </a:xfrm>
          <a:prstGeom prst="rect">
            <a:avLst/>
          </a:prstGeom>
          <a:noFill/>
        </p:spPr>
        <p:txBody>
          <a:bodyPr wrap="square">
            <a:spAutoFit/>
          </a:bodyPr>
          <a:lstStyle/>
          <a:p>
            <a:r>
              <a:rPr lang="en-US" dirty="0">
                <a:hlinkClick r:id="rId9"/>
              </a:rPr>
              <a:t>Mini-BAL In-service Checklist</a:t>
            </a:r>
            <a:endParaRPr lang="en-US" dirty="0"/>
          </a:p>
          <a:p>
            <a:endParaRPr lang="en-US" dirty="0"/>
          </a:p>
        </p:txBody>
      </p:sp>
      <p:sp>
        <p:nvSpPr>
          <p:cNvPr id="14" name="TextBox 13">
            <a:extLst>
              <a:ext uri="{FF2B5EF4-FFF2-40B4-BE49-F238E27FC236}">
                <a16:creationId xmlns:a16="http://schemas.microsoft.com/office/drawing/2014/main" id="{AF9BE463-1625-194C-A517-B0DD07B80E83}"/>
              </a:ext>
            </a:extLst>
          </p:cNvPr>
          <p:cNvSpPr txBox="1"/>
          <p:nvPr/>
        </p:nvSpPr>
        <p:spPr>
          <a:xfrm>
            <a:off x="6303127" y="4054927"/>
            <a:ext cx="6332220" cy="646331"/>
          </a:xfrm>
          <a:prstGeom prst="rect">
            <a:avLst/>
          </a:prstGeom>
          <a:noFill/>
        </p:spPr>
        <p:txBody>
          <a:bodyPr wrap="square">
            <a:spAutoFit/>
          </a:bodyPr>
          <a:lstStyle/>
          <a:p>
            <a:r>
              <a:rPr lang="en-US" dirty="0">
                <a:hlinkClick r:id="rId10"/>
              </a:rPr>
              <a:t>Mini-BAL In-service Poster</a:t>
            </a:r>
            <a:endParaRPr lang="en-US" dirty="0"/>
          </a:p>
          <a:p>
            <a:endParaRPr lang="en-US" dirty="0"/>
          </a:p>
        </p:txBody>
      </p:sp>
    </p:spTree>
    <p:extLst>
      <p:ext uri="{BB962C8B-B14F-4D97-AF65-F5344CB8AC3E}">
        <p14:creationId xmlns:p14="http://schemas.microsoft.com/office/powerpoint/2010/main" val="1394498096"/>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B2AAB-22FD-BA44-DA5D-B0002AB2D8D8}"/>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F532555-0E2C-47BD-8937-D4563CEC9059}"/>
              </a:ext>
            </a:extLst>
          </p:cNvPr>
          <p:cNvGraphicFramePr>
            <a:graphicFrameLocks noGrp="1"/>
          </p:cNvGraphicFramePr>
          <p:nvPr>
            <p:extLst>
              <p:ext uri="{D42A27DB-BD31-4B8C-83A1-F6EECF244321}">
                <p14:modId xmlns:p14="http://schemas.microsoft.com/office/powerpoint/2010/main" val="2846253004"/>
              </p:ext>
            </p:extLst>
          </p:nvPr>
        </p:nvGraphicFramePr>
        <p:xfrm>
          <a:off x="561975" y="1400175"/>
          <a:ext cx="10957758" cy="4707468"/>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005840">
                  <a:extLst>
                    <a:ext uri="{9D8B030D-6E8A-4147-A177-3AD203B41FA5}">
                      <a16:colId xmlns:a16="http://schemas.microsoft.com/office/drawing/2014/main" val="1704237337"/>
                    </a:ext>
                  </a:extLst>
                </a:gridCol>
                <a:gridCol w="1243328">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523052">
                <a:tc>
                  <a:txBody>
                    <a:bodyPr/>
                    <a:lstStyle/>
                    <a:p>
                      <a:pPr algn="l" fontAlgn="ctr">
                        <a:buNone/>
                      </a:pPr>
                      <a:r>
                        <a:rPr lang="en-US" sz="1000" u="none" strike="noStrike">
                          <a:effectLst/>
                        </a:rPr>
                        <a:t>Neal </a:t>
                      </a:r>
                      <a:r>
                        <a:rPr lang="en-US" sz="1000" u="none" strike="noStrike" err="1">
                          <a:effectLst/>
                        </a:rPr>
                        <a:t>Harpstrite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107806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4/30/2026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product line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424111864"/>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AD-NS-1223</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AscenDrive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Ventilation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878829395"/>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PP-NS-1570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Ventilation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426337766"/>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SP-NS-1570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Surpass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Ventilation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267286132"/>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MS5410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9/30/2025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Systems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548176782"/>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10008287</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CAPTIS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Systems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040856636"/>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MS5410AD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Med/Surg Commit</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1/31/2026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Systems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843645500"/>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AVANO-0087242</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12/31/2027</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Systems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766437233"/>
                  </a:ext>
                </a:extLst>
              </a:tr>
              <a:tr h="523052">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PP-OR-1570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Acurity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580547687"/>
                  </a:ext>
                </a:extLst>
              </a:tr>
            </a:tbl>
          </a:graphicData>
        </a:graphic>
      </p:graphicFrame>
      <p:sp>
        <p:nvSpPr>
          <p:cNvPr id="2" name="Title 1">
            <a:extLst>
              <a:ext uri="{FF2B5EF4-FFF2-40B4-BE49-F238E27FC236}">
                <a16:creationId xmlns:a16="http://schemas.microsoft.com/office/drawing/2014/main" id="{E078B485-1D9C-53AC-0FBA-41647A726565}"/>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Closed Suction: Contracts</a:t>
            </a:r>
            <a:endParaRPr lang="en-US"/>
          </a:p>
        </p:txBody>
      </p:sp>
    </p:spTree>
    <p:extLst>
      <p:ext uri="{BB962C8B-B14F-4D97-AF65-F5344CB8AC3E}">
        <p14:creationId xmlns:p14="http://schemas.microsoft.com/office/powerpoint/2010/main" val="3887575122"/>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F9158-48D7-9D10-AF59-14A8F4D55421}"/>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658ED2A-28A8-04CA-0051-9DE9CEE8E838}"/>
              </a:ext>
            </a:extLst>
          </p:cNvPr>
          <p:cNvGraphicFramePr>
            <a:graphicFrameLocks noGrp="1"/>
          </p:cNvGraphicFramePr>
          <p:nvPr>
            <p:extLst>
              <p:ext uri="{D42A27DB-BD31-4B8C-83A1-F6EECF244321}">
                <p14:modId xmlns:p14="http://schemas.microsoft.com/office/powerpoint/2010/main" val="1543136274"/>
              </p:ext>
            </p:extLst>
          </p:nvPr>
        </p:nvGraphicFramePr>
        <p:xfrm>
          <a:off x="561975" y="1400175"/>
          <a:ext cx="10957758" cy="4184416"/>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005840">
                  <a:extLst>
                    <a:ext uri="{9D8B030D-6E8A-4147-A177-3AD203B41FA5}">
                      <a16:colId xmlns:a16="http://schemas.microsoft.com/office/drawing/2014/main" val="1704237337"/>
                    </a:ext>
                  </a:extLst>
                </a:gridCol>
                <a:gridCol w="1243328">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523052">
                <a:tc>
                  <a:txBody>
                    <a:bodyPr/>
                    <a:lstStyle/>
                    <a:p>
                      <a:pPr algn="l" fontAlgn="ctr">
                        <a:buNone/>
                      </a:pPr>
                      <a:r>
                        <a:rPr lang="en-US" sz="1000" u="none" strike="noStrike">
                          <a:effectLst/>
                        </a:rPr>
                        <a:t>Kevin </a:t>
                      </a:r>
                      <a:r>
                        <a:rPr lang="en-US" sz="1000" u="none" strike="noStrike" err="1">
                          <a:effectLst/>
                        </a:rPr>
                        <a:t>Veenstra</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AHP-NS-0264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err="1">
                          <a:effectLst/>
                        </a:rPr>
                        <a:t>Advantus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Ventilation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10/31/2027</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424111864"/>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PP-OR-1570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Ventilation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878829395"/>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PP-NS-1570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426337766"/>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MS5410AB</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Children’s Hospital Association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9/30/2025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Systems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267286132"/>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10006603</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Houston Methodist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aptitude agreement | 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5/31/2025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548176782"/>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10012553</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NPC</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aptitude agreement | Closed Suction Catheters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1/31/2028</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Systems</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040856636"/>
                  </a:ext>
                </a:extLst>
              </a:tr>
              <a:tr h="523052">
                <a:tc>
                  <a:txBody>
                    <a:bodyPr/>
                    <a:lstStyle/>
                    <a:p>
                      <a:pPr algn="l" fontAlgn="ctr">
                        <a:buNone/>
                      </a:pPr>
                      <a:r>
                        <a:rPr lang="en-US" sz="1000" u="none" strike="noStrike">
                          <a:effectLst/>
                        </a:rPr>
                        <a:t>Blair Hobgood</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RESP11</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Partners Cooperative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3/31/2025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 - 32014122</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843645500"/>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PP-NS-1570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Yankee Alliance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Closed Vent Suction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2/28/2025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Closed Suction</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766437233"/>
                  </a:ext>
                </a:extLst>
              </a:tr>
            </a:tbl>
          </a:graphicData>
        </a:graphic>
      </p:graphicFrame>
      <p:sp>
        <p:nvSpPr>
          <p:cNvPr id="2" name="Title 1">
            <a:extLst>
              <a:ext uri="{FF2B5EF4-FFF2-40B4-BE49-F238E27FC236}">
                <a16:creationId xmlns:a16="http://schemas.microsoft.com/office/drawing/2014/main" id="{DF590A42-67DD-016D-11C5-80BCF3A2FA6D}"/>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Closed Suction: Contracts</a:t>
            </a:r>
            <a:endParaRPr lang="en-US"/>
          </a:p>
        </p:txBody>
      </p:sp>
    </p:spTree>
    <p:extLst>
      <p:ext uri="{BB962C8B-B14F-4D97-AF65-F5344CB8AC3E}">
        <p14:creationId xmlns:p14="http://schemas.microsoft.com/office/powerpoint/2010/main" val="3421790222"/>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89013-AABB-0BC2-99C9-C7BB919DC20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03C8F48-22F1-90A9-60A7-3D1C1E7119FB}"/>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Closed Suction: Highest Volume SKUs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1B91D777-752E-EF8D-182D-E75A269A9D85}"/>
              </a:ext>
            </a:extLst>
          </p:cNvPr>
          <p:cNvSpPr txBox="1"/>
          <p:nvPr/>
        </p:nvSpPr>
        <p:spPr>
          <a:xfrm>
            <a:off x="314324" y="1246023"/>
            <a:ext cx="10963276" cy="1292662"/>
          </a:xfrm>
          <a:prstGeom prst="rect">
            <a:avLst/>
          </a:prstGeom>
          <a:noFill/>
        </p:spPr>
        <p:txBody>
          <a:bodyPr wrap="square" lIns="91440" tIns="45720" rIns="91440" bIns="45720" numCol="1" rtlCol="0" anchor="t">
            <a:spAutoFit/>
          </a:bodyPr>
          <a:lstStyle/>
          <a:p>
            <a:pPr marL="0" indent="0">
              <a:buNone/>
            </a:pPr>
            <a:endParaRPr lang="en-US" sz="2000" b="1">
              <a:cs typeface="Arial"/>
            </a:endParaRPr>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01339843-FAFB-AA00-F2D3-D43D1ED54D27}"/>
              </a:ext>
            </a:extLst>
          </p:cNvPr>
          <p:cNvSpPr txBox="1"/>
          <p:nvPr/>
        </p:nvSpPr>
        <p:spPr>
          <a:xfrm>
            <a:off x="316302" y="1099868"/>
            <a:ext cx="7893169"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b="1">
                <a:solidFill>
                  <a:srgbClr val="444444"/>
                </a:solidFill>
                <a:latin typeface="Aptos"/>
                <a:ea typeface="Calibri"/>
                <a:cs typeface="Calibri"/>
              </a:rPr>
              <a:t>High Volume:</a:t>
            </a:r>
            <a:r>
              <a:rPr lang="en-US" sz="2000">
                <a:solidFill>
                  <a:srgbClr val="444444"/>
                </a:solidFill>
                <a:latin typeface="Aptos"/>
                <a:ea typeface="Calibri"/>
                <a:cs typeface="Calibri"/>
              </a:rPr>
              <a:t>​</a:t>
            </a:r>
          </a:p>
          <a:p>
            <a:pPr rtl="0"/>
            <a:r>
              <a:rPr lang="en-US" sz="2000">
                <a:solidFill>
                  <a:srgbClr val="444444"/>
                </a:solidFill>
                <a:latin typeface="Aptos"/>
                <a:ea typeface="Calibri"/>
                <a:cs typeface="Calibri"/>
              </a:rPr>
              <a:t>227 | BALLARD TRB ADLT DSE NDEHP,14FR,20​</a:t>
            </a:r>
          </a:p>
          <a:p>
            <a:pPr rtl="0"/>
            <a:r>
              <a:rPr lang="en-US" sz="2000">
                <a:solidFill>
                  <a:srgbClr val="444444"/>
                </a:solidFill>
                <a:latin typeface="Aptos"/>
                <a:ea typeface="Calibri"/>
                <a:cs typeface="Calibri"/>
              </a:rPr>
              <a:t>2210 | BALLARD ADLT DSE NDEHP,14FR,20​</a:t>
            </a:r>
          </a:p>
          <a:p>
            <a:pPr rtl="0"/>
            <a:r>
              <a:rPr lang="en-US" sz="2000">
                <a:solidFill>
                  <a:srgbClr val="444444"/>
                </a:solidFill>
                <a:latin typeface="Aptos"/>
                <a:ea typeface="Calibri"/>
                <a:cs typeface="Calibri"/>
              </a:rPr>
              <a:t>2205 | BALLARD ADLT TPC NDEHP,14FR,20​</a:t>
            </a:r>
          </a:p>
          <a:p>
            <a:pPr rtl="0"/>
            <a:r>
              <a:rPr lang="en-US" sz="2000">
                <a:solidFill>
                  <a:srgbClr val="444444"/>
                </a:solidFill>
                <a:latin typeface="Aptos"/>
                <a:ea typeface="Calibri"/>
                <a:cs typeface="Calibri"/>
              </a:rPr>
              <a:t>22705 | BALLARD TRB ADLT TPC,14FR,20​</a:t>
            </a:r>
          </a:p>
          <a:p>
            <a:pPr rtl="0"/>
            <a:r>
              <a:rPr lang="en-US" sz="2000">
                <a:solidFill>
                  <a:srgbClr val="444444"/>
                </a:solidFill>
                <a:latin typeface="Aptos"/>
                <a:ea typeface="Calibri"/>
                <a:cs typeface="Calibri"/>
              </a:rPr>
              <a:t>2270135 | BALLARD TRB ADLT TPC,14FR,20​</a:t>
            </a:r>
          </a:p>
          <a:p>
            <a:pPr rtl="0"/>
            <a:r>
              <a:rPr lang="en-US" sz="2000">
                <a:solidFill>
                  <a:srgbClr val="444444"/>
                </a:solidFill>
                <a:latin typeface="Aptos"/>
                <a:ea typeface="Calibri"/>
                <a:cs typeface="Calibri"/>
              </a:rPr>
              <a:t>220135 | BALLARD ADLT TPC,14FR,20​</a:t>
            </a:r>
          </a:p>
          <a:p>
            <a:pPr rtl="0"/>
            <a:r>
              <a:rPr lang="en-US" sz="2000">
                <a:solidFill>
                  <a:srgbClr val="444444"/>
                </a:solidFill>
                <a:latin typeface="Aptos"/>
                <a:ea typeface="Calibri"/>
                <a:cs typeface="Calibri"/>
              </a:rPr>
              <a:t>198 | BALLARD NN PED Y ADTR NDEHP,8FR,20​</a:t>
            </a:r>
          </a:p>
          <a:p>
            <a:pPr rtl="0"/>
            <a:r>
              <a:rPr lang="en-US" sz="2000">
                <a:solidFill>
                  <a:srgbClr val="444444"/>
                </a:solidFill>
                <a:latin typeface="Aptos"/>
                <a:ea typeface="Calibri"/>
                <a:cs typeface="Calibri"/>
              </a:rPr>
              <a:t>196 | BALLARD NN PED Y ADTR NDEHP,6FR,20​</a:t>
            </a:r>
          </a:p>
          <a:p>
            <a:pPr rtl="0"/>
            <a:r>
              <a:rPr lang="en-US" sz="2000">
                <a:solidFill>
                  <a:srgbClr val="444444"/>
                </a:solidFill>
                <a:latin typeface="Aptos"/>
                <a:ea typeface="Calibri"/>
                <a:cs typeface="Calibri"/>
              </a:rPr>
              <a:t>22103 | BALLARD ADLT DSE NDEHP,14FR,20​</a:t>
            </a:r>
          </a:p>
          <a:p>
            <a:pPr rtl="0"/>
            <a:r>
              <a:rPr lang="en-US" sz="2000">
                <a:solidFill>
                  <a:srgbClr val="444444"/>
                </a:solidFill>
                <a:latin typeface="Aptos"/>
                <a:ea typeface="Calibri"/>
                <a:cs typeface="Calibri"/>
              </a:rPr>
              <a:t>208 | BALLARD NN PED ELBOW NDEHP,8FR,20​</a:t>
            </a:r>
          </a:p>
          <a:p>
            <a:pPr rtl="0"/>
            <a:r>
              <a:rPr lang="en-US" sz="2000">
                <a:solidFill>
                  <a:srgbClr val="444444"/>
                </a:solidFill>
                <a:latin typeface="Aptos"/>
                <a:ea typeface="Calibri"/>
                <a:cs typeface="Calibri"/>
              </a:rPr>
              <a:t>22703 | BALLARD TRB ADLT DSE,14FR,20​</a:t>
            </a:r>
          </a:p>
          <a:p>
            <a:pPr rtl="0"/>
            <a:r>
              <a:rPr lang="en-US" sz="2000">
                <a:solidFill>
                  <a:srgbClr val="444444"/>
                </a:solidFill>
                <a:latin typeface="Aptos"/>
                <a:ea typeface="Calibri"/>
                <a:cs typeface="Calibri"/>
              </a:rPr>
              <a:t>1900 | BALLARD MULTI-ACC CTH NDEHP,5FR,5​</a:t>
            </a:r>
          </a:p>
          <a:p>
            <a:pPr rtl="0"/>
            <a:r>
              <a:rPr lang="en-US" sz="2000">
                <a:solidFill>
                  <a:srgbClr val="444444"/>
                </a:solidFill>
                <a:latin typeface="Aptos"/>
                <a:ea typeface="Calibri"/>
                <a:cs typeface="Calibri"/>
              </a:rPr>
              <a:t>197 | BALLARD NN PED Y ADTR NDEHP,7FR,20​</a:t>
            </a:r>
          </a:p>
          <a:p>
            <a:pPr rtl="0"/>
            <a:r>
              <a:rPr lang="en-US" sz="2000">
                <a:solidFill>
                  <a:srgbClr val="444444"/>
                </a:solidFill>
                <a:latin typeface="Aptos"/>
                <a:ea typeface="Calibri"/>
                <a:cs typeface="Calibri"/>
              </a:rPr>
              <a:t>210 | BALLARD NN PED ELBOW NDEHP,10FR,20​</a:t>
            </a:r>
          </a:p>
          <a:p>
            <a:pPr rtl="0"/>
            <a:endParaRPr lang="en-US" sz="2000">
              <a:solidFill>
                <a:srgbClr val="444444"/>
              </a:solidFill>
              <a:latin typeface="Aptos"/>
              <a:ea typeface="Calibri"/>
              <a:cs typeface="Calibri"/>
            </a:endParaRPr>
          </a:p>
          <a:p>
            <a:pPr rtl="0"/>
            <a:endParaRPr lang="en-US" sz="2000">
              <a:solidFill>
                <a:srgbClr val="444444"/>
              </a:solidFill>
              <a:latin typeface="Aptos"/>
              <a:ea typeface="Calibri"/>
              <a:cs typeface="Calibri"/>
            </a:endParaRPr>
          </a:p>
          <a:p>
            <a:pPr rtl="0"/>
            <a:endParaRPr lang="en-US" sz="2000">
              <a:solidFill>
                <a:srgbClr val="444444"/>
              </a:solidFill>
              <a:latin typeface="Aptos"/>
              <a:ea typeface="Calibri"/>
              <a:cs typeface="Calibri"/>
            </a:endParaRPr>
          </a:p>
          <a:p>
            <a:pPr rtl="0"/>
            <a:r>
              <a:rPr lang="en-US" sz="2000">
                <a:solidFill>
                  <a:srgbClr val="444444"/>
                </a:solidFill>
                <a:latin typeface="Aptos"/>
                <a:ea typeface="Calibri"/>
                <a:cs typeface="Calibri"/>
              </a:rPr>
              <a:t>​</a:t>
            </a:r>
          </a:p>
          <a:p>
            <a:pPr rtl="0"/>
            <a:r>
              <a:rPr lang="en-US">
                <a:solidFill>
                  <a:srgbClr val="444444"/>
                </a:solidFill>
                <a:latin typeface="Aptos"/>
                <a:ea typeface="Calibri"/>
                <a:cs typeface="Calibri"/>
              </a:rPr>
              <a:t>​</a:t>
            </a:r>
          </a:p>
          <a:p>
            <a:pPr algn="ctr"/>
            <a:endParaRPr lang="en-US"/>
          </a:p>
        </p:txBody>
      </p:sp>
    </p:spTree>
    <p:extLst>
      <p:ext uri="{BB962C8B-B14F-4D97-AF65-F5344CB8AC3E}">
        <p14:creationId xmlns:p14="http://schemas.microsoft.com/office/powerpoint/2010/main" val="257067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89013-AABB-0BC2-99C9-C7BB919DC20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952689-A25E-B558-FA65-538E4A436427}"/>
              </a:ext>
            </a:extLst>
          </p:cNvPr>
          <p:cNvSpPr>
            <a:spLocks noGrp="1"/>
          </p:cNvSpPr>
          <p:nvPr>
            <p:ph idx="1"/>
          </p:nvPr>
        </p:nvSpPr>
        <p:spPr/>
        <p:txBody>
          <a:bodyPr>
            <a:normAutofit/>
          </a:bodyPr>
          <a:lstStyle/>
          <a:p>
            <a:pPr marL="342900" indent="-342900">
              <a:buFont typeface="Arial" panose="020B0604020202020204" pitchFamily="34" charset="0"/>
              <a:buChar char="•"/>
            </a:pPr>
            <a:r>
              <a:rPr lang="en-US" sz="2000"/>
              <a:t>What is the hospital change-out policy?</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catheters do you use currently (go see them)?</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Do you do open suctioning? Where?</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have you found to be the pros and cons of the current product?</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quality improvement projects are you working on currently? (infection</a:t>
            </a:r>
          </a:p>
        </p:txBody>
      </p:sp>
      <p:sp>
        <p:nvSpPr>
          <p:cNvPr id="2" name="Title 1">
            <a:extLst>
              <a:ext uri="{FF2B5EF4-FFF2-40B4-BE49-F238E27FC236}">
                <a16:creationId xmlns:a16="http://schemas.microsoft.com/office/drawing/2014/main" id="{8E245F22-F290-282D-D3A0-7F6FF5D05A60}"/>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Closed Suction: Questions to Ask</a:t>
            </a:r>
            <a:endParaRPr lang="en-US"/>
          </a:p>
        </p:txBody>
      </p:sp>
    </p:spTree>
    <p:extLst>
      <p:ext uri="{BB962C8B-B14F-4D97-AF65-F5344CB8AC3E}">
        <p14:creationId xmlns:p14="http://schemas.microsoft.com/office/powerpoint/2010/main" val="4118492456"/>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AB131-13C9-3618-EABE-1B634995550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3CEC3AF-FF0E-B7B3-B147-CBBFC68FE508}"/>
              </a:ext>
            </a:extLst>
          </p:cNvPr>
          <p:cNvSpPr txBox="1"/>
          <p:nvPr/>
        </p:nvSpPr>
        <p:spPr>
          <a:xfrm>
            <a:off x="7802880" y="1246023"/>
            <a:ext cx="3830320" cy="5109091"/>
          </a:xfrm>
          <a:prstGeom prst="rect">
            <a:avLst/>
          </a:prstGeom>
          <a:noFill/>
        </p:spPr>
        <p:txBody>
          <a:bodyPr wrap="square" lIns="91440" tIns="45720" rIns="91440" bIns="45720" rtlCol="0" anchor="t">
            <a:spAutoFit/>
          </a:bodyPr>
          <a:lstStyle/>
          <a:p>
            <a:r>
              <a:rPr lang="en-US" b="1">
                <a:solidFill>
                  <a:srgbClr val="008557"/>
                </a:solidFill>
              </a:rPr>
              <a:t>Resources: </a:t>
            </a: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ea typeface="+mn-lt"/>
                <a:cs typeface="+mn-lt"/>
                <a:hlinkClick r:id="rId3"/>
              </a:rPr>
              <a:t>Ballard Turbo Brochure</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Ballard Turbo In-Service Video</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5"/>
              </a:rPr>
              <a:t>Ballard Turbo In-Service Poster</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6"/>
              </a:rPr>
              <a:t>Ballard 7Day Catheter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7"/>
              </a:rPr>
              <a:t>Ballard 7Day Catheter In-Service Video</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8"/>
              </a:rPr>
              <a:t>Ballard Liberator In-Service Video</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9"/>
              </a:rPr>
              <a:t>Ballard Restore2 Example Video Demo</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0"/>
              </a:rPr>
              <a:t>Ballard Restore2 In-Service Video</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1"/>
              </a:rPr>
              <a:t>Ballard Restore2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2"/>
              </a:rPr>
              <a:t>Adult CSS Internal Podcast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endParaRPr lang="en-US" sz="1400">
              <a:ea typeface="+mn-lt"/>
              <a:cs typeface="+mn-lt"/>
            </a:endParaRPr>
          </a:p>
        </p:txBody>
      </p:sp>
      <p:sp>
        <p:nvSpPr>
          <p:cNvPr id="4" name="Content Placeholder 3">
            <a:extLst>
              <a:ext uri="{FF2B5EF4-FFF2-40B4-BE49-F238E27FC236}">
                <a16:creationId xmlns:a16="http://schemas.microsoft.com/office/drawing/2014/main" id="{40F0A15E-BE07-46C8-B1CE-09FAB32E3281}"/>
              </a:ext>
            </a:extLst>
          </p:cNvPr>
          <p:cNvSpPr>
            <a:spLocks noGrp="1"/>
          </p:cNvSpPr>
          <p:nvPr>
            <p:ph idx="1"/>
          </p:nvPr>
        </p:nvSpPr>
        <p:spPr>
          <a:xfrm>
            <a:off x="561975" y="1400175"/>
            <a:ext cx="7154669" cy="4737153"/>
          </a:xfrm>
        </p:spPr>
        <p:txBody>
          <a:bodyPr vert="horz" lIns="91440" tIns="45720" rIns="91440" bIns="45720" rtlCol="0" anchor="t">
            <a:normAutofit fontScale="92500" lnSpcReduction="10000"/>
          </a:bodyPr>
          <a:lstStyle/>
          <a:p>
            <a:pPr marL="0" indent="0">
              <a:buNone/>
            </a:pPr>
            <a:r>
              <a:rPr lang="en-US" sz="1800" dirty="0"/>
              <a:t>Turbo stays cleaner 3x longer than standard. Only product with microbiology study to backup cleanliness claims</a:t>
            </a:r>
          </a:p>
          <a:p>
            <a:pPr marL="0" indent="0">
              <a:buNone/>
            </a:pPr>
            <a:r>
              <a:rPr lang="en-US" sz="1800" dirty="0"/>
              <a:t>More consistent lung volumes</a:t>
            </a:r>
          </a:p>
          <a:p>
            <a:r>
              <a:rPr lang="en-US" sz="1800" dirty="0">
                <a:latin typeface="Arial"/>
                <a:cs typeface="Arial"/>
              </a:rPr>
              <a:t>3-day / 7Day change-out more appropriate for current use</a:t>
            </a:r>
          </a:p>
          <a:p>
            <a:r>
              <a:rPr lang="en-US" sz="1800" dirty="0">
                <a:latin typeface="Arial"/>
                <a:cs typeface="Arial"/>
              </a:rPr>
              <a:t>Ballard 7Day Catheter is MRI safe</a:t>
            </a:r>
          </a:p>
          <a:p>
            <a:r>
              <a:rPr lang="en-US" sz="1800" dirty="0"/>
              <a:t>Ballard portfolio is comprehensive: </a:t>
            </a:r>
          </a:p>
          <a:p>
            <a:pPr marL="0" indent="0">
              <a:buNone/>
            </a:pPr>
            <a:r>
              <a:rPr lang="en-US" sz="1800" dirty="0">
                <a:latin typeface="Arial"/>
                <a:cs typeface="Arial"/>
              </a:rPr>
              <a:t>Includes Wet Paks, MDI options, Directional Tips, Capped Catheters</a:t>
            </a:r>
          </a:p>
          <a:p>
            <a:pPr marL="0" indent="0">
              <a:buNone/>
            </a:pPr>
            <a:r>
              <a:rPr lang="en-US" sz="1800" dirty="0"/>
              <a:t>GPO Position: Sole Source HealthTrust, on Vizient, on Premier</a:t>
            </a:r>
          </a:p>
          <a:p>
            <a:pPr marL="0" indent="0">
              <a:buNone/>
            </a:pPr>
            <a:r>
              <a:rPr lang="en-US" sz="1800" dirty="0">
                <a:latin typeface="Arial"/>
                <a:cs typeface="Arial"/>
              </a:rPr>
              <a:t>Anecdotal: Medline copies have shown poor quality</a:t>
            </a:r>
            <a:endParaRPr lang="en-US" sz="1800" u="sng" dirty="0">
              <a:solidFill>
                <a:schemeClr val="accent1">
                  <a:lumMod val="75000"/>
                </a:schemeClr>
              </a:solidFill>
              <a:latin typeface="Arial"/>
              <a:cs typeface="Arial"/>
            </a:endParaRPr>
          </a:p>
          <a:p>
            <a:pPr marL="0" indent="0">
              <a:buNone/>
            </a:pPr>
            <a:endParaRPr lang="en-US" sz="1800" dirty="0"/>
          </a:p>
          <a:p>
            <a:pPr marL="0" indent="0">
              <a:buNone/>
            </a:pPr>
            <a:r>
              <a:rPr lang="en-US" sz="1800" dirty="0"/>
              <a:t>*Prime Targets: </a:t>
            </a:r>
          </a:p>
          <a:p>
            <a:pPr marL="342900" indent="-342900">
              <a:buFont typeface="Wingdings" panose="05000000000000000000" pitchFamily="2" charset="2"/>
              <a:buChar char="§"/>
            </a:pPr>
            <a:r>
              <a:rPr lang="en-US" sz="1800" dirty="0"/>
              <a:t>Unhappy with current catheters</a:t>
            </a:r>
          </a:p>
          <a:p>
            <a:pPr marL="342900" indent="-342900">
              <a:buFont typeface="Wingdings" panose="05000000000000000000" pitchFamily="2" charset="2"/>
              <a:buChar char="§"/>
            </a:pPr>
            <a:r>
              <a:rPr lang="en-US" sz="1800" dirty="0"/>
              <a:t>Closed Suction Catheters, Restore2, Liberator, Mini-BAL all sole source with Premier (Ascend &amp; Surpass), HealthTrust, Vizient</a:t>
            </a:r>
          </a:p>
          <a:p>
            <a:pPr marL="342900" indent="-342900">
              <a:buFont typeface="Wingdings" panose="05000000000000000000" pitchFamily="2" charset="2"/>
              <a:buChar char="§"/>
            </a:pPr>
            <a:r>
              <a:rPr lang="en-US" sz="1800" dirty="0"/>
              <a:t>Customers driven to reduce infections</a:t>
            </a:r>
          </a:p>
        </p:txBody>
      </p:sp>
      <p:sp>
        <p:nvSpPr>
          <p:cNvPr id="3" name="Title 2">
            <a:extLst>
              <a:ext uri="{FF2B5EF4-FFF2-40B4-BE49-F238E27FC236}">
                <a16:creationId xmlns:a16="http://schemas.microsoft.com/office/drawing/2014/main" id="{1EC2A3D6-0076-DAB1-E6F8-AAC1D18FEF55}"/>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Closed Suction: Key Selling Points</a:t>
            </a:r>
            <a:endParaRPr lang="en-US"/>
          </a:p>
        </p:txBody>
      </p:sp>
    </p:spTree>
    <p:extLst>
      <p:ext uri="{BB962C8B-B14F-4D97-AF65-F5344CB8AC3E}">
        <p14:creationId xmlns:p14="http://schemas.microsoft.com/office/powerpoint/2010/main" val="3283311884"/>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4E428-3B10-FE81-9938-362E3B310C7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35AA99-36FB-51CD-CE2B-D143114BFF80}"/>
              </a:ext>
            </a:extLst>
          </p:cNvPr>
          <p:cNvSpPr>
            <a:spLocks noGrp="1"/>
          </p:cNvSpPr>
          <p:nvPr>
            <p:ph idx="1"/>
          </p:nvPr>
        </p:nvSpPr>
        <p:spPr/>
        <p:txBody>
          <a:bodyPr>
            <a:normAutofit/>
          </a:bodyPr>
          <a:lstStyle/>
          <a:p>
            <a:pPr marL="0" indent="0">
              <a:buNone/>
            </a:pPr>
            <a:r>
              <a:rPr lang="en-US" sz="2000" b="1"/>
              <a:t>We only change as needed, usually after several days</a:t>
            </a:r>
          </a:p>
          <a:p>
            <a:pPr marL="0" indent="0">
              <a:buNone/>
            </a:pPr>
            <a:r>
              <a:rPr lang="en-US" sz="2000"/>
              <a:t>The Ballard Turbo is more appropriate for the longer use approach. Older catheters are only indicated for 24-hour use.</a:t>
            </a:r>
          </a:p>
          <a:p>
            <a:pPr marL="0" indent="0">
              <a:buNone/>
            </a:pPr>
            <a:endParaRPr lang="en-US" sz="2000" b="1"/>
          </a:p>
          <a:p>
            <a:pPr marL="0" indent="0">
              <a:buNone/>
            </a:pPr>
            <a:r>
              <a:rPr lang="en-US" sz="2000" b="1"/>
              <a:t>Our catheter is less expensive than what you are offering</a:t>
            </a:r>
          </a:p>
          <a:p>
            <a:pPr marL="0" indent="0">
              <a:buNone/>
            </a:pPr>
            <a:r>
              <a:rPr lang="en-US" sz="2000"/>
              <a:t>Turbo Clean system offers a cleaner catheter with more consistent lung volumes due to the double peep seal and dynamic flapper valve.</a:t>
            </a:r>
          </a:p>
          <a:p>
            <a:pPr marL="0" indent="0">
              <a:buNone/>
            </a:pPr>
            <a:endParaRPr lang="en-US" sz="2000"/>
          </a:p>
          <a:p>
            <a:pPr marL="0" indent="0">
              <a:buNone/>
            </a:pPr>
            <a:r>
              <a:rPr lang="en-US" sz="2000"/>
              <a:t>Ballard products have a history of quality and reliability. Turbo cleaning catheters have been used in clinical studies, and are the only catheter whose duration of use claims are backed by a microbiology study</a:t>
            </a:r>
          </a:p>
          <a:p>
            <a:endParaRPr lang="en-US" sz="2000"/>
          </a:p>
        </p:txBody>
      </p:sp>
      <p:sp>
        <p:nvSpPr>
          <p:cNvPr id="2" name="Title 1">
            <a:extLst>
              <a:ext uri="{FF2B5EF4-FFF2-40B4-BE49-F238E27FC236}">
                <a16:creationId xmlns:a16="http://schemas.microsoft.com/office/drawing/2014/main" id="{ADCE7D23-6F62-CED7-A65E-5AB113541DDB}"/>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Closed Suction: Objection Handling</a:t>
            </a:r>
            <a:endParaRPr lang="en-US"/>
          </a:p>
        </p:txBody>
      </p:sp>
    </p:spTree>
    <p:extLst>
      <p:ext uri="{BB962C8B-B14F-4D97-AF65-F5344CB8AC3E}">
        <p14:creationId xmlns:p14="http://schemas.microsoft.com/office/powerpoint/2010/main" val="2083745264"/>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26157-78B3-3193-27D7-A809F86972D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3960BE-0A1D-A14C-50D6-0003A152E68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241</a:t>
            </a:fld>
            <a:endParaRPr lang="en-US"/>
          </a:p>
        </p:txBody>
      </p:sp>
      <p:sp>
        <p:nvSpPr>
          <p:cNvPr id="3" name="Title 2">
            <a:extLst>
              <a:ext uri="{FF2B5EF4-FFF2-40B4-BE49-F238E27FC236}">
                <a16:creationId xmlns:a16="http://schemas.microsoft.com/office/drawing/2014/main" id="{9E95F8A4-B9E2-D57D-96F4-1DB0D553B139}"/>
              </a:ext>
            </a:extLst>
          </p:cNvPr>
          <p:cNvSpPr>
            <a:spLocks noGrp="1"/>
          </p:cNvSpPr>
          <p:nvPr>
            <p:ph type="title"/>
          </p:nvPr>
        </p:nvSpPr>
        <p:spPr>
          <a:xfrm>
            <a:off x="3329609" y="3676303"/>
            <a:ext cx="8311302" cy="2635399"/>
          </a:xfrm>
        </p:spPr>
        <p:txBody>
          <a:bodyPr>
            <a:normAutofit/>
          </a:bodyPr>
          <a:lstStyle/>
          <a:p>
            <a:r>
              <a:rPr lang="en-US"/>
              <a:t>Ballard Oral Care</a:t>
            </a:r>
            <a:br>
              <a:rPr lang="en-US"/>
            </a:br>
            <a:endParaRPr lang="en-US"/>
          </a:p>
        </p:txBody>
      </p:sp>
    </p:spTree>
    <p:extLst>
      <p:ext uri="{BB962C8B-B14F-4D97-AF65-F5344CB8AC3E}">
        <p14:creationId xmlns:p14="http://schemas.microsoft.com/office/powerpoint/2010/main" val="6038071"/>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976" y="1400175"/>
            <a:ext cx="3807094" cy="1871686"/>
          </a:xfrm>
        </p:spPr>
        <p:txBody>
          <a:bodyPr>
            <a:normAutofit fontScale="55000" lnSpcReduction="20000"/>
          </a:bodyPr>
          <a:lstStyle/>
          <a:p>
            <a:pPr marL="0" indent="0">
              <a:buNone/>
            </a:pPr>
            <a:r>
              <a:rPr lang="en-US" b="1"/>
              <a:t>Oral Care Kit Q4 97021 with CHG 97014</a:t>
            </a:r>
          </a:p>
          <a:p>
            <a:r>
              <a:rPr lang="en-US"/>
              <a:t>1-Prep Pack</a:t>
            </a:r>
          </a:p>
          <a:p>
            <a:r>
              <a:rPr lang="en-US"/>
              <a:t>2-Toothbrush Pack</a:t>
            </a:r>
          </a:p>
          <a:p>
            <a:r>
              <a:rPr lang="en-US"/>
              <a:t>4-Suction Swab Packs (H2O2 solutions)</a:t>
            </a:r>
          </a:p>
          <a:p>
            <a:r>
              <a:rPr lang="en-US"/>
              <a:t>2- Suction Catheters</a:t>
            </a:r>
          </a:p>
          <a:p>
            <a:endParaRPr lang="en-US"/>
          </a:p>
        </p:txBody>
      </p:sp>
      <p:sp>
        <p:nvSpPr>
          <p:cNvPr id="10" name="Title 1">
            <a:extLst>
              <a:ext uri="{FF2B5EF4-FFF2-40B4-BE49-F238E27FC236}">
                <a16:creationId xmlns:a16="http://schemas.microsoft.com/office/drawing/2014/main" id="{1B9C98CA-16CE-2260-7B51-65FFF2D8EED4}"/>
              </a:ext>
            </a:extLst>
          </p:cNvPr>
          <p:cNvSpPr>
            <a:spLocks noGrp="1"/>
          </p:cNvSpPr>
          <p:nvPr>
            <p:ph type="title"/>
          </p:nvPr>
        </p:nvSpPr>
        <p:spPr>
          <a:xfrm>
            <a:off x="522219" y="419100"/>
            <a:ext cx="10515600" cy="668820"/>
          </a:xfrm>
        </p:spPr>
        <p:txBody>
          <a:bodyPr>
            <a:noAutofit/>
          </a:bodyPr>
          <a:lstStyle/>
          <a:p>
            <a:r>
              <a:rPr lang="en-US"/>
              <a:t>Ballard 24 Hour Oral Care Kit Configurations</a:t>
            </a:r>
          </a:p>
        </p:txBody>
      </p:sp>
      <p:pic>
        <p:nvPicPr>
          <p:cNvPr id="6" name="Picture 5">
            <a:extLst>
              <a:ext uri="{FF2B5EF4-FFF2-40B4-BE49-F238E27FC236}">
                <a16:creationId xmlns:a16="http://schemas.microsoft.com/office/drawing/2014/main" id="{2AFD729E-ECD4-4E3E-BBAC-00FB9B6DBF57}"/>
              </a:ext>
            </a:extLst>
          </p:cNvPr>
          <p:cNvPicPr>
            <a:picLocks noChangeAspect="1"/>
          </p:cNvPicPr>
          <p:nvPr/>
        </p:nvPicPr>
        <p:blipFill rotWithShape="1">
          <a:blip r:embed="rId3"/>
          <a:srcRect r="14810"/>
          <a:stretch/>
        </p:blipFill>
        <p:spPr>
          <a:xfrm>
            <a:off x="9279057" y="752152"/>
            <a:ext cx="2503716" cy="2938959"/>
          </a:xfrm>
          <a:prstGeom prst="rect">
            <a:avLst/>
          </a:prstGeom>
        </p:spPr>
      </p:pic>
      <p:pic>
        <p:nvPicPr>
          <p:cNvPr id="9" name="Picture 8">
            <a:extLst>
              <a:ext uri="{FF2B5EF4-FFF2-40B4-BE49-F238E27FC236}">
                <a16:creationId xmlns:a16="http://schemas.microsoft.com/office/drawing/2014/main" id="{2C9B0488-3AD3-4BC1-9A34-2B385F2E397F}"/>
              </a:ext>
            </a:extLst>
          </p:cNvPr>
          <p:cNvPicPr>
            <a:picLocks noChangeAspect="1"/>
          </p:cNvPicPr>
          <p:nvPr/>
        </p:nvPicPr>
        <p:blipFill>
          <a:blip r:embed="rId4"/>
          <a:stretch>
            <a:fillRect/>
          </a:stretch>
        </p:blipFill>
        <p:spPr>
          <a:xfrm>
            <a:off x="4206814" y="1219418"/>
            <a:ext cx="1694472" cy="1924629"/>
          </a:xfrm>
          <a:prstGeom prst="rect">
            <a:avLst/>
          </a:prstGeom>
        </p:spPr>
      </p:pic>
      <p:pic>
        <p:nvPicPr>
          <p:cNvPr id="12" name="Picture 11">
            <a:extLst>
              <a:ext uri="{FF2B5EF4-FFF2-40B4-BE49-F238E27FC236}">
                <a16:creationId xmlns:a16="http://schemas.microsoft.com/office/drawing/2014/main" id="{B045C9B9-914E-47CC-A08F-9376E28C940B}"/>
              </a:ext>
            </a:extLst>
          </p:cNvPr>
          <p:cNvPicPr>
            <a:picLocks noChangeAspect="1"/>
          </p:cNvPicPr>
          <p:nvPr/>
        </p:nvPicPr>
        <p:blipFill rotWithShape="1">
          <a:blip r:embed="rId5"/>
          <a:srcRect r="23912"/>
          <a:stretch/>
        </p:blipFill>
        <p:spPr>
          <a:xfrm>
            <a:off x="10142405" y="3783039"/>
            <a:ext cx="1766566" cy="2419277"/>
          </a:xfrm>
          <a:prstGeom prst="rect">
            <a:avLst/>
          </a:prstGeom>
        </p:spPr>
      </p:pic>
      <p:sp>
        <p:nvSpPr>
          <p:cNvPr id="2" name="Content Placeholder 2">
            <a:extLst>
              <a:ext uri="{FF2B5EF4-FFF2-40B4-BE49-F238E27FC236}">
                <a16:creationId xmlns:a16="http://schemas.microsoft.com/office/drawing/2014/main" id="{E6A93FC5-42AE-204D-FFCC-CD10026EC80B}"/>
              </a:ext>
            </a:extLst>
          </p:cNvPr>
          <p:cNvSpPr txBox="1">
            <a:spLocks/>
          </p:cNvSpPr>
          <p:nvPr/>
        </p:nvSpPr>
        <p:spPr>
          <a:xfrm>
            <a:off x="6191948" y="1245059"/>
            <a:ext cx="4165665" cy="66599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b="1"/>
              <a:t>Oral Care Kit Q2</a:t>
            </a:r>
            <a:r>
              <a:rPr lang="en-US" sz="1400" b="1">
                <a:highlight>
                  <a:srgbClr val="FFFF00"/>
                </a:highlight>
              </a:rPr>
              <a:t> 97020 </a:t>
            </a:r>
            <a:r>
              <a:rPr lang="en-US" sz="1400" b="1"/>
              <a:t>with CHG </a:t>
            </a:r>
            <a:r>
              <a:rPr lang="en-US" sz="1400" b="1">
                <a:highlight>
                  <a:srgbClr val="FFFF00"/>
                </a:highlight>
              </a:rPr>
              <a:t>97012</a:t>
            </a:r>
          </a:p>
          <a:p>
            <a:r>
              <a:rPr lang="en-US" sz="1400"/>
              <a:t>1-Prep Pack</a:t>
            </a:r>
          </a:p>
          <a:p>
            <a:r>
              <a:rPr lang="en-US" sz="1400"/>
              <a:t>2- Toothbrush Packs</a:t>
            </a:r>
          </a:p>
          <a:p>
            <a:r>
              <a:rPr lang="en-US" sz="1400"/>
              <a:t>4-Suction Swab Packs(H2O2 solution)</a:t>
            </a:r>
          </a:p>
          <a:p>
            <a:r>
              <a:rPr lang="en-US" sz="1400"/>
              <a:t>6-Suction Swab Packs(Alcohol-Free Mouthwash)</a:t>
            </a:r>
          </a:p>
          <a:p>
            <a:r>
              <a:rPr lang="en-US" sz="1400"/>
              <a:t>2-Suction Catheters</a:t>
            </a:r>
          </a:p>
        </p:txBody>
      </p:sp>
      <p:sp>
        <p:nvSpPr>
          <p:cNvPr id="4" name="Content Placeholder 2">
            <a:extLst>
              <a:ext uri="{FF2B5EF4-FFF2-40B4-BE49-F238E27FC236}">
                <a16:creationId xmlns:a16="http://schemas.microsoft.com/office/drawing/2014/main" id="{17FBAF26-C595-E9B2-4832-4530E6D213E9}"/>
              </a:ext>
            </a:extLst>
          </p:cNvPr>
          <p:cNvSpPr txBox="1">
            <a:spLocks/>
          </p:cNvSpPr>
          <p:nvPr/>
        </p:nvSpPr>
        <p:spPr>
          <a:xfrm>
            <a:off x="568583" y="3613141"/>
            <a:ext cx="8440705" cy="66599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b="1"/>
              <a:t>Mini Oral Care Kit Q4 </a:t>
            </a:r>
            <a:r>
              <a:rPr lang="en-US" sz="1400" b="1">
                <a:highlight>
                  <a:srgbClr val="FFFF00"/>
                </a:highlight>
              </a:rPr>
              <a:t>970008</a:t>
            </a:r>
          </a:p>
          <a:p>
            <a:r>
              <a:rPr lang="en-US" sz="1400"/>
              <a:t>1- Prep Pack</a:t>
            </a:r>
          </a:p>
          <a:p>
            <a:r>
              <a:rPr lang="en-US" sz="1400"/>
              <a:t>2-Toothbrush Packs with Alcohol-Free </a:t>
            </a:r>
          </a:p>
          <a:p>
            <a:pPr marL="0" indent="0">
              <a:buNone/>
            </a:pPr>
            <a:r>
              <a:rPr lang="en-US" sz="1400"/>
              <a:t>     Mouthwash (0.04% CPC)</a:t>
            </a:r>
          </a:p>
          <a:p>
            <a:r>
              <a:rPr lang="en-US" sz="1400"/>
              <a:t>4-Mini Suction Swab with Alcohol-Free </a:t>
            </a:r>
          </a:p>
          <a:p>
            <a:r>
              <a:rPr lang="en-US" sz="1400"/>
              <a:t>Mouthwash (0.04% CPC)</a:t>
            </a:r>
          </a:p>
          <a:p>
            <a:r>
              <a:rPr lang="en-US" sz="1400"/>
              <a:t>2 Mini Suction Catheter Packs (8 Fr)</a:t>
            </a:r>
          </a:p>
          <a:p>
            <a:pPr marL="0" indent="0">
              <a:buFont typeface="Arial" panose="020B0604020202020204" pitchFamily="34" charset="0"/>
              <a:buNone/>
            </a:pPr>
            <a:endParaRPr lang="en-US" sz="1400" b="1"/>
          </a:p>
        </p:txBody>
      </p:sp>
      <p:sp>
        <p:nvSpPr>
          <p:cNvPr id="5" name="Content Placeholder 2">
            <a:extLst>
              <a:ext uri="{FF2B5EF4-FFF2-40B4-BE49-F238E27FC236}">
                <a16:creationId xmlns:a16="http://schemas.microsoft.com/office/drawing/2014/main" id="{7389F930-A8B8-90F2-D2F8-A25802A86135}"/>
              </a:ext>
            </a:extLst>
          </p:cNvPr>
          <p:cNvSpPr txBox="1">
            <a:spLocks/>
          </p:cNvSpPr>
          <p:nvPr/>
        </p:nvSpPr>
        <p:spPr>
          <a:xfrm>
            <a:off x="6137260" y="3576067"/>
            <a:ext cx="8440705" cy="66599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b="1"/>
              <a:t>Assisted Care Kit 24 Hour </a:t>
            </a:r>
            <a:r>
              <a:rPr lang="en-US" sz="1400" b="1">
                <a:highlight>
                  <a:srgbClr val="FFFF00"/>
                </a:highlight>
              </a:rPr>
              <a:t>970600, </a:t>
            </a:r>
            <a:r>
              <a:rPr lang="en-US" sz="1400" b="1"/>
              <a:t>with CHG </a:t>
            </a:r>
            <a:r>
              <a:rPr lang="en-US" sz="1400" b="1">
                <a:highlight>
                  <a:srgbClr val="FFFF00"/>
                </a:highlight>
              </a:rPr>
              <a:t>970160</a:t>
            </a:r>
            <a:endParaRPr lang="en-US" sz="1400" b="1"/>
          </a:p>
          <a:p>
            <a:pPr>
              <a:buSzPct val="100000"/>
            </a:pPr>
            <a:r>
              <a:rPr lang="en-US" sz="1400"/>
              <a:t>1-Prep Pack</a:t>
            </a:r>
          </a:p>
          <a:p>
            <a:pPr>
              <a:buSzPct val="100000"/>
            </a:pPr>
            <a:r>
              <a:rPr lang="en-US" sz="1400"/>
              <a:t>2-Toothbrush Packs </a:t>
            </a:r>
          </a:p>
          <a:p>
            <a:pPr>
              <a:buSzPct val="100000"/>
            </a:pPr>
            <a:r>
              <a:rPr lang="en-US" sz="1400"/>
              <a:t>1-Suction Swab Pack (H202 solution)</a:t>
            </a:r>
          </a:p>
          <a:p>
            <a:pPr>
              <a:buSzPct val="100000"/>
            </a:pPr>
            <a:r>
              <a:rPr lang="en-US" sz="1400"/>
              <a:t>1-Suction Swab Pack (Alcohol Free Mouthwash)</a:t>
            </a:r>
          </a:p>
          <a:p>
            <a:endParaRPr lang="en-US" sz="1400" b="1"/>
          </a:p>
          <a:p>
            <a:pPr marL="0" indent="0">
              <a:buFont typeface="Arial" panose="020B0604020202020204" pitchFamily="34" charset="0"/>
              <a:buNone/>
            </a:pPr>
            <a:endParaRPr lang="en-US" sz="1400" b="1"/>
          </a:p>
        </p:txBody>
      </p:sp>
      <p:pic>
        <p:nvPicPr>
          <p:cNvPr id="8" name="Picture 7">
            <a:extLst>
              <a:ext uri="{FF2B5EF4-FFF2-40B4-BE49-F238E27FC236}">
                <a16:creationId xmlns:a16="http://schemas.microsoft.com/office/drawing/2014/main" id="{04786778-D3A4-6118-213B-136A9C857EB1}"/>
              </a:ext>
            </a:extLst>
          </p:cNvPr>
          <p:cNvPicPr>
            <a:picLocks noChangeAspect="1"/>
          </p:cNvPicPr>
          <p:nvPr/>
        </p:nvPicPr>
        <p:blipFill>
          <a:blip r:embed="rId6"/>
          <a:stretch>
            <a:fillRect/>
          </a:stretch>
        </p:blipFill>
        <p:spPr>
          <a:xfrm>
            <a:off x="4552088" y="3672823"/>
            <a:ext cx="1315404" cy="2285514"/>
          </a:xfrm>
          <a:prstGeom prst="rect">
            <a:avLst/>
          </a:prstGeom>
        </p:spPr>
      </p:pic>
      <p:cxnSp>
        <p:nvCxnSpPr>
          <p:cNvPr id="13" name="Straight Connector 12">
            <a:extLst>
              <a:ext uri="{FF2B5EF4-FFF2-40B4-BE49-F238E27FC236}">
                <a16:creationId xmlns:a16="http://schemas.microsoft.com/office/drawing/2014/main" id="{E89E8B3B-5368-5F4F-B2AF-29CF7A87FD02}"/>
              </a:ext>
            </a:extLst>
          </p:cNvPr>
          <p:cNvCxnSpPr>
            <a:cxnSpLocks/>
          </p:cNvCxnSpPr>
          <p:nvPr/>
        </p:nvCxnSpPr>
        <p:spPr>
          <a:xfrm flipV="1">
            <a:off x="5920428" y="1314450"/>
            <a:ext cx="0" cy="488786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8C07FA5-5813-3762-F3F3-4A7B1DB19FF2}"/>
              </a:ext>
            </a:extLst>
          </p:cNvPr>
          <p:cNvCxnSpPr>
            <a:cxnSpLocks/>
          </p:cNvCxnSpPr>
          <p:nvPr/>
        </p:nvCxnSpPr>
        <p:spPr>
          <a:xfrm flipV="1">
            <a:off x="568583" y="3429000"/>
            <a:ext cx="10842367" cy="58691"/>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5910322"/>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9DCF494-A8E9-AF1E-4CE5-C2D5AC845BBF}"/>
              </a:ext>
            </a:extLst>
          </p:cNvPr>
          <p:cNvSpPr>
            <a:spLocks noGrp="1"/>
          </p:cNvSpPr>
          <p:nvPr>
            <p:ph idx="1"/>
          </p:nvPr>
        </p:nvSpPr>
        <p:spPr>
          <a:xfrm>
            <a:off x="561975" y="1400175"/>
            <a:ext cx="10891271" cy="4737153"/>
          </a:xfrm>
        </p:spPr>
        <p:txBody>
          <a:bodyPr vert="horz" lIns="91440" tIns="45720" rIns="91440" bIns="45720" rtlCol="0" anchor="t">
            <a:normAutofit/>
          </a:bodyPr>
          <a:lstStyle/>
          <a:p>
            <a:endParaRPr lang="en-US"/>
          </a:p>
          <a:p>
            <a:endParaRPr lang="en-US"/>
          </a:p>
        </p:txBody>
      </p:sp>
      <p:sp>
        <p:nvSpPr>
          <p:cNvPr id="3" name="Slide Number Placeholder 2">
            <a:extLst>
              <a:ext uri="{FF2B5EF4-FFF2-40B4-BE49-F238E27FC236}">
                <a16:creationId xmlns:a16="http://schemas.microsoft.com/office/drawing/2014/main" id="{770BFFD5-CF0B-8B75-9E7E-EB70E265EE8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243</a:t>
            </a:fld>
            <a:endParaRPr lang="en-US"/>
          </a:p>
        </p:txBody>
      </p:sp>
      <p:sp>
        <p:nvSpPr>
          <p:cNvPr id="4" name="Title 3">
            <a:extLst>
              <a:ext uri="{FF2B5EF4-FFF2-40B4-BE49-F238E27FC236}">
                <a16:creationId xmlns:a16="http://schemas.microsoft.com/office/drawing/2014/main" id="{356A3020-1D29-9340-FE1F-F807DEE038D3}"/>
              </a:ext>
            </a:extLst>
          </p:cNvPr>
          <p:cNvSpPr>
            <a:spLocks noGrp="1"/>
          </p:cNvSpPr>
          <p:nvPr>
            <p:ph type="title"/>
          </p:nvPr>
        </p:nvSpPr>
        <p:spPr>
          <a:xfrm>
            <a:off x="522219" y="419100"/>
            <a:ext cx="10515600" cy="668820"/>
          </a:xfrm>
        </p:spPr>
        <p:txBody>
          <a:bodyPr/>
          <a:lstStyle/>
          <a:p>
            <a:r>
              <a:rPr lang="en-US"/>
              <a:t>Ballard Oral Care</a:t>
            </a:r>
          </a:p>
        </p:txBody>
      </p:sp>
      <p:pic>
        <p:nvPicPr>
          <p:cNvPr id="11" name="Picture 10" descr="A box of oral care kit&#10;&#10;Description automatically generated">
            <a:extLst>
              <a:ext uri="{FF2B5EF4-FFF2-40B4-BE49-F238E27FC236}">
                <a16:creationId xmlns:a16="http://schemas.microsoft.com/office/drawing/2014/main" id="{EC400760-3707-C73B-7B98-F05C3BBE9CD4}"/>
              </a:ext>
            </a:extLst>
          </p:cNvPr>
          <p:cNvPicPr>
            <a:picLocks noChangeAspect="1"/>
          </p:cNvPicPr>
          <p:nvPr/>
        </p:nvPicPr>
        <p:blipFill>
          <a:blip r:embed="rId3"/>
          <a:stretch>
            <a:fillRect/>
          </a:stretch>
        </p:blipFill>
        <p:spPr>
          <a:xfrm>
            <a:off x="1681168" y="1646259"/>
            <a:ext cx="3623830" cy="4114800"/>
          </a:xfrm>
          <a:prstGeom prst="rect">
            <a:avLst/>
          </a:prstGeom>
        </p:spPr>
      </p:pic>
      <p:pic>
        <p:nvPicPr>
          <p:cNvPr id="12" name="Picture 11" descr="A diagram of a suction tube&#10;&#10;Description automatically generated">
            <a:extLst>
              <a:ext uri="{FF2B5EF4-FFF2-40B4-BE49-F238E27FC236}">
                <a16:creationId xmlns:a16="http://schemas.microsoft.com/office/drawing/2014/main" id="{7D2A6D02-3464-03F7-61FE-2737403870F7}"/>
              </a:ext>
            </a:extLst>
          </p:cNvPr>
          <p:cNvPicPr>
            <a:picLocks noChangeAspect="1"/>
          </p:cNvPicPr>
          <p:nvPr/>
        </p:nvPicPr>
        <p:blipFill>
          <a:blip r:embed="rId4"/>
          <a:stretch>
            <a:fillRect/>
          </a:stretch>
        </p:blipFill>
        <p:spPr>
          <a:xfrm>
            <a:off x="6615076" y="1180513"/>
            <a:ext cx="4610487" cy="5110078"/>
          </a:xfrm>
          <a:prstGeom prst="rect">
            <a:avLst/>
          </a:prstGeom>
        </p:spPr>
      </p:pic>
    </p:spTree>
    <p:extLst>
      <p:ext uri="{BB962C8B-B14F-4D97-AF65-F5344CB8AC3E}">
        <p14:creationId xmlns:p14="http://schemas.microsoft.com/office/powerpoint/2010/main" val="2494715140"/>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244ED-C58E-AE00-4518-265573C6D4AD}"/>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A1560AE-BB17-43A8-796E-F4040CA58BE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244</a:t>
            </a:fld>
            <a:endParaRPr lang="en-US"/>
          </a:p>
        </p:txBody>
      </p:sp>
      <p:sp>
        <p:nvSpPr>
          <p:cNvPr id="4" name="Title 3">
            <a:extLst>
              <a:ext uri="{FF2B5EF4-FFF2-40B4-BE49-F238E27FC236}">
                <a16:creationId xmlns:a16="http://schemas.microsoft.com/office/drawing/2014/main" id="{4BCFC5EB-80D3-FD55-5013-EAD2DE511A38}"/>
              </a:ext>
            </a:extLst>
          </p:cNvPr>
          <p:cNvSpPr>
            <a:spLocks noGrp="1"/>
          </p:cNvSpPr>
          <p:nvPr>
            <p:ph type="title"/>
          </p:nvPr>
        </p:nvSpPr>
        <p:spPr>
          <a:xfrm>
            <a:off x="522219" y="419100"/>
            <a:ext cx="10515600" cy="668820"/>
          </a:xfrm>
        </p:spPr>
        <p:txBody>
          <a:bodyPr/>
          <a:lstStyle/>
          <a:p>
            <a:r>
              <a:rPr lang="en-US"/>
              <a:t>Ballard Oral Care</a:t>
            </a:r>
          </a:p>
        </p:txBody>
      </p:sp>
      <p:pic>
        <p:nvPicPr>
          <p:cNvPr id="6" name="Picture 5">
            <a:extLst>
              <a:ext uri="{FF2B5EF4-FFF2-40B4-BE49-F238E27FC236}">
                <a16:creationId xmlns:a16="http://schemas.microsoft.com/office/drawing/2014/main" id="{0DFDC15D-270A-631F-7715-71AFF1E31C60}"/>
              </a:ext>
            </a:extLst>
          </p:cNvPr>
          <p:cNvPicPr>
            <a:picLocks noChangeAspect="1"/>
          </p:cNvPicPr>
          <p:nvPr/>
        </p:nvPicPr>
        <p:blipFill>
          <a:blip r:embed="rId3"/>
          <a:stretch>
            <a:fillRect/>
          </a:stretch>
        </p:blipFill>
        <p:spPr>
          <a:xfrm>
            <a:off x="616273" y="2608510"/>
            <a:ext cx="3905795" cy="3410426"/>
          </a:xfrm>
          <a:prstGeom prst="rect">
            <a:avLst/>
          </a:prstGeom>
        </p:spPr>
      </p:pic>
      <p:pic>
        <p:nvPicPr>
          <p:cNvPr id="9" name="Picture 9" descr="sagelogot2">
            <a:hlinkClick r:id="rId4"/>
            <a:extLst>
              <a:ext uri="{FF2B5EF4-FFF2-40B4-BE49-F238E27FC236}">
                <a16:creationId xmlns:a16="http://schemas.microsoft.com/office/drawing/2014/main" id="{9101BC99-7761-23BC-716D-EDC207D6E7EC}"/>
              </a:ext>
            </a:extLst>
          </p:cNvPr>
          <p:cNvPicPr>
            <a:picLocks noChangeAspect="1" noChangeArrowheads="1"/>
          </p:cNvPicPr>
          <p:nvPr/>
        </p:nvPicPr>
        <p:blipFill>
          <a:blip r:embed="rId5" cstate="print"/>
          <a:srcRect/>
          <a:stretch>
            <a:fillRect/>
          </a:stretch>
        </p:blipFill>
        <p:spPr bwMode="auto">
          <a:xfrm>
            <a:off x="617553" y="1654048"/>
            <a:ext cx="1624004" cy="782114"/>
          </a:xfrm>
          <a:prstGeom prst="rect">
            <a:avLst/>
          </a:prstGeom>
          <a:noFill/>
          <a:ln w="9525">
            <a:noFill/>
            <a:miter lim="800000"/>
            <a:headEnd/>
            <a:tailEnd/>
          </a:ln>
        </p:spPr>
      </p:pic>
      <p:sp>
        <p:nvSpPr>
          <p:cNvPr id="10" name="TextBox 9">
            <a:extLst>
              <a:ext uri="{FF2B5EF4-FFF2-40B4-BE49-F238E27FC236}">
                <a16:creationId xmlns:a16="http://schemas.microsoft.com/office/drawing/2014/main" id="{ED503114-66D8-9CF0-2E60-902971B6B3EE}"/>
              </a:ext>
            </a:extLst>
          </p:cNvPr>
          <p:cNvSpPr txBox="1"/>
          <p:nvPr/>
        </p:nvSpPr>
        <p:spPr>
          <a:xfrm>
            <a:off x="4862060" y="1654048"/>
            <a:ext cx="6103259" cy="5047536"/>
          </a:xfrm>
          <a:prstGeom prst="rect">
            <a:avLst/>
          </a:prstGeom>
          <a:noFill/>
        </p:spPr>
        <p:txBody>
          <a:bodyPr wrap="square">
            <a:spAutoFit/>
          </a:bodyPr>
          <a:lstStyle/>
          <a:p>
            <a:pPr marR="0" lvl="0" algn="l" defTabSz="914400" rtl="0" eaLnBrk="1" fontAlgn="t" latinLnBrk="0" hangingPunct="1">
              <a:spcBef>
                <a:spcPct val="0"/>
              </a:spcBef>
              <a:spcAft>
                <a:spcPct val="0"/>
              </a:spcAft>
              <a:buClr>
                <a:schemeClr val="tx1"/>
              </a:buClr>
              <a:buSzPct val="120000"/>
              <a:tabLst/>
            </a:pPr>
            <a:r>
              <a:rPr kumimoji="0" lang="en-US" b="1" i="0"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Sage/Stryker:</a:t>
            </a:r>
          </a:p>
          <a:p>
            <a:pPr marR="0" lvl="0" algn="l" defTabSz="914400" rtl="0" eaLnBrk="1" fontAlgn="t" latinLnBrk="0" hangingPunct="1">
              <a:spcBef>
                <a:spcPct val="0"/>
              </a:spcBef>
              <a:spcAft>
                <a:spcPct val="0"/>
              </a:spcAft>
              <a:buClr>
                <a:schemeClr val="tx1"/>
              </a:buClr>
              <a:buSzPct val="120000"/>
              <a:tabLst/>
            </a:pPr>
            <a:endParaRPr kumimoji="0" lang="en-US" b="1" i="0" u="sng"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a:p>
            <a:pPr marL="285750" marR="0" lvl="0" indent="-285750" algn="l" defTabSz="914400" rtl="0" eaLnBrk="1" fontAlgn="t" latinLnBrk="0" hangingPunct="1">
              <a:spcBef>
                <a:spcPct val="0"/>
              </a:spcBef>
              <a:spcAft>
                <a:spcPct val="0"/>
              </a:spcAft>
              <a:buClr>
                <a:schemeClr val="tx1"/>
              </a:buClr>
              <a:buSzPct val="120000"/>
              <a:buFont typeface="Arial" panose="020B0604020202020204" pitchFamily="34" charset="0"/>
              <a:buChar char="•"/>
              <a:tabLst/>
            </a:pPr>
            <a:r>
              <a:rPr kumimoji="0" lang="en-US"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First to Market</a:t>
            </a:r>
          </a:p>
          <a:p>
            <a:pPr marL="285750" marR="0" lvl="0" indent="-285750" algn="l" defTabSz="914400" rtl="0" eaLnBrk="1" fontAlgn="t" latinLnBrk="0" hangingPunct="1">
              <a:spcBef>
                <a:spcPct val="0"/>
              </a:spcBef>
              <a:spcAft>
                <a:spcPct val="0"/>
              </a:spcAft>
              <a:buClr>
                <a:schemeClr val="tx1"/>
              </a:buClr>
              <a:buSzPct val="120000"/>
              <a:buFont typeface="Arial" panose="020B0604020202020204" pitchFamily="34" charset="0"/>
              <a:buChar char="•"/>
              <a:tabLst/>
            </a:pPr>
            <a:endParaRPr lang="en-US">
              <a:latin typeface="Arial" panose="020B0604020202020204" pitchFamily="34" charset="0"/>
              <a:ea typeface="ＭＳ Ｐゴシック" pitchFamily="34" charset="-128"/>
              <a:cs typeface="Arial" panose="020B0604020202020204" pitchFamily="34" charset="0"/>
            </a:endParaRPr>
          </a:p>
          <a:p>
            <a:pPr marL="285750" marR="0" lvl="0" indent="-285750" algn="l" defTabSz="914400" rtl="0" eaLnBrk="1" fontAlgn="t" latinLnBrk="0" hangingPunct="1">
              <a:spcBef>
                <a:spcPct val="0"/>
              </a:spcBef>
              <a:spcAft>
                <a:spcPct val="0"/>
              </a:spcAft>
              <a:buClr>
                <a:schemeClr val="tx1"/>
              </a:buClr>
              <a:buSzPct val="120000"/>
              <a:buFont typeface="Arial" panose="020B0604020202020204" pitchFamily="34" charset="0"/>
              <a:buChar char="•"/>
              <a:tabLst/>
            </a:pPr>
            <a:r>
              <a:rPr kumimoji="0" lang="en-US"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Full line of products</a:t>
            </a: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q2, q4, q8 kits </a:t>
            </a:r>
            <a:r>
              <a:rPr lang="en-US" sz="1600">
                <a:latin typeface="Arial" panose="020B0604020202020204" pitchFamily="34" charset="0"/>
                <a:ea typeface="ＭＳ Ｐゴシック" pitchFamily="34" charset="-128"/>
                <a:cs typeface="Arial" panose="020B0604020202020204" pitchFamily="34" charset="0"/>
              </a:rPr>
              <a:t>(with and without CHG)</a:t>
            </a:r>
            <a:endPar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q2 and q4 kit with thumb port suction</a:t>
            </a: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kumimoji="0" lang="en-US" sz="1600" i="0" u="none" strike="noStrike" cap="none" normalizeH="0" baseline="0" err="1">
                <a:ln>
                  <a:noFill/>
                </a:ln>
                <a:solidFill>
                  <a:schemeClr val="tx1"/>
                </a:solidFill>
                <a:effectLst/>
                <a:latin typeface="Arial" panose="020B0604020202020204" pitchFamily="34" charset="0"/>
                <a:ea typeface="ＭＳ Ｐゴシック" pitchFamily="34" charset="-128"/>
                <a:cs typeface="Arial" panose="020B0604020202020204" pitchFamily="34" charset="0"/>
              </a:rPr>
              <a:t>Corinz</a:t>
            </a: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 </a:t>
            </a:r>
            <a:r>
              <a:rPr lang="en-US" sz="1600">
                <a:latin typeface="Arial" panose="020B0604020202020204" pitchFamily="34" charset="0"/>
                <a:ea typeface="ＭＳ Ｐゴシック" pitchFamily="34" charset="-128"/>
                <a:cs typeface="Arial" panose="020B0604020202020204" pitchFamily="34" charset="0"/>
              </a:rPr>
              <a:t>for Ease of Use (combined CPC + Moisturizer) instead of H2O2, or along with H2O2 in a kit</a:t>
            </a:r>
            <a:endPar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Petite Kit labeled “For Pediatrics”</a:t>
            </a: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Self Care Kits, Kits of Edentulate Patients</a:t>
            </a:r>
            <a:endPar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Home Care Kits/products</a:t>
            </a: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Standard Toothbrushes</a:t>
            </a:r>
          </a:p>
          <a:p>
            <a:pPr marL="742950" marR="0" lvl="1" indent="-285750" algn="l" defTabSz="914400" rtl="0" eaLnBrk="1" fontAlgn="t" latinLnBrk="0" hangingPunct="1">
              <a:spcBef>
                <a:spcPct val="0"/>
              </a:spcBef>
              <a:spcAft>
                <a:spcPts val="60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“Burst pouches” and thumb controlled suction tools that </a:t>
            </a:r>
            <a:r>
              <a:rPr lang="en-US" sz="1600">
                <a:latin typeface="Arial" panose="020B0604020202020204" pitchFamily="34" charset="0"/>
                <a:ea typeface="ＭＳ Ｐゴシック" pitchFamily="34" charset="-128"/>
                <a:cs typeface="Arial" panose="020B0604020202020204" pitchFamily="34" charset="0"/>
              </a:rPr>
              <a:t>connect directly to suction are a selling point for loyal Sage users</a:t>
            </a:r>
            <a:endPar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a:p>
            <a:pPr marL="627063" marR="0" lvl="1" indent="-169863" algn="l" defTabSz="914400" rtl="0" eaLnBrk="1" fontAlgn="t" latinLnBrk="0" hangingPunct="1">
              <a:lnSpc>
                <a:spcPct val="100000"/>
              </a:lnSpc>
              <a:spcBef>
                <a:spcPct val="0"/>
              </a:spcBef>
              <a:spcAft>
                <a:spcPct val="0"/>
              </a:spcAft>
              <a:buClr>
                <a:schemeClr val="tx1"/>
              </a:buClr>
              <a:buSzPct val="120000"/>
              <a:buFont typeface="Wingdings" pitchFamily="2" charset="2"/>
              <a:buChar char="§"/>
              <a:tabLst/>
            </a:pPr>
            <a:endParaRPr kumimoji="0" lang="en-US" sz="1600" b="1"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p:txBody>
      </p:sp>
      <p:sp>
        <p:nvSpPr>
          <p:cNvPr id="13" name="TextBox 12">
            <a:extLst>
              <a:ext uri="{FF2B5EF4-FFF2-40B4-BE49-F238E27FC236}">
                <a16:creationId xmlns:a16="http://schemas.microsoft.com/office/drawing/2014/main" id="{2EEDCB8B-164A-BEC2-FF60-FC7D11F14E72}"/>
              </a:ext>
            </a:extLst>
          </p:cNvPr>
          <p:cNvSpPr txBox="1"/>
          <p:nvPr/>
        </p:nvSpPr>
        <p:spPr>
          <a:xfrm>
            <a:off x="551089" y="1175118"/>
            <a:ext cx="11381829" cy="369332"/>
          </a:xfrm>
          <a:prstGeom prst="rect">
            <a:avLst/>
          </a:prstGeom>
          <a:noFill/>
        </p:spPr>
        <p:txBody>
          <a:bodyPr wrap="square">
            <a:spAutoFit/>
          </a:bodyPr>
          <a:lstStyle/>
          <a:p>
            <a:pPr marR="0" lvl="0" algn="l" defTabSz="914400" rtl="0" eaLnBrk="1" fontAlgn="t" latinLnBrk="0" hangingPunct="1">
              <a:lnSpc>
                <a:spcPct val="100000"/>
              </a:lnSpc>
              <a:spcBef>
                <a:spcPct val="0"/>
              </a:spcBef>
              <a:spcAft>
                <a:spcPct val="0"/>
              </a:spcAft>
              <a:buClr>
                <a:schemeClr val="tx1"/>
              </a:buClr>
              <a:buSzPct val="120000"/>
              <a:tabLst/>
            </a:pPr>
            <a:r>
              <a:rPr kumimoji="0" lang="en-US" b="1" i="0"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Comparative Market Share Estimates: </a:t>
            </a:r>
            <a:r>
              <a:rPr kumimoji="0" lang="en-US"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SAGE: ~65%, Ballard: ~20%, </a:t>
            </a:r>
            <a:r>
              <a:rPr lang="en-US">
                <a:latin typeface="Arial" panose="020B0604020202020204" pitchFamily="34" charset="0"/>
                <a:ea typeface="ＭＳ Ｐゴシック" pitchFamily="34" charset="-128"/>
                <a:cs typeface="Arial" panose="020B0604020202020204" pitchFamily="34" charset="0"/>
              </a:rPr>
              <a:t>MEDLINE: ~15%</a:t>
            </a:r>
            <a:endParaRPr kumimoji="0" lang="en-US" b="1"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1216119909"/>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986FB-95EE-D256-4A90-4C2F8D82D51B}"/>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C7DFA9D-0A12-AE65-0F5C-5176059E513B}"/>
              </a:ext>
            </a:extLst>
          </p:cNvPr>
          <p:cNvGraphicFramePr>
            <a:graphicFrameLocks noGrp="1"/>
          </p:cNvGraphicFramePr>
          <p:nvPr>
            <p:extLst>
              <p:ext uri="{D42A27DB-BD31-4B8C-83A1-F6EECF244321}">
                <p14:modId xmlns:p14="http://schemas.microsoft.com/office/powerpoint/2010/main" val="787922696"/>
              </p:ext>
            </p:extLst>
          </p:nvPr>
        </p:nvGraphicFramePr>
        <p:xfrm>
          <a:off x="1956619" y="1125817"/>
          <a:ext cx="8414115" cy="5035738"/>
        </p:xfrm>
        <a:graphic>
          <a:graphicData uri="http://schemas.openxmlformats.org/drawingml/2006/table">
            <a:tbl>
              <a:tblPr firstRow="1" bandRow="1">
                <a:tableStyleId>{69012ECD-51FC-41F1-AA8D-1B2483CD663E}</a:tableStyleId>
              </a:tblPr>
              <a:tblGrid>
                <a:gridCol w="1163529">
                  <a:extLst>
                    <a:ext uri="{9D8B030D-6E8A-4147-A177-3AD203B41FA5}">
                      <a16:colId xmlns:a16="http://schemas.microsoft.com/office/drawing/2014/main" val="3608215867"/>
                    </a:ext>
                  </a:extLst>
                </a:gridCol>
                <a:gridCol w="3372156">
                  <a:extLst>
                    <a:ext uri="{9D8B030D-6E8A-4147-A177-3AD203B41FA5}">
                      <a16:colId xmlns:a16="http://schemas.microsoft.com/office/drawing/2014/main" val="1582127511"/>
                    </a:ext>
                  </a:extLst>
                </a:gridCol>
                <a:gridCol w="3878430">
                  <a:extLst>
                    <a:ext uri="{9D8B030D-6E8A-4147-A177-3AD203B41FA5}">
                      <a16:colId xmlns:a16="http://schemas.microsoft.com/office/drawing/2014/main" val="1465710068"/>
                    </a:ext>
                  </a:extLst>
                </a:gridCol>
              </a:tblGrid>
              <a:tr h="388850">
                <a:tc>
                  <a:txBody>
                    <a:bodyPr/>
                    <a:lstStyle/>
                    <a:p>
                      <a:pPr algn="ctr"/>
                      <a:r>
                        <a:rPr lang="en-US" sz="1200"/>
                        <a:t>Feature</a:t>
                      </a:r>
                    </a:p>
                  </a:txBody>
                  <a:tcPr anchor="ctr"/>
                </a:tc>
                <a:tc>
                  <a:txBody>
                    <a:bodyPr/>
                    <a:lstStyle/>
                    <a:p>
                      <a:pPr algn="ctr"/>
                      <a:r>
                        <a:rPr lang="en-US" sz="1200"/>
                        <a:t>Standard </a:t>
                      </a:r>
                    </a:p>
                  </a:txBody>
                  <a:tcPr anchor="ctr"/>
                </a:tc>
                <a:tc>
                  <a:txBody>
                    <a:bodyPr/>
                    <a:lstStyle/>
                    <a:p>
                      <a:pPr algn="ctr"/>
                      <a:r>
                        <a:rPr lang="en-US" sz="1200"/>
                        <a:t>Ballard Oral Care</a:t>
                      </a:r>
                    </a:p>
                  </a:txBody>
                  <a:tcPr anchor="ctr"/>
                </a:tc>
                <a:extLst>
                  <a:ext uri="{0D108BD9-81ED-4DB2-BD59-A6C34878D82A}">
                    <a16:rowId xmlns:a16="http://schemas.microsoft.com/office/drawing/2014/main" val="1757968064"/>
                  </a:ext>
                </a:extLst>
              </a:tr>
              <a:tr h="808570">
                <a:tc>
                  <a:txBody>
                    <a:bodyPr/>
                    <a:lstStyle/>
                    <a:p>
                      <a:pPr algn="ctr"/>
                      <a:r>
                        <a:rPr lang="en-US" sz="1100"/>
                        <a:t>Packaging</a:t>
                      </a:r>
                    </a:p>
                  </a:txBody>
                  <a:tcPr anchor="ctr"/>
                </a:tc>
                <a:tc>
                  <a:txBody>
                    <a:bodyPr/>
                    <a:lstStyle/>
                    <a:p>
                      <a:pPr algn="l"/>
                      <a:r>
                        <a:rPr lang="en-US" sz="1100"/>
                        <a:t>Bag, Monochromatic Packaging</a:t>
                      </a:r>
                    </a:p>
                  </a:txBody>
                  <a:tcPr anchor="ctr"/>
                </a:tc>
                <a:tc>
                  <a:txBody>
                    <a:bodyPr/>
                    <a:lstStyle/>
                    <a:p>
                      <a:pPr algn="l"/>
                      <a:r>
                        <a:rPr lang="en-US" sz="1100" b="0"/>
                        <a:t>Box – Can be set on table </a:t>
                      </a:r>
                    </a:p>
                    <a:p>
                      <a:pPr algn="l"/>
                      <a:r>
                        <a:rPr lang="en-US" sz="1100" b="0"/>
                        <a:t>Color Coded Order of Use Guide, and Component Packs to clearly identify next procedure to perform</a:t>
                      </a:r>
                    </a:p>
                    <a:p>
                      <a:pPr algn="l"/>
                      <a:r>
                        <a:rPr lang="en-US" sz="1100" b="0"/>
                        <a:t>Enables visual monitoring of oral care delivery</a:t>
                      </a:r>
                    </a:p>
                  </a:txBody>
                  <a:tcPr anchor="ctr"/>
                </a:tc>
                <a:extLst>
                  <a:ext uri="{0D108BD9-81ED-4DB2-BD59-A6C34878D82A}">
                    <a16:rowId xmlns:a16="http://schemas.microsoft.com/office/drawing/2014/main" val="3110005999"/>
                  </a:ext>
                </a:extLst>
              </a:tr>
              <a:tr h="829277">
                <a:tc>
                  <a:txBody>
                    <a:bodyPr/>
                    <a:lstStyle/>
                    <a:p>
                      <a:pPr algn="ctr"/>
                      <a:r>
                        <a:rPr lang="en-US" sz="1100"/>
                        <a:t>Component Packaging</a:t>
                      </a:r>
                    </a:p>
                  </a:txBody>
                  <a:tcPr anchor="ctr"/>
                </a:tc>
                <a:tc>
                  <a:txBody>
                    <a:bodyPr/>
                    <a:lstStyle/>
                    <a:p>
                      <a:pPr algn="l"/>
                      <a:r>
                        <a:rPr lang="en-US" sz="1100"/>
                        <a:t>Soft Burst pouches</a:t>
                      </a:r>
                    </a:p>
                  </a:txBody>
                  <a:tcPr anchor="ctr"/>
                </a:tc>
                <a:tc>
                  <a:txBody>
                    <a:bodyPr/>
                    <a:lstStyle/>
                    <a:p>
                      <a:pPr algn="l"/>
                      <a:r>
                        <a:rPr lang="en-US" sz="1100" b="0"/>
                        <a:t>Rigid Trays intended to be placed flat. Do not have to be held while performing oral care. Enables easy access to components. Ensures solutions do not spill if clinician has to step away. </a:t>
                      </a:r>
                    </a:p>
                  </a:txBody>
                  <a:tcPr anchor="ctr"/>
                </a:tc>
                <a:extLst>
                  <a:ext uri="{0D108BD9-81ED-4DB2-BD59-A6C34878D82A}">
                    <a16:rowId xmlns:a16="http://schemas.microsoft.com/office/drawing/2014/main" val="52760575"/>
                  </a:ext>
                </a:extLst>
              </a:tr>
              <a:tr h="853265">
                <a:tc>
                  <a:txBody>
                    <a:bodyPr/>
                    <a:lstStyle/>
                    <a:p>
                      <a:pPr algn="ctr"/>
                      <a:r>
                        <a:rPr lang="en-US" sz="1100" b="1"/>
                        <a:t>Antiplaque Solution</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a:t>Combined CPC + Mouth Moisturizer solution for “ease of use”</a:t>
                      </a:r>
                    </a:p>
                    <a:p>
                      <a:pPr algn="l"/>
                      <a:endParaRPr lang="en-US" sz="1100" b="1"/>
                    </a:p>
                  </a:txBody>
                  <a:tcPr anchor="ctr"/>
                </a:tc>
                <a:tc>
                  <a:txBody>
                    <a:bodyPr/>
                    <a:lstStyle/>
                    <a:p>
                      <a:pPr algn="l"/>
                      <a:r>
                        <a:rPr lang="en-US" sz="1100" b="1"/>
                        <a:t>Separate CPC and mouth moisturizer. Enables moisturizer application after suctioning, so as to stay on oral mucosa, and not be suctioned out along with  CPC solution</a:t>
                      </a:r>
                    </a:p>
                  </a:txBody>
                  <a:tcPr anchor="ctr"/>
                </a:tc>
                <a:extLst>
                  <a:ext uri="{0D108BD9-81ED-4DB2-BD59-A6C34878D82A}">
                    <a16:rowId xmlns:a16="http://schemas.microsoft.com/office/drawing/2014/main" val="3146704738"/>
                  </a:ext>
                </a:extLst>
              </a:tr>
              <a:tr h="1231859">
                <a:tc>
                  <a:txBody>
                    <a:bodyPr/>
                    <a:lstStyle/>
                    <a:p>
                      <a:pPr algn="ctr"/>
                      <a:r>
                        <a:rPr lang="en-US" sz="1100"/>
                        <a:t>Suction Handle</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a:t>Each suction tool connects to suction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a:t>“Open suction” (thumb controlled) suction handle</a:t>
                      </a:r>
                    </a:p>
                  </a:txBody>
                  <a:tcPr anchor="ctr"/>
                </a:tc>
                <a:tc>
                  <a:txBody>
                    <a:bodyPr/>
                    <a:lstStyle/>
                    <a:p>
                      <a:pPr algn="l"/>
                      <a:r>
                        <a:rPr lang="en-US" sz="1100"/>
                        <a:t>Suction handle stays connected to suction, suction tools connects firmly to handle with “Press and Twist”</a:t>
                      </a:r>
                    </a:p>
                    <a:p>
                      <a:pPr algn="l"/>
                      <a:endParaRPr lang="en-US" sz="1100"/>
                    </a:p>
                    <a:p>
                      <a:pPr algn="l"/>
                      <a:r>
                        <a:rPr lang="en-US" sz="1100"/>
                        <a:t>“Closed” system – On/off switch for suction ensures gloves are not exposed to secretions while suctioning (cross contamination risk)</a:t>
                      </a:r>
                    </a:p>
                  </a:txBody>
                  <a:tcPr anchor="ctr"/>
                </a:tc>
                <a:extLst>
                  <a:ext uri="{0D108BD9-81ED-4DB2-BD59-A6C34878D82A}">
                    <a16:rowId xmlns:a16="http://schemas.microsoft.com/office/drawing/2014/main" val="1489948472"/>
                  </a:ext>
                </a:extLst>
              </a:tr>
              <a:tr h="497197">
                <a:tc>
                  <a:txBody>
                    <a:bodyPr/>
                    <a:lstStyle/>
                    <a:p>
                      <a:pPr algn="ctr"/>
                      <a:r>
                        <a:rPr lang="en-US" sz="1100" err="1"/>
                        <a:t>Yankauer</a:t>
                      </a:r>
                      <a:r>
                        <a:rPr lang="en-US" sz="1100"/>
                        <a:t> Cap Design</a:t>
                      </a:r>
                    </a:p>
                  </a:txBody>
                  <a:tcPr anchor="ctr"/>
                </a:tc>
                <a:tc>
                  <a:txBody>
                    <a:bodyPr/>
                    <a:lstStyle/>
                    <a:p>
                      <a:pPr algn="l"/>
                      <a:r>
                        <a:rPr lang="en-US" sz="1100" err="1"/>
                        <a:t>Yankauer</a:t>
                      </a:r>
                      <a:r>
                        <a:rPr lang="en-US" sz="1100"/>
                        <a:t> cap does not have a seal. Secretions remain on </a:t>
                      </a:r>
                      <a:r>
                        <a:rPr lang="en-US" sz="1100" err="1"/>
                        <a:t>yankauer</a:t>
                      </a:r>
                      <a:r>
                        <a:rPr lang="en-US" sz="1100"/>
                        <a:t> shaft after use.</a:t>
                      </a:r>
                    </a:p>
                  </a:txBody>
                  <a:tcPr anchor="ctr"/>
                </a:tc>
                <a:tc>
                  <a:txBody>
                    <a:bodyPr/>
                    <a:lstStyle/>
                    <a:p>
                      <a:pPr algn="l"/>
                      <a:r>
                        <a:rPr lang="en-US" sz="1100"/>
                        <a:t>A seal in the </a:t>
                      </a:r>
                      <a:r>
                        <a:rPr lang="en-US" sz="1100" err="1"/>
                        <a:t>yankauer</a:t>
                      </a:r>
                      <a:r>
                        <a:rPr lang="en-US" sz="1100"/>
                        <a:t> cap pushes secretions on the shaft to </a:t>
                      </a:r>
                      <a:r>
                        <a:rPr lang="en-US" sz="1100" err="1"/>
                        <a:t>yankauer</a:t>
                      </a:r>
                      <a:r>
                        <a:rPr lang="en-US" sz="1100"/>
                        <a:t> tip for cleansing after use. </a:t>
                      </a:r>
                    </a:p>
                  </a:txBody>
                  <a:tcPr anchor="ctr"/>
                </a:tc>
                <a:extLst>
                  <a:ext uri="{0D108BD9-81ED-4DB2-BD59-A6C34878D82A}">
                    <a16:rowId xmlns:a16="http://schemas.microsoft.com/office/drawing/2014/main" val="4047422410"/>
                  </a:ext>
                </a:extLst>
              </a:tr>
              <a:tr h="419078">
                <a:tc>
                  <a:txBody>
                    <a:bodyPr/>
                    <a:lstStyle/>
                    <a:p>
                      <a:pPr algn="ctr"/>
                      <a:r>
                        <a:rPr lang="en-US" sz="1100"/>
                        <a:t>Toothbrush</a:t>
                      </a:r>
                    </a:p>
                  </a:txBody>
                  <a:tcPr anchor="ctr"/>
                </a:tc>
                <a:tc>
                  <a:txBody>
                    <a:bodyPr/>
                    <a:lstStyle/>
                    <a:p>
                      <a:pPr algn="l"/>
                      <a:r>
                        <a:rPr lang="en-US" sz="1100"/>
                        <a:t>Standard toothbrush design with bristles that may detach </a:t>
                      </a:r>
                    </a:p>
                  </a:txBody>
                  <a:tcPr anchor="ctr"/>
                </a:tc>
                <a:tc>
                  <a:txBody>
                    <a:bodyPr/>
                    <a:lstStyle/>
                    <a:p>
                      <a:pPr algn="l"/>
                      <a:r>
                        <a:rPr lang="en-US" sz="1100"/>
                        <a:t>Silicone toothbrush provides soft but firm bristles. Single molded design ensures bristles do not fall off.</a:t>
                      </a:r>
                    </a:p>
                  </a:txBody>
                  <a:tcPr anchor="ctr"/>
                </a:tc>
                <a:extLst>
                  <a:ext uri="{0D108BD9-81ED-4DB2-BD59-A6C34878D82A}">
                    <a16:rowId xmlns:a16="http://schemas.microsoft.com/office/drawing/2014/main" val="2110879852"/>
                  </a:ext>
                </a:extLst>
              </a:tr>
            </a:tbl>
          </a:graphicData>
        </a:graphic>
      </p:graphicFrame>
      <p:grpSp>
        <p:nvGrpSpPr>
          <p:cNvPr id="10" name="Group 9">
            <a:extLst>
              <a:ext uri="{FF2B5EF4-FFF2-40B4-BE49-F238E27FC236}">
                <a16:creationId xmlns:a16="http://schemas.microsoft.com/office/drawing/2014/main" id="{B92D4759-F708-4D0B-CAF1-4B4B3FF888AA}"/>
              </a:ext>
            </a:extLst>
          </p:cNvPr>
          <p:cNvGrpSpPr/>
          <p:nvPr/>
        </p:nvGrpSpPr>
        <p:grpSpPr>
          <a:xfrm>
            <a:off x="267432" y="4772958"/>
            <a:ext cx="11745336" cy="1078971"/>
            <a:chOff x="267432" y="5092998"/>
            <a:chExt cx="11745336" cy="1078971"/>
          </a:xfrm>
        </p:grpSpPr>
        <p:pic>
          <p:nvPicPr>
            <p:cNvPr id="11" name="Picture 10">
              <a:extLst>
                <a:ext uri="{FF2B5EF4-FFF2-40B4-BE49-F238E27FC236}">
                  <a16:creationId xmlns:a16="http://schemas.microsoft.com/office/drawing/2014/main" id="{4350535E-56C2-58DD-7C4C-77462851E2AA}"/>
                </a:ext>
              </a:extLst>
            </p:cNvPr>
            <p:cNvPicPr>
              <a:picLocks noChangeAspect="1"/>
            </p:cNvPicPr>
            <p:nvPr/>
          </p:nvPicPr>
          <p:blipFill>
            <a:blip r:embed="rId2"/>
            <a:stretch>
              <a:fillRect/>
            </a:stretch>
          </p:blipFill>
          <p:spPr>
            <a:xfrm rot="3031586">
              <a:off x="904042" y="4881162"/>
              <a:ext cx="369159" cy="1642380"/>
            </a:xfrm>
            <a:prstGeom prst="rect">
              <a:avLst/>
            </a:prstGeom>
          </p:spPr>
        </p:pic>
        <p:pic>
          <p:nvPicPr>
            <p:cNvPr id="30" name="Picture 29">
              <a:extLst>
                <a:ext uri="{FF2B5EF4-FFF2-40B4-BE49-F238E27FC236}">
                  <a16:creationId xmlns:a16="http://schemas.microsoft.com/office/drawing/2014/main" id="{F45C3D09-5E55-943B-CF9A-CB7357FFD262}"/>
                </a:ext>
              </a:extLst>
            </p:cNvPr>
            <p:cNvPicPr>
              <a:picLocks noChangeAspect="1"/>
            </p:cNvPicPr>
            <p:nvPr/>
          </p:nvPicPr>
          <p:blipFill>
            <a:blip r:embed="rId3"/>
            <a:srcRect l="10612" t="-1" b="2146"/>
            <a:stretch/>
          </p:blipFill>
          <p:spPr>
            <a:xfrm rot="18891325">
              <a:off x="10699180" y="4858381"/>
              <a:ext cx="1078971" cy="1548205"/>
            </a:xfrm>
            <a:prstGeom prst="rect">
              <a:avLst/>
            </a:prstGeom>
          </p:spPr>
        </p:pic>
      </p:grpSp>
      <p:grpSp>
        <p:nvGrpSpPr>
          <p:cNvPr id="12" name="Group 11">
            <a:extLst>
              <a:ext uri="{FF2B5EF4-FFF2-40B4-BE49-F238E27FC236}">
                <a16:creationId xmlns:a16="http://schemas.microsoft.com/office/drawing/2014/main" id="{78B8331C-FF05-F19A-1EB9-F9D83A775C3A}"/>
              </a:ext>
            </a:extLst>
          </p:cNvPr>
          <p:cNvGrpSpPr/>
          <p:nvPr/>
        </p:nvGrpSpPr>
        <p:grpSpPr>
          <a:xfrm>
            <a:off x="171001" y="5607831"/>
            <a:ext cx="11417867" cy="467658"/>
            <a:chOff x="171001" y="5927871"/>
            <a:chExt cx="11417867" cy="467658"/>
          </a:xfrm>
        </p:grpSpPr>
        <p:pic>
          <p:nvPicPr>
            <p:cNvPr id="20" name="Picture 19">
              <a:extLst>
                <a:ext uri="{FF2B5EF4-FFF2-40B4-BE49-F238E27FC236}">
                  <a16:creationId xmlns:a16="http://schemas.microsoft.com/office/drawing/2014/main" id="{DED3881C-1F33-F881-8EB6-0506B3495945}"/>
                </a:ext>
              </a:extLst>
            </p:cNvPr>
            <p:cNvPicPr>
              <a:picLocks noChangeAspect="1"/>
            </p:cNvPicPr>
            <p:nvPr/>
          </p:nvPicPr>
          <p:blipFill>
            <a:blip r:embed="rId4"/>
            <a:stretch>
              <a:fillRect/>
            </a:stretch>
          </p:blipFill>
          <p:spPr>
            <a:xfrm rot="3674858">
              <a:off x="725403" y="5373469"/>
              <a:ext cx="467658" cy="1576461"/>
            </a:xfrm>
            <a:prstGeom prst="rect">
              <a:avLst/>
            </a:prstGeom>
          </p:spPr>
        </p:pic>
        <p:pic>
          <p:nvPicPr>
            <p:cNvPr id="22" name="Picture 21">
              <a:extLst>
                <a:ext uri="{FF2B5EF4-FFF2-40B4-BE49-F238E27FC236}">
                  <a16:creationId xmlns:a16="http://schemas.microsoft.com/office/drawing/2014/main" id="{29C19AD7-B8EA-4C48-C4EB-D681474FE5B1}"/>
                </a:ext>
              </a:extLst>
            </p:cNvPr>
            <p:cNvPicPr>
              <a:picLocks noChangeAspect="1"/>
            </p:cNvPicPr>
            <p:nvPr/>
          </p:nvPicPr>
          <p:blipFill>
            <a:blip r:embed="rId5"/>
            <a:stretch>
              <a:fillRect/>
            </a:stretch>
          </p:blipFill>
          <p:spPr>
            <a:xfrm rot="17858310">
              <a:off x="11020971" y="5756038"/>
              <a:ext cx="330363" cy="805430"/>
            </a:xfrm>
            <a:prstGeom prst="rect">
              <a:avLst/>
            </a:prstGeom>
          </p:spPr>
        </p:pic>
      </p:grpSp>
      <p:grpSp>
        <p:nvGrpSpPr>
          <p:cNvPr id="4" name="Group 3">
            <a:extLst>
              <a:ext uri="{FF2B5EF4-FFF2-40B4-BE49-F238E27FC236}">
                <a16:creationId xmlns:a16="http://schemas.microsoft.com/office/drawing/2014/main" id="{C6B16585-CA66-3A0B-2F7A-FEAF74468213}"/>
              </a:ext>
            </a:extLst>
          </p:cNvPr>
          <p:cNvGrpSpPr/>
          <p:nvPr/>
        </p:nvGrpSpPr>
        <p:grpSpPr>
          <a:xfrm>
            <a:off x="105173" y="933519"/>
            <a:ext cx="11640506" cy="1576622"/>
            <a:chOff x="105173" y="933519"/>
            <a:chExt cx="11640506" cy="1576622"/>
          </a:xfrm>
        </p:grpSpPr>
        <p:pic>
          <p:nvPicPr>
            <p:cNvPr id="6" name="Picture 5">
              <a:extLst>
                <a:ext uri="{FF2B5EF4-FFF2-40B4-BE49-F238E27FC236}">
                  <a16:creationId xmlns:a16="http://schemas.microsoft.com/office/drawing/2014/main" id="{0019015A-E7B3-64B7-435B-621C9363603C}"/>
                </a:ext>
              </a:extLst>
            </p:cNvPr>
            <p:cNvPicPr>
              <a:picLocks noChangeAspect="1"/>
            </p:cNvPicPr>
            <p:nvPr/>
          </p:nvPicPr>
          <p:blipFill>
            <a:blip r:embed="rId6"/>
            <a:srcRect t="10372"/>
            <a:stretch/>
          </p:blipFill>
          <p:spPr>
            <a:xfrm>
              <a:off x="105173" y="1235337"/>
              <a:ext cx="1750109" cy="1045726"/>
            </a:xfrm>
            <a:prstGeom prst="rect">
              <a:avLst/>
            </a:prstGeom>
          </p:spPr>
        </p:pic>
        <p:pic>
          <p:nvPicPr>
            <p:cNvPr id="32" name="Picture 31">
              <a:extLst>
                <a:ext uri="{FF2B5EF4-FFF2-40B4-BE49-F238E27FC236}">
                  <a16:creationId xmlns:a16="http://schemas.microsoft.com/office/drawing/2014/main" id="{1E541FBC-4DBB-D8BC-DCFE-DB62009AE4F1}"/>
                </a:ext>
              </a:extLst>
            </p:cNvPr>
            <p:cNvPicPr>
              <a:picLocks noChangeAspect="1"/>
            </p:cNvPicPr>
            <p:nvPr/>
          </p:nvPicPr>
          <p:blipFill>
            <a:blip r:embed="rId7"/>
            <a:stretch>
              <a:fillRect/>
            </a:stretch>
          </p:blipFill>
          <p:spPr>
            <a:xfrm>
              <a:off x="10432593" y="933519"/>
              <a:ext cx="894389" cy="1576622"/>
            </a:xfrm>
            <a:prstGeom prst="rect">
              <a:avLst/>
            </a:prstGeom>
          </p:spPr>
        </p:pic>
        <p:sp>
          <p:nvSpPr>
            <p:cNvPr id="33" name="Arrow: Left 32">
              <a:extLst>
                <a:ext uri="{FF2B5EF4-FFF2-40B4-BE49-F238E27FC236}">
                  <a16:creationId xmlns:a16="http://schemas.microsoft.com/office/drawing/2014/main" id="{D59F6807-DA8D-76AC-38F5-F8E78847A0B6}"/>
                </a:ext>
              </a:extLst>
            </p:cNvPr>
            <p:cNvSpPr/>
            <p:nvPr/>
          </p:nvSpPr>
          <p:spPr>
            <a:xfrm>
              <a:off x="11172673" y="1040102"/>
              <a:ext cx="400881" cy="266505"/>
            </a:xfrm>
            <a:prstGeom prst="leftArrow">
              <a:avLst/>
            </a:prstGeom>
            <a:solidFill>
              <a:schemeClr val="tx2">
                <a:lumMod val="20000"/>
                <a:lumOff val="80000"/>
              </a:schemeClr>
            </a:solidFill>
            <a:ln>
              <a:solidFill>
                <a:schemeClr val="accent1"/>
              </a:solidFill>
              <a:prstDash val="sysDash"/>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5164C1A9-B8E4-2F21-2EC6-1B71846F43F0}"/>
                </a:ext>
              </a:extLst>
            </p:cNvPr>
            <p:cNvPicPr>
              <a:picLocks noChangeAspect="1"/>
            </p:cNvPicPr>
            <p:nvPr/>
          </p:nvPicPr>
          <p:blipFill>
            <a:blip r:embed="rId8"/>
            <a:stretch>
              <a:fillRect/>
            </a:stretch>
          </p:blipFill>
          <p:spPr>
            <a:xfrm>
              <a:off x="11280996" y="1352016"/>
              <a:ext cx="464683" cy="677334"/>
            </a:xfrm>
            <a:prstGeom prst="rect">
              <a:avLst/>
            </a:prstGeom>
          </p:spPr>
        </p:pic>
      </p:grpSp>
      <p:grpSp>
        <p:nvGrpSpPr>
          <p:cNvPr id="7" name="Group 6">
            <a:extLst>
              <a:ext uri="{FF2B5EF4-FFF2-40B4-BE49-F238E27FC236}">
                <a16:creationId xmlns:a16="http://schemas.microsoft.com/office/drawing/2014/main" id="{BE5B3386-9A3D-1F9C-7990-B463A6A2E56C}"/>
              </a:ext>
            </a:extLst>
          </p:cNvPr>
          <p:cNvGrpSpPr/>
          <p:nvPr/>
        </p:nvGrpSpPr>
        <p:grpSpPr>
          <a:xfrm>
            <a:off x="113038" y="4228938"/>
            <a:ext cx="11533844" cy="475180"/>
            <a:chOff x="113038" y="4548978"/>
            <a:chExt cx="11533844" cy="475180"/>
          </a:xfrm>
        </p:grpSpPr>
        <p:pic>
          <p:nvPicPr>
            <p:cNvPr id="19" name="Picture 18">
              <a:extLst>
                <a:ext uri="{FF2B5EF4-FFF2-40B4-BE49-F238E27FC236}">
                  <a16:creationId xmlns:a16="http://schemas.microsoft.com/office/drawing/2014/main" id="{EA26BBC9-5A21-850F-B856-13997231C13E}"/>
                </a:ext>
              </a:extLst>
            </p:cNvPr>
            <p:cNvPicPr>
              <a:picLocks noChangeAspect="1"/>
            </p:cNvPicPr>
            <p:nvPr/>
          </p:nvPicPr>
          <p:blipFill>
            <a:blip r:embed="rId4"/>
            <a:stretch>
              <a:fillRect/>
            </a:stretch>
          </p:blipFill>
          <p:spPr>
            <a:xfrm rot="3674858">
              <a:off x="667440" y="4002098"/>
              <a:ext cx="467658" cy="1576461"/>
            </a:xfrm>
            <a:prstGeom prst="rect">
              <a:avLst/>
            </a:prstGeom>
          </p:spPr>
        </p:pic>
        <p:pic>
          <p:nvPicPr>
            <p:cNvPr id="42" name="Picture 41">
              <a:extLst>
                <a:ext uri="{FF2B5EF4-FFF2-40B4-BE49-F238E27FC236}">
                  <a16:creationId xmlns:a16="http://schemas.microsoft.com/office/drawing/2014/main" id="{2DB0BC55-467C-2A52-71F5-32E0ED5FC493}"/>
                </a:ext>
              </a:extLst>
            </p:cNvPr>
            <p:cNvPicPr>
              <a:picLocks noChangeAspect="1"/>
            </p:cNvPicPr>
            <p:nvPr/>
          </p:nvPicPr>
          <p:blipFill>
            <a:blip r:embed="rId9"/>
            <a:stretch>
              <a:fillRect/>
            </a:stretch>
          </p:blipFill>
          <p:spPr>
            <a:xfrm rot="2029811">
              <a:off x="10725419" y="4548978"/>
              <a:ext cx="921463" cy="380327"/>
            </a:xfrm>
            <a:prstGeom prst="rect">
              <a:avLst/>
            </a:prstGeom>
            <a:scene3d>
              <a:camera prst="orthographicFront">
                <a:rot lat="21599996" lon="0" rev="0"/>
              </a:camera>
              <a:lightRig rig="threePt" dir="t"/>
            </a:scene3d>
          </p:spPr>
        </p:pic>
      </p:grpSp>
      <p:sp>
        <p:nvSpPr>
          <p:cNvPr id="43" name="TextBox 42">
            <a:extLst>
              <a:ext uri="{FF2B5EF4-FFF2-40B4-BE49-F238E27FC236}">
                <a16:creationId xmlns:a16="http://schemas.microsoft.com/office/drawing/2014/main" id="{B393CF2E-C151-9895-3865-A5271224B39F}"/>
              </a:ext>
            </a:extLst>
          </p:cNvPr>
          <p:cNvSpPr txBox="1"/>
          <p:nvPr/>
        </p:nvSpPr>
        <p:spPr>
          <a:xfrm>
            <a:off x="10417402" y="6365719"/>
            <a:ext cx="1727187" cy="307777"/>
          </a:xfrm>
          <a:prstGeom prst="rect">
            <a:avLst/>
          </a:prstGeom>
          <a:noFill/>
        </p:spPr>
        <p:txBody>
          <a:bodyPr wrap="square" rtlCol="0">
            <a:spAutoFit/>
          </a:bodyPr>
          <a:lstStyle/>
          <a:p>
            <a:r>
              <a:rPr lang="en-US" sz="1400"/>
              <a:t>Images not to scale</a:t>
            </a:r>
          </a:p>
        </p:txBody>
      </p:sp>
      <p:grpSp>
        <p:nvGrpSpPr>
          <p:cNvPr id="21" name="Group 20">
            <a:extLst>
              <a:ext uri="{FF2B5EF4-FFF2-40B4-BE49-F238E27FC236}">
                <a16:creationId xmlns:a16="http://schemas.microsoft.com/office/drawing/2014/main" id="{FADAC8FA-6C71-2028-A907-EBB0D1B6FCB2}"/>
              </a:ext>
            </a:extLst>
          </p:cNvPr>
          <p:cNvGrpSpPr/>
          <p:nvPr/>
        </p:nvGrpSpPr>
        <p:grpSpPr>
          <a:xfrm>
            <a:off x="719101" y="2616724"/>
            <a:ext cx="10753798" cy="1097936"/>
            <a:chOff x="719101" y="2616724"/>
            <a:chExt cx="10753798" cy="1097936"/>
          </a:xfrm>
        </p:grpSpPr>
        <p:pic>
          <p:nvPicPr>
            <p:cNvPr id="8" name="Picture 7">
              <a:extLst>
                <a:ext uri="{FF2B5EF4-FFF2-40B4-BE49-F238E27FC236}">
                  <a16:creationId xmlns:a16="http://schemas.microsoft.com/office/drawing/2014/main" id="{0F701312-D283-9674-87EE-1135143C2246}"/>
                </a:ext>
              </a:extLst>
            </p:cNvPr>
            <p:cNvPicPr>
              <a:picLocks noChangeAspect="1"/>
            </p:cNvPicPr>
            <p:nvPr/>
          </p:nvPicPr>
          <p:blipFill>
            <a:blip r:embed="rId10"/>
            <a:stretch>
              <a:fillRect/>
            </a:stretch>
          </p:blipFill>
          <p:spPr>
            <a:xfrm>
              <a:off x="719101" y="2777634"/>
              <a:ext cx="382894" cy="908004"/>
            </a:xfrm>
            <a:prstGeom prst="rect">
              <a:avLst/>
            </a:prstGeom>
          </p:spPr>
        </p:pic>
        <p:pic>
          <p:nvPicPr>
            <p:cNvPr id="18" name="Picture 17">
              <a:extLst>
                <a:ext uri="{FF2B5EF4-FFF2-40B4-BE49-F238E27FC236}">
                  <a16:creationId xmlns:a16="http://schemas.microsoft.com/office/drawing/2014/main" id="{A360F2C7-3049-20DA-4752-71A1010ED839}"/>
                </a:ext>
              </a:extLst>
            </p:cNvPr>
            <p:cNvPicPr>
              <a:picLocks noChangeAspect="1"/>
            </p:cNvPicPr>
            <p:nvPr/>
          </p:nvPicPr>
          <p:blipFill>
            <a:blip r:embed="rId11"/>
            <a:stretch>
              <a:fillRect/>
            </a:stretch>
          </p:blipFill>
          <p:spPr>
            <a:xfrm>
              <a:off x="10994312" y="2616724"/>
              <a:ext cx="478587" cy="1097936"/>
            </a:xfrm>
            <a:prstGeom prst="rect">
              <a:avLst/>
            </a:prstGeom>
          </p:spPr>
        </p:pic>
      </p:grpSp>
      <p:sp>
        <p:nvSpPr>
          <p:cNvPr id="5" name="Title 4">
            <a:extLst>
              <a:ext uri="{FF2B5EF4-FFF2-40B4-BE49-F238E27FC236}">
                <a16:creationId xmlns:a16="http://schemas.microsoft.com/office/drawing/2014/main" id="{334F9F96-96D3-600B-B3F0-DEFDD0E527FA}"/>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Ballard Oral Care Product Comparisons </a:t>
            </a:r>
            <a:endParaRPr lang="en-US"/>
          </a:p>
        </p:txBody>
      </p:sp>
    </p:spTree>
    <p:extLst>
      <p:ext uri="{BB962C8B-B14F-4D97-AF65-F5344CB8AC3E}">
        <p14:creationId xmlns:p14="http://schemas.microsoft.com/office/powerpoint/2010/main" val="2786746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5D5AA-68BF-359F-51B4-FB2A6209577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ADC3BD-A1F9-E90D-9786-53958DA00DB9}"/>
              </a:ext>
            </a:extLst>
          </p:cNvPr>
          <p:cNvSpPr txBox="1"/>
          <p:nvPr/>
        </p:nvSpPr>
        <p:spPr>
          <a:xfrm>
            <a:off x="754888" y="1232090"/>
            <a:ext cx="11673837" cy="338554"/>
          </a:xfrm>
          <a:prstGeom prst="rect">
            <a:avLst/>
          </a:prstGeom>
          <a:noFill/>
        </p:spPr>
        <p:txBody>
          <a:bodyPr wrap="square">
            <a:spAutoFit/>
          </a:bodyPr>
          <a:lstStyle/>
          <a:p>
            <a:pPr marR="0" lvl="0" algn="l" defTabSz="914400" rtl="0" eaLnBrk="1" fontAlgn="t" latinLnBrk="0" hangingPunct="1">
              <a:lnSpc>
                <a:spcPct val="100000"/>
              </a:lnSpc>
              <a:spcBef>
                <a:spcPct val="0"/>
              </a:spcBef>
              <a:spcAft>
                <a:spcPct val="0"/>
              </a:spcAft>
              <a:buClr>
                <a:schemeClr val="tx1"/>
              </a:buClr>
              <a:buSzPct val="120000"/>
              <a:tabLst/>
            </a:pPr>
            <a:r>
              <a:rPr kumimoji="0" lang="en-US" sz="1600" b="1" i="0"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Comparative Market Share Estimates: </a:t>
            </a: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SAGE: ~65%, Ballard: ~20%, </a:t>
            </a:r>
            <a:r>
              <a:rPr lang="en-US" sz="1600">
                <a:latin typeface="Arial" panose="020B0604020202020204" pitchFamily="34" charset="0"/>
                <a:ea typeface="ＭＳ Ｐゴシック" pitchFamily="34" charset="-128"/>
                <a:cs typeface="Arial" panose="020B0604020202020204" pitchFamily="34" charset="0"/>
              </a:rPr>
              <a:t>MEDLINE: ~15%</a:t>
            </a:r>
            <a:endParaRPr kumimoji="0" lang="en-US" sz="1600" b="1"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p:txBody>
      </p:sp>
      <p:sp>
        <p:nvSpPr>
          <p:cNvPr id="16" name="TextBox 15">
            <a:extLst>
              <a:ext uri="{FF2B5EF4-FFF2-40B4-BE49-F238E27FC236}">
                <a16:creationId xmlns:a16="http://schemas.microsoft.com/office/drawing/2014/main" id="{AE61542F-CDBD-51E4-5762-89968F81F856}"/>
              </a:ext>
            </a:extLst>
          </p:cNvPr>
          <p:cNvSpPr txBox="1"/>
          <p:nvPr/>
        </p:nvSpPr>
        <p:spPr>
          <a:xfrm>
            <a:off x="5212145" y="1780982"/>
            <a:ext cx="6742111" cy="4093428"/>
          </a:xfrm>
          <a:prstGeom prst="rect">
            <a:avLst/>
          </a:prstGeom>
          <a:noFill/>
        </p:spPr>
        <p:txBody>
          <a:bodyPr wrap="square">
            <a:spAutoFit/>
          </a:bodyPr>
          <a:lstStyle/>
          <a:p>
            <a:pPr marR="0" lvl="0" algn="l" defTabSz="914400" rtl="0" eaLnBrk="1" fontAlgn="t" latinLnBrk="0" hangingPunct="1">
              <a:lnSpc>
                <a:spcPct val="150000"/>
              </a:lnSpc>
              <a:spcBef>
                <a:spcPct val="0"/>
              </a:spcBef>
              <a:spcAft>
                <a:spcPct val="0"/>
              </a:spcAft>
              <a:buClr>
                <a:schemeClr val="tx1"/>
              </a:buClr>
              <a:buSzPct val="120000"/>
              <a:tabLst/>
            </a:pPr>
            <a:r>
              <a:rPr kumimoji="0" lang="en-US" sz="1600" b="1" i="0"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Medline:</a:t>
            </a:r>
          </a:p>
          <a:p>
            <a:pPr marR="0" lvl="0" algn="l" defTabSz="914400" rtl="0" eaLnBrk="1" fontAlgn="t" latinLnBrk="0" hangingPunct="1">
              <a:lnSpc>
                <a:spcPct val="150000"/>
              </a:lnSpc>
              <a:spcBef>
                <a:spcPct val="0"/>
              </a:spcBef>
              <a:spcAft>
                <a:spcPct val="0"/>
              </a:spcAft>
              <a:buClr>
                <a:schemeClr val="tx1"/>
              </a:buClr>
              <a:buSzPct val="120000"/>
              <a:tabLst/>
            </a:pPr>
            <a:endParaRPr kumimoji="0" lang="en-US" sz="400" b="1" i="0" u="sng"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Full line of products: Fast follower to Sage</a:t>
            </a: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Lowest Cost player</a:t>
            </a: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Low Quality</a:t>
            </a: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Introduced combined CPC + Mouth Moisturizer solution similar to Sage</a:t>
            </a: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Full range of products similar to Sage</a:t>
            </a: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lang="en-US" sz="1600">
                <a:latin typeface="Arial" panose="020B0604020202020204" pitchFamily="34" charset="0"/>
                <a:ea typeface="ＭＳ Ｐゴシック" pitchFamily="34" charset="-128"/>
                <a:cs typeface="Arial" panose="020B0604020202020204" pitchFamily="34" charset="0"/>
              </a:rPr>
              <a:t>Kits often include various component packs thrown into a bag, making tracking of compliance to a protocol challenging</a:t>
            </a:r>
          </a:p>
          <a:p>
            <a:pPr marL="285750" marR="0" lvl="0" indent="-285750" algn="l" defTabSz="914400" rtl="0" eaLnBrk="1" fontAlgn="t" latinLnBrk="0" hangingPunct="1">
              <a:lnSpc>
                <a:spcPct val="150000"/>
              </a:lnSpc>
              <a:spcBef>
                <a:spcPct val="0"/>
              </a:spcBef>
              <a:spcAft>
                <a:spcPct val="0"/>
              </a:spcAft>
              <a:buClr>
                <a:schemeClr val="tx1"/>
              </a:buClr>
              <a:buSzPct val="120000"/>
              <a:buFont typeface="Arial" panose="020B0604020202020204" pitchFamily="34" charset="0"/>
              <a:buChar char="•"/>
              <a:tabLst/>
            </a:pPr>
            <a:r>
              <a:rPr kumimoji="0" lang="en-US" sz="1600"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rPr>
              <a:t>Leverage Distributor Position to offer savings</a:t>
            </a:r>
          </a:p>
          <a:p>
            <a:pPr marL="627063" marR="0" lvl="1" indent="-169863" algn="l" defTabSz="914400" rtl="0" eaLnBrk="1" fontAlgn="t" latinLnBrk="0" hangingPunct="1">
              <a:lnSpc>
                <a:spcPct val="100000"/>
              </a:lnSpc>
              <a:spcBef>
                <a:spcPct val="0"/>
              </a:spcBef>
              <a:spcAft>
                <a:spcPct val="0"/>
              </a:spcAft>
              <a:buClr>
                <a:schemeClr val="tx1"/>
              </a:buClr>
              <a:buSzPct val="120000"/>
              <a:buFont typeface="Wingdings" pitchFamily="2" charset="2"/>
              <a:buChar char="§"/>
              <a:tabLst/>
            </a:pPr>
            <a:endParaRPr kumimoji="0" lang="en-US" sz="1400" b="1" i="0" u="none" strike="noStrike" cap="none" normalizeH="0" baseline="0">
              <a:ln>
                <a:noFill/>
              </a:ln>
              <a:solidFill>
                <a:schemeClr val="tx1"/>
              </a:solidFill>
              <a:effectLst/>
              <a:latin typeface="Arial" panose="020B0604020202020204" pitchFamily="34" charset="0"/>
              <a:ea typeface="ＭＳ Ｐゴシック" pitchFamily="34" charset="-128"/>
              <a:cs typeface="Arial" panose="020B0604020202020204" pitchFamily="34" charset="0"/>
            </a:endParaRPr>
          </a:p>
        </p:txBody>
      </p:sp>
      <p:pic>
        <p:nvPicPr>
          <p:cNvPr id="18" name="Picture 17">
            <a:extLst>
              <a:ext uri="{FF2B5EF4-FFF2-40B4-BE49-F238E27FC236}">
                <a16:creationId xmlns:a16="http://schemas.microsoft.com/office/drawing/2014/main" id="{5B999713-187D-88D5-9087-E10F2F621EFA}"/>
              </a:ext>
            </a:extLst>
          </p:cNvPr>
          <p:cNvPicPr>
            <a:picLocks noChangeAspect="1"/>
          </p:cNvPicPr>
          <p:nvPr/>
        </p:nvPicPr>
        <p:blipFill>
          <a:blip r:embed="rId3"/>
          <a:stretch>
            <a:fillRect/>
          </a:stretch>
        </p:blipFill>
        <p:spPr>
          <a:xfrm>
            <a:off x="754888" y="1755195"/>
            <a:ext cx="958525" cy="955689"/>
          </a:xfrm>
          <a:prstGeom prst="rect">
            <a:avLst/>
          </a:prstGeom>
        </p:spPr>
      </p:pic>
      <p:pic>
        <p:nvPicPr>
          <p:cNvPr id="4098" name="Picture 2">
            <a:extLst>
              <a:ext uri="{FF2B5EF4-FFF2-40B4-BE49-F238E27FC236}">
                <a16:creationId xmlns:a16="http://schemas.microsoft.com/office/drawing/2014/main" id="{FECAC37B-6482-45D6-CECA-F394AC57A5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306" b="19054"/>
          <a:stretch/>
        </p:blipFill>
        <p:spPr bwMode="auto">
          <a:xfrm>
            <a:off x="367125" y="2955184"/>
            <a:ext cx="4539893" cy="28437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C3CF922-C836-FE45-DE85-F895ADFA9245}"/>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Competitive Products – Sage/Stryker &amp; Medline</a:t>
            </a:r>
            <a:endParaRPr lang="en-US"/>
          </a:p>
        </p:txBody>
      </p:sp>
    </p:spTree>
    <p:extLst>
      <p:ext uri="{BB962C8B-B14F-4D97-AF65-F5344CB8AC3E}">
        <p14:creationId xmlns:p14="http://schemas.microsoft.com/office/powerpoint/2010/main" val="4193766094"/>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63CC6-84A3-F4E7-5BD6-96EBF014FBC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2562FA9-D9B5-0D65-4949-90D535A1815D}"/>
              </a:ext>
            </a:extLst>
          </p:cNvPr>
          <p:cNvSpPr txBox="1"/>
          <p:nvPr/>
        </p:nvSpPr>
        <p:spPr>
          <a:xfrm>
            <a:off x="566927" y="1276466"/>
            <a:ext cx="7543801" cy="2031325"/>
          </a:xfrm>
          <a:prstGeom prst="rect">
            <a:avLst/>
          </a:prstGeom>
          <a:noFill/>
          <a:ln>
            <a:noFill/>
          </a:ln>
        </p:spPr>
        <p:txBody>
          <a:bodyPr wrap="square" rtlCol="0">
            <a:spAutoFit/>
          </a:bodyPr>
          <a:lstStyle/>
          <a:p>
            <a:r>
              <a:rPr lang="en-US"/>
              <a:t>Most of the Requested “Improvements” are due to a comparison with Sage’s product offerings (rarely Medline) e.g.:</a:t>
            </a:r>
            <a:endParaRPr lang="en-US" sz="1800"/>
          </a:p>
          <a:p>
            <a:endParaRPr lang="en-US" sz="1500" b="1" u="sng"/>
          </a:p>
          <a:p>
            <a:pPr marL="285750" indent="-285750">
              <a:buFont typeface="Arial" panose="020B0604020202020204" pitchFamily="34" charset="0"/>
              <a:buChar char="•"/>
            </a:pPr>
            <a:endParaRPr lang="en-US" sz="1500"/>
          </a:p>
          <a:p>
            <a:pPr marL="285750" indent="-285750">
              <a:buFont typeface="Arial" panose="020B0604020202020204" pitchFamily="34" charset="0"/>
              <a:buChar char="•"/>
            </a:pPr>
            <a:endParaRPr lang="en-US" sz="1500"/>
          </a:p>
          <a:p>
            <a:pPr marL="285750" indent="-285750">
              <a:buFont typeface="Arial" panose="020B0604020202020204" pitchFamily="34" charset="0"/>
              <a:buChar char="•"/>
            </a:pPr>
            <a:endParaRPr lang="en-US" sz="1500"/>
          </a:p>
          <a:p>
            <a:pPr marL="285750" indent="-285750">
              <a:buFont typeface="Arial" panose="020B0604020202020204" pitchFamily="34" charset="0"/>
              <a:buChar char="•"/>
            </a:pPr>
            <a:endParaRPr lang="en-US" sz="1500"/>
          </a:p>
          <a:p>
            <a:pPr marL="285750" indent="-285750">
              <a:buFont typeface="Arial" panose="020B0604020202020204" pitchFamily="34" charset="0"/>
              <a:buChar char="•"/>
            </a:pPr>
            <a:endParaRPr lang="en-US" sz="1500"/>
          </a:p>
        </p:txBody>
      </p:sp>
      <p:graphicFrame>
        <p:nvGraphicFramePr>
          <p:cNvPr id="3" name="Table 2">
            <a:extLst>
              <a:ext uri="{FF2B5EF4-FFF2-40B4-BE49-F238E27FC236}">
                <a16:creationId xmlns:a16="http://schemas.microsoft.com/office/drawing/2014/main" id="{1C5A040C-7EC1-CC6B-38D0-449822705970}"/>
              </a:ext>
            </a:extLst>
          </p:cNvPr>
          <p:cNvGraphicFramePr>
            <a:graphicFrameLocks noGrp="1"/>
          </p:cNvGraphicFramePr>
          <p:nvPr>
            <p:extLst>
              <p:ext uri="{D42A27DB-BD31-4B8C-83A1-F6EECF244321}">
                <p14:modId xmlns:p14="http://schemas.microsoft.com/office/powerpoint/2010/main" val="818302236"/>
              </p:ext>
            </p:extLst>
          </p:nvPr>
        </p:nvGraphicFramePr>
        <p:xfrm>
          <a:off x="566927" y="2152226"/>
          <a:ext cx="10899650" cy="2936240"/>
        </p:xfrm>
        <a:graphic>
          <a:graphicData uri="http://schemas.openxmlformats.org/drawingml/2006/table">
            <a:tbl>
              <a:tblPr firstRow="1" bandRow="1">
                <a:tableStyleId>{69012ECD-51FC-41F1-AA8D-1B2483CD663E}</a:tableStyleId>
              </a:tblPr>
              <a:tblGrid>
                <a:gridCol w="5449825">
                  <a:extLst>
                    <a:ext uri="{9D8B030D-6E8A-4147-A177-3AD203B41FA5}">
                      <a16:colId xmlns:a16="http://schemas.microsoft.com/office/drawing/2014/main" val="1582127511"/>
                    </a:ext>
                  </a:extLst>
                </a:gridCol>
                <a:gridCol w="5449825">
                  <a:extLst>
                    <a:ext uri="{9D8B030D-6E8A-4147-A177-3AD203B41FA5}">
                      <a16:colId xmlns:a16="http://schemas.microsoft.com/office/drawing/2014/main" val="1465710068"/>
                    </a:ext>
                  </a:extLst>
                </a:gridCol>
              </a:tblGrid>
              <a:tr h="370840">
                <a:tc>
                  <a:txBody>
                    <a:bodyPr/>
                    <a:lstStyle/>
                    <a:p>
                      <a:r>
                        <a:rPr lang="en-US" sz="1600"/>
                        <a:t>Objection / Request for Change</a:t>
                      </a:r>
                    </a:p>
                  </a:txBody>
                  <a:tcPr anchor="ctr"/>
                </a:tc>
                <a:tc>
                  <a:txBody>
                    <a:bodyPr/>
                    <a:lstStyle/>
                    <a:p>
                      <a:r>
                        <a:rPr lang="en-US" sz="1600"/>
                        <a:t>Suggested Response</a:t>
                      </a:r>
                    </a:p>
                  </a:txBody>
                  <a:tcPr anchor="ctr"/>
                </a:tc>
                <a:extLst>
                  <a:ext uri="{0D108BD9-81ED-4DB2-BD59-A6C34878D82A}">
                    <a16:rowId xmlns:a16="http://schemas.microsoft.com/office/drawing/2014/main" val="175796806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t>Combine CPC + Mouth Moisturizer</a:t>
                      </a:r>
                    </a:p>
                  </a:txBody>
                  <a:tcPr anchor="ctr"/>
                </a:tc>
                <a:tc>
                  <a:txBody>
                    <a:bodyPr/>
                    <a:lstStyle/>
                    <a:p>
                      <a:r>
                        <a:rPr lang="en-US" sz="1400"/>
                        <a:t>Combined moisturizer may be suctioned away during application and use of solutions</a:t>
                      </a:r>
                    </a:p>
                    <a:p>
                      <a:endParaRPr lang="en-US" sz="1400"/>
                    </a:p>
                    <a:p>
                      <a:r>
                        <a:rPr lang="en-US" sz="1400"/>
                        <a:t>Separate moisturizer application allow product to be applied thoroughly</a:t>
                      </a:r>
                    </a:p>
                  </a:txBody>
                  <a:tcPr anchor="ctr"/>
                </a:tc>
                <a:extLst>
                  <a:ext uri="{0D108BD9-81ED-4DB2-BD59-A6C34878D82A}">
                    <a16:rowId xmlns:a16="http://schemas.microsoft.com/office/drawing/2014/main" val="314670473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t>Provide one-handed tools </a:t>
                      </a:r>
                    </a:p>
                  </a:txBody>
                  <a:tcPr anchor="ctr"/>
                </a:tc>
                <a:tc>
                  <a:txBody>
                    <a:bodyPr/>
                    <a:lstStyle/>
                    <a:p>
                      <a:r>
                        <a:rPr lang="en-US" sz="1400"/>
                        <a:t>Open Thumb Port tools may cause increased risk of cross contamination</a:t>
                      </a:r>
                    </a:p>
                  </a:txBody>
                  <a:tcPr anchor="ctr"/>
                </a:tc>
                <a:extLst>
                  <a:ext uri="{0D108BD9-81ED-4DB2-BD59-A6C34878D82A}">
                    <a16:rowId xmlns:a16="http://schemas.microsoft.com/office/drawing/2014/main" val="1489948472"/>
                  </a:ext>
                </a:extLst>
              </a:tr>
              <a:tr h="370840">
                <a:tc>
                  <a:txBody>
                    <a:bodyPr/>
                    <a:lstStyle/>
                    <a:p>
                      <a:r>
                        <a:rPr lang="en-US" sz="1400"/>
                        <a:t>Self Care portfolio options</a:t>
                      </a:r>
                    </a:p>
                  </a:txBody>
                  <a:tcPr anchor="ctr"/>
                </a:tc>
                <a:tc>
                  <a:txBody>
                    <a:bodyPr/>
                    <a:lstStyle/>
                    <a:p>
                      <a:r>
                        <a:rPr lang="en-US" sz="1400"/>
                        <a:t>Patients capable of self care are likely able to utilize standard toothbrushes</a:t>
                      </a:r>
                    </a:p>
                  </a:txBody>
                  <a:tcPr anchor="ctr"/>
                </a:tc>
                <a:extLst>
                  <a:ext uri="{0D108BD9-81ED-4DB2-BD59-A6C34878D82A}">
                    <a16:rowId xmlns:a16="http://schemas.microsoft.com/office/drawing/2014/main" val="4047422410"/>
                  </a:ext>
                </a:extLst>
              </a:tr>
              <a:tr h="370840">
                <a:tc>
                  <a:txBody>
                    <a:bodyPr/>
                    <a:lstStyle/>
                    <a:p>
                      <a:r>
                        <a:rPr lang="en-US" sz="1400"/>
                        <a:t>Oral Care kit for edentulate (dentures/no teeth) patients</a:t>
                      </a:r>
                    </a:p>
                  </a:txBody>
                  <a:tcPr anchor="ctr"/>
                </a:tc>
                <a:tc>
                  <a:txBody>
                    <a:bodyPr/>
                    <a:lstStyle/>
                    <a:p>
                      <a:r>
                        <a:rPr lang="en-US" sz="1400"/>
                        <a:t>No current offering in Ballard portfolio specifically for this</a:t>
                      </a:r>
                    </a:p>
                  </a:txBody>
                  <a:tcPr anchor="ctr"/>
                </a:tc>
                <a:extLst>
                  <a:ext uri="{0D108BD9-81ED-4DB2-BD59-A6C34878D82A}">
                    <a16:rowId xmlns:a16="http://schemas.microsoft.com/office/drawing/2014/main" val="2110879852"/>
                  </a:ext>
                </a:extLst>
              </a:tr>
            </a:tbl>
          </a:graphicData>
        </a:graphic>
      </p:graphicFrame>
      <p:sp>
        <p:nvSpPr>
          <p:cNvPr id="4" name="Title 3">
            <a:extLst>
              <a:ext uri="{FF2B5EF4-FFF2-40B4-BE49-F238E27FC236}">
                <a16:creationId xmlns:a16="http://schemas.microsoft.com/office/drawing/2014/main" id="{BF298F87-FD5B-F872-43F3-B9D2529DDE84}"/>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Suggestions for “Improvements”</a:t>
            </a:r>
            <a:endParaRPr lang="en-US"/>
          </a:p>
        </p:txBody>
      </p:sp>
    </p:spTree>
    <p:extLst>
      <p:ext uri="{BB962C8B-B14F-4D97-AF65-F5344CB8AC3E}">
        <p14:creationId xmlns:p14="http://schemas.microsoft.com/office/powerpoint/2010/main" val="1527007969"/>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24239-D3A4-ED5A-DF78-C6B02C24CD5D}"/>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6D70997C-64E7-C527-9B2F-D9353E1F9BF9}"/>
              </a:ext>
            </a:extLst>
          </p:cNvPr>
          <p:cNvGraphicFramePr>
            <a:graphicFrameLocks noGrp="1"/>
          </p:cNvGraphicFramePr>
          <p:nvPr>
            <p:extLst>
              <p:ext uri="{D42A27DB-BD31-4B8C-83A1-F6EECF244321}">
                <p14:modId xmlns:p14="http://schemas.microsoft.com/office/powerpoint/2010/main" val="1745424603"/>
              </p:ext>
            </p:extLst>
          </p:nvPr>
        </p:nvGraphicFramePr>
        <p:xfrm>
          <a:off x="561975" y="1400175"/>
          <a:ext cx="10957758" cy="4184416"/>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005840">
                  <a:extLst>
                    <a:ext uri="{9D8B030D-6E8A-4147-A177-3AD203B41FA5}">
                      <a16:colId xmlns:a16="http://schemas.microsoft.com/office/drawing/2014/main" val="1704237337"/>
                    </a:ext>
                  </a:extLst>
                </a:gridCol>
                <a:gridCol w="1243328">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523052">
                <a:tc>
                  <a:txBody>
                    <a:bodyPr/>
                    <a:lstStyle/>
                    <a:p>
                      <a:pPr algn="l" fontAlgn="ctr">
                        <a:buNone/>
                      </a:pPr>
                      <a:r>
                        <a:rPr lang="en-US" sz="1000" u="none" strike="noStrike">
                          <a:effectLst/>
                        </a:rPr>
                        <a:t>Neal </a:t>
                      </a:r>
                      <a:r>
                        <a:rPr lang="en-US" sz="1000" u="none" strike="noStrike" err="1">
                          <a:effectLst/>
                        </a:rPr>
                        <a:t>Harpstrite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261</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10/30/2026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 product line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424111864"/>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PP-NS-1620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878829395"/>
                  </a:ext>
                </a:extLst>
              </a:tr>
              <a:tr h="523052">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PP-OR-1620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426337766"/>
                  </a:ext>
                </a:extLst>
              </a:tr>
              <a:tr h="523052">
                <a:tc>
                  <a:txBody>
                    <a:bodyPr/>
                    <a:lstStyle/>
                    <a:p>
                      <a:pPr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PP-NS-1620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7/31/2028</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2267286132"/>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10002976</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MNS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aptitude agreement | 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548176782"/>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MS8190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MSS</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Ballard 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1040856636"/>
                  </a:ext>
                </a:extLst>
              </a:tr>
              <a:tr h="523052">
                <a:tc>
                  <a:txBody>
                    <a:bodyPr/>
                    <a:lstStyle/>
                    <a:p>
                      <a:pPr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10007544</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West Coast Purchasing Coalition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aptitude agreement | 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12/31/2025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Pre-packaged 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843645500"/>
                  </a:ext>
                </a:extLst>
              </a:tr>
              <a:tr h="523052">
                <a:tc>
                  <a:txBody>
                    <a:bodyPr/>
                    <a:lstStyle/>
                    <a:p>
                      <a:pPr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PP-NS-1620</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Yankee Alliance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Multi-Green</a:t>
                      </a:r>
                      <a:endParaRPr lang="en-US" sz="1000" b="0" i="0" u="none" strike="noStrike">
                        <a:solidFill>
                          <a:srgbClr val="000000"/>
                        </a:solidFill>
                        <a:effectLst/>
                        <a:latin typeface="Arial" panose="020B0604020202020204" pitchFamily="34" charset="0"/>
                      </a:endParaRPr>
                    </a:p>
                  </a:txBody>
                  <a:tcPr marR="2934" marT="2934" marB="0" anchor="ctr"/>
                </a:tc>
                <a:tc>
                  <a:txBody>
                    <a:bodyPr/>
                    <a:lstStyle/>
                    <a:p>
                      <a:pPr algn="l" fontAlgn="ctr">
                        <a:buNone/>
                      </a:pPr>
                      <a:r>
                        <a:rPr lang="en-US" sz="1000" u="none" strike="noStrike">
                          <a:effectLst/>
                        </a:rPr>
                        <a:t>Oral Care</a:t>
                      </a:r>
                      <a:endParaRPr lang="en-US" sz="1000" b="0" i="0" u="none" strike="noStrike">
                        <a:solidFill>
                          <a:srgbClr val="000000"/>
                        </a:solidFill>
                        <a:effectLst/>
                        <a:latin typeface="Arial" panose="020B0604020202020204" pitchFamily="34" charset="0"/>
                      </a:endParaRPr>
                    </a:p>
                  </a:txBody>
                  <a:tcPr marR="2934" marT="2934" marB="0" anchor="ctr"/>
                </a:tc>
                <a:extLst>
                  <a:ext uri="{0D108BD9-81ED-4DB2-BD59-A6C34878D82A}">
                    <a16:rowId xmlns:a16="http://schemas.microsoft.com/office/drawing/2014/main" val="3766437233"/>
                  </a:ext>
                </a:extLst>
              </a:tr>
            </a:tbl>
          </a:graphicData>
        </a:graphic>
      </p:graphicFrame>
      <p:sp>
        <p:nvSpPr>
          <p:cNvPr id="2" name="Title 1">
            <a:extLst>
              <a:ext uri="{FF2B5EF4-FFF2-40B4-BE49-F238E27FC236}">
                <a16:creationId xmlns:a16="http://schemas.microsoft.com/office/drawing/2014/main" id="{1FB03552-330C-3397-5F21-532E166BCADA}"/>
              </a:ext>
            </a:extLst>
          </p:cNvPr>
          <p:cNvSpPr>
            <a:spLocks noGrp="1"/>
          </p:cNvSpPr>
          <p:nvPr>
            <p:ph type="title"/>
          </p:nvPr>
        </p:nvSpPr>
        <p:spPr>
          <a:xfrm>
            <a:off x="522219" y="419100"/>
            <a:ext cx="10515600" cy="668820"/>
          </a:xfrm>
        </p:spPr>
        <p:txBody>
          <a:bodyPr>
            <a:normAutofit/>
          </a:bodyPr>
          <a:lstStyle/>
          <a:p>
            <a:r>
              <a:rPr lang="en-US"/>
              <a:t>Oral Care: Contracts</a:t>
            </a:r>
          </a:p>
        </p:txBody>
      </p:sp>
    </p:spTree>
    <p:extLst>
      <p:ext uri="{BB962C8B-B14F-4D97-AF65-F5344CB8AC3E}">
        <p14:creationId xmlns:p14="http://schemas.microsoft.com/office/powerpoint/2010/main" val="816320204"/>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6E30F-1557-5448-046C-C49A56AEA11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C3F2BF3-CC21-4F05-474C-58EA8F40BAA5}"/>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Oral Care: Highest Volume Codes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F37F7B94-7EC0-A3A3-4956-4A04DD8791F2}"/>
              </a:ext>
            </a:extLst>
          </p:cNvPr>
          <p:cNvSpPr txBox="1"/>
          <p:nvPr/>
        </p:nvSpPr>
        <p:spPr>
          <a:xfrm>
            <a:off x="314324" y="1246023"/>
            <a:ext cx="10963276" cy="1292662"/>
          </a:xfrm>
          <a:prstGeom prst="rect">
            <a:avLst/>
          </a:prstGeom>
          <a:noFill/>
        </p:spPr>
        <p:txBody>
          <a:bodyPr wrap="square" lIns="91440" tIns="45720" rIns="91440" bIns="45720" numCol="1" rtlCol="0" anchor="t">
            <a:spAutoFit/>
          </a:bodyPr>
          <a:lstStyle/>
          <a:p>
            <a:pPr marL="0" indent="0">
              <a:buNone/>
            </a:pPr>
            <a:endParaRPr lang="en-US" sz="2000" b="1">
              <a:cs typeface="Arial"/>
            </a:endParaRPr>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97640A7E-B480-4541-91B1-99C07EBFC782}"/>
              </a:ext>
            </a:extLst>
          </p:cNvPr>
          <p:cNvSpPr txBox="1"/>
          <p:nvPr/>
        </p:nvSpPr>
        <p:spPr>
          <a:xfrm>
            <a:off x="258793" y="1243641"/>
            <a:ext cx="7145546"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sv-SE" sz="2000" b="1" err="1">
                <a:solidFill>
                  <a:srgbClr val="000000"/>
                </a:solidFill>
                <a:latin typeface="Aptos"/>
                <a:ea typeface="Calibri"/>
                <a:cs typeface="Calibri"/>
              </a:rPr>
              <a:t>High</a:t>
            </a:r>
            <a:r>
              <a:rPr lang="sv-SE" sz="2000" b="1">
                <a:solidFill>
                  <a:srgbClr val="000000"/>
                </a:solidFill>
                <a:latin typeface="Aptos"/>
                <a:ea typeface="Calibri"/>
                <a:cs typeface="Calibri"/>
              </a:rPr>
              <a:t> </a:t>
            </a:r>
            <a:r>
              <a:rPr lang="sv-SE" sz="2000" b="1" err="1">
                <a:solidFill>
                  <a:srgbClr val="000000"/>
                </a:solidFill>
                <a:latin typeface="Aptos"/>
                <a:ea typeface="Calibri"/>
                <a:cs typeface="Calibri"/>
              </a:rPr>
              <a:t>Volume</a:t>
            </a:r>
            <a:r>
              <a:rPr lang="sv-SE" sz="2000" b="1">
                <a:solidFill>
                  <a:srgbClr val="000000"/>
                </a:solidFill>
                <a:latin typeface="Aptos"/>
                <a:ea typeface="Calibri"/>
                <a:cs typeface="Calibri"/>
              </a:rPr>
              <a:t>:</a:t>
            </a:r>
          </a:p>
          <a:p>
            <a:r>
              <a:rPr lang="sv-SE" sz="2000">
                <a:solidFill>
                  <a:srgbClr val="000000"/>
                </a:solidFill>
                <a:latin typeface="Aptos"/>
                <a:ea typeface="Calibri"/>
                <a:cs typeface="Calibri"/>
              </a:rPr>
              <a:t>97021 | BALLARD 24 </a:t>
            </a:r>
            <a:r>
              <a:rPr lang="sv-SE" sz="2000" err="1">
                <a:solidFill>
                  <a:srgbClr val="000000"/>
                </a:solidFill>
                <a:latin typeface="Aptos"/>
                <a:ea typeface="Calibri"/>
                <a:cs typeface="Calibri"/>
              </a:rPr>
              <a:t>Hour</a:t>
            </a:r>
            <a:r>
              <a:rPr lang="sv-SE" sz="2000">
                <a:solidFill>
                  <a:srgbClr val="000000"/>
                </a:solidFill>
                <a:latin typeface="Aptos"/>
                <a:ea typeface="Calibri"/>
                <a:cs typeface="Calibri"/>
              </a:rPr>
              <a:t> Oral Care Q4 Kit </a:t>
            </a:r>
            <a:endParaRPr lang="en-US">
              <a:cs typeface="Arial"/>
            </a:endParaRPr>
          </a:p>
          <a:p>
            <a:r>
              <a:rPr lang="en-US" sz="2000">
                <a:solidFill>
                  <a:srgbClr val="000000"/>
                </a:solidFill>
                <a:latin typeface="Aptos"/>
                <a:ea typeface="Calibri"/>
                <a:cs typeface="Calibri"/>
              </a:rPr>
              <a:t>97014 | BALLARD 24 Hour Oral Care Q4 Kit w/ CHG</a:t>
            </a:r>
            <a:endParaRPr lang="en-US"/>
          </a:p>
          <a:p>
            <a:r>
              <a:rPr lang="en-US" sz="2000">
                <a:solidFill>
                  <a:srgbClr val="000000"/>
                </a:solidFill>
                <a:latin typeface="Aptos"/>
                <a:ea typeface="Calibri"/>
                <a:cs typeface="Calibri"/>
              </a:rPr>
              <a:t>97020 | BALLARD 24 Hour Oral Care Q2 Kit</a:t>
            </a:r>
            <a:endParaRPr lang="en-US"/>
          </a:p>
          <a:p>
            <a:r>
              <a:rPr lang="en-US" sz="2000">
                <a:solidFill>
                  <a:srgbClr val="000000"/>
                </a:solidFill>
                <a:latin typeface="Aptos"/>
                <a:ea typeface="Calibri"/>
                <a:cs typeface="Calibri"/>
              </a:rPr>
              <a:t>97012 | BALLARD 24 Hour Oral Care Q2 Kit w/ CHG</a:t>
            </a:r>
            <a:endParaRPr lang="en-US"/>
          </a:p>
          <a:p>
            <a:r>
              <a:rPr lang="sv-SE" sz="2000">
                <a:solidFill>
                  <a:srgbClr val="444444"/>
                </a:solidFill>
                <a:latin typeface="Aptos"/>
                <a:ea typeface="Calibri"/>
                <a:cs typeface="Calibri"/>
              </a:rPr>
              <a:t>99789 | BALLARD OC PREP PK,40</a:t>
            </a:r>
            <a:r>
              <a:rPr lang="en-US" sz="2000">
                <a:solidFill>
                  <a:srgbClr val="444444"/>
                </a:solidFill>
                <a:latin typeface="Aptos"/>
                <a:ea typeface="Calibri"/>
                <a:cs typeface="Calibri"/>
              </a:rPr>
              <a:t>​</a:t>
            </a:r>
            <a:endParaRPr lang="en-US" sz="2000">
              <a:cs typeface="Arial"/>
            </a:endParaRPr>
          </a:p>
          <a:p>
            <a:pPr rtl="0"/>
            <a:r>
              <a:rPr lang="en-US" sz="2000">
                <a:solidFill>
                  <a:srgbClr val="444444"/>
                </a:solidFill>
                <a:latin typeface="Aptos"/>
                <a:ea typeface="Calibri"/>
                <a:cs typeface="Calibri"/>
              </a:rPr>
              <a:t>12262 | BALLARD MOUTH MOISTURIZER,0.35OZ,144​</a:t>
            </a:r>
          </a:p>
          <a:p>
            <a:pPr rtl="0"/>
            <a:r>
              <a:rPr lang="en-US" sz="2000">
                <a:solidFill>
                  <a:srgbClr val="444444"/>
                </a:solidFill>
                <a:latin typeface="Aptos"/>
                <a:ea typeface="Calibri"/>
                <a:cs typeface="Calibri"/>
              </a:rPr>
              <a:t>12260 | BALLARD OC SWAB KIT,50​</a:t>
            </a:r>
          </a:p>
          <a:p>
            <a:pPr rtl="0"/>
            <a:r>
              <a:rPr lang="en-US" sz="2000">
                <a:solidFill>
                  <a:srgbClr val="444444"/>
                </a:solidFill>
                <a:latin typeface="Aptos"/>
                <a:ea typeface="Calibri"/>
                <a:cs typeface="Calibri"/>
              </a:rPr>
              <a:t>33971 | BALLARD SCT SWAB PK BURST CUP,80​</a:t>
            </a:r>
          </a:p>
          <a:p>
            <a:pPr rtl="0"/>
            <a:r>
              <a:rPr lang="en-US" sz="2000">
                <a:solidFill>
                  <a:srgbClr val="444444"/>
                </a:solidFill>
                <a:latin typeface="Aptos"/>
                <a:ea typeface="Calibri"/>
                <a:cs typeface="Calibri"/>
              </a:rPr>
              <a:t>99791 | BALLARD OC TOOTHBRUSH PK,40​</a:t>
            </a:r>
          </a:p>
          <a:p>
            <a:pPr rtl="0"/>
            <a:r>
              <a:rPr lang="en-US" sz="2000">
                <a:solidFill>
                  <a:srgbClr val="444444"/>
                </a:solidFill>
                <a:latin typeface="Aptos"/>
                <a:ea typeface="Calibri"/>
                <a:cs typeface="Calibri"/>
              </a:rPr>
              <a:t>33970 | BALLARD SCT SWAB BLK PK BURST CUP,40​</a:t>
            </a:r>
          </a:p>
          <a:p>
            <a:pPr rtl="0"/>
            <a:r>
              <a:rPr lang="it-IT" sz="2000">
                <a:solidFill>
                  <a:srgbClr val="444444"/>
                </a:solidFill>
                <a:latin typeface="Aptos"/>
                <a:ea typeface="Calibri"/>
                <a:cs typeface="Calibri"/>
              </a:rPr>
              <a:t>12263 | BALLARD HYDRO PEROX ORAL RINSE MINT,100</a:t>
            </a:r>
            <a:r>
              <a:rPr lang="en-US" sz="2000">
                <a:solidFill>
                  <a:srgbClr val="444444"/>
                </a:solidFill>
                <a:latin typeface="Aptos"/>
                <a:ea typeface="Calibri"/>
                <a:cs typeface="Calibri"/>
              </a:rPr>
              <a:t>​</a:t>
            </a:r>
          </a:p>
          <a:p>
            <a:endParaRPr lang="en-US">
              <a:solidFill>
                <a:srgbClr val="444444"/>
              </a:solidFill>
              <a:latin typeface="Aptos"/>
              <a:ea typeface="Calibri"/>
              <a:cs typeface="Calibri"/>
            </a:endParaRPr>
          </a:p>
          <a:p>
            <a:pPr algn="ctr"/>
            <a:endParaRPr lang="en-US">
              <a:solidFill>
                <a:srgbClr val="000000"/>
              </a:solidFill>
              <a:latin typeface="Arial" panose="020B0604020202020204"/>
              <a:ea typeface="Calibri"/>
              <a:cs typeface="Arial" panose="020B0604020202020204"/>
            </a:endParaRPr>
          </a:p>
        </p:txBody>
      </p:sp>
    </p:spTree>
    <p:extLst>
      <p:ext uri="{BB962C8B-B14F-4D97-AF65-F5344CB8AC3E}">
        <p14:creationId xmlns:p14="http://schemas.microsoft.com/office/powerpoint/2010/main" val="26915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6E30F-1557-5448-046C-C49A56AEA11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2E2A6A-6E8C-B4A3-8A48-865BDCADCB92}"/>
              </a:ext>
            </a:extLst>
          </p:cNvPr>
          <p:cNvSpPr>
            <a:spLocks noGrp="1"/>
          </p:cNvSpPr>
          <p:nvPr>
            <p:ph idx="1"/>
          </p:nvPr>
        </p:nvSpPr>
        <p:spPr/>
        <p:txBody>
          <a:bodyPr>
            <a:normAutofit/>
          </a:bodyPr>
          <a:lstStyle/>
          <a:p>
            <a:pPr marL="342900" indent="-342900">
              <a:buFont typeface="Arial" panose="020B0604020202020204" pitchFamily="34" charset="0"/>
              <a:buChar char="•"/>
            </a:pPr>
            <a:r>
              <a:rPr lang="en-US" sz="1800"/>
              <a:t>Do you currently use the Sage kit with open thumb ports?</a:t>
            </a:r>
          </a:p>
          <a:p>
            <a:pPr marL="342900" indent="-342900">
              <a:buFont typeface="Arial" panose="020B0604020202020204" pitchFamily="34" charset="0"/>
              <a:buChar char="•"/>
            </a:pPr>
            <a:endParaRPr lang="en-US" sz="1800"/>
          </a:p>
          <a:p>
            <a:pPr marL="342900" indent="-342900">
              <a:buFont typeface="Arial" panose="020B0604020202020204" pitchFamily="34" charset="0"/>
              <a:buChar char="•"/>
            </a:pPr>
            <a:r>
              <a:rPr lang="en-US" sz="1800"/>
              <a:t>What have you found to be the pros and cons of the current product?</a:t>
            </a:r>
          </a:p>
          <a:p>
            <a:pPr marL="342900" indent="-342900">
              <a:buFont typeface="Arial" panose="020B0604020202020204" pitchFamily="34" charset="0"/>
              <a:buChar char="•"/>
            </a:pPr>
            <a:endParaRPr lang="en-US" sz="1800"/>
          </a:p>
          <a:p>
            <a:pPr marL="342900" indent="-342900">
              <a:buFont typeface="Arial" panose="020B0604020202020204" pitchFamily="34" charset="0"/>
              <a:buChar char="•"/>
            </a:pPr>
            <a:r>
              <a:rPr lang="en-US" sz="1800"/>
              <a:t>What quality improvement projects are you working on currently? (infection control)?</a:t>
            </a:r>
          </a:p>
          <a:p>
            <a:pPr marL="342900" indent="-342900">
              <a:buFont typeface="Arial" panose="020B0604020202020204" pitchFamily="34" charset="0"/>
              <a:buChar char="•"/>
            </a:pPr>
            <a:endParaRPr lang="en-US" sz="1800"/>
          </a:p>
          <a:p>
            <a:pPr marL="342900" indent="-342900">
              <a:buFont typeface="Arial" panose="020B0604020202020204" pitchFamily="34" charset="0"/>
              <a:buChar char="•"/>
            </a:pPr>
            <a:r>
              <a:rPr lang="en-US" sz="1800"/>
              <a:t>Are you using the oral care kit that is on your GPO contract?</a:t>
            </a:r>
          </a:p>
          <a:p>
            <a:pPr marL="342900" indent="-342900">
              <a:buFont typeface="Arial" panose="020B0604020202020204" pitchFamily="34" charset="0"/>
              <a:buChar char="•"/>
            </a:pPr>
            <a:endParaRPr lang="en-US" sz="1800"/>
          </a:p>
          <a:p>
            <a:pPr marL="342900" indent="-342900">
              <a:buFont typeface="Arial" panose="020B0604020202020204" pitchFamily="34" charset="0"/>
              <a:buChar char="•"/>
            </a:pPr>
            <a:r>
              <a:rPr lang="en-US" sz="1800"/>
              <a:t>What are you using for oral care in areas outside your ICUs?</a:t>
            </a:r>
          </a:p>
        </p:txBody>
      </p:sp>
      <p:sp>
        <p:nvSpPr>
          <p:cNvPr id="2" name="Title 1">
            <a:extLst>
              <a:ext uri="{FF2B5EF4-FFF2-40B4-BE49-F238E27FC236}">
                <a16:creationId xmlns:a16="http://schemas.microsoft.com/office/drawing/2014/main" id="{7815ABF9-FFA7-AFC3-916E-ACFC6D335A8E}"/>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Oral Care: Questions to Ask</a:t>
            </a:r>
            <a:endParaRPr lang="en-US"/>
          </a:p>
        </p:txBody>
      </p:sp>
    </p:spTree>
    <p:extLst>
      <p:ext uri="{BB962C8B-B14F-4D97-AF65-F5344CB8AC3E}">
        <p14:creationId xmlns:p14="http://schemas.microsoft.com/office/powerpoint/2010/main" val="2006099477"/>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A0411-8D53-86AA-2ED4-2F841CEE60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293E02D-CA0E-08AD-86DB-29F1288EC0EC}"/>
              </a:ext>
            </a:extLst>
          </p:cNvPr>
          <p:cNvSpPr txBox="1"/>
          <p:nvPr/>
        </p:nvSpPr>
        <p:spPr>
          <a:xfrm>
            <a:off x="7460488" y="1228397"/>
            <a:ext cx="3256280" cy="5355312"/>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Wingdings" panose="020B0604020202020204" pitchFamily="34" charset="0"/>
              <a:buChar char="Ø"/>
            </a:pPr>
            <a:endParaRPr lang="en-US" sz="1600">
              <a:cs typeface="Arial" panose="020B0604020202020204"/>
            </a:endParaRPr>
          </a:p>
          <a:p>
            <a:pPr marL="285750" indent="-285750">
              <a:buFont typeface="Wingdings" panose="020B0604020202020204" pitchFamily="34" charset="0"/>
              <a:buChar char="Ø"/>
            </a:pPr>
            <a:r>
              <a:rPr lang="en-US" sz="1600">
                <a:ea typeface="+mn-lt"/>
                <a:cs typeface="+mn-lt"/>
                <a:hlinkClick r:id="rId3"/>
              </a:rPr>
              <a:t>Ballard Oral Care Lit Sheet</a:t>
            </a:r>
            <a:endParaRPr lang="en-US" sz="1600">
              <a:ea typeface="+mn-lt"/>
              <a:cs typeface="+mn-lt"/>
            </a:endParaRPr>
          </a:p>
          <a:p>
            <a:pPr marL="285750" indent="-285750">
              <a:buFont typeface="Wingdings" panose="020B0604020202020204" pitchFamily="34" charset="0"/>
              <a:buChar char="Ø"/>
            </a:pPr>
            <a:endParaRPr lang="en-US" sz="1600">
              <a:ea typeface="+mn-lt"/>
              <a:cs typeface="+mn-lt"/>
            </a:endParaRPr>
          </a:p>
          <a:p>
            <a:pPr marL="285750" indent="-285750">
              <a:buFont typeface="Wingdings" panose="020B0604020202020204" pitchFamily="34" charset="0"/>
              <a:buChar char="Ø"/>
            </a:pPr>
            <a:r>
              <a:rPr lang="en-US" sz="1600">
                <a:ea typeface="+mn-lt"/>
                <a:cs typeface="+mn-lt"/>
                <a:hlinkClick r:id="rId4"/>
              </a:rPr>
              <a:t>Ballard Oral Care Q2 Poster</a:t>
            </a:r>
            <a:endParaRPr lang="en-US" sz="1600">
              <a:cs typeface="Arial"/>
            </a:endParaRPr>
          </a:p>
          <a:p>
            <a:pPr marL="285750" indent="-285750">
              <a:buFont typeface="Wingdings" panose="020B0604020202020204" pitchFamily="34" charset="0"/>
              <a:buChar char="Ø"/>
            </a:pPr>
            <a:endParaRPr lang="en-US" sz="1600">
              <a:ea typeface="+mn-lt"/>
              <a:cs typeface="+mn-lt"/>
            </a:endParaRPr>
          </a:p>
          <a:p>
            <a:pPr marL="285750" indent="-285750">
              <a:buFont typeface="Wingdings" panose="020B0604020202020204" pitchFamily="34" charset="0"/>
              <a:buChar char="Ø"/>
            </a:pPr>
            <a:r>
              <a:rPr lang="en-US" sz="1600">
                <a:ea typeface="+mn-lt"/>
                <a:cs typeface="+mn-lt"/>
                <a:hlinkClick r:id="rId5"/>
              </a:rPr>
              <a:t>Ballard Q4 Oral Care In-Service Poster</a:t>
            </a:r>
            <a:endParaRPr lang="en-US" sz="1600">
              <a:ea typeface="+mn-lt"/>
              <a:cs typeface="+mn-lt"/>
            </a:endParaRPr>
          </a:p>
          <a:p>
            <a:pPr marL="285750" indent="-285750">
              <a:buFont typeface="Wingdings" panose="020B0604020202020204" pitchFamily="34" charset="0"/>
              <a:buChar char="Ø"/>
            </a:pPr>
            <a:endParaRPr lang="en-US" sz="1600">
              <a:ea typeface="+mn-lt"/>
              <a:cs typeface="+mn-lt"/>
            </a:endParaRPr>
          </a:p>
          <a:p>
            <a:pPr marL="285750" indent="-285750">
              <a:buFont typeface="Wingdings" panose="020B0604020202020204" pitchFamily="34" charset="0"/>
              <a:buChar char="Ø"/>
            </a:pPr>
            <a:r>
              <a:rPr lang="en-US" sz="1600">
                <a:ea typeface="+mn-lt"/>
                <a:cs typeface="+mn-lt"/>
                <a:hlinkClick r:id="rId6"/>
              </a:rPr>
              <a:t>Ballard Oral Care In-Service Poster</a:t>
            </a:r>
            <a:endParaRPr lang="en-US" sz="1600">
              <a:cs typeface="Arial"/>
            </a:endParaRPr>
          </a:p>
          <a:p>
            <a:pPr marL="285750" indent="-285750">
              <a:buFont typeface="Wingdings" panose="020B0604020202020204" pitchFamily="34" charset="0"/>
              <a:buChar char="Ø"/>
            </a:pPr>
            <a:endParaRPr lang="en-US" sz="1600">
              <a:ea typeface="+mn-lt"/>
              <a:cs typeface="+mn-lt"/>
            </a:endParaRPr>
          </a:p>
          <a:p>
            <a:pPr marL="285750" indent="-285750">
              <a:buFont typeface="Wingdings" panose="020B0604020202020204" pitchFamily="34" charset="0"/>
              <a:buChar char="Ø"/>
            </a:pPr>
            <a:r>
              <a:rPr lang="en-US" sz="1600">
                <a:ea typeface="+mn-lt"/>
                <a:cs typeface="+mn-lt"/>
                <a:hlinkClick r:id="rId7"/>
              </a:rPr>
              <a:t>Ballard Oral Care 24-Hour Kit In-Service Video</a:t>
            </a:r>
            <a:endParaRPr lang="en-US" sz="1600">
              <a:cs typeface="Arial"/>
            </a:endParaRPr>
          </a:p>
          <a:p>
            <a:pPr marL="285750" indent="-285750">
              <a:buFont typeface="Wingdings" panose="020B0604020202020204" pitchFamily="34" charset="0"/>
              <a:buChar char="Ø"/>
            </a:pPr>
            <a:endParaRPr lang="en-US" sz="1600">
              <a:cs typeface="Arial"/>
            </a:endParaRPr>
          </a:p>
          <a:p>
            <a:pPr marL="285750" indent="-285750">
              <a:buFont typeface="Wingdings" panose="020B0604020202020204" pitchFamily="34" charset="0"/>
              <a:buChar char="Ø"/>
            </a:pPr>
            <a:r>
              <a:rPr lang="en-US" sz="1600">
                <a:ea typeface="+mn-lt"/>
                <a:cs typeface="+mn-lt"/>
                <a:hlinkClick r:id="rId8"/>
              </a:rPr>
              <a:t>Ballard Assisted Care In-Service Video</a:t>
            </a:r>
            <a:endParaRPr lang="en-US" sz="1600">
              <a:cs typeface="Arial"/>
            </a:endParaRPr>
          </a:p>
          <a:p>
            <a:pPr marL="285750" indent="-285750">
              <a:buFont typeface="Wingdings" panose="020B0604020202020204" pitchFamily="34" charset="0"/>
              <a:buChar char="Ø"/>
            </a:pPr>
            <a:endParaRPr lang="en-US" sz="1600">
              <a:ea typeface="+mn-lt"/>
              <a:cs typeface="+mn-lt"/>
            </a:endParaRPr>
          </a:p>
          <a:p>
            <a:pPr marL="285750" indent="-285750">
              <a:buFont typeface="Wingdings" panose="020B0604020202020204" pitchFamily="34" charset="0"/>
              <a:buChar char="Ø"/>
            </a:pPr>
            <a:r>
              <a:rPr lang="en-US" sz="1600">
                <a:ea typeface="+mn-lt"/>
                <a:cs typeface="+mn-lt"/>
                <a:hlinkClick r:id="rId9"/>
              </a:rPr>
              <a:t>Oral Care Internal Podcast </a:t>
            </a:r>
            <a:endParaRPr lang="en-US" sz="1600">
              <a:cs typeface="Arial" panose="020B0604020202020204"/>
            </a:endParaRPr>
          </a:p>
          <a:p>
            <a:pPr marL="285750" indent="-285750">
              <a:buFont typeface="Wingdings" panose="05000000000000000000" pitchFamily="2" charset="2"/>
              <a:buChar char="Ø"/>
            </a:pPr>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p:txBody>
      </p:sp>
      <p:sp>
        <p:nvSpPr>
          <p:cNvPr id="3" name="Content Placeholder 2">
            <a:extLst>
              <a:ext uri="{FF2B5EF4-FFF2-40B4-BE49-F238E27FC236}">
                <a16:creationId xmlns:a16="http://schemas.microsoft.com/office/drawing/2014/main" id="{B8E8BDC6-F4A6-906F-E109-F6BEE011C952}"/>
              </a:ext>
            </a:extLst>
          </p:cNvPr>
          <p:cNvSpPr>
            <a:spLocks noGrp="1"/>
          </p:cNvSpPr>
          <p:nvPr>
            <p:ph idx="1"/>
          </p:nvPr>
        </p:nvSpPr>
        <p:spPr>
          <a:xfrm>
            <a:off x="561975" y="1400175"/>
            <a:ext cx="6719771" cy="4737153"/>
          </a:xfrm>
        </p:spPr>
        <p:txBody>
          <a:bodyPr>
            <a:normAutofit fontScale="85000" lnSpcReduction="20000"/>
          </a:bodyPr>
          <a:lstStyle/>
          <a:p>
            <a:pPr marL="0" indent="0">
              <a:buNone/>
            </a:pPr>
            <a:r>
              <a:rPr lang="en-US"/>
              <a:t>Built to drive compliance</a:t>
            </a:r>
          </a:p>
          <a:p>
            <a:pPr marL="0" indent="0">
              <a:buNone/>
            </a:pPr>
            <a:endParaRPr lang="en-US"/>
          </a:p>
          <a:p>
            <a:pPr marL="0" indent="0">
              <a:buNone/>
            </a:pPr>
            <a:r>
              <a:rPr lang="en-US"/>
              <a:t>Color coded for ease of use</a:t>
            </a:r>
          </a:p>
          <a:p>
            <a:pPr marL="0" indent="0">
              <a:buNone/>
            </a:pPr>
            <a:endParaRPr lang="en-US"/>
          </a:p>
          <a:p>
            <a:pPr marL="0" indent="0">
              <a:buNone/>
            </a:pPr>
            <a:r>
              <a:rPr lang="en-US"/>
              <a:t>Closed system with on/off switch</a:t>
            </a:r>
          </a:p>
          <a:p>
            <a:pPr marL="0" indent="0">
              <a:buNone/>
            </a:pPr>
            <a:endParaRPr lang="en-US"/>
          </a:p>
          <a:p>
            <a:pPr marL="0" indent="0">
              <a:buNone/>
            </a:pPr>
            <a:r>
              <a:rPr lang="en-US"/>
              <a:t>GPO Position: Sole Source HealthTrust</a:t>
            </a:r>
          </a:p>
          <a:p>
            <a:endParaRPr lang="en-US" u="sng">
              <a:solidFill>
                <a:schemeClr val="accent1">
                  <a:lumMod val="75000"/>
                </a:schemeClr>
              </a:solidFill>
            </a:endParaRPr>
          </a:p>
          <a:p>
            <a:pPr marL="0" indent="0">
              <a:buNone/>
            </a:pPr>
            <a:endParaRPr lang="en-US"/>
          </a:p>
          <a:p>
            <a:pPr marL="0" indent="0">
              <a:buNone/>
            </a:pPr>
            <a:endParaRPr lang="en-US"/>
          </a:p>
          <a:p>
            <a:pPr marL="0" indent="0">
              <a:buNone/>
            </a:pPr>
            <a:r>
              <a:rPr lang="en-US"/>
              <a:t>*Prime Targets: </a:t>
            </a:r>
          </a:p>
          <a:p>
            <a:pPr marL="342900" indent="-342900">
              <a:buFont typeface="Wingdings" panose="05000000000000000000" pitchFamily="2" charset="2"/>
              <a:buChar char="§"/>
            </a:pPr>
            <a:r>
              <a:rPr lang="en-US"/>
              <a:t>Sole Source contract with HealthTrust</a:t>
            </a:r>
          </a:p>
          <a:p>
            <a:pPr marL="342900" indent="-342900">
              <a:buFont typeface="Wingdings" panose="05000000000000000000" pitchFamily="2" charset="2"/>
              <a:buChar char="§"/>
            </a:pPr>
            <a:r>
              <a:rPr lang="en-US"/>
              <a:t>Customers that use our kit in ICU only could use our Mini-Kit in other areas. </a:t>
            </a:r>
          </a:p>
          <a:p>
            <a:endParaRPr lang="en-US"/>
          </a:p>
        </p:txBody>
      </p:sp>
      <p:sp>
        <p:nvSpPr>
          <p:cNvPr id="2" name="Title 1">
            <a:extLst>
              <a:ext uri="{FF2B5EF4-FFF2-40B4-BE49-F238E27FC236}">
                <a16:creationId xmlns:a16="http://schemas.microsoft.com/office/drawing/2014/main" id="{7A01E61D-1B4E-12FF-0210-F2AE5995D85C}"/>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Oral Care: Key Selling Points</a:t>
            </a:r>
            <a:endParaRPr lang="en-US"/>
          </a:p>
        </p:txBody>
      </p:sp>
    </p:spTree>
    <p:extLst>
      <p:ext uri="{BB962C8B-B14F-4D97-AF65-F5344CB8AC3E}">
        <p14:creationId xmlns:p14="http://schemas.microsoft.com/office/powerpoint/2010/main" val="2621583720"/>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F1460-31D3-3DBB-423B-C7002A24B4D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ED5F05-F7DC-5F3F-3F99-392076F5A693}"/>
              </a:ext>
            </a:extLst>
          </p:cNvPr>
          <p:cNvSpPr>
            <a:spLocks noGrp="1"/>
          </p:cNvSpPr>
          <p:nvPr>
            <p:ph idx="1"/>
          </p:nvPr>
        </p:nvSpPr>
        <p:spPr>
          <a:xfrm>
            <a:off x="561976" y="1400175"/>
            <a:ext cx="8537420" cy="4737153"/>
          </a:xfrm>
        </p:spPr>
        <p:txBody>
          <a:bodyPr>
            <a:normAutofit lnSpcReduction="10000"/>
          </a:bodyPr>
          <a:lstStyle/>
          <a:p>
            <a:pPr marL="0" indent="0">
              <a:buNone/>
            </a:pPr>
            <a:r>
              <a:rPr lang="en-US" sz="1800" b="1"/>
              <a:t>Too many pieces</a:t>
            </a:r>
          </a:p>
          <a:p>
            <a:pPr marL="0" indent="0">
              <a:buNone/>
            </a:pPr>
            <a:r>
              <a:rPr lang="en-US" sz="1800"/>
              <a:t>Only the suction handle is additional…this allows for secretions to flow through instead of escape out of the suction hole.</a:t>
            </a:r>
          </a:p>
          <a:p>
            <a:pPr marL="0" indent="0">
              <a:buNone/>
            </a:pPr>
            <a:endParaRPr lang="en-US" sz="1800" b="1"/>
          </a:p>
          <a:p>
            <a:pPr marL="0" indent="0">
              <a:buNone/>
            </a:pPr>
            <a:r>
              <a:rPr lang="en-US" sz="1800" b="1"/>
              <a:t>Tools fall off the suction handle</a:t>
            </a:r>
          </a:p>
          <a:p>
            <a:pPr marL="0" indent="0">
              <a:buNone/>
            </a:pPr>
            <a:r>
              <a:rPr lang="en-US" sz="1800"/>
              <a:t>This is an educational issue. If you push and twist the tool onto the suction handle, it will stay on securely.</a:t>
            </a:r>
          </a:p>
          <a:p>
            <a:pPr marL="0" indent="0">
              <a:buNone/>
            </a:pPr>
            <a:endParaRPr lang="en-US" sz="1800" b="1"/>
          </a:p>
          <a:p>
            <a:pPr marL="0" indent="0">
              <a:buNone/>
            </a:pPr>
            <a:r>
              <a:rPr lang="en-US" sz="1800" b="1"/>
              <a:t>I like the burst pouch</a:t>
            </a:r>
          </a:p>
          <a:p>
            <a:pPr marL="0" indent="0">
              <a:buNone/>
            </a:pPr>
            <a:r>
              <a:rPr lang="en-US" sz="1800"/>
              <a:t>You can burst with the Ballard brand if needed. However, we suggest using the tray as a workstation instead.</a:t>
            </a:r>
            <a:endParaRPr lang="en-US" sz="1800" b="1"/>
          </a:p>
          <a:p>
            <a:pPr marL="0" indent="0">
              <a:buNone/>
            </a:pPr>
            <a:endParaRPr lang="en-US" sz="1800" b="1"/>
          </a:p>
          <a:p>
            <a:pPr marL="0" indent="0">
              <a:buNone/>
            </a:pPr>
            <a:r>
              <a:rPr lang="en-US" sz="1800" b="1"/>
              <a:t>I like the combined moisturizer/CPC</a:t>
            </a:r>
          </a:p>
          <a:p>
            <a:pPr marL="0" indent="0">
              <a:buNone/>
            </a:pPr>
            <a:r>
              <a:rPr lang="en-US" sz="1800"/>
              <a:t>With this approach, the moisturizer may get suctioned out instead of staying on the patient.</a:t>
            </a:r>
          </a:p>
          <a:p>
            <a:endParaRPr lang="en-US" sz="1800"/>
          </a:p>
        </p:txBody>
      </p:sp>
      <p:sp>
        <p:nvSpPr>
          <p:cNvPr id="2" name="Title 1">
            <a:extLst>
              <a:ext uri="{FF2B5EF4-FFF2-40B4-BE49-F238E27FC236}">
                <a16:creationId xmlns:a16="http://schemas.microsoft.com/office/drawing/2014/main" id="{507182B3-2149-176D-DC2F-4B1E8479853E}"/>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Oral Care: Objection Handling</a:t>
            </a:r>
            <a:endParaRPr lang="en-US"/>
          </a:p>
        </p:txBody>
      </p:sp>
    </p:spTree>
    <p:extLst>
      <p:ext uri="{BB962C8B-B14F-4D97-AF65-F5344CB8AC3E}">
        <p14:creationId xmlns:p14="http://schemas.microsoft.com/office/powerpoint/2010/main" val="2361710634"/>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D4AC90-E9CE-1C5F-9051-8C31F1066B9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3A4395-D5D0-6A3A-E24D-926120FFC8B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253</a:t>
            </a:fld>
            <a:endParaRPr lang="en-US"/>
          </a:p>
        </p:txBody>
      </p:sp>
      <p:sp>
        <p:nvSpPr>
          <p:cNvPr id="3" name="Title 2">
            <a:extLst>
              <a:ext uri="{FF2B5EF4-FFF2-40B4-BE49-F238E27FC236}">
                <a16:creationId xmlns:a16="http://schemas.microsoft.com/office/drawing/2014/main" id="{A19FBA34-DC5D-66F9-0BBA-9BE3F777984C}"/>
              </a:ext>
            </a:extLst>
          </p:cNvPr>
          <p:cNvSpPr>
            <a:spLocks noGrp="1"/>
          </p:cNvSpPr>
          <p:nvPr>
            <p:ph type="title"/>
          </p:nvPr>
        </p:nvSpPr>
        <p:spPr>
          <a:xfrm>
            <a:off x="3329609" y="3676303"/>
            <a:ext cx="8311302" cy="2635399"/>
          </a:xfrm>
        </p:spPr>
        <p:txBody>
          <a:bodyPr>
            <a:normAutofit/>
          </a:bodyPr>
          <a:lstStyle/>
          <a:p>
            <a:r>
              <a:rPr lang="en-US"/>
              <a:t>Medication Delivery</a:t>
            </a:r>
            <a:br>
              <a:rPr lang="en-US"/>
            </a:br>
            <a:endParaRPr lang="en-US"/>
          </a:p>
        </p:txBody>
      </p:sp>
    </p:spTree>
    <p:extLst>
      <p:ext uri="{BB962C8B-B14F-4D97-AF65-F5344CB8AC3E}">
        <p14:creationId xmlns:p14="http://schemas.microsoft.com/office/powerpoint/2010/main" val="3208093866"/>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389653" y="3799161"/>
            <a:ext cx="5063593" cy="2338167"/>
          </a:xfrm>
        </p:spPr>
        <p:txBody>
          <a:bodyPr>
            <a:normAutofit/>
          </a:bodyPr>
          <a:lstStyle/>
          <a:p>
            <a:r>
              <a:rPr lang="en-US" sz="2000" b="1" i="1">
                <a:solidFill>
                  <a:srgbClr val="1D51A4"/>
                </a:solidFill>
                <a:latin typeface="+mn-lt"/>
              </a:rPr>
              <a:t>Tail Winds</a:t>
            </a:r>
          </a:p>
          <a:p>
            <a:pPr marL="285750" indent="-285750">
              <a:buFont typeface="Arial" panose="020B0604020202020204" pitchFamily="34" charset="0"/>
              <a:buChar char="•"/>
            </a:pPr>
            <a:r>
              <a:rPr lang="en-US" sz="1400" i="1"/>
              <a:t>HCA contracts</a:t>
            </a:r>
          </a:p>
          <a:p>
            <a:pPr marL="285750" indent="-285750">
              <a:buFont typeface="Arial" panose="020B0604020202020204" pitchFamily="34" charset="0"/>
              <a:buChar char="•"/>
            </a:pPr>
            <a:r>
              <a:rPr lang="en-US" sz="1400" i="1"/>
              <a:t>Salter EUMDR complete (except </a:t>
            </a:r>
            <a:r>
              <a:rPr lang="en-US" sz="1400" i="1" err="1"/>
              <a:t>NebuTech</a:t>
            </a:r>
            <a:r>
              <a:rPr lang="en-US" sz="1400" i="1"/>
              <a:t>)</a:t>
            </a:r>
          </a:p>
          <a:p>
            <a:pPr lvl="1"/>
            <a:endParaRPr lang="en-US"/>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254</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vert="horz" lIns="91440" tIns="45720" rIns="91440" bIns="45720" rtlCol="0" anchor="ctr">
            <a:normAutofit/>
          </a:bodyPr>
          <a:lstStyle/>
          <a:p>
            <a:r>
              <a:rPr lang="en-US"/>
              <a:t>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a:cxnSpLocks/>
          </p:cNvCxnSpPr>
          <p:nvPr/>
        </p:nvCxnSpPr>
        <p:spPr>
          <a:xfrm>
            <a:off x="5995371" y="1282480"/>
            <a:ext cx="0" cy="53013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61408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816613E8-0FED-5804-91E9-330B6FFDB0B7}"/>
              </a:ext>
            </a:extLst>
          </p:cNvPr>
          <p:cNvSpPr txBox="1">
            <a:spLocks/>
          </p:cNvSpPr>
          <p:nvPr/>
        </p:nvSpPr>
        <p:spPr>
          <a:xfrm>
            <a:off x="714374" y="1087920"/>
            <a:ext cx="5212080" cy="2468880"/>
          </a:xfrm>
          <a:prstGeom prst="rect">
            <a:avLst/>
          </a:prstGeom>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Total Market Size</a:t>
            </a:r>
          </a:p>
          <a:p>
            <a:pPr marL="342900" indent="-342900">
              <a:buFont typeface="Arial" panose="020B0604020202020204" pitchFamily="34" charset="0"/>
              <a:buChar char="•"/>
            </a:pPr>
            <a:r>
              <a:rPr lang="en-US" sz="1400" b="1">
                <a:latin typeface="+mn-lt"/>
              </a:rPr>
              <a:t>Total Addressable Market		$397.8M</a:t>
            </a:r>
          </a:p>
          <a:p>
            <a:pPr marL="1028700" lvl="1" indent="-342900"/>
            <a:r>
              <a:rPr lang="en-US" sz="1400">
                <a:latin typeface="+mn-lt"/>
              </a:rPr>
              <a:t>Domestic (Acute)		$156.2M – 39.3%</a:t>
            </a:r>
          </a:p>
          <a:p>
            <a:pPr marL="1028700" lvl="1" indent="-342900"/>
            <a:r>
              <a:rPr lang="en-US" sz="1400">
                <a:latin typeface="+mn-lt"/>
              </a:rPr>
              <a:t>Domestic (Ext. Care)		$31.2M – 7.9% </a:t>
            </a:r>
          </a:p>
          <a:p>
            <a:pPr marL="1028700" lvl="1" indent="-342900"/>
            <a:r>
              <a:rPr lang="en-US" sz="1400">
                <a:latin typeface="+mn-lt"/>
              </a:rPr>
              <a:t>International (if applicable)	$210.4M –  52.9%</a:t>
            </a:r>
          </a:p>
          <a:p>
            <a:pPr marL="342900" indent="-342900">
              <a:buFont typeface="Arial" panose="020B0604020202020204" pitchFamily="34" charset="0"/>
              <a:buChar char="•"/>
            </a:pPr>
            <a:r>
              <a:rPr lang="en-US" sz="1400" b="1">
                <a:latin typeface="+mn-lt"/>
              </a:rPr>
              <a:t>Market Leaders (Domestic Acute Only)</a:t>
            </a:r>
          </a:p>
          <a:p>
            <a:pPr marL="1028700" lvl="1" indent="-342900">
              <a:buFont typeface="+mj-lt"/>
              <a:buAutoNum type="arabicPeriod"/>
            </a:pPr>
            <a:r>
              <a:rPr lang="en-US" sz="1400" err="1">
                <a:latin typeface="+mn-lt"/>
              </a:rPr>
              <a:t>Aerogen</a:t>
            </a:r>
            <a:r>
              <a:rPr lang="en-US" sz="1400">
                <a:latin typeface="+mn-lt"/>
              </a:rPr>
              <a:t>	 		$46.3M – 29.6%</a:t>
            </a:r>
            <a:endParaRPr lang="en-US" sz="1600">
              <a:latin typeface="+mn-lt"/>
            </a:endParaRPr>
          </a:p>
          <a:p>
            <a:pPr marL="1028700" lvl="1" indent="-342900">
              <a:buFont typeface="+mj-lt"/>
              <a:buAutoNum type="arabicPeriod"/>
            </a:pPr>
            <a:r>
              <a:rPr lang="en-US" sz="1400">
                <a:latin typeface="+mn-lt"/>
              </a:rPr>
              <a:t>Monaghan	 		$27.4M – 17.5%</a:t>
            </a:r>
          </a:p>
          <a:p>
            <a:pPr marL="1028700" lvl="1" indent="-342900">
              <a:buFont typeface="+mj-lt"/>
              <a:buAutoNum type="arabicPeriod"/>
            </a:pPr>
            <a:r>
              <a:rPr lang="en-US" sz="1400">
                <a:latin typeface="+mn-lt"/>
              </a:rPr>
              <a:t>Medline (includes Hudson)	$18.1M – 11.6%</a:t>
            </a:r>
          </a:p>
        </p:txBody>
      </p: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714374" y="3739406"/>
            <a:ext cx="5212080" cy="284443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Head Winds</a:t>
            </a:r>
          </a:p>
          <a:p>
            <a:pPr marL="342900" indent="-342900">
              <a:buFont typeface="Arial" panose="020B0604020202020204" pitchFamily="34" charset="0"/>
              <a:buChar char="•"/>
            </a:pPr>
            <a:r>
              <a:rPr lang="en-US" sz="1400">
                <a:latin typeface="+mn-lt"/>
              </a:rPr>
              <a:t>Manufacturing transfers have created BO</a:t>
            </a:r>
          </a:p>
          <a:p>
            <a:pPr marL="342900" indent="-342900">
              <a:buFont typeface="Arial" panose="020B0604020202020204" pitchFamily="34" charset="0"/>
              <a:buChar char="•"/>
            </a:pPr>
            <a:r>
              <a:rPr lang="en-US" sz="1400">
                <a:latin typeface="+mn-lt"/>
              </a:rPr>
              <a:t>Performance testing</a:t>
            </a:r>
          </a:p>
          <a:p>
            <a:pPr marL="731520" lvl="1" indent="-182880"/>
            <a:r>
              <a:rPr lang="en-US" sz="1200">
                <a:latin typeface="+mn-lt"/>
              </a:rPr>
              <a:t>Additional SKU Rationalization opportunities pending testing</a:t>
            </a:r>
          </a:p>
          <a:p>
            <a:pPr marL="731520" lvl="1" indent="-182880"/>
            <a:r>
              <a:rPr lang="en-US" sz="1200">
                <a:latin typeface="+mn-lt"/>
              </a:rPr>
              <a:t>New VixOne tooling in process</a:t>
            </a:r>
          </a:p>
          <a:p>
            <a:pPr marL="342900" indent="-342900">
              <a:buFont typeface="Arial" panose="020B0604020202020204" pitchFamily="34" charset="0"/>
              <a:buChar char="•"/>
            </a:pPr>
            <a:r>
              <a:rPr lang="en-US" sz="1400">
                <a:latin typeface="+mn-lt"/>
              </a:rPr>
              <a:t>New ISO standard for O</a:t>
            </a:r>
            <a:r>
              <a:rPr lang="en-US" sz="1400" baseline="-25000">
                <a:latin typeface="+mn-lt"/>
              </a:rPr>
              <a:t>2</a:t>
            </a:r>
            <a:r>
              <a:rPr lang="en-US" sz="1400">
                <a:latin typeface="+mn-lt"/>
              </a:rPr>
              <a:t> tubing connector to bottom of Nebs</a:t>
            </a:r>
            <a:r>
              <a:rPr lang="en-US" sz="1400" baseline="30000">
                <a:latin typeface="+mn-lt"/>
              </a:rPr>
              <a:t>1</a:t>
            </a:r>
          </a:p>
          <a:p>
            <a:pPr marL="342900" indent="-342900">
              <a:buFont typeface="Arial" panose="020B0604020202020204" pitchFamily="34" charset="0"/>
              <a:buChar char="•"/>
            </a:pPr>
            <a:r>
              <a:rPr lang="en-US" sz="1400"/>
              <a:t>Opportunity for product line improvements delayed</a:t>
            </a:r>
          </a:p>
          <a:p>
            <a:pPr marL="731520" lvl="1" indent="-182880"/>
            <a:r>
              <a:rPr lang="en-US" sz="1200"/>
              <a:t>Peak Flow Meter new supplier</a:t>
            </a:r>
          </a:p>
          <a:p>
            <a:pPr marL="731520" lvl="1" indent="-182880"/>
            <a:r>
              <a:rPr lang="en-US" sz="1200"/>
              <a:t>Compressor new supplier (homecare)</a:t>
            </a:r>
          </a:p>
          <a:p>
            <a:pPr marL="342900" indent="-342900">
              <a:buFont typeface="Arial" panose="020B0604020202020204" pitchFamily="34" charset="0"/>
              <a:buChar char="•"/>
            </a:pPr>
            <a:endParaRPr lang="en-US" sz="1400" baseline="30000">
              <a:latin typeface="+mn-lt"/>
            </a:endParaRPr>
          </a:p>
        </p:txBody>
      </p:sp>
      <p:sp>
        <p:nvSpPr>
          <p:cNvPr id="11" name="Content Placeholder 1">
            <a:extLst>
              <a:ext uri="{FF2B5EF4-FFF2-40B4-BE49-F238E27FC236}">
                <a16:creationId xmlns:a16="http://schemas.microsoft.com/office/drawing/2014/main" id="{FD0CF5CB-BC66-21D4-AA9E-846338718018}"/>
              </a:ext>
            </a:extLst>
          </p:cNvPr>
          <p:cNvSpPr txBox="1">
            <a:spLocks/>
          </p:cNvSpPr>
          <p:nvPr/>
        </p:nvSpPr>
        <p:spPr>
          <a:xfrm>
            <a:off x="6197904" y="1222292"/>
            <a:ext cx="5443001" cy="226646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AirLife Market Share (TTM)</a:t>
            </a:r>
          </a:p>
          <a:p>
            <a:pPr marL="342900" indent="-342900">
              <a:lnSpc>
                <a:spcPct val="120000"/>
              </a:lnSpc>
              <a:buFont typeface="Arial" panose="020B0604020202020204" pitchFamily="34" charset="0"/>
              <a:buChar char="•"/>
            </a:pPr>
            <a:r>
              <a:rPr lang="en-US" sz="1400" b="1">
                <a:latin typeface="+mn-lt"/>
              </a:rPr>
              <a:t>AirLife Market Share 	$28.0M – 7.1%</a:t>
            </a:r>
          </a:p>
          <a:p>
            <a:pPr marL="914400" lvl="1" indent="-342900">
              <a:lnSpc>
                <a:spcPct val="120000"/>
              </a:lnSpc>
              <a:spcBef>
                <a:spcPts val="0"/>
              </a:spcBef>
            </a:pPr>
            <a:r>
              <a:rPr lang="en-US" sz="1400" i="1">
                <a:latin typeface="+mn-lt"/>
                <a:cs typeface="Arial"/>
              </a:rPr>
              <a:t>Domestic: 		$24.5M – 85% </a:t>
            </a:r>
          </a:p>
          <a:p>
            <a:pPr lvl="1" indent="0">
              <a:lnSpc>
                <a:spcPct val="120000"/>
              </a:lnSpc>
              <a:buNone/>
            </a:pPr>
            <a:r>
              <a:rPr lang="en-US" sz="1400" i="1">
                <a:latin typeface="+mn-lt"/>
                <a:cs typeface="Arial"/>
              </a:rPr>
              <a:t>			13% of total Dom. Market</a:t>
            </a:r>
          </a:p>
          <a:p>
            <a:pPr marL="971550" lvl="1" indent="-285750">
              <a:lnSpc>
                <a:spcPct val="120000"/>
              </a:lnSpc>
            </a:pPr>
            <a:r>
              <a:rPr lang="en-US" sz="1400" i="1">
                <a:latin typeface="+mn-lt"/>
                <a:cs typeface="Arial"/>
              </a:rPr>
              <a:t>International: 	$4.1M – 15% </a:t>
            </a:r>
          </a:p>
          <a:p>
            <a:pPr lvl="1" indent="0">
              <a:lnSpc>
                <a:spcPct val="120000"/>
              </a:lnSpc>
              <a:buNone/>
            </a:pPr>
            <a:r>
              <a:rPr lang="en-US" sz="1400" i="1">
                <a:latin typeface="+mn-lt"/>
                <a:cs typeface="Arial"/>
              </a:rPr>
              <a:t>                                         	1.9% of total Int’l Market</a:t>
            </a:r>
            <a:endParaRPr lang="en-US" sz="1400" b="1" i="1">
              <a:latin typeface="+mn-lt"/>
            </a:endParaRPr>
          </a:p>
          <a:p>
            <a:pPr marL="342900" indent="-342900">
              <a:buFont typeface="Arial" panose="020B0604020202020204" pitchFamily="34" charset="0"/>
              <a:buChar char="•"/>
            </a:pPr>
            <a:endParaRPr lang="en-US" sz="1400" b="1" i="1">
              <a:latin typeface="+mn-lt"/>
            </a:endParaRPr>
          </a:p>
        </p:txBody>
      </p:sp>
      <p:sp>
        <p:nvSpPr>
          <p:cNvPr id="5" name="TextBox 4">
            <a:extLst>
              <a:ext uri="{FF2B5EF4-FFF2-40B4-BE49-F238E27FC236}">
                <a16:creationId xmlns:a16="http://schemas.microsoft.com/office/drawing/2014/main" id="{350867DD-35E2-BD25-3593-403485A00AB7}"/>
              </a:ext>
            </a:extLst>
          </p:cNvPr>
          <p:cNvSpPr txBox="1"/>
          <p:nvPr/>
        </p:nvSpPr>
        <p:spPr>
          <a:xfrm>
            <a:off x="714373" y="3429000"/>
            <a:ext cx="3624361" cy="215444"/>
          </a:xfrm>
          <a:prstGeom prst="rect">
            <a:avLst/>
          </a:prstGeom>
          <a:noFill/>
        </p:spPr>
        <p:txBody>
          <a:bodyPr wrap="square" rtlCol="0">
            <a:spAutoFit/>
          </a:bodyPr>
          <a:lstStyle/>
          <a:p>
            <a:r>
              <a:rPr lang="en-US" sz="800"/>
              <a:t>Source: Clarivate, International team and Ashley’s industry knowledge</a:t>
            </a:r>
          </a:p>
        </p:txBody>
      </p:sp>
    </p:spTree>
    <p:extLst>
      <p:ext uri="{BB962C8B-B14F-4D97-AF65-F5344CB8AC3E}">
        <p14:creationId xmlns:p14="http://schemas.microsoft.com/office/powerpoint/2010/main" val="2091871643"/>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746EDF9A-408E-3F72-069E-F97AE06B1305}"/>
              </a:ext>
            </a:extLst>
          </p:cNvPr>
          <p:cNvGraphicFramePr>
            <a:graphicFrameLocks noGrp="1" noChangeAspect="1"/>
          </p:cNvGraphicFramePr>
          <p:nvPr>
            <p:ph idx="1"/>
            <p:extLst>
              <p:ext uri="{D42A27DB-BD31-4B8C-83A1-F6EECF244321}">
                <p14:modId xmlns:p14="http://schemas.microsoft.com/office/powerpoint/2010/main" val="676224621"/>
              </p:ext>
            </p:extLst>
          </p:nvPr>
        </p:nvGraphicFramePr>
        <p:xfrm>
          <a:off x="561975" y="2981479"/>
          <a:ext cx="10891838" cy="3155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AB3C962B-B6D8-6E0F-F569-CBE3424BDB4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255</a:t>
            </a:fld>
            <a:endParaRPr lang="en-US"/>
          </a:p>
        </p:txBody>
      </p:sp>
      <p:sp>
        <p:nvSpPr>
          <p:cNvPr id="7" name="Title 6">
            <a:extLst>
              <a:ext uri="{FF2B5EF4-FFF2-40B4-BE49-F238E27FC236}">
                <a16:creationId xmlns:a16="http://schemas.microsoft.com/office/drawing/2014/main" id="{59D09FBD-B263-5BDB-CF4A-E5578EF48AB2}"/>
              </a:ext>
            </a:extLst>
          </p:cNvPr>
          <p:cNvSpPr>
            <a:spLocks noGrp="1"/>
          </p:cNvSpPr>
          <p:nvPr>
            <p:ph type="title"/>
          </p:nvPr>
        </p:nvSpPr>
        <p:spPr>
          <a:xfrm>
            <a:off x="522219" y="419100"/>
            <a:ext cx="10515600" cy="668820"/>
          </a:xfrm>
        </p:spPr>
        <p:txBody>
          <a:bodyPr/>
          <a:lstStyle/>
          <a:p>
            <a:r>
              <a:rPr lang="en-US"/>
              <a:t>Selling the Portfolio</a:t>
            </a:r>
          </a:p>
        </p:txBody>
      </p:sp>
      <p:sp>
        <p:nvSpPr>
          <p:cNvPr id="6" name="Rectangle: Rounded Corners 5">
            <a:extLst>
              <a:ext uri="{FF2B5EF4-FFF2-40B4-BE49-F238E27FC236}">
                <a16:creationId xmlns:a16="http://schemas.microsoft.com/office/drawing/2014/main" id="{2D992486-D03D-CE2A-AB26-7C048D637DE0}"/>
              </a:ext>
            </a:extLst>
          </p:cNvPr>
          <p:cNvSpPr/>
          <p:nvPr/>
        </p:nvSpPr>
        <p:spPr>
          <a:xfrm>
            <a:off x="561975" y="1136540"/>
            <a:ext cx="10891837" cy="1784839"/>
          </a:xfrm>
          <a:prstGeom prst="roundRect">
            <a:avLst>
              <a:gd name="adj" fmla="val 0"/>
            </a:avLst>
          </a:prstGeom>
          <a:solidFill>
            <a:srgbClr val="1954B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US" sz="2000"/>
              <a:t>Lead with </a:t>
            </a:r>
            <a:r>
              <a:rPr lang="en-US" sz="2000" err="1"/>
              <a:t>NebuTech</a:t>
            </a:r>
            <a:r>
              <a:rPr lang="en-US" sz="2000"/>
              <a:t> in </a:t>
            </a:r>
            <a:r>
              <a:rPr lang="en-US" sz="2000" b="1"/>
              <a:t>every</a:t>
            </a:r>
            <a:r>
              <a:rPr lang="en-US" sz="2000"/>
              <a:t> account</a:t>
            </a:r>
          </a:p>
          <a:p>
            <a:pPr marL="742950" lvl="1" indent="-285750">
              <a:buFont typeface="Arial" panose="020B0604020202020204" pitchFamily="34" charset="0"/>
              <a:buChar char="•"/>
            </a:pPr>
            <a:r>
              <a:rPr lang="en-US" sz="1600"/>
              <a:t>GPO contract compliance</a:t>
            </a:r>
          </a:p>
          <a:p>
            <a:pPr marL="742950" lvl="1" indent="-285750">
              <a:buFont typeface="Arial" panose="020B0604020202020204" pitchFamily="34" charset="0"/>
              <a:buChar char="•"/>
            </a:pPr>
            <a:r>
              <a:rPr lang="en-US" sz="1600"/>
              <a:t>Importance of first 1/3 dose inhalation</a:t>
            </a:r>
          </a:p>
          <a:p>
            <a:pPr marL="742950" lvl="1" indent="-285750">
              <a:buFont typeface="Arial" panose="020B0604020202020204" pitchFamily="34" charset="0"/>
              <a:buChar char="•"/>
            </a:pPr>
            <a:r>
              <a:rPr lang="en-US" sz="1600"/>
              <a:t>&lt; 5 min treatment</a:t>
            </a:r>
          </a:p>
          <a:p>
            <a:pPr marL="742950" lvl="1" indent="-285750">
              <a:buFont typeface="Arial" panose="020B0604020202020204" pitchFamily="34" charset="0"/>
              <a:buChar char="•"/>
            </a:pPr>
            <a:r>
              <a:rPr lang="en-US" sz="1600"/>
              <a:t>Cost Savings (vs Monaghan and </a:t>
            </a:r>
            <a:r>
              <a:rPr lang="en-US" sz="1600" err="1"/>
              <a:t>Aerogen</a:t>
            </a:r>
            <a:r>
              <a:rPr lang="en-US" sz="1600"/>
              <a:t> spontaneous treatment in ED)</a:t>
            </a:r>
          </a:p>
        </p:txBody>
      </p:sp>
      <p:sp>
        <p:nvSpPr>
          <p:cNvPr id="9" name="TextBox 8">
            <a:extLst>
              <a:ext uri="{FF2B5EF4-FFF2-40B4-BE49-F238E27FC236}">
                <a16:creationId xmlns:a16="http://schemas.microsoft.com/office/drawing/2014/main" id="{EA2C533E-B93A-E13D-6BE9-37265E44D9DE}"/>
              </a:ext>
            </a:extLst>
          </p:cNvPr>
          <p:cNvSpPr txBox="1"/>
          <p:nvPr/>
        </p:nvSpPr>
        <p:spPr>
          <a:xfrm>
            <a:off x="1288869" y="5546842"/>
            <a:ext cx="9521346" cy="369332"/>
          </a:xfrm>
          <a:prstGeom prst="rect">
            <a:avLst/>
          </a:prstGeom>
          <a:noFill/>
        </p:spPr>
        <p:txBody>
          <a:bodyPr wrap="square" rtlCol="0" anchor="t">
            <a:spAutoFit/>
          </a:bodyPr>
          <a:lstStyle/>
          <a:p>
            <a:pPr algn="ctr"/>
            <a:r>
              <a:rPr lang="en-US" b="1">
                <a:solidFill>
                  <a:schemeClr val="bg1"/>
                </a:solidFill>
              </a:rPr>
              <a:t>AirLife offers a complete nebulization portfolio to meet the needs of the customer</a:t>
            </a:r>
          </a:p>
        </p:txBody>
      </p:sp>
      <p:pic>
        <p:nvPicPr>
          <p:cNvPr id="13" name="Picture 12" descr="A close-up of a device&#10;&#10;Description automatically generated with low confidence">
            <a:extLst>
              <a:ext uri="{FF2B5EF4-FFF2-40B4-BE49-F238E27FC236}">
                <a16:creationId xmlns:a16="http://schemas.microsoft.com/office/drawing/2014/main" id="{6FC4B4C0-374C-C76D-547D-099053E9AB1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392928" y="1348229"/>
            <a:ext cx="1492786" cy="1545594"/>
          </a:xfrm>
          <a:prstGeom prst="ellipse">
            <a:avLst/>
          </a:prstGeom>
          <a:blipFill>
            <a:blip r:embed="rId9" cstate="screen">
              <a:extLst>
                <a:ext uri="{28A0092B-C50C-407E-A947-70E740481C1C}">
                  <a14:useLocalDpi xmlns:a14="http://schemas.microsoft.com/office/drawing/2010/main"/>
                </a:ext>
              </a:extLst>
            </a:blip>
            <a:srcRect/>
            <a:stretch>
              <a:fillRect/>
            </a:stretch>
          </a:blipFill>
          <a:ln>
            <a:noFill/>
          </a:ln>
          <a:effectLst/>
        </p:spPr>
      </p:pic>
    </p:spTree>
    <p:extLst>
      <p:ext uri="{BB962C8B-B14F-4D97-AF65-F5344CB8AC3E}">
        <p14:creationId xmlns:p14="http://schemas.microsoft.com/office/powerpoint/2010/main" val="3362563497"/>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AD12F5-81D8-4797-ADFC-4CA93893AA27}"/>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256</a:t>
            </a:fld>
            <a:endParaRPr lang="en-US"/>
          </a:p>
        </p:txBody>
      </p:sp>
      <p:pic>
        <p:nvPicPr>
          <p:cNvPr id="3" name="Picture 2">
            <a:extLst>
              <a:ext uri="{FF2B5EF4-FFF2-40B4-BE49-F238E27FC236}">
                <a16:creationId xmlns:a16="http://schemas.microsoft.com/office/drawing/2014/main" id="{033C1262-41A5-26EB-7395-971EBE4DA14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815786" y="878212"/>
            <a:ext cx="4940950" cy="3519689"/>
          </a:xfrm>
          <a:prstGeom prst="rect">
            <a:avLst/>
          </a:prstGeom>
          <a:solidFill>
            <a:srgbClr val="FFFFFF">
              <a:shade val="85000"/>
            </a:srgbClr>
          </a:solidFill>
          <a:ln w="88900" cap="sq">
            <a:noFill/>
            <a:miter lim="800000"/>
          </a:ln>
          <a:effectLst/>
          <a:scene3d>
            <a:camera prst="orthographicFront"/>
            <a:lightRig rig="twoPt" dir="t">
              <a:rot lat="0" lon="0" rev="7200000"/>
            </a:lightRig>
          </a:scene3d>
          <a:sp3d>
            <a:bevelT w="25400" h="19050"/>
            <a:contourClr>
              <a:srgbClr val="FFFFFF"/>
            </a:contourClr>
          </a:sp3d>
        </p:spPr>
      </p:pic>
      <p:grpSp>
        <p:nvGrpSpPr>
          <p:cNvPr id="4" name="Group 100">
            <a:extLst>
              <a:ext uri="{FF2B5EF4-FFF2-40B4-BE49-F238E27FC236}">
                <a16:creationId xmlns:a16="http://schemas.microsoft.com/office/drawing/2014/main" id="{D1230C6F-BA52-DFE2-800F-15BAB239799C}"/>
              </a:ext>
            </a:extLst>
          </p:cNvPr>
          <p:cNvGrpSpPr/>
          <p:nvPr/>
        </p:nvGrpSpPr>
        <p:grpSpPr>
          <a:xfrm>
            <a:off x="10059464" y="513445"/>
            <a:ext cx="1954808" cy="499621"/>
            <a:chOff x="0" y="-13755"/>
            <a:chExt cx="1863368" cy="1366520"/>
          </a:xfrm>
        </p:grpSpPr>
        <p:sp>
          <p:nvSpPr>
            <p:cNvPr id="5" name="Shape 98">
              <a:extLst>
                <a:ext uri="{FF2B5EF4-FFF2-40B4-BE49-F238E27FC236}">
                  <a16:creationId xmlns:a16="http://schemas.microsoft.com/office/drawing/2014/main" id="{CA7D7FDC-F046-9C23-4AA4-0967C6AD8440}"/>
                </a:ext>
              </a:extLst>
            </p:cNvPr>
            <p:cNvSpPr/>
            <p:nvPr/>
          </p:nvSpPr>
          <p:spPr>
            <a:xfrm>
              <a:off x="0" y="-13755"/>
              <a:ext cx="1863368" cy="1366520"/>
            </a:xfrm>
            <a:custGeom>
              <a:avLst/>
              <a:gdLst/>
              <a:ahLst/>
              <a:cxnLst>
                <a:cxn ang="0">
                  <a:pos x="wd2" y="hd2"/>
                </a:cxn>
                <a:cxn ang="5400000">
                  <a:pos x="wd2" y="hd2"/>
                </a:cxn>
                <a:cxn ang="10800000">
                  <a:pos x="wd2" y="hd2"/>
                </a:cxn>
                <a:cxn ang="16200000">
                  <a:pos x="wd2" y="hd2"/>
                </a:cxn>
              </a:cxnLst>
              <a:rect l="0" t="0" r="r" b="b"/>
              <a:pathLst>
                <a:path w="21600" h="21600" extrusionOk="0">
                  <a:moveTo>
                    <a:pt x="0" y="2160"/>
                  </a:moveTo>
                  <a:cubicBezTo>
                    <a:pt x="0" y="967"/>
                    <a:pt x="580" y="0"/>
                    <a:pt x="1296" y="0"/>
                  </a:cubicBezTo>
                  <a:lnTo>
                    <a:pt x="20304" y="0"/>
                  </a:lnTo>
                  <a:cubicBezTo>
                    <a:pt x="21020" y="0"/>
                    <a:pt x="21600" y="967"/>
                    <a:pt x="21600" y="2160"/>
                  </a:cubicBezTo>
                  <a:lnTo>
                    <a:pt x="21600" y="19440"/>
                  </a:lnTo>
                  <a:cubicBezTo>
                    <a:pt x="21600" y="20633"/>
                    <a:pt x="21020" y="21600"/>
                    <a:pt x="20304" y="21600"/>
                  </a:cubicBezTo>
                  <a:lnTo>
                    <a:pt x="1296" y="21600"/>
                  </a:lnTo>
                  <a:cubicBezTo>
                    <a:pt x="580" y="21600"/>
                    <a:pt x="0" y="20633"/>
                    <a:pt x="0" y="19440"/>
                  </a:cubicBezTo>
                  <a:lnTo>
                    <a:pt x="0" y="2160"/>
                  </a:lnTo>
                  <a:close/>
                </a:path>
              </a:pathLst>
            </a:custGeom>
            <a:solidFill>
              <a:srgbClr val="EDF7F3"/>
            </a:solidFill>
            <a:ln w="25400" cap="flat">
              <a:noFill/>
              <a:prstDash val="solid"/>
              <a:round/>
            </a:ln>
            <a:effectLst/>
          </p:spPr>
          <p:txBody>
            <a:bodyPr wrap="square" lIns="0" tIns="0" rIns="0" bIns="0" numCol="1" anchor="ctr">
              <a:noAutofit/>
            </a:bodyPr>
            <a:lstStyle/>
            <a:p>
              <a:pPr algn="ctr" defTabSz="933369">
                <a:lnSpc>
                  <a:spcPct val="90000"/>
                </a:lnSpc>
                <a:spcBef>
                  <a:spcPts val="492"/>
                </a:spcBef>
                <a:defRPr sz="2560">
                  <a:uFill>
                    <a:solidFill/>
                  </a:uFill>
                  <a:latin typeface="Helvetica"/>
                  <a:ea typeface="Helvetica"/>
                  <a:cs typeface="Helvetica"/>
                  <a:sym typeface="Helvetica"/>
                </a:defRPr>
              </a:pPr>
              <a:endParaRPr sz="2560"/>
            </a:p>
          </p:txBody>
        </p:sp>
        <p:sp>
          <p:nvSpPr>
            <p:cNvPr id="6" name="Shape 99">
              <a:extLst>
                <a:ext uri="{FF2B5EF4-FFF2-40B4-BE49-F238E27FC236}">
                  <a16:creationId xmlns:a16="http://schemas.microsoft.com/office/drawing/2014/main" id="{6D00ABA7-B34F-EE19-84C1-688C8578BEF5}"/>
                </a:ext>
              </a:extLst>
            </p:cNvPr>
            <p:cNvSpPr/>
            <p:nvPr/>
          </p:nvSpPr>
          <p:spPr>
            <a:xfrm>
              <a:off x="0" y="180889"/>
              <a:ext cx="1863368" cy="977237"/>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80367" tIns="80367" rIns="80367" bIns="80367" numCol="1" anchor="ctr">
              <a:spAutoFit/>
            </a:bodyPr>
            <a:lstStyle>
              <a:lvl1pPr defTabSz="1327573">
                <a:lnSpc>
                  <a:spcPct val="90000"/>
                </a:lnSpc>
                <a:spcBef>
                  <a:spcPts val="700"/>
                </a:spcBef>
                <a:defRPr sz="2275">
                  <a:uFill>
                    <a:solidFill/>
                  </a:uFill>
                  <a:latin typeface="Helvetica"/>
                  <a:ea typeface="Helvetica"/>
                  <a:cs typeface="Helvetica"/>
                  <a:sym typeface="Helvetica"/>
                </a:defRPr>
              </a:lvl1pPr>
            </a:lstStyle>
            <a:p>
              <a:pPr lvl="0" algn="ctr">
                <a:defRPr sz="1800">
                  <a:uFillTx/>
                </a:defRPr>
              </a:pPr>
              <a:r>
                <a:rPr sz="1400"/>
                <a:t>High Quality Aerosol</a:t>
              </a:r>
            </a:p>
          </p:txBody>
        </p:sp>
      </p:grpSp>
      <p:pic>
        <p:nvPicPr>
          <p:cNvPr id="7" name="IMG_0102.mov">
            <a:extLst>
              <a:ext uri="{FF2B5EF4-FFF2-40B4-BE49-F238E27FC236}">
                <a16:creationId xmlns:a16="http://schemas.microsoft.com/office/drawing/2014/main" id="{0DF63387-A6AD-AF41-DE40-4FE07F9C49DD}"/>
              </a:ext>
            </a:extLst>
          </p:cNvPr>
          <p:cNvPicPr/>
          <p:nvPr>
            <a:videoFile r:link="rId2"/>
            <p:extLst>
              <p:ext uri="{DAA4B4D4-6D71-4841-9C94-3DE7FCFB9230}">
                <p14:media xmlns:p14="http://schemas.microsoft.com/office/powerpoint/2010/main" r:embed="rId1"/>
              </p:ext>
            </p:extLst>
          </p:nvPr>
        </p:nvPicPr>
        <p:blipFill>
          <a:blip r:embed="rId6"/>
          <a:stretch>
            <a:fillRect/>
          </a:stretch>
        </p:blipFill>
        <p:spPr>
          <a:xfrm>
            <a:off x="796955" y="1783155"/>
            <a:ext cx="4380522" cy="3536501"/>
          </a:xfrm>
          <a:prstGeom prst="rect">
            <a:avLst/>
          </a:prstGeom>
        </p:spPr>
      </p:pic>
      <p:sp>
        <p:nvSpPr>
          <p:cNvPr id="8" name="Shape 104">
            <a:extLst>
              <a:ext uri="{FF2B5EF4-FFF2-40B4-BE49-F238E27FC236}">
                <a16:creationId xmlns:a16="http://schemas.microsoft.com/office/drawing/2014/main" id="{ECCA7708-AFF5-B241-EBFE-D13543A993C3}"/>
              </a:ext>
            </a:extLst>
          </p:cNvPr>
          <p:cNvSpPr/>
          <p:nvPr/>
        </p:nvSpPr>
        <p:spPr>
          <a:xfrm>
            <a:off x="796954" y="763256"/>
            <a:ext cx="4548043" cy="864333"/>
          </a:xfrm>
          <a:prstGeom prst="rect">
            <a:avLst/>
          </a:prstGeom>
          <a:ln w="12700">
            <a:miter lim="400000"/>
          </a:ln>
          <a:extLst>
            <a:ext uri="{C572A759-6A51-4108-AA02-DFA0A04FC94B}">
              <ma14:wrappingTextBoxFlag xmlns:ma14="http://schemas.microsoft.com/office/mac/drawingml/2011/main" xmlns="" val="1"/>
            </a:ext>
          </a:extLst>
        </p:spPr>
        <p:txBody>
          <a:bodyPr wrap="square" lIns="88895" tIns="50797" rIns="88895" bIns="50797">
            <a:spAutoFit/>
          </a:bodyPr>
          <a:lstStyle/>
          <a:p>
            <a:pPr>
              <a:lnSpc>
                <a:spcPct val="90000"/>
              </a:lnSpc>
              <a:spcBef>
                <a:spcPct val="0"/>
              </a:spcBef>
              <a:defRPr sz="1800"/>
            </a:pPr>
            <a:r>
              <a:rPr sz="2800" b="1">
                <a:solidFill>
                  <a:srgbClr val="008557"/>
                </a:solidFill>
                <a:latin typeface="Arial" panose="020B0604020202020204" pitchFamily="34" charset="0"/>
                <a:ea typeface="+mj-ea"/>
                <a:cs typeface="Arial" panose="020B0604020202020204" pitchFamily="34" charset="0"/>
                <a:sym typeface="Helvetica"/>
              </a:rPr>
              <a:t>Effective aerosol delivery</a:t>
            </a:r>
            <a:endParaRPr lang="en-US" sz="2800" b="1">
              <a:solidFill>
                <a:srgbClr val="008557"/>
              </a:solidFill>
              <a:latin typeface="Arial" panose="020B0604020202020204" pitchFamily="34" charset="0"/>
              <a:ea typeface="+mj-ea"/>
              <a:cs typeface="Arial" panose="020B0604020202020204" pitchFamily="34" charset="0"/>
              <a:sym typeface="Helvetica"/>
            </a:endParaRPr>
          </a:p>
          <a:p>
            <a:pPr algn="ctr">
              <a:lnSpc>
                <a:spcPct val="90000"/>
              </a:lnSpc>
              <a:spcBef>
                <a:spcPct val="0"/>
              </a:spcBef>
              <a:defRPr sz="1800"/>
            </a:pPr>
            <a:endParaRPr lang="en-US" sz="900" b="1">
              <a:solidFill>
                <a:srgbClr val="008557"/>
              </a:solidFill>
              <a:latin typeface="Arial" panose="020B0604020202020204" pitchFamily="34" charset="0"/>
              <a:ea typeface="+mj-ea"/>
              <a:cs typeface="Arial" panose="020B0604020202020204" pitchFamily="34" charset="0"/>
              <a:sym typeface="Helvetica"/>
            </a:endParaRPr>
          </a:p>
          <a:p>
            <a:pPr algn="ctr">
              <a:lnSpc>
                <a:spcPct val="90000"/>
              </a:lnSpc>
              <a:spcBef>
                <a:spcPct val="0"/>
              </a:spcBef>
              <a:defRPr sz="1800"/>
            </a:pPr>
            <a:r>
              <a:rPr>
                <a:solidFill>
                  <a:srgbClr val="1954B8"/>
                </a:solidFill>
                <a:latin typeface="Arial" panose="020B0604020202020204" pitchFamily="34" charset="0"/>
                <a:ea typeface="+mj-ea"/>
                <a:cs typeface="Arial" panose="020B0604020202020204" pitchFamily="34" charset="0"/>
                <a:sym typeface="Helvetica"/>
              </a:rPr>
              <a:t>80% of particles in the respirable range</a:t>
            </a:r>
          </a:p>
        </p:txBody>
      </p:sp>
      <p:graphicFrame>
        <p:nvGraphicFramePr>
          <p:cNvPr id="9" name="Table 106">
            <a:extLst>
              <a:ext uri="{FF2B5EF4-FFF2-40B4-BE49-F238E27FC236}">
                <a16:creationId xmlns:a16="http://schemas.microsoft.com/office/drawing/2014/main" id="{880CEE0C-53EC-C260-88C4-A68BF1A7BB05}"/>
              </a:ext>
            </a:extLst>
          </p:cNvPr>
          <p:cNvGraphicFramePr/>
          <p:nvPr>
            <p:extLst>
              <p:ext uri="{D42A27DB-BD31-4B8C-83A1-F6EECF244321}">
                <p14:modId xmlns:p14="http://schemas.microsoft.com/office/powerpoint/2010/main" val="1434630345"/>
              </p:ext>
            </p:extLst>
          </p:nvPr>
        </p:nvGraphicFramePr>
        <p:xfrm>
          <a:off x="5815787" y="4468913"/>
          <a:ext cx="4911468" cy="1459198"/>
        </p:xfrm>
        <a:graphic>
          <a:graphicData uri="http://schemas.openxmlformats.org/drawingml/2006/table">
            <a:tbl>
              <a:tblPr firstRow="1">
                <a:tableStyleId>{912C8C85-51F0-491E-9774-3900AFEF0FD7}</a:tableStyleId>
              </a:tblPr>
              <a:tblGrid>
                <a:gridCol w="1778593">
                  <a:extLst>
                    <a:ext uri="{9D8B030D-6E8A-4147-A177-3AD203B41FA5}">
                      <a16:colId xmlns:a16="http://schemas.microsoft.com/office/drawing/2014/main" val="20000"/>
                    </a:ext>
                  </a:extLst>
                </a:gridCol>
                <a:gridCol w="1829194">
                  <a:extLst>
                    <a:ext uri="{9D8B030D-6E8A-4147-A177-3AD203B41FA5}">
                      <a16:colId xmlns:a16="http://schemas.microsoft.com/office/drawing/2014/main" val="20001"/>
                    </a:ext>
                  </a:extLst>
                </a:gridCol>
                <a:gridCol w="1303681">
                  <a:extLst>
                    <a:ext uri="{9D8B030D-6E8A-4147-A177-3AD203B41FA5}">
                      <a16:colId xmlns:a16="http://schemas.microsoft.com/office/drawing/2014/main" val="20002"/>
                    </a:ext>
                  </a:extLst>
                </a:gridCol>
              </a:tblGrid>
              <a:tr h="493281">
                <a:tc>
                  <a:txBody>
                    <a:bodyPr/>
                    <a:lstStyle/>
                    <a:p>
                      <a:pPr marL="91440" lvl="0" algn="l" defTabSz="914400"/>
                      <a:r>
                        <a:rPr sz="1300" b="1">
                          <a:uFill>
                            <a:solidFill/>
                          </a:uFill>
                          <a:sym typeface="Helvetica"/>
                        </a:rPr>
                        <a:t>First 250ml of inhalation</a:t>
                      </a:r>
                      <a:endParaRPr sz="1300" b="1" i="1">
                        <a:uFill>
                          <a:solidFill/>
                        </a:uFill>
                        <a:latin typeface="Helvetica"/>
                        <a:ea typeface="Helvetica"/>
                        <a:cs typeface="Helvetica"/>
                        <a:sym typeface="Helvetica"/>
                      </a:endParaRPr>
                    </a:p>
                  </a:txBody>
                  <a:tcPr marL="35719" marR="35719" marT="35719" marB="35719" anchor="ctr" horzOverflow="overflow">
                    <a:solidFill>
                      <a:srgbClr val="008557"/>
                    </a:solidFill>
                  </a:tcPr>
                </a:tc>
                <a:tc>
                  <a:txBody>
                    <a:bodyPr/>
                    <a:lstStyle/>
                    <a:p>
                      <a:pPr marL="91440" lvl="0" algn="l" defTabSz="914400"/>
                      <a:r>
                        <a:rPr sz="1300" b="1">
                          <a:uFill>
                            <a:solidFill/>
                          </a:uFill>
                          <a:sym typeface="Helvetica"/>
                        </a:rPr>
                        <a:t>Entire Inhalation Cycle</a:t>
                      </a:r>
                      <a:endParaRPr sz="1300" b="1" i="1">
                        <a:uFill>
                          <a:solidFill/>
                        </a:uFill>
                        <a:latin typeface="Helvetica"/>
                        <a:ea typeface="Helvetica"/>
                        <a:cs typeface="Helvetica"/>
                        <a:sym typeface="Helvetica"/>
                      </a:endParaRPr>
                    </a:p>
                  </a:txBody>
                  <a:tcPr marL="35719" marR="35719" marT="35719" marB="35719" anchor="ctr" horzOverflow="overflow">
                    <a:solidFill>
                      <a:srgbClr val="008557"/>
                    </a:solidFill>
                  </a:tcPr>
                </a:tc>
                <a:tc>
                  <a:txBody>
                    <a:bodyPr/>
                    <a:lstStyle/>
                    <a:p>
                      <a:pPr marL="91440" lvl="0" algn="l" defTabSz="914400"/>
                      <a:r>
                        <a:rPr sz="1300" b="1">
                          <a:uFill>
                            <a:solidFill/>
                          </a:uFill>
                          <a:sym typeface="Helvetica"/>
                        </a:rPr>
                        <a:t>Device</a:t>
                      </a:r>
                      <a:endParaRPr sz="1300" b="1" i="1">
                        <a:uFill>
                          <a:solidFill/>
                        </a:uFill>
                        <a:latin typeface="Helvetica"/>
                        <a:ea typeface="Helvetica"/>
                        <a:cs typeface="Helvetica"/>
                        <a:sym typeface="Helvetica"/>
                      </a:endParaRPr>
                    </a:p>
                  </a:txBody>
                  <a:tcPr marL="35719" marR="35719" marT="35719" marB="35719" anchor="ctr" horzOverflow="overflow">
                    <a:solidFill>
                      <a:srgbClr val="008557"/>
                    </a:solidFill>
                  </a:tcPr>
                </a:tc>
                <a:extLst>
                  <a:ext uri="{0D108BD9-81ED-4DB2-BD59-A6C34878D82A}">
                    <a16:rowId xmlns:a16="http://schemas.microsoft.com/office/drawing/2014/main" val="10000"/>
                  </a:ext>
                </a:extLst>
              </a:tr>
              <a:tr h="472636">
                <a:tc>
                  <a:txBody>
                    <a:bodyPr/>
                    <a:lstStyle/>
                    <a:p>
                      <a:pPr marL="91440" lvl="0" algn="l" defTabSz="914400"/>
                      <a:r>
                        <a:rPr sz="1300" b="1">
                          <a:uFill>
                            <a:solidFill/>
                          </a:uFill>
                          <a:sym typeface="Helvetica"/>
                        </a:rPr>
                        <a:t>249 ± 40</a:t>
                      </a:r>
                      <a:endParaRPr sz="1300" b="1" i="1">
                        <a:uFill>
                          <a:solidFill/>
                        </a:uFill>
                        <a:latin typeface="Helvetica"/>
                        <a:ea typeface="Helvetica"/>
                        <a:cs typeface="Helvetica"/>
                        <a:sym typeface="Helvetica"/>
                      </a:endParaRPr>
                    </a:p>
                  </a:txBody>
                  <a:tcPr marL="35719" marR="35719" marT="35719" marB="35719" anchor="ctr" horzOverflow="overflow">
                    <a:lnB w="6350" cap="flat" cmpd="sng" algn="ctr">
                      <a:solidFill>
                        <a:srgbClr val="008557"/>
                      </a:solidFill>
                      <a:prstDash val="solid"/>
                      <a:round/>
                      <a:headEnd type="none" w="med" len="med"/>
                      <a:tailEnd type="none" w="med" len="med"/>
                    </a:lnB>
                  </a:tcPr>
                </a:tc>
                <a:tc>
                  <a:txBody>
                    <a:bodyPr/>
                    <a:lstStyle/>
                    <a:p>
                      <a:pPr marL="91440" lvl="0" algn="l" defTabSz="914400"/>
                      <a:r>
                        <a:rPr sz="1300" b="1">
                          <a:uFill>
                            <a:solidFill/>
                          </a:uFill>
                          <a:sym typeface="Helvetica"/>
                        </a:rPr>
                        <a:t>469 ± 64</a:t>
                      </a:r>
                      <a:endParaRPr sz="1300" b="1" i="1">
                        <a:uFill>
                          <a:solidFill/>
                        </a:uFill>
                        <a:latin typeface="Helvetica"/>
                        <a:ea typeface="Helvetica"/>
                        <a:cs typeface="Helvetica"/>
                        <a:sym typeface="Helvetica"/>
                      </a:endParaRPr>
                    </a:p>
                  </a:txBody>
                  <a:tcPr marL="35719" marR="35719" marT="35719" marB="35719" anchor="ctr" horzOverflow="overflow">
                    <a:lnB w="6350" cap="flat" cmpd="sng" algn="ctr">
                      <a:solidFill>
                        <a:srgbClr val="008557"/>
                      </a:solidFill>
                      <a:prstDash val="solid"/>
                      <a:round/>
                      <a:headEnd type="none" w="med" len="med"/>
                      <a:tailEnd type="none" w="med" len="med"/>
                    </a:lnB>
                  </a:tcPr>
                </a:tc>
                <a:tc>
                  <a:txBody>
                    <a:bodyPr/>
                    <a:lstStyle/>
                    <a:p>
                      <a:pPr marL="91440" lvl="0" algn="l" defTabSz="914400"/>
                      <a:r>
                        <a:rPr sz="1300" b="1" err="1">
                          <a:uFill>
                            <a:solidFill/>
                          </a:uFill>
                          <a:sym typeface="Helvetica"/>
                        </a:rPr>
                        <a:t>NebuTech</a:t>
                      </a:r>
                      <a:endParaRPr sz="1300" b="1" i="1">
                        <a:uFill>
                          <a:solidFill/>
                        </a:uFill>
                        <a:latin typeface="Helvetica"/>
                        <a:ea typeface="Helvetica"/>
                        <a:cs typeface="Helvetica"/>
                        <a:sym typeface="Helvetica"/>
                      </a:endParaRPr>
                    </a:p>
                  </a:txBody>
                  <a:tcPr marL="35719" marR="35719" marT="35719" marB="35719" anchor="ctr" horzOverflow="overflow">
                    <a:lnB w="6350" cap="flat" cmpd="sng" algn="ctr">
                      <a:solidFill>
                        <a:srgbClr val="008557"/>
                      </a:solidFill>
                      <a:prstDash val="solid"/>
                      <a:round/>
                      <a:headEnd type="none" w="med" len="med"/>
                      <a:tailEnd type="none" w="med" len="med"/>
                    </a:lnB>
                  </a:tcPr>
                </a:tc>
                <a:extLst>
                  <a:ext uri="{0D108BD9-81ED-4DB2-BD59-A6C34878D82A}">
                    <a16:rowId xmlns:a16="http://schemas.microsoft.com/office/drawing/2014/main" val="10001"/>
                  </a:ext>
                </a:extLst>
              </a:tr>
              <a:tr h="493281">
                <a:tc>
                  <a:txBody>
                    <a:bodyPr/>
                    <a:lstStyle/>
                    <a:p>
                      <a:pPr marL="91440" lvl="0" algn="l" defTabSz="914400"/>
                      <a:r>
                        <a:rPr sz="1300" b="1">
                          <a:uFill>
                            <a:solidFill/>
                          </a:uFill>
                          <a:sym typeface="Helvetica"/>
                        </a:rPr>
                        <a:t>73 ± 20</a:t>
                      </a:r>
                      <a:endParaRPr sz="1300" b="1" i="1">
                        <a:uFill>
                          <a:solidFill/>
                        </a:uFill>
                        <a:latin typeface="Helvetica"/>
                        <a:ea typeface="Helvetica"/>
                        <a:cs typeface="Helvetica"/>
                        <a:sym typeface="Helvetica"/>
                      </a:endParaRPr>
                    </a:p>
                  </a:txBody>
                  <a:tcPr marL="35719" marR="35719" marT="35719" marB="35719" anchor="ctr" horzOverflow="overflow">
                    <a:lnT w="6350" cap="flat" cmpd="sng" algn="ctr">
                      <a:solidFill>
                        <a:srgbClr val="008557"/>
                      </a:solidFill>
                      <a:prstDash val="solid"/>
                      <a:round/>
                      <a:headEnd type="none" w="med" len="med"/>
                      <a:tailEnd type="none" w="med" len="med"/>
                    </a:lnT>
                  </a:tcPr>
                </a:tc>
                <a:tc>
                  <a:txBody>
                    <a:bodyPr/>
                    <a:lstStyle/>
                    <a:p>
                      <a:pPr marL="91440" lvl="0" algn="l" defTabSz="914400"/>
                      <a:r>
                        <a:rPr sz="1300" b="1">
                          <a:uFill>
                            <a:solidFill/>
                          </a:uFill>
                          <a:sym typeface="Helvetica"/>
                        </a:rPr>
                        <a:t>309 ± 33</a:t>
                      </a:r>
                      <a:endParaRPr sz="1300" b="1" i="1">
                        <a:uFill>
                          <a:solidFill/>
                        </a:uFill>
                        <a:latin typeface="Helvetica"/>
                        <a:ea typeface="Helvetica"/>
                        <a:cs typeface="Helvetica"/>
                        <a:sym typeface="Helvetica"/>
                      </a:endParaRPr>
                    </a:p>
                  </a:txBody>
                  <a:tcPr marL="35719" marR="35719" marT="35719" marB="35719" anchor="ctr" horzOverflow="overflow">
                    <a:lnT w="6350" cap="flat" cmpd="sng" algn="ctr">
                      <a:solidFill>
                        <a:srgbClr val="008557"/>
                      </a:solidFill>
                      <a:prstDash val="solid"/>
                      <a:round/>
                      <a:headEnd type="none" w="med" len="med"/>
                      <a:tailEnd type="none" w="med" len="med"/>
                    </a:lnT>
                  </a:tcPr>
                </a:tc>
                <a:tc>
                  <a:txBody>
                    <a:bodyPr/>
                    <a:lstStyle/>
                    <a:p>
                      <a:pPr marL="91440" lvl="0" algn="l" defTabSz="914400"/>
                      <a:r>
                        <a:rPr sz="1300" b="1" err="1">
                          <a:uFill>
                            <a:solidFill/>
                          </a:uFill>
                          <a:sym typeface="Helvetica"/>
                        </a:rPr>
                        <a:t>AeroEclipse</a:t>
                      </a:r>
                      <a:r>
                        <a:rPr sz="1300" b="1">
                          <a:uFill>
                            <a:solidFill/>
                          </a:uFill>
                          <a:sym typeface="Helvetica"/>
                        </a:rPr>
                        <a:t> II</a:t>
                      </a:r>
                      <a:endParaRPr sz="1300" b="1" i="1">
                        <a:uFill>
                          <a:solidFill/>
                        </a:uFill>
                        <a:latin typeface="Helvetica"/>
                        <a:ea typeface="Helvetica"/>
                        <a:cs typeface="Helvetica"/>
                        <a:sym typeface="Helvetica"/>
                      </a:endParaRPr>
                    </a:p>
                  </a:txBody>
                  <a:tcPr marL="35719" marR="35719" marT="35719" marB="35719" anchor="ctr" horzOverflow="overflow">
                    <a:lnT w="6350" cap="flat" cmpd="sng" algn="ctr">
                      <a:solidFill>
                        <a:srgbClr val="008557"/>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09543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mute="1">
                <p:cTn id="7" repeatCount="indefinite" fill="hold" display="0">
                  <p:stCondLst>
                    <p:cond delay="indefinite"/>
                  </p:stCondLst>
                </p:cTn>
                <p:tgtEl>
                  <p:spTgt spid="7"/>
                </p:tgtEl>
              </p:cMediaNode>
            </p:video>
          </p:childTnLst>
        </p:cTn>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DC53C7A-3871-D1C8-94E6-F066CB846234}"/>
              </a:ext>
            </a:extLst>
          </p:cNvPr>
          <p:cNvSpPr>
            <a:spLocks noGrp="1"/>
          </p:cNvSpPr>
          <p:nvPr>
            <p:ph sz="half" idx="1"/>
          </p:nvPr>
        </p:nvSpPr>
        <p:spPr>
          <a:xfrm>
            <a:off x="584205" y="1300480"/>
            <a:ext cx="5181600" cy="4842617"/>
          </a:xfrm>
        </p:spPr>
        <p:txBody>
          <a:bodyPr>
            <a:normAutofit fontScale="92500" lnSpcReduction="20000"/>
          </a:bodyPr>
          <a:lstStyle/>
          <a:p>
            <a:pPr lvl="0"/>
            <a:r>
              <a:rPr lang="en-US" dirty="0"/>
              <a:t>Leading Competitor: Monaghan</a:t>
            </a:r>
          </a:p>
          <a:p>
            <a:pPr lvl="0"/>
            <a:r>
              <a:rPr lang="en-US" dirty="0"/>
              <a:t>Product: </a:t>
            </a:r>
            <a:r>
              <a:rPr lang="en-US" dirty="0" err="1"/>
              <a:t>AeroEclipse</a:t>
            </a:r>
            <a:r>
              <a:rPr lang="en-US" dirty="0"/>
              <a:t> BAN</a:t>
            </a:r>
          </a:p>
          <a:p>
            <a:pPr lvl="0"/>
            <a:r>
              <a:rPr lang="en-US" dirty="0"/>
              <a:t>Product Features:</a:t>
            </a:r>
          </a:p>
          <a:p>
            <a:r>
              <a:rPr lang="en-US" dirty="0"/>
              <a:t>Breath Actuated Nebulizer - Upon inhalation it begins to create aerosol, when inhalation ceases, it stops nebulizing</a:t>
            </a:r>
          </a:p>
          <a:p>
            <a:r>
              <a:rPr lang="en-US" dirty="0"/>
              <a:t>No medication waste</a:t>
            </a:r>
          </a:p>
          <a:p>
            <a:r>
              <a:rPr lang="en-US" dirty="0"/>
              <a:t>Product Weaknesses:</a:t>
            </a:r>
          </a:p>
          <a:p>
            <a:r>
              <a:rPr lang="en-US" dirty="0"/>
              <a:t>Difficult for sick patients to actuate</a:t>
            </a:r>
          </a:p>
          <a:p>
            <a:r>
              <a:rPr lang="en-US" dirty="0"/>
              <a:t>Long treatment time</a:t>
            </a:r>
          </a:p>
          <a:p>
            <a:r>
              <a:rPr lang="en-US" dirty="0"/>
              <a:t>Cannot use breath-actuated mode with a mask</a:t>
            </a:r>
          </a:p>
          <a:p>
            <a:pPr lvl="0"/>
            <a:r>
              <a:rPr lang="en-US" dirty="0"/>
              <a:t>Selling Strategy:</a:t>
            </a:r>
          </a:p>
          <a:p>
            <a:pPr lvl="0"/>
            <a:r>
              <a:rPr lang="en-US" dirty="0"/>
              <a:t>Brand Recognition</a:t>
            </a:r>
          </a:p>
          <a:p>
            <a:pPr lvl="0"/>
            <a:r>
              <a:rPr lang="en-US" dirty="0"/>
              <a:t>Superior drug delivery backed by studies</a:t>
            </a:r>
          </a:p>
          <a:p>
            <a:pPr lvl="0"/>
            <a:r>
              <a:rPr lang="en-US" dirty="0"/>
              <a:t>Tandem Therapy with </a:t>
            </a:r>
            <a:r>
              <a:rPr lang="en-US" dirty="0" err="1"/>
              <a:t>Aerobika</a:t>
            </a:r>
            <a:endParaRPr lang="en-US" dirty="0"/>
          </a:p>
          <a:p>
            <a:pPr lvl="0"/>
            <a:r>
              <a:rPr lang="en-US" dirty="0"/>
              <a:t>Strong specialty distribution support</a:t>
            </a:r>
          </a:p>
          <a:p>
            <a:pPr lvl="0"/>
            <a:endParaRPr lang="en-US" dirty="0"/>
          </a:p>
          <a:p>
            <a:endParaRPr lang="en-US" dirty="0"/>
          </a:p>
        </p:txBody>
      </p:sp>
      <p:pic>
        <p:nvPicPr>
          <p:cNvPr id="8" name="Content Placeholder 7">
            <a:extLst>
              <a:ext uri="{FF2B5EF4-FFF2-40B4-BE49-F238E27FC236}">
                <a16:creationId xmlns:a16="http://schemas.microsoft.com/office/drawing/2014/main" id="{8A737147-8C6F-BE82-A283-AFAB05BF2CD4}"/>
              </a:ext>
            </a:extLst>
          </p:cNvPr>
          <p:cNvPicPr>
            <a:picLocks noGrp="1" noChangeAspect="1"/>
          </p:cNvPicPr>
          <p:nvPr>
            <p:ph sz="half" idx="2"/>
          </p:nvPr>
        </p:nvPicPr>
        <p:blipFill>
          <a:blip r:embed="rId3"/>
          <a:stretch/>
        </p:blipFill>
        <p:spPr>
          <a:xfrm>
            <a:off x="6610350" y="1899444"/>
            <a:ext cx="3797300" cy="3644900"/>
          </a:xfrm>
          <a:noFill/>
        </p:spPr>
      </p:pic>
      <p:sp>
        <p:nvSpPr>
          <p:cNvPr id="15" name="Slide Number Placeholder 3">
            <a:extLst>
              <a:ext uri="{FF2B5EF4-FFF2-40B4-BE49-F238E27FC236}">
                <a16:creationId xmlns:a16="http://schemas.microsoft.com/office/drawing/2014/main" id="{3E1C1D14-4B1E-0234-9395-8EA3D95E99D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257</a:t>
            </a:fld>
            <a:endParaRPr lang="en-US"/>
          </a:p>
        </p:txBody>
      </p:sp>
      <p:sp>
        <p:nvSpPr>
          <p:cNvPr id="6" name="Title 5">
            <a:extLst>
              <a:ext uri="{FF2B5EF4-FFF2-40B4-BE49-F238E27FC236}">
                <a16:creationId xmlns:a16="http://schemas.microsoft.com/office/drawing/2014/main" id="{6714AED8-2843-EC19-0D13-E4E41A689711}"/>
              </a:ext>
            </a:extLst>
          </p:cNvPr>
          <p:cNvSpPr>
            <a:spLocks noGrp="1"/>
          </p:cNvSpPr>
          <p:nvPr>
            <p:ph type="title"/>
          </p:nvPr>
        </p:nvSpPr>
        <p:spPr>
          <a:xfrm>
            <a:off x="522219" y="419100"/>
            <a:ext cx="10515600" cy="668820"/>
          </a:xfrm>
        </p:spPr>
        <p:txBody>
          <a:bodyPr anchor="ctr">
            <a:normAutofit/>
          </a:bodyPr>
          <a:lstStyle/>
          <a:p>
            <a:r>
              <a:rPr lang="en-US"/>
              <a:t>Know the Competition</a:t>
            </a:r>
          </a:p>
        </p:txBody>
      </p:sp>
      <p:sp>
        <p:nvSpPr>
          <p:cNvPr id="4" name="Slide Number Placeholder 3" hidden="1">
            <a:extLst>
              <a:ext uri="{FF2B5EF4-FFF2-40B4-BE49-F238E27FC236}">
                <a16:creationId xmlns:a16="http://schemas.microsoft.com/office/drawing/2014/main" id="{3E66CBA5-3BB2-E686-9B9B-AFF5A2E616C4}"/>
              </a:ext>
            </a:extLst>
          </p:cNvPr>
          <p:cNvSpPr>
            <a:spLocks noGrp="1"/>
          </p:cNvSpPr>
          <p:nvPr>
            <p:ph type="sldNum" sz="quarter" idx="4294967295"/>
          </p:nvPr>
        </p:nvSpPr>
        <p:spPr>
          <a:xfrm>
            <a:off x="11361738" y="6443663"/>
            <a:ext cx="830262" cy="282575"/>
          </a:xfrm>
        </p:spPr>
        <p:txBody>
          <a:bodyPr>
            <a:normAutofit/>
          </a:bodyPr>
          <a:lstStyle/>
          <a:p>
            <a:pPr>
              <a:spcAft>
                <a:spcPts val="600"/>
              </a:spcAft>
            </a:pPr>
            <a:fld id="{065D75E3-62B6-C44A-8295-14DF27978E1A}" type="slidenum">
              <a:rPr lang="en-US" smtClean="0"/>
              <a:pPr>
                <a:spcAft>
                  <a:spcPts val="600"/>
                </a:spcAft>
              </a:pPr>
              <a:t>257</a:t>
            </a:fld>
            <a:endParaRPr lang="en-US"/>
          </a:p>
        </p:txBody>
      </p:sp>
    </p:spTree>
    <p:extLst>
      <p:ext uri="{BB962C8B-B14F-4D97-AF65-F5344CB8AC3E}">
        <p14:creationId xmlns:p14="http://schemas.microsoft.com/office/powerpoint/2010/main" val="3505188333"/>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53D31E2-C28C-CAE9-674C-98DE53A80D28}"/>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258</a:t>
            </a:fld>
            <a:endParaRPr lang="en-US"/>
          </a:p>
        </p:txBody>
      </p:sp>
      <p:sp>
        <p:nvSpPr>
          <p:cNvPr id="2" name="Title 1">
            <a:extLst>
              <a:ext uri="{FF2B5EF4-FFF2-40B4-BE49-F238E27FC236}">
                <a16:creationId xmlns:a16="http://schemas.microsoft.com/office/drawing/2014/main" id="{6DB8DC60-AA5B-8D2C-477B-7A6D770C1570}"/>
              </a:ext>
            </a:extLst>
          </p:cNvPr>
          <p:cNvSpPr>
            <a:spLocks noGrp="1"/>
          </p:cNvSpPr>
          <p:nvPr>
            <p:ph type="title"/>
          </p:nvPr>
        </p:nvSpPr>
        <p:spPr>
          <a:xfrm>
            <a:off x="522219" y="419100"/>
            <a:ext cx="10515600" cy="668820"/>
          </a:xfrm>
        </p:spPr>
        <p:txBody>
          <a:bodyPr>
            <a:normAutofit/>
          </a:bodyPr>
          <a:lstStyle/>
          <a:p>
            <a:r>
              <a:rPr lang="en-US"/>
              <a:t>How do we compare to our competition?</a:t>
            </a:r>
          </a:p>
        </p:txBody>
      </p:sp>
      <p:graphicFrame>
        <p:nvGraphicFramePr>
          <p:cNvPr id="5" name="Table 5">
            <a:extLst>
              <a:ext uri="{FF2B5EF4-FFF2-40B4-BE49-F238E27FC236}">
                <a16:creationId xmlns:a16="http://schemas.microsoft.com/office/drawing/2014/main" id="{DC583F0B-59B4-95FD-B3A9-5471D0F9B43B}"/>
              </a:ext>
            </a:extLst>
          </p:cNvPr>
          <p:cNvGraphicFramePr>
            <a:graphicFrameLocks noGrp="1"/>
          </p:cNvGraphicFramePr>
          <p:nvPr>
            <p:extLst>
              <p:ext uri="{D42A27DB-BD31-4B8C-83A1-F6EECF244321}">
                <p14:modId xmlns:p14="http://schemas.microsoft.com/office/powerpoint/2010/main" val="1531548149"/>
              </p:ext>
            </p:extLst>
          </p:nvPr>
        </p:nvGraphicFramePr>
        <p:xfrm>
          <a:off x="578359" y="1394445"/>
          <a:ext cx="10858502" cy="4079147"/>
        </p:xfrm>
        <a:graphic>
          <a:graphicData uri="http://schemas.openxmlformats.org/drawingml/2006/table">
            <a:tbl>
              <a:tblPr firstRow="1" bandRow="1" bandCol="1">
                <a:tableStyleId>{69012ECD-51FC-41F1-AA8D-1B2483CD663E}</a:tableStyleId>
              </a:tblPr>
              <a:tblGrid>
                <a:gridCol w="3086868">
                  <a:extLst>
                    <a:ext uri="{9D8B030D-6E8A-4147-A177-3AD203B41FA5}">
                      <a16:colId xmlns:a16="http://schemas.microsoft.com/office/drawing/2014/main" val="4146897067"/>
                    </a:ext>
                  </a:extLst>
                </a:gridCol>
                <a:gridCol w="3885817">
                  <a:extLst>
                    <a:ext uri="{9D8B030D-6E8A-4147-A177-3AD203B41FA5}">
                      <a16:colId xmlns:a16="http://schemas.microsoft.com/office/drawing/2014/main" val="3722912790"/>
                    </a:ext>
                  </a:extLst>
                </a:gridCol>
                <a:gridCol w="3885817">
                  <a:extLst>
                    <a:ext uri="{9D8B030D-6E8A-4147-A177-3AD203B41FA5}">
                      <a16:colId xmlns:a16="http://schemas.microsoft.com/office/drawing/2014/main" val="2823685115"/>
                    </a:ext>
                  </a:extLst>
                </a:gridCol>
              </a:tblGrid>
              <a:tr h="440620">
                <a:tc>
                  <a:txBody>
                    <a:bodyPr/>
                    <a:lstStyle/>
                    <a:p>
                      <a:pPr algn="l"/>
                      <a:endParaRPr lang="en-US" sz="1400">
                        <a:latin typeface="Gill Sans Nova" panose="020B0602020104020203" pitchFamily="34" charset="0"/>
                      </a:endParaRPr>
                    </a:p>
                  </a:txBody>
                  <a:tcPr anchor="ctr">
                    <a:solidFill>
                      <a:srgbClr val="1B51A4"/>
                    </a:solidFill>
                  </a:tcPr>
                </a:tc>
                <a:tc>
                  <a:txBody>
                    <a:bodyPr/>
                    <a:lstStyle/>
                    <a:p>
                      <a:pPr marL="91440" lvl="0" algn="l"/>
                      <a:r>
                        <a:rPr lang="en-US" sz="1600" err="1"/>
                        <a:t>NebuTech</a:t>
                      </a:r>
                      <a:endParaRPr lang="en-US" sz="1600">
                        <a:latin typeface="+mn-lt"/>
                      </a:endParaRPr>
                    </a:p>
                  </a:txBody>
                  <a:tcPr anchor="ctr">
                    <a:solidFill>
                      <a:srgbClr val="1B51A4"/>
                    </a:solidFill>
                  </a:tcPr>
                </a:tc>
                <a:tc>
                  <a:txBody>
                    <a:bodyPr/>
                    <a:lstStyle/>
                    <a:p>
                      <a:pPr marL="91440" lvl="0" algn="l"/>
                      <a:r>
                        <a:rPr lang="en-US" sz="1600" err="1"/>
                        <a:t>AeroEclipse</a:t>
                      </a:r>
                      <a:r>
                        <a:rPr lang="en-US" sz="1600"/>
                        <a:t> BAN</a:t>
                      </a:r>
                      <a:endParaRPr lang="en-US" sz="1600">
                        <a:latin typeface="+mn-lt"/>
                      </a:endParaRPr>
                    </a:p>
                  </a:txBody>
                  <a:tcPr anchor="ctr">
                    <a:solidFill>
                      <a:srgbClr val="1B51A4"/>
                    </a:solidFill>
                  </a:tcPr>
                </a:tc>
                <a:extLst>
                  <a:ext uri="{0D108BD9-81ED-4DB2-BD59-A6C34878D82A}">
                    <a16:rowId xmlns:a16="http://schemas.microsoft.com/office/drawing/2014/main" val="1788073216"/>
                  </a:ext>
                </a:extLst>
              </a:tr>
              <a:tr h="6790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chemeClr val="bg1"/>
                          </a:solidFill>
                        </a:rPr>
                        <a:t>Treatment Time</a:t>
                      </a:r>
                      <a:endParaRPr lang="en-US" sz="1400" b="1">
                        <a:solidFill>
                          <a:schemeClr val="bg1"/>
                        </a:solidFill>
                        <a:latin typeface="+mn-lt"/>
                      </a:endParaRPr>
                    </a:p>
                  </a:txBody>
                  <a:tcPr anchor="ctr">
                    <a:solidFill>
                      <a:srgbClr val="1B51A4"/>
                    </a:solidFill>
                  </a:tcPr>
                </a:tc>
                <a:tc>
                  <a:txBody>
                    <a:bodyPr/>
                    <a:lstStyle/>
                    <a:p>
                      <a:pPr marL="91440" marR="0" lvl="0" indent="0" algn="l" defTabSz="914400" rtl="0" eaLnBrk="1" fontAlgn="auto" latinLnBrk="0" hangingPunct="1">
                        <a:lnSpc>
                          <a:spcPct val="100000"/>
                        </a:lnSpc>
                        <a:spcBef>
                          <a:spcPts val="0"/>
                        </a:spcBef>
                        <a:spcAft>
                          <a:spcPts val="0"/>
                        </a:spcAft>
                        <a:buClrTx/>
                        <a:buSzTx/>
                        <a:buFontTx/>
                        <a:buNone/>
                        <a:tabLst/>
                        <a:defRPr/>
                      </a:pPr>
                      <a:r>
                        <a:rPr lang="en-US" sz="1200"/>
                        <a:t>&lt;5 minute </a:t>
                      </a:r>
                      <a:endParaRPr lang="en-US" sz="1200">
                        <a:latin typeface="+mn-lt"/>
                      </a:endParaRPr>
                    </a:p>
                  </a:txBody>
                  <a:tcPr anchor="ctr"/>
                </a:tc>
                <a:tc>
                  <a:txBody>
                    <a:bodyPr/>
                    <a:lstStyle/>
                    <a:p>
                      <a:pPr marL="91440" lvl="0" algn="l"/>
                      <a:r>
                        <a:rPr lang="en-US" sz="1200"/>
                        <a:t>Varies dependent on patient breathing pattern, mode and medication</a:t>
                      </a:r>
                      <a:endParaRPr lang="en-US" sz="1200">
                        <a:latin typeface="+mn-lt"/>
                      </a:endParaRPr>
                    </a:p>
                  </a:txBody>
                  <a:tcPr anchor="ctr"/>
                </a:tc>
                <a:extLst>
                  <a:ext uri="{0D108BD9-81ED-4DB2-BD59-A6C34878D82A}">
                    <a16:rowId xmlns:a16="http://schemas.microsoft.com/office/drawing/2014/main" val="397840049"/>
                  </a:ext>
                </a:extLst>
              </a:tr>
              <a:tr h="5514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chemeClr val="bg1"/>
                          </a:solidFill>
                        </a:rPr>
                        <a:t>Particle Size (MMAD)</a:t>
                      </a:r>
                      <a:endParaRPr lang="en-US" sz="1400" b="1">
                        <a:solidFill>
                          <a:schemeClr val="bg1"/>
                        </a:solidFill>
                        <a:latin typeface="+mn-lt"/>
                      </a:endParaRPr>
                    </a:p>
                  </a:txBody>
                  <a:tcPr anchor="ctr">
                    <a:solidFill>
                      <a:srgbClr val="1B51A4"/>
                    </a:solidFill>
                  </a:tcPr>
                </a:tc>
                <a:tc>
                  <a:txBody>
                    <a:bodyPr/>
                    <a:lstStyle/>
                    <a:p>
                      <a:pPr marL="91440" lvl="0" algn="l"/>
                      <a:r>
                        <a:rPr lang="en-US" sz="1200"/>
                        <a:t>MMAD 3.5 µm</a:t>
                      </a:r>
                      <a:endParaRPr lang="en-US" sz="1200">
                        <a:latin typeface="+mn-lt"/>
                      </a:endParaRPr>
                    </a:p>
                  </a:txBody>
                  <a:tcPr anchor="ctr"/>
                </a:tc>
                <a:tc>
                  <a:txBody>
                    <a:bodyPr/>
                    <a:lstStyle/>
                    <a:p>
                      <a:pPr marL="91440" lvl="0" algn="l"/>
                      <a:r>
                        <a:rPr lang="en-US" sz="1200"/>
                        <a:t>MMAD 2.8 – 3.4 µm </a:t>
                      </a:r>
                    </a:p>
                    <a:p>
                      <a:pPr marL="91440" lvl="0" algn="l"/>
                      <a:r>
                        <a:rPr lang="en-US" sz="1100"/>
                        <a:t>(depends on source)</a:t>
                      </a:r>
                      <a:endParaRPr lang="en-US" sz="1100">
                        <a:latin typeface="+mn-lt"/>
                      </a:endParaRPr>
                    </a:p>
                  </a:txBody>
                  <a:tcPr anchor="ctr"/>
                </a:tc>
                <a:extLst>
                  <a:ext uri="{0D108BD9-81ED-4DB2-BD59-A6C34878D82A}">
                    <a16:rowId xmlns:a16="http://schemas.microsoft.com/office/drawing/2014/main" val="2126820977"/>
                  </a:ext>
                </a:extLst>
              </a:tr>
              <a:tr h="574645">
                <a:tc>
                  <a:txBody>
                    <a:bodyPr/>
                    <a:lstStyle/>
                    <a:p>
                      <a:pPr algn="l"/>
                      <a:r>
                        <a:rPr lang="en-US" sz="1400" b="1">
                          <a:solidFill>
                            <a:schemeClr val="bg1"/>
                          </a:solidFill>
                        </a:rPr>
                        <a:t>Mask option</a:t>
                      </a:r>
                      <a:endParaRPr lang="en-US" sz="1400" b="1">
                        <a:solidFill>
                          <a:schemeClr val="bg1"/>
                        </a:solidFill>
                        <a:latin typeface="+mn-lt"/>
                      </a:endParaRPr>
                    </a:p>
                  </a:txBody>
                  <a:tcPr anchor="ctr">
                    <a:solidFill>
                      <a:srgbClr val="1B51A4"/>
                    </a:solidFill>
                  </a:tcPr>
                </a:tc>
                <a:tc>
                  <a:txBody>
                    <a:bodyPr/>
                    <a:lstStyle/>
                    <a:p>
                      <a:pPr marL="91440" lvl="0" algn="l"/>
                      <a:r>
                        <a:rPr lang="en-US" sz="1200"/>
                        <a:t>Works the same with and without mask</a:t>
                      </a:r>
                      <a:endParaRPr lang="en-US" sz="1200">
                        <a:latin typeface="+mn-lt"/>
                      </a:endParaRPr>
                    </a:p>
                  </a:txBody>
                  <a:tcPr anchor="ctr"/>
                </a:tc>
                <a:tc>
                  <a:txBody>
                    <a:bodyPr/>
                    <a:lstStyle/>
                    <a:p>
                      <a:pPr marL="91440" lvl="0" algn="l"/>
                      <a:r>
                        <a:rPr lang="en-US" sz="1200"/>
                        <a:t>Must be used in Continuous Mode with mask</a:t>
                      </a:r>
                      <a:endParaRPr lang="en-US" sz="1200">
                        <a:latin typeface="+mn-lt"/>
                      </a:endParaRPr>
                    </a:p>
                  </a:txBody>
                  <a:tcPr anchor="ctr"/>
                </a:tc>
                <a:extLst>
                  <a:ext uri="{0D108BD9-81ED-4DB2-BD59-A6C34878D82A}">
                    <a16:rowId xmlns:a16="http://schemas.microsoft.com/office/drawing/2014/main" val="1715983014"/>
                  </a:ext>
                </a:extLst>
              </a:tr>
              <a:tr h="535456">
                <a:tc>
                  <a:txBody>
                    <a:bodyPr/>
                    <a:lstStyle/>
                    <a:p>
                      <a:pPr algn="l"/>
                      <a:r>
                        <a:rPr lang="en-US" sz="1400" b="1">
                          <a:solidFill>
                            <a:schemeClr val="bg1"/>
                          </a:solidFill>
                        </a:rPr>
                        <a:t>Manufacturing location</a:t>
                      </a:r>
                      <a:endParaRPr lang="en-US" sz="1400" b="1">
                        <a:solidFill>
                          <a:schemeClr val="bg1"/>
                        </a:solidFill>
                        <a:latin typeface="+mn-lt"/>
                      </a:endParaRPr>
                    </a:p>
                  </a:txBody>
                  <a:tcPr anchor="ctr">
                    <a:solidFill>
                      <a:srgbClr val="1B51A4"/>
                    </a:solidFill>
                  </a:tcPr>
                </a:tc>
                <a:tc>
                  <a:txBody>
                    <a:bodyPr/>
                    <a:lstStyle/>
                    <a:p>
                      <a:pPr marL="91440" lvl="0" indent="0" algn="l">
                        <a:buFont typeface="Arial" panose="020B0604020202020204" pitchFamily="34" charset="0"/>
                        <a:buNone/>
                      </a:pPr>
                      <a:r>
                        <a:rPr lang="en-US" sz="1200"/>
                        <a:t>North America</a:t>
                      </a:r>
                      <a:endParaRPr lang="en-US" sz="1200">
                        <a:latin typeface="+mn-lt"/>
                      </a:endParaRPr>
                    </a:p>
                  </a:txBody>
                  <a:tcPr anchor="ctr"/>
                </a:tc>
                <a:tc>
                  <a:txBody>
                    <a:bodyPr/>
                    <a:lstStyle/>
                    <a:p>
                      <a:pPr marL="91440" lvl="0" indent="0" algn="l">
                        <a:buFont typeface="Arial" panose="020B0604020202020204" pitchFamily="34" charset="0"/>
                        <a:buNone/>
                      </a:pPr>
                      <a:r>
                        <a:rPr lang="en-US" sz="1200"/>
                        <a:t>North America</a:t>
                      </a:r>
                      <a:endParaRPr lang="en-US" sz="1200">
                        <a:latin typeface="+mn-lt"/>
                      </a:endParaRPr>
                    </a:p>
                  </a:txBody>
                  <a:tcPr anchor="ctr"/>
                </a:tc>
                <a:extLst>
                  <a:ext uri="{0D108BD9-81ED-4DB2-BD59-A6C34878D82A}">
                    <a16:rowId xmlns:a16="http://schemas.microsoft.com/office/drawing/2014/main" val="2715325161"/>
                  </a:ext>
                </a:extLst>
              </a:tr>
              <a:tr h="469859">
                <a:tc>
                  <a:txBody>
                    <a:bodyPr/>
                    <a:lstStyle/>
                    <a:p>
                      <a:pPr algn="l"/>
                      <a:r>
                        <a:rPr lang="en-US" sz="1400" b="1">
                          <a:solidFill>
                            <a:schemeClr val="bg1"/>
                          </a:solidFill>
                        </a:rPr>
                        <a:t>Market Strategy</a:t>
                      </a:r>
                      <a:endParaRPr lang="en-US" sz="1400" b="1">
                        <a:solidFill>
                          <a:schemeClr val="bg1"/>
                        </a:solidFill>
                        <a:latin typeface="+mn-lt"/>
                      </a:endParaRPr>
                    </a:p>
                  </a:txBody>
                  <a:tcPr anchor="ctr">
                    <a:solidFill>
                      <a:srgbClr val="1B51A4"/>
                    </a:solidFill>
                  </a:tcPr>
                </a:tc>
                <a:tc>
                  <a:txBody>
                    <a:bodyPr/>
                    <a:lstStyle/>
                    <a:p>
                      <a:pPr marL="91440" lvl="0" algn="l"/>
                      <a:r>
                        <a:rPr lang="en-US" sz="1200"/>
                        <a:t>Leverage GPO contract position, product performance and treatment time to promote clinical benefits</a:t>
                      </a:r>
                      <a:endParaRPr lang="en-US" sz="1200">
                        <a:latin typeface="+mn-lt"/>
                      </a:endParaRPr>
                    </a:p>
                  </a:txBody>
                  <a:tcPr anchor="ctr"/>
                </a:tc>
                <a:tc>
                  <a:txBody>
                    <a:bodyPr/>
                    <a:lstStyle/>
                    <a:p>
                      <a:pPr marL="91440" lvl="0" algn="l"/>
                      <a:r>
                        <a:rPr lang="en-US" sz="1200"/>
                        <a:t>Leverage multiple studies and strong brand recognition to promote drug delivery and deposition</a:t>
                      </a:r>
                      <a:endParaRPr lang="en-US" sz="1200">
                        <a:latin typeface="+mn-lt"/>
                      </a:endParaRPr>
                    </a:p>
                  </a:txBody>
                  <a:tcPr anchor="ctr"/>
                </a:tc>
                <a:extLst>
                  <a:ext uri="{0D108BD9-81ED-4DB2-BD59-A6C34878D82A}">
                    <a16:rowId xmlns:a16="http://schemas.microsoft.com/office/drawing/2014/main" val="1258807991"/>
                  </a:ext>
                </a:extLst>
              </a:tr>
              <a:tr h="65780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schemeClr val="bg1"/>
                          </a:solidFill>
                        </a:rPr>
                        <a:t>Pricing</a:t>
                      </a:r>
                      <a:endParaRPr lang="en-US" sz="1400" b="1">
                        <a:solidFill>
                          <a:schemeClr val="bg1"/>
                        </a:solidFill>
                        <a:latin typeface="+mn-lt"/>
                      </a:endParaRPr>
                    </a:p>
                  </a:txBody>
                  <a:tcPr anchor="ctr">
                    <a:solidFill>
                      <a:srgbClr val="1B51A4"/>
                    </a:solidFill>
                  </a:tcPr>
                </a:tc>
                <a:tc>
                  <a:txBody>
                    <a:bodyPr/>
                    <a:lstStyle/>
                    <a:p>
                      <a:pPr marL="91440" lvl="0" algn="l"/>
                      <a:r>
                        <a:rPr lang="en-US" sz="1200"/>
                        <a:t>$3 – 4</a:t>
                      </a:r>
                      <a:endParaRPr lang="en-US" sz="1200">
                        <a:latin typeface="+mn-lt"/>
                      </a:endParaRPr>
                    </a:p>
                  </a:txBody>
                  <a:tcPr anchor="ctr"/>
                </a:tc>
                <a:tc>
                  <a:txBody>
                    <a:bodyPr/>
                    <a:lstStyle/>
                    <a:p>
                      <a:pPr marL="91440" lvl="0" algn="l"/>
                      <a:r>
                        <a:rPr lang="en-US" sz="1200"/>
                        <a:t>$5 – 6</a:t>
                      </a:r>
                      <a:endParaRPr lang="en-US" sz="1200">
                        <a:latin typeface="+mn-lt"/>
                      </a:endParaRPr>
                    </a:p>
                  </a:txBody>
                  <a:tcPr anchor="ctr"/>
                </a:tc>
                <a:extLst>
                  <a:ext uri="{0D108BD9-81ED-4DB2-BD59-A6C34878D82A}">
                    <a16:rowId xmlns:a16="http://schemas.microsoft.com/office/drawing/2014/main" val="1099366582"/>
                  </a:ext>
                </a:extLst>
              </a:tr>
            </a:tbl>
          </a:graphicData>
        </a:graphic>
      </p:graphicFrame>
    </p:spTree>
    <p:extLst>
      <p:ext uri="{BB962C8B-B14F-4D97-AF65-F5344CB8AC3E}">
        <p14:creationId xmlns:p14="http://schemas.microsoft.com/office/powerpoint/2010/main" val="3857059347"/>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9844B-3AE6-D4BB-B3C9-B70FDA01E8AC}"/>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316354E9-34F6-90E3-5ED7-2EAB97A3F8AF}"/>
              </a:ext>
            </a:extLst>
          </p:cNvPr>
          <p:cNvGraphicFramePr>
            <a:graphicFrameLocks noGrp="1"/>
          </p:cNvGraphicFramePr>
          <p:nvPr>
            <p:ph sz="half" idx="1"/>
            <p:extLst>
              <p:ext uri="{D42A27DB-BD31-4B8C-83A1-F6EECF244321}">
                <p14:modId xmlns:p14="http://schemas.microsoft.com/office/powerpoint/2010/main" val="3622533196"/>
              </p:ext>
            </p:extLst>
          </p:nvPr>
        </p:nvGraphicFramePr>
        <p:xfrm>
          <a:off x="584200" y="1300163"/>
          <a:ext cx="11056710" cy="4350617"/>
        </p:xfrm>
        <a:graphic>
          <a:graphicData uri="http://schemas.openxmlformats.org/drawingml/2006/table">
            <a:tbl>
              <a:tblPr firstRow="1" bandRow="1">
                <a:tableStyleId>{69012ECD-51FC-41F1-AA8D-1B2483CD663E}</a:tableStyleId>
              </a:tblPr>
              <a:tblGrid>
                <a:gridCol w="1673521">
                  <a:extLst>
                    <a:ext uri="{9D8B030D-6E8A-4147-A177-3AD203B41FA5}">
                      <a16:colId xmlns:a16="http://schemas.microsoft.com/office/drawing/2014/main" val="837788312"/>
                    </a:ext>
                  </a:extLst>
                </a:gridCol>
                <a:gridCol w="2177591">
                  <a:extLst>
                    <a:ext uri="{9D8B030D-6E8A-4147-A177-3AD203B41FA5}">
                      <a16:colId xmlns:a16="http://schemas.microsoft.com/office/drawing/2014/main" val="1080632164"/>
                    </a:ext>
                  </a:extLst>
                </a:gridCol>
                <a:gridCol w="2441543">
                  <a:extLst>
                    <a:ext uri="{9D8B030D-6E8A-4147-A177-3AD203B41FA5}">
                      <a16:colId xmlns:a16="http://schemas.microsoft.com/office/drawing/2014/main" val="2833677695"/>
                    </a:ext>
                  </a:extLst>
                </a:gridCol>
                <a:gridCol w="2552713">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750707">
                <a:tc>
                  <a:txBody>
                    <a:bodyPr/>
                    <a:lstStyle/>
                    <a:p>
                      <a:pPr algn="ctr"/>
                      <a:r>
                        <a:rPr lang="en-US" sz="1600"/>
                        <a:t>Competitor</a:t>
                      </a:r>
                    </a:p>
                  </a:txBody>
                  <a:tcPr anchor="ctr"/>
                </a:tc>
                <a:tc>
                  <a:txBody>
                    <a:bodyPr/>
                    <a:lstStyle/>
                    <a:p>
                      <a:pPr algn="ctr"/>
                      <a:r>
                        <a:rPr lang="en-US" sz="1600"/>
                        <a:t>Manufacturing Location</a:t>
                      </a:r>
                    </a:p>
                  </a:txBody>
                  <a:tcPr anchor="ctr"/>
                </a:tc>
                <a:tc>
                  <a:txBody>
                    <a:bodyPr/>
                    <a:lstStyle/>
                    <a:p>
                      <a:pPr algn="ctr"/>
                      <a:r>
                        <a:rPr lang="en-US" sz="1600"/>
                        <a:t>Price Sensitivity</a:t>
                      </a:r>
                    </a:p>
                  </a:txBody>
                  <a:tcPr anchor="ctr"/>
                </a:tc>
                <a:tc>
                  <a:txBody>
                    <a:bodyPr/>
                    <a:lstStyle/>
                    <a:p>
                      <a:pPr algn="ctr"/>
                      <a:r>
                        <a:rPr lang="en-US" sz="1600"/>
                        <a:t>GPO Position(s)</a:t>
                      </a:r>
                    </a:p>
                  </a:txBody>
                  <a:tcPr anchor="ctr"/>
                </a:tc>
                <a:tc>
                  <a:txBody>
                    <a:bodyPr/>
                    <a:lstStyle/>
                    <a:p>
                      <a:pPr algn="ctr"/>
                      <a:r>
                        <a:rPr lang="en-US" sz="1600"/>
                        <a:t>Expectation</a:t>
                      </a:r>
                    </a:p>
                  </a:txBody>
                  <a:tcPr anchor="ctr"/>
                </a:tc>
                <a:extLst>
                  <a:ext uri="{0D108BD9-81ED-4DB2-BD59-A6C34878D82A}">
                    <a16:rowId xmlns:a16="http://schemas.microsoft.com/office/drawing/2014/main" val="3198698296"/>
                  </a:ext>
                </a:extLst>
              </a:tr>
              <a:tr h="719982">
                <a:tc>
                  <a:txBody>
                    <a:bodyPr/>
                    <a:lstStyle/>
                    <a:p>
                      <a:pPr algn="ctr"/>
                      <a:r>
                        <a:rPr lang="en-US" sz="1600"/>
                        <a:t>AirLife</a:t>
                      </a:r>
                    </a:p>
                  </a:txBody>
                  <a:tcPr anchor="ctr"/>
                </a:tc>
                <a:tc>
                  <a:txBody>
                    <a:bodyPr/>
                    <a:lstStyle/>
                    <a:p>
                      <a:pPr algn="ctr"/>
                      <a:r>
                        <a:rPr lang="en-US" sz="1600"/>
                        <a:t>Mexico/China</a:t>
                      </a:r>
                    </a:p>
                  </a:txBody>
                  <a:tcPr anchor="ctr"/>
                </a:tc>
                <a:tc>
                  <a:txBody>
                    <a:bodyPr/>
                    <a:lstStyle/>
                    <a:p>
                      <a:pPr algn="ctr"/>
                      <a:r>
                        <a:rPr lang="en-US" sz="1600"/>
                        <a:t>Medium (SVN – High)</a:t>
                      </a:r>
                    </a:p>
                  </a:txBody>
                  <a:tcPr anchor="ctr"/>
                </a:tc>
                <a:tc>
                  <a:txBody>
                    <a:bodyPr/>
                    <a:lstStyle/>
                    <a:p>
                      <a:pPr algn="ctr"/>
                      <a:r>
                        <a:rPr lang="en-US" sz="1600"/>
                        <a:t>HealthTrust, Vizient, Ascension, Premier</a:t>
                      </a:r>
                    </a:p>
                  </a:txBody>
                  <a:tcPr anchor="ctr"/>
                </a:tc>
                <a:tc>
                  <a:txBody>
                    <a:bodyPr/>
                    <a:lstStyle/>
                    <a:p>
                      <a:pPr algn="ctr"/>
                      <a:endParaRPr lang="en-US" sz="1600"/>
                    </a:p>
                  </a:txBody>
                  <a:tcPr anchor="ctr"/>
                </a:tc>
                <a:extLst>
                  <a:ext uri="{0D108BD9-81ED-4DB2-BD59-A6C34878D82A}">
                    <a16:rowId xmlns:a16="http://schemas.microsoft.com/office/drawing/2014/main" val="1464136050"/>
                  </a:ext>
                </a:extLst>
              </a:tr>
              <a:tr h="719982">
                <a:tc>
                  <a:txBody>
                    <a:bodyPr/>
                    <a:lstStyle/>
                    <a:p>
                      <a:pPr algn="ctr"/>
                      <a:r>
                        <a:rPr lang="en-US" sz="1600"/>
                        <a:t>Flexicare</a:t>
                      </a:r>
                    </a:p>
                  </a:txBody>
                  <a:tcPr anchor="ctr"/>
                </a:tc>
                <a:tc>
                  <a:txBody>
                    <a:bodyPr/>
                    <a:lstStyle/>
                    <a:p>
                      <a:pPr algn="ctr"/>
                      <a:r>
                        <a:rPr lang="en-US" sz="1600"/>
                        <a:t>China</a:t>
                      </a:r>
                    </a:p>
                  </a:txBody>
                  <a:tcPr anchor="ctr"/>
                </a:tc>
                <a:tc>
                  <a:txBody>
                    <a:bodyPr/>
                    <a:lstStyle/>
                    <a:p>
                      <a:pPr algn="ctr"/>
                      <a:r>
                        <a:rPr lang="en-US" sz="1600"/>
                        <a:t>Medium (SVN – High)</a:t>
                      </a:r>
                    </a:p>
                  </a:txBody>
                  <a:tcPr anchor="ctr"/>
                </a:tc>
                <a:tc>
                  <a:txBody>
                    <a:bodyPr/>
                    <a:lstStyle/>
                    <a:p>
                      <a:pPr algn="ctr"/>
                      <a:r>
                        <a:rPr lang="en-US" sz="1600"/>
                        <a:t>None</a:t>
                      </a:r>
                    </a:p>
                  </a:txBody>
                  <a:tcPr anchor="ctr"/>
                </a:tc>
                <a:tc>
                  <a:txBody>
                    <a:bodyPr/>
                    <a:lstStyle/>
                    <a:p>
                      <a:pPr algn="ctr"/>
                      <a:r>
                        <a:rPr lang="en-US" sz="1600"/>
                        <a:t>Unknown</a:t>
                      </a:r>
                    </a:p>
                  </a:txBody>
                  <a:tcPr anchor="ctr"/>
                </a:tc>
                <a:extLst>
                  <a:ext uri="{0D108BD9-81ED-4DB2-BD59-A6C34878D82A}">
                    <a16:rowId xmlns:a16="http://schemas.microsoft.com/office/drawing/2014/main" val="553816961"/>
                  </a:ext>
                </a:extLst>
              </a:tr>
              <a:tr h="719982">
                <a:tc>
                  <a:txBody>
                    <a:bodyPr/>
                    <a:lstStyle/>
                    <a:p>
                      <a:pPr algn="ctr"/>
                      <a:r>
                        <a:rPr lang="en-US" sz="1600"/>
                        <a:t>Medline</a:t>
                      </a:r>
                    </a:p>
                  </a:txBody>
                  <a:tcPr anchor="ctr"/>
                </a:tc>
                <a:tc>
                  <a:txBody>
                    <a:bodyPr/>
                    <a:lstStyle/>
                    <a:p>
                      <a:pPr algn="ctr"/>
                      <a:r>
                        <a:rPr lang="en-US" sz="1600"/>
                        <a:t>Mexico</a:t>
                      </a:r>
                    </a:p>
                  </a:txBody>
                  <a:tcPr anchor="ctr"/>
                </a:tc>
                <a:tc>
                  <a:txBody>
                    <a:bodyPr/>
                    <a:lstStyle/>
                    <a:p>
                      <a:pPr algn="ctr"/>
                      <a:r>
                        <a:rPr lang="en-US" sz="1600"/>
                        <a:t>Medium (SVN – High)</a:t>
                      </a:r>
                    </a:p>
                  </a:txBody>
                  <a:tcPr anchor="ctr"/>
                </a:tc>
                <a:tc>
                  <a:txBody>
                    <a:bodyPr/>
                    <a:lstStyle/>
                    <a:p>
                      <a:pPr algn="ctr"/>
                      <a:r>
                        <a:rPr lang="en-US" sz="1600"/>
                        <a:t>HealthTrust, Vizient, Premier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1568618598"/>
                  </a:ext>
                </a:extLst>
              </a:tr>
              <a:tr h="719982">
                <a:tc>
                  <a:txBody>
                    <a:bodyPr/>
                    <a:lstStyle/>
                    <a:p>
                      <a:pPr algn="ctr"/>
                      <a:r>
                        <a:rPr lang="en-US" sz="1600"/>
                        <a:t>Monaghan</a:t>
                      </a:r>
                    </a:p>
                  </a:txBody>
                  <a:tcPr anchor="ctr"/>
                </a:tc>
                <a:tc>
                  <a:txBody>
                    <a:bodyPr/>
                    <a:lstStyle/>
                    <a:p>
                      <a:pPr algn="ctr"/>
                      <a:r>
                        <a:rPr lang="en-US" sz="1600"/>
                        <a:t>US, Canada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Medium</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HealthTrust, Vizient, Premier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1582127093"/>
                  </a:ext>
                </a:extLst>
              </a:tr>
              <a:tr h="719982">
                <a:tc>
                  <a:txBody>
                    <a:bodyPr/>
                    <a:lstStyle/>
                    <a:p>
                      <a:pPr algn="ctr"/>
                      <a:r>
                        <a:rPr lang="en-US" sz="1600"/>
                        <a:t>Philips</a:t>
                      </a:r>
                    </a:p>
                  </a:txBody>
                  <a:tcPr anchor="ctr"/>
                </a:tc>
                <a:tc>
                  <a:txBody>
                    <a:bodyPr/>
                    <a:lstStyle/>
                    <a:p>
                      <a:pPr algn="ctr"/>
                      <a:r>
                        <a:rPr lang="en-US" sz="1600"/>
                        <a:t>US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Medium</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tc>
                  <a:txBody>
                    <a:bodyPr/>
                    <a:lstStyle/>
                    <a:p>
                      <a:pPr algn="ctr"/>
                      <a:r>
                        <a:rPr lang="en-US" sz="1600"/>
                        <a:t>Unknown</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575671198"/>
                  </a:ext>
                </a:extLst>
              </a:tr>
            </a:tbl>
          </a:graphicData>
        </a:graphic>
      </p:graphicFrame>
      <p:sp>
        <p:nvSpPr>
          <p:cNvPr id="4" name="Slide Number Placeholder 3">
            <a:extLst>
              <a:ext uri="{FF2B5EF4-FFF2-40B4-BE49-F238E27FC236}">
                <a16:creationId xmlns:a16="http://schemas.microsoft.com/office/drawing/2014/main" id="{CB82FA68-27B7-A383-0359-DE37EB44B8C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259</a:t>
            </a:fld>
            <a:endParaRPr lang="en-US"/>
          </a:p>
        </p:txBody>
      </p:sp>
      <p:sp>
        <p:nvSpPr>
          <p:cNvPr id="5" name="Title 4">
            <a:extLst>
              <a:ext uri="{FF2B5EF4-FFF2-40B4-BE49-F238E27FC236}">
                <a16:creationId xmlns:a16="http://schemas.microsoft.com/office/drawing/2014/main" id="{72469783-1BAC-1A55-79C9-65A45B72BE09}"/>
              </a:ext>
            </a:extLst>
          </p:cNvPr>
          <p:cNvSpPr>
            <a:spLocks noGrp="1"/>
          </p:cNvSpPr>
          <p:nvPr>
            <p:ph type="title"/>
          </p:nvPr>
        </p:nvSpPr>
        <p:spPr>
          <a:xfrm>
            <a:off x="522219" y="419100"/>
            <a:ext cx="10515600" cy="668820"/>
          </a:xfrm>
        </p:spPr>
        <p:txBody>
          <a:bodyPr/>
          <a:lstStyle/>
          <a:p>
            <a:r>
              <a:rPr lang="en-US"/>
              <a:t>Medication Delivery</a:t>
            </a:r>
          </a:p>
        </p:txBody>
      </p:sp>
    </p:spTree>
    <p:extLst>
      <p:ext uri="{BB962C8B-B14F-4D97-AF65-F5344CB8AC3E}">
        <p14:creationId xmlns:p14="http://schemas.microsoft.com/office/powerpoint/2010/main" val="1073305052"/>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0AFE7-CE9B-4C73-7915-1C6F26934A26}"/>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CF77487-D8AC-46C3-7689-E2EAE6905FF7}"/>
              </a:ext>
            </a:extLst>
          </p:cNvPr>
          <p:cNvGraphicFramePr>
            <a:graphicFrameLocks noGrp="1"/>
          </p:cNvGraphicFramePr>
          <p:nvPr/>
        </p:nvGraphicFramePr>
        <p:xfrm>
          <a:off x="561975" y="1400175"/>
          <a:ext cx="10957758" cy="4647152"/>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113067">
                  <a:extLst>
                    <a:ext uri="{9D8B030D-6E8A-4147-A177-3AD203B41FA5}">
                      <a16:colId xmlns:a16="http://schemas.microsoft.com/office/drawing/2014/main" val="1704237337"/>
                    </a:ext>
                  </a:extLst>
                </a:gridCol>
                <a:gridCol w="1136101">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580894">
                <a:tc>
                  <a:txBody>
                    <a:bodyPr/>
                    <a:lstStyle/>
                    <a:p>
                      <a:pPr marL="91440" algn="l" fontAlgn="ctr">
                        <a:buNone/>
                      </a:pPr>
                      <a:r>
                        <a:rPr lang="en-US" sz="1000" u="none" strike="noStrike">
                          <a:effectLst/>
                        </a:rPr>
                        <a:t>Neal </a:t>
                      </a:r>
                      <a:r>
                        <a:rPr lang="en-US" sz="1000" u="none" strike="noStrike" err="1">
                          <a:effectLst/>
                        </a:rPr>
                        <a:t>Harpstrite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74255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Respiratory, Oxygen Delivery Devices</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10/31/2025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Salter Labs O</a:t>
                      </a:r>
                      <a:r>
                        <a:rPr lang="en-US" sz="1000" u="none" strike="noStrike" baseline="-25000">
                          <a:effectLst/>
                        </a:rPr>
                        <a:t>2</a:t>
                      </a:r>
                      <a:r>
                        <a:rPr lang="en-US" sz="1000" u="none" strike="noStrike">
                          <a:effectLst/>
                        </a:rPr>
                        <a:t> Cannulas, Masks, Tender Grip Humidifiers </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3424111864"/>
                  </a:ext>
                </a:extLst>
              </a:tr>
              <a:tr h="580894">
                <a:tc>
                  <a:txBody>
                    <a:bodyPr/>
                    <a:lstStyle/>
                    <a:p>
                      <a:pPr marL="91440" algn="l" fontAlgn="ctr">
                        <a:buNone/>
                      </a:pPr>
                      <a:r>
                        <a:rPr lang="en-US" sz="1000" u="none" strike="noStrike">
                          <a:effectLst/>
                        </a:rPr>
                        <a:t>Neal Harpstrite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73822</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Respiratory, Oxygen Delivery Devices</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10/31/2025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SNET, ALO, HFNC, EtCO</a:t>
                      </a:r>
                      <a:r>
                        <a:rPr lang="en-US" sz="1000" u="none" strike="noStrike" baseline="-25000">
                          <a:effectLst/>
                        </a:rPr>
                        <a:t>2</a:t>
                      </a:r>
                      <a:r>
                        <a:rPr lang="en-US" sz="1000" u="none" strike="noStrike">
                          <a:effectLst/>
                        </a:rPr>
                        <a:t>, O</a:t>
                      </a:r>
                      <a:r>
                        <a:rPr lang="en-US" sz="1000" u="none" strike="noStrike" baseline="-25000">
                          <a:effectLst/>
                        </a:rPr>
                        <a:t>2</a:t>
                      </a:r>
                      <a:r>
                        <a:rPr lang="en-US" sz="1000" u="none" strike="noStrike">
                          <a:effectLst/>
                        </a:rPr>
                        <a:t> Tubing</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2878829395"/>
                  </a:ext>
                </a:extLst>
              </a:tr>
              <a:tr h="580894">
                <a:tc>
                  <a:txBody>
                    <a:bodyPr/>
                    <a:lstStyle/>
                    <a:p>
                      <a:pPr marL="91440" algn="l" fontAlgn="ctr">
                        <a:buNone/>
                      </a:pPr>
                      <a:r>
                        <a:rPr lang="en-US" sz="1000" u="none" strike="noStrike">
                          <a:effectLst/>
                        </a:rPr>
                        <a:t>Neal Harpstrite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75171</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Respiratory, Oxygen Delivery Devices</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10/31/2025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Westmed O</a:t>
                      </a:r>
                      <a:r>
                        <a:rPr lang="en-US" sz="1000" u="none" strike="noStrike" baseline="-25000">
                          <a:effectLst/>
                        </a:rPr>
                        <a:t>2</a:t>
                      </a:r>
                      <a:r>
                        <a:rPr lang="en-US" sz="1000" u="none" strike="noStrike">
                          <a:effectLst/>
                        </a:rPr>
                        <a:t> Tubing, Comfort Soft Plus, Masks</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426337766"/>
                  </a:ext>
                </a:extLst>
              </a:tr>
              <a:tr h="580894">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AD-NS-1755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err="1">
                          <a:effectLst/>
                        </a:rPr>
                        <a:t>AscenDrive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err="1">
                          <a:effectLst/>
                        </a:rPr>
                        <a:t>AscenDrive</a:t>
                      </a:r>
                      <a:r>
                        <a:rPr lang="en-US" sz="1000" u="none" strike="noStrike">
                          <a:effectLst/>
                        </a:rPr>
                        <a:t> Respiratory Therapy Products: Medication Delivery and Bronchial Hygiene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Dual</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All 1752 and 1755 contracted products</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2267286132"/>
                  </a:ext>
                </a:extLst>
              </a:tr>
              <a:tr h="580894">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PP-NS-1752</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Medication Delivery - SunMed</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Salter and </a:t>
                      </a:r>
                      <a:r>
                        <a:rPr lang="en-US" sz="1000" u="none" strike="noStrike" err="1">
                          <a:effectLst/>
                        </a:rPr>
                        <a:t>Westmed</a:t>
                      </a:r>
                      <a:r>
                        <a:rPr lang="en-US" sz="1000" u="none" strike="noStrike">
                          <a:effectLst/>
                        </a:rPr>
                        <a:t> Med Delivery </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548176782"/>
                  </a:ext>
                </a:extLst>
              </a:tr>
              <a:tr h="580894">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PP-NS-1755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Respiratory Therapy Products: Medication Delivery and Bronchial Hygiene - </a:t>
                      </a:r>
                      <a:r>
                        <a:rPr lang="en-US" sz="1000" u="none" strike="noStrike" err="1">
                          <a:effectLst/>
                        </a:rPr>
                        <a:t>Vyaire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err="1">
                          <a:effectLst/>
                        </a:rPr>
                        <a:t>Vyaire</a:t>
                      </a:r>
                      <a:r>
                        <a:rPr lang="en-US" sz="1000" u="none" strike="noStrike">
                          <a:effectLst/>
                        </a:rPr>
                        <a:t> Med Delivery</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1040856636"/>
                  </a:ext>
                </a:extLst>
              </a:tr>
              <a:tr h="58089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MS1098</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Medication Delivery Devices</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3/31/2027</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err="1">
                          <a:effectLst/>
                        </a:rPr>
                        <a:t>VixOne</a:t>
                      </a:r>
                      <a:r>
                        <a:rPr lang="en-US" sz="1000" u="none" strike="noStrike">
                          <a:effectLst/>
                        </a:rPr>
                        <a:t>, </a:t>
                      </a:r>
                      <a:r>
                        <a:rPr lang="en-US" sz="1000" u="none" strike="noStrike" err="1">
                          <a:effectLst/>
                        </a:rPr>
                        <a:t>NebuTech</a:t>
                      </a:r>
                      <a:r>
                        <a:rPr lang="en-US" sz="1000" u="none" strike="noStrike">
                          <a:effectLst/>
                        </a:rPr>
                        <a:t>, Misty Fast, Mist Max, nebulizers, peak flow meters | </a:t>
                      </a:r>
                      <a:br>
                        <a:rPr lang="en-US" sz="1000" u="none" strike="noStrike">
                          <a:effectLst/>
                        </a:rPr>
                      </a:br>
                      <a:r>
                        <a:rPr lang="en-US" sz="1000" u="none" strike="noStrike">
                          <a:effectLst/>
                        </a:rPr>
                        <a:t>Airway </a:t>
                      </a:r>
                      <a:r>
                        <a:rPr lang="en-US" sz="1000" u="none" strike="noStrike" err="1">
                          <a:effectLst/>
                        </a:rPr>
                        <a:t>Mgmt</a:t>
                      </a:r>
                      <a:r>
                        <a:rPr lang="en-US" sz="1000" u="none" strike="noStrike">
                          <a:effectLst/>
                        </a:rPr>
                        <a:t> Impact standardization 2% </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3843645500"/>
                  </a:ext>
                </a:extLst>
              </a:tr>
              <a:tr h="58089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ASCEN-0089711</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Medication Delivery</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3/31/2025</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00" u="none" strike="noStrike" err="1">
                          <a:effectLst/>
                        </a:rPr>
                        <a:t>NebuTech</a:t>
                      </a:r>
                      <a:r>
                        <a:rPr lang="en-US" sz="1000" u="none" strike="noStrike">
                          <a:effectLst/>
                        </a:rPr>
                        <a:t>, VixOne, Nebulizers, O₂ Mask/Tubing, </a:t>
                      </a:r>
                      <a:br>
                        <a:rPr lang="en-US" sz="1000" u="none" strike="noStrike">
                          <a:effectLst/>
                        </a:rPr>
                      </a:br>
                      <a:r>
                        <a:rPr lang="en-US" sz="1000" u="none" strike="noStrike" err="1">
                          <a:effectLst/>
                        </a:rPr>
                        <a:t>EtCO</a:t>
                      </a:r>
                      <a:r>
                        <a:rPr lang="en-US" sz="1000" u="none" strike="noStrike">
                          <a:effectLst/>
                        </a:rPr>
                        <a:t>₂ Cannula, HFNC</a:t>
                      </a:r>
                      <a:endParaRPr lang="en-US" sz="100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3766437233"/>
                  </a:ext>
                </a:extLst>
              </a:tr>
            </a:tbl>
          </a:graphicData>
        </a:graphic>
      </p:graphicFrame>
      <p:sp>
        <p:nvSpPr>
          <p:cNvPr id="2" name="Title 1">
            <a:extLst>
              <a:ext uri="{FF2B5EF4-FFF2-40B4-BE49-F238E27FC236}">
                <a16:creationId xmlns:a16="http://schemas.microsoft.com/office/drawing/2014/main" id="{A85BA8DE-9F73-42A6-E7BC-6D1BF418D127}"/>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Med Delivery: Contracts</a:t>
            </a:r>
            <a:endParaRPr lang="en-US"/>
          </a:p>
        </p:txBody>
      </p:sp>
    </p:spTree>
    <p:extLst>
      <p:ext uri="{BB962C8B-B14F-4D97-AF65-F5344CB8AC3E}">
        <p14:creationId xmlns:p14="http://schemas.microsoft.com/office/powerpoint/2010/main" val="851479148"/>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97CE8-3287-0EAF-F432-40C2C7133301}"/>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2C1F892-D8F5-3A37-9A7D-444770AC1C7E}"/>
              </a:ext>
            </a:extLst>
          </p:cNvPr>
          <p:cNvGraphicFramePr>
            <a:graphicFrameLocks noGrp="1"/>
          </p:cNvGraphicFramePr>
          <p:nvPr/>
        </p:nvGraphicFramePr>
        <p:xfrm>
          <a:off x="561975" y="1400175"/>
          <a:ext cx="10957758" cy="3801702"/>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113067">
                  <a:extLst>
                    <a:ext uri="{9D8B030D-6E8A-4147-A177-3AD203B41FA5}">
                      <a16:colId xmlns:a16="http://schemas.microsoft.com/office/drawing/2014/main" val="1704237337"/>
                    </a:ext>
                  </a:extLst>
                </a:gridCol>
                <a:gridCol w="1136101">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895302">
                  <a:extLst>
                    <a:ext uri="{9D8B030D-6E8A-4147-A177-3AD203B41FA5}">
                      <a16:colId xmlns:a16="http://schemas.microsoft.com/office/drawing/2014/main" val="3027230453"/>
                    </a:ext>
                  </a:extLst>
                </a:gridCol>
                <a:gridCol w="3058408">
                  <a:extLst>
                    <a:ext uri="{9D8B030D-6E8A-4147-A177-3AD203B41FA5}">
                      <a16:colId xmlns:a16="http://schemas.microsoft.com/office/drawing/2014/main" val="2605855694"/>
                    </a:ext>
                  </a:extLst>
                </a:gridCol>
              </a:tblGrid>
              <a:tr h="633617">
                <a:tc>
                  <a:txBody>
                    <a:bodyPr/>
                    <a:lstStyle/>
                    <a:p>
                      <a:pPr marL="91440"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PP-NS-1752</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err="1">
                          <a:effectLst/>
                        </a:rPr>
                        <a:t>Acurity</a:t>
                      </a:r>
                      <a:r>
                        <a:rPr lang="en-US" sz="1050" u="none" strike="noStrike">
                          <a:effectLst/>
                        </a:rPr>
                        <a:t>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Medication Delivery - SunMed</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Multi</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Salter and </a:t>
                      </a:r>
                      <a:r>
                        <a:rPr lang="en-US" sz="1050" u="none" strike="noStrike" err="1">
                          <a:effectLst/>
                        </a:rPr>
                        <a:t>Westmed</a:t>
                      </a:r>
                      <a:r>
                        <a:rPr lang="en-US" sz="1050" u="none" strike="noStrike">
                          <a:effectLst/>
                        </a:rPr>
                        <a:t> Med Delivery </a:t>
                      </a:r>
                      <a:endParaRPr lang="en-US" sz="105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3424111864"/>
                  </a:ext>
                </a:extLst>
              </a:tr>
              <a:tr h="633617">
                <a:tc>
                  <a:txBody>
                    <a:bodyPr/>
                    <a:lstStyle/>
                    <a:p>
                      <a:pPr marL="91440"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PP-NS-1752</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Alliant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Medication Delivery - </a:t>
                      </a:r>
                      <a:r>
                        <a:rPr lang="en-US" sz="1050" u="none" strike="noStrike" err="1">
                          <a:effectLst/>
                        </a:rPr>
                        <a:t>SunMed</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Multi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Salter and </a:t>
                      </a:r>
                      <a:r>
                        <a:rPr lang="en-US" sz="1050" u="none" strike="noStrike" err="1">
                          <a:effectLst/>
                        </a:rPr>
                        <a:t>Westmed</a:t>
                      </a:r>
                      <a:r>
                        <a:rPr lang="en-US" sz="1050" u="none" strike="noStrike">
                          <a:effectLst/>
                        </a:rPr>
                        <a:t> Med Delivery </a:t>
                      </a:r>
                      <a:endParaRPr lang="en-US" sz="105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2878829395"/>
                  </a:ext>
                </a:extLst>
              </a:tr>
              <a:tr h="63361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PP-NS-1755</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Alliant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Respiratory Therapy Products: Medication Delivery and Bronchial Hygiene - </a:t>
                      </a:r>
                      <a:r>
                        <a:rPr lang="en-US" sz="1050" u="none" strike="noStrike" err="1">
                          <a:effectLst/>
                        </a:rPr>
                        <a:t>Vyaire</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Multi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err="1">
                          <a:effectLst/>
                        </a:rPr>
                        <a:t>Vyaire</a:t>
                      </a:r>
                      <a:r>
                        <a:rPr lang="en-US" sz="1050" u="none" strike="noStrike">
                          <a:effectLst/>
                        </a:rPr>
                        <a:t> Med Delivery</a:t>
                      </a:r>
                      <a:endParaRPr lang="en-US" sz="105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426337766"/>
                  </a:ext>
                </a:extLst>
              </a:tr>
              <a:tr h="63361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PP-NS-1752</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Capstone</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Medication Delivery - </a:t>
                      </a:r>
                      <a:r>
                        <a:rPr lang="en-US" sz="1050" u="none" strike="noStrike" err="1">
                          <a:effectLst/>
                        </a:rPr>
                        <a:t>SunMed</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Multi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Salter and Westmed Med Delivery </a:t>
                      </a:r>
                      <a:endParaRPr lang="en-US" sz="105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2267286132"/>
                  </a:ext>
                </a:extLst>
              </a:tr>
              <a:tr h="633617">
                <a:tc>
                  <a:txBody>
                    <a:bodyPr/>
                    <a:lstStyle/>
                    <a:p>
                      <a:pPr marL="91440" algn="l" fontAlgn="ctr">
                        <a:buNone/>
                      </a:pPr>
                      <a:r>
                        <a:rPr lang="en-US" sz="1050" u="none" strike="noStrike">
                          <a:effectLst/>
                        </a:rPr>
                        <a:t>Blair Hobgood</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RESP5</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Partners Cooperative</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Medication Delivery</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6/30/2027</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Multi</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VixOne, Heart Nebs, </a:t>
                      </a:r>
                      <a:r>
                        <a:rPr lang="en-US" sz="1050" u="none" strike="noStrike" err="1">
                          <a:effectLst/>
                        </a:rPr>
                        <a:t>Circulaire</a:t>
                      </a:r>
                      <a:r>
                        <a:rPr lang="en-US" sz="1050" u="none" strike="noStrike">
                          <a:effectLst/>
                        </a:rPr>
                        <a:t> </a:t>
                      </a:r>
                      <a:r>
                        <a:rPr lang="en-US" sz="1050" u="none" strike="noStrike" err="1">
                          <a:effectLst/>
                        </a:rPr>
                        <a:t>ll</a:t>
                      </a:r>
                      <a:endParaRPr lang="en-US" sz="105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548176782"/>
                  </a:ext>
                </a:extLst>
              </a:tr>
              <a:tr h="63361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YS-NS-158</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Yankee Alliance</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Medication Delivery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Multi - Green </a:t>
                      </a:r>
                      <a:endParaRPr lang="en-US" sz="1050" b="0" i="0" u="none" strike="noStrike">
                        <a:solidFill>
                          <a:srgbClr val="000000"/>
                        </a:solidFill>
                        <a:effectLst/>
                        <a:latin typeface="Arial"/>
                      </a:endParaRPr>
                    </a:p>
                  </a:txBody>
                  <a:tcPr marL="2934" marR="2934" marT="2934" marB="0" anchor="ctr"/>
                </a:tc>
                <a:tc>
                  <a:txBody>
                    <a:bodyPr/>
                    <a:lstStyle/>
                    <a:p>
                      <a:pPr marL="91440" algn="l" fontAlgn="ctr">
                        <a:buNone/>
                      </a:pPr>
                      <a:r>
                        <a:rPr lang="en-US" sz="1050" u="none" strike="noStrike">
                          <a:effectLst/>
                        </a:rPr>
                        <a:t>All nebulizers (Salter and </a:t>
                      </a:r>
                      <a:r>
                        <a:rPr lang="en-US" sz="1050" u="none" strike="noStrike" err="1">
                          <a:effectLst/>
                        </a:rPr>
                        <a:t>SunMed</a:t>
                      </a:r>
                      <a:r>
                        <a:rPr lang="en-US" sz="1050" u="none" strike="noStrike">
                          <a:effectLst/>
                        </a:rPr>
                        <a:t>), Westmed Soft Cannulas</a:t>
                      </a:r>
                      <a:endParaRPr lang="en-US" sz="1050" b="0" i="0" u="none" strike="noStrike">
                        <a:solidFill>
                          <a:srgbClr val="000000"/>
                        </a:solidFill>
                        <a:effectLst/>
                        <a:latin typeface="Arial"/>
                      </a:endParaRPr>
                    </a:p>
                  </a:txBody>
                  <a:tcPr marL="2934" marR="2934" marT="2934" marB="0" anchor="ctr"/>
                </a:tc>
                <a:extLst>
                  <a:ext uri="{0D108BD9-81ED-4DB2-BD59-A6C34878D82A}">
                    <a16:rowId xmlns:a16="http://schemas.microsoft.com/office/drawing/2014/main" val="1040856636"/>
                  </a:ext>
                </a:extLst>
              </a:tr>
            </a:tbl>
          </a:graphicData>
        </a:graphic>
      </p:graphicFrame>
      <p:sp>
        <p:nvSpPr>
          <p:cNvPr id="3" name="Title 2">
            <a:extLst>
              <a:ext uri="{FF2B5EF4-FFF2-40B4-BE49-F238E27FC236}">
                <a16:creationId xmlns:a16="http://schemas.microsoft.com/office/drawing/2014/main" id="{91983C93-9F8B-AAB0-47C4-126BAF9517C9}"/>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Med Delivery: Contracts</a:t>
            </a:r>
            <a:endParaRPr lang="en-US"/>
          </a:p>
        </p:txBody>
      </p:sp>
    </p:spTree>
    <p:extLst>
      <p:ext uri="{BB962C8B-B14F-4D97-AF65-F5344CB8AC3E}">
        <p14:creationId xmlns:p14="http://schemas.microsoft.com/office/powerpoint/2010/main" val="2791406590"/>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69149-6BE3-554B-7EE5-CDDC619F6A1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E586973-1176-77BD-3250-67F35AE79158}"/>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Med Delivery: Highest Volume SKUs</a:t>
            </a:r>
            <a:endParaRPr lang="en-US" sz="3000" b="1">
              <a:solidFill>
                <a:schemeClr val="accent1"/>
              </a:solidFill>
              <a:latin typeface="Arial"/>
              <a:cs typeface="Arial"/>
            </a:endParaRPr>
          </a:p>
        </p:txBody>
      </p:sp>
      <p:sp>
        <p:nvSpPr>
          <p:cNvPr id="6" name="TextBox 5">
            <a:extLst>
              <a:ext uri="{FF2B5EF4-FFF2-40B4-BE49-F238E27FC236}">
                <a16:creationId xmlns:a16="http://schemas.microsoft.com/office/drawing/2014/main" id="{31B8B357-F532-F8F6-DCE3-A8EFA2BF9E74}"/>
              </a:ext>
            </a:extLst>
          </p:cNvPr>
          <p:cNvSpPr txBox="1"/>
          <p:nvPr/>
        </p:nvSpPr>
        <p:spPr>
          <a:xfrm>
            <a:off x="314324" y="1246023"/>
            <a:ext cx="10963276" cy="1600438"/>
          </a:xfrm>
          <a:prstGeom prst="rect">
            <a:avLst/>
          </a:prstGeom>
          <a:noFill/>
        </p:spPr>
        <p:txBody>
          <a:bodyPr wrap="square" lIns="91440" tIns="45720" rIns="91440" bIns="45720" numCol="1" rtlCol="0" anchor="t">
            <a:spAutoFit/>
          </a:bodyPr>
          <a:lstStyle/>
          <a:p>
            <a:endParaRPr lang="en-US" sz="2000" b="1">
              <a:cs typeface="Arial"/>
            </a:endParaRPr>
          </a:p>
          <a:p>
            <a:pPr marL="0" indent="0">
              <a:buNone/>
            </a:pPr>
            <a:endParaRPr lang="en-US" sz="2000" b="1"/>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4000E883-D4FB-B1D0-93DD-9B6E3452549C}"/>
              </a:ext>
            </a:extLst>
          </p:cNvPr>
          <p:cNvSpPr txBox="1"/>
          <p:nvPr/>
        </p:nvSpPr>
        <p:spPr>
          <a:xfrm>
            <a:off x="546340" y="1301151"/>
            <a:ext cx="8223849"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b="1">
                <a:solidFill>
                  <a:srgbClr val="444444"/>
                </a:solidFill>
                <a:latin typeface="Aptos"/>
                <a:ea typeface="Calibri"/>
                <a:cs typeface="Calibri"/>
              </a:rPr>
              <a:t>High Volume:​</a:t>
            </a:r>
          </a:p>
          <a:p>
            <a:pPr rtl="0"/>
            <a:r>
              <a:rPr lang="en-US" sz="2000">
                <a:solidFill>
                  <a:srgbClr val="444444"/>
                </a:solidFill>
                <a:latin typeface="Aptos"/>
                <a:ea typeface="Calibri"/>
                <a:cs typeface="Calibri"/>
              </a:rPr>
              <a:t>002446 | MM10 SVN W/T M/P FLEX U/C-IT TBG 50/CS​</a:t>
            </a:r>
          </a:p>
          <a:p>
            <a:pPr rtl="0"/>
            <a:r>
              <a:rPr lang="en-US" sz="2000">
                <a:solidFill>
                  <a:srgbClr val="444444"/>
                </a:solidFill>
                <a:latin typeface="Aptos"/>
                <a:ea typeface="Calibri"/>
                <a:cs typeface="Calibri"/>
              </a:rPr>
              <a:t>8960-7-50 | NEBUTECH DISPOSABLE NEBULIZER, MOUTHPIECE, UNIVERSAL MASK ADAPTER, 7' TUBING -50/CS​</a:t>
            </a:r>
          </a:p>
          <a:p>
            <a:pPr rtl="0"/>
            <a:r>
              <a:rPr lang="en-US" sz="2000">
                <a:solidFill>
                  <a:srgbClr val="444444"/>
                </a:solidFill>
                <a:latin typeface="Aptos"/>
                <a:ea typeface="Calibri"/>
                <a:cs typeface="Calibri"/>
              </a:rPr>
              <a:t>FN2438 | MISTY FAST SVN W/BAF MP 6"FLEX 7' O2 TBG​</a:t>
            </a:r>
          </a:p>
          <a:p>
            <a:pPr rtl="0"/>
            <a:r>
              <a:rPr lang="en-US" sz="2000">
                <a:solidFill>
                  <a:srgbClr val="444444"/>
                </a:solidFill>
                <a:latin typeface="Aptos"/>
                <a:ea typeface="Calibri"/>
                <a:cs typeface="Calibri"/>
              </a:rPr>
              <a:t>100612A | MINI-HEART HI-FLO CONTINUOUS NEBULIZER,ADLT AERO.MASK, 7’​</a:t>
            </a:r>
          </a:p>
          <a:p>
            <a:pPr rtl="0"/>
            <a:r>
              <a:rPr lang="en-US" sz="2000">
                <a:solidFill>
                  <a:srgbClr val="444444"/>
                </a:solidFill>
                <a:latin typeface="Aptos"/>
                <a:ea typeface="Calibri"/>
                <a:cs typeface="Calibri"/>
              </a:rPr>
              <a:t>002534 | MISTY FINITY MED VOL HI-FLO CONT. NEB​</a:t>
            </a:r>
          </a:p>
          <a:p>
            <a:pPr rtl="0"/>
            <a:r>
              <a:rPr lang="en-US" sz="2000">
                <a:solidFill>
                  <a:srgbClr val="444444"/>
                </a:solidFill>
                <a:latin typeface="Aptos"/>
                <a:ea typeface="Calibri"/>
                <a:cs typeface="Calibri"/>
              </a:rPr>
              <a:t>FN2446 | MISTY FAST SVN W/BAF MP 6"FLEX 7' U/CTB​</a:t>
            </a:r>
          </a:p>
          <a:p>
            <a:pPr rtl="0"/>
            <a:r>
              <a:rPr lang="en-US" sz="2000">
                <a:solidFill>
                  <a:srgbClr val="444444"/>
                </a:solidFill>
                <a:latin typeface="Aptos"/>
                <a:ea typeface="Calibri"/>
                <a:cs typeface="Calibri"/>
              </a:rPr>
              <a:t>0210 | VIXONE NEBULIZER​</a:t>
            </a:r>
          </a:p>
          <a:p>
            <a:pPr rtl="0"/>
            <a:r>
              <a:rPr lang="en-US" sz="2000">
                <a:solidFill>
                  <a:srgbClr val="444444"/>
                </a:solidFill>
                <a:latin typeface="Aptos"/>
                <a:ea typeface="Calibri"/>
                <a:cs typeface="Calibri"/>
              </a:rPr>
              <a:t>8960TG-7-50 | NEBUTECH DISPOSABLE NEBULIZER, MOUTHPIECE, UNIVERSAL MASK ADAPTER, 7' TUBING W/THREAD GRIP -50/CS​</a:t>
            </a:r>
          </a:p>
          <a:p>
            <a:pPr rtl="0"/>
            <a:r>
              <a:rPr lang="en-US" sz="2000">
                <a:solidFill>
                  <a:srgbClr val="444444"/>
                </a:solidFill>
                <a:latin typeface="Aptos"/>
                <a:ea typeface="Calibri"/>
                <a:cs typeface="Calibri"/>
              </a:rPr>
              <a:t>002533 | MISTY FINITY MED VOL HI-FLO CONT. NEB​</a:t>
            </a:r>
          </a:p>
          <a:p>
            <a:pPr rtl="0"/>
            <a:r>
              <a:rPr lang="en-US" sz="2000">
                <a:solidFill>
                  <a:srgbClr val="444444"/>
                </a:solidFill>
                <a:latin typeface="Aptos"/>
                <a:ea typeface="Calibri"/>
                <a:cs typeface="Calibri"/>
              </a:rPr>
              <a:t>124030EU | AIRLIFE FILTERED NEBULIZER​</a:t>
            </a:r>
          </a:p>
          <a:p>
            <a:pPr rtl="0"/>
            <a:r>
              <a:rPr lang="en-US">
                <a:solidFill>
                  <a:srgbClr val="444444"/>
                </a:solidFill>
                <a:latin typeface="Aptos"/>
                <a:ea typeface="Calibri"/>
                <a:cs typeface="Calibri"/>
              </a:rPr>
              <a:t>​</a:t>
            </a:r>
          </a:p>
          <a:p>
            <a:pPr algn="ctr"/>
            <a:endParaRPr lang="en-US"/>
          </a:p>
        </p:txBody>
      </p:sp>
    </p:spTree>
    <p:extLst>
      <p:ext uri="{BB962C8B-B14F-4D97-AF65-F5344CB8AC3E}">
        <p14:creationId xmlns:p14="http://schemas.microsoft.com/office/powerpoint/2010/main" val="238578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69149-6BE3-554B-7EE5-CDDC619F6A1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A30771-C254-00F9-BB00-F259D30C8C45}"/>
              </a:ext>
            </a:extLst>
          </p:cNvPr>
          <p:cNvSpPr>
            <a:spLocks noGrp="1"/>
          </p:cNvSpPr>
          <p:nvPr>
            <p:ph idx="1"/>
          </p:nvPr>
        </p:nvSpPr>
        <p:spPr/>
        <p:txBody>
          <a:bodyPr>
            <a:normAutofit/>
          </a:bodyPr>
          <a:lstStyle/>
          <a:p>
            <a:pPr marL="342900" indent="-342900">
              <a:buFont typeface="Arial" panose="020B0604020202020204" pitchFamily="34" charset="0"/>
              <a:buChar char="•"/>
            </a:pPr>
            <a:r>
              <a:rPr lang="en-US" sz="2000"/>
              <a:t>What do you currently use? Do you use a high efficiency nebulizer?</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have you found to be the pros and cons of the current product?</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What quality improvement projects are you working on currently?</a:t>
            </a:r>
          </a:p>
          <a:p>
            <a:pPr marL="342900" indent="-342900">
              <a:buFont typeface="Arial" panose="020B0604020202020204" pitchFamily="34" charset="0"/>
              <a:buChar char="•"/>
            </a:pPr>
            <a:endParaRPr lang="en-US" sz="2000"/>
          </a:p>
          <a:p>
            <a:pPr marL="342900" indent="-342900">
              <a:buFont typeface="Arial" panose="020B0604020202020204" pitchFamily="34" charset="0"/>
              <a:buChar char="•"/>
            </a:pPr>
            <a:r>
              <a:rPr lang="en-US" sz="2000"/>
              <a:t>How are you using the BAN? Continuous mode or breath actuated mode?</a:t>
            </a:r>
          </a:p>
          <a:p>
            <a:endParaRPr lang="en-US" sz="2000"/>
          </a:p>
        </p:txBody>
      </p:sp>
      <p:sp>
        <p:nvSpPr>
          <p:cNvPr id="2" name="Title 1">
            <a:extLst>
              <a:ext uri="{FF2B5EF4-FFF2-40B4-BE49-F238E27FC236}">
                <a16:creationId xmlns:a16="http://schemas.microsoft.com/office/drawing/2014/main" id="{64726220-72D0-54F9-6829-15AE3A78861D}"/>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NebuTech</a:t>
            </a:r>
            <a:r>
              <a:rPr lang="en-US" sz="2800" b="1">
                <a:ln w="0"/>
                <a:solidFill>
                  <a:srgbClr val="1B51A4"/>
                </a:solidFill>
                <a:latin typeface="Arial" panose="020B0604020202020204" pitchFamily="34" charset="0"/>
                <a:cs typeface="Arial" panose="020B0604020202020204" pitchFamily="34" charset="0"/>
              </a:rPr>
              <a:t>: Questions to Ask</a:t>
            </a:r>
            <a:endParaRPr lang="en-US"/>
          </a:p>
        </p:txBody>
      </p:sp>
    </p:spTree>
    <p:extLst>
      <p:ext uri="{BB962C8B-B14F-4D97-AF65-F5344CB8AC3E}">
        <p14:creationId xmlns:p14="http://schemas.microsoft.com/office/powerpoint/2010/main" val="354319056"/>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90590-C789-42FA-6CCE-A60161208A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26060E9-D4FE-3020-5CBE-D0CBBEA6C9E8}"/>
              </a:ext>
            </a:extLst>
          </p:cNvPr>
          <p:cNvSpPr txBox="1"/>
          <p:nvPr/>
        </p:nvSpPr>
        <p:spPr>
          <a:xfrm>
            <a:off x="7942719" y="1311984"/>
            <a:ext cx="4373880" cy="4893647"/>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ea typeface="+mn-lt"/>
                <a:cs typeface="+mn-lt"/>
                <a:hlinkClick r:id="rId3"/>
              </a:rPr>
              <a:t>NebuTech w/ BV Filter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NebuTech Brochure</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5"/>
              </a:rPr>
              <a:t>NebuTech In-Service Animation</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6"/>
              </a:rPr>
              <a:t>Wilkinson Study</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7"/>
              </a:rPr>
              <a:t>MistyFast Lit Sheet</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8"/>
              </a:rPr>
              <a:t>Misty Neb Brochure</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9"/>
              </a:rPr>
              <a:t>Heart Continuous Neb Brochure</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0"/>
              </a:rPr>
              <a:t>BreatheRite Lit Sheet</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1"/>
              </a:rPr>
              <a:t>Small Volume Jet Neb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2"/>
              </a:rPr>
              <a:t>VixOne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p:txBody>
      </p:sp>
      <p:sp>
        <p:nvSpPr>
          <p:cNvPr id="3" name="Content Placeholder 2">
            <a:extLst>
              <a:ext uri="{FF2B5EF4-FFF2-40B4-BE49-F238E27FC236}">
                <a16:creationId xmlns:a16="http://schemas.microsoft.com/office/drawing/2014/main" id="{E6F65D40-8F24-649A-7E5A-F9D75380EDAD}"/>
              </a:ext>
            </a:extLst>
          </p:cNvPr>
          <p:cNvSpPr>
            <a:spLocks noGrp="1"/>
          </p:cNvSpPr>
          <p:nvPr>
            <p:ph idx="1"/>
          </p:nvPr>
        </p:nvSpPr>
        <p:spPr>
          <a:xfrm>
            <a:off x="561976" y="1400175"/>
            <a:ext cx="7284566" cy="4737153"/>
          </a:xfrm>
        </p:spPr>
        <p:txBody>
          <a:bodyPr>
            <a:normAutofit fontScale="70000" lnSpcReduction="20000"/>
          </a:bodyPr>
          <a:lstStyle/>
          <a:p>
            <a:pPr marL="285750" indent="-285750">
              <a:lnSpc>
                <a:spcPct val="120000"/>
              </a:lnSpc>
              <a:buFont typeface="Arial" panose="020B0604020202020204" pitchFamily="34" charset="0"/>
              <a:buChar char="•"/>
            </a:pPr>
            <a:r>
              <a:rPr lang="en-US" sz="2400"/>
              <a:t>First 1/3 of breath medication delivery (deeper, longer)</a:t>
            </a:r>
          </a:p>
          <a:p>
            <a:pPr marL="285750" indent="-285750">
              <a:lnSpc>
                <a:spcPct val="120000"/>
              </a:lnSpc>
              <a:buFont typeface="Arial" panose="020B0604020202020204" pitchFamily="34" charset="0"/>
              <a:buChar char="•"/>
            </a:pPr>
            <a:r>
              <a:rPr lang="en-US" sz="2400"/>
              <a:t>BAN: Some patients too sick to actuate with breath</a:t>
            </a:r>
          </a:p>
          <a:p>
            <a:pPr marL="285750" indent="-285750">
              <a:lnSpc>
                <a:spcPct val="120000"/>
              </a:lnSpc>
              <a:buFont typeface="Arial" panose="020B0604020202020204" pitchFamily="34" charset="0"/>
              <a:buChar char="•"/>
            </a:pPr>
            <a:r>
              <a:rPr lang="en-US" sz="2400" err="1"/>
              <a:t>NebuTech</a:t>
            </a:r>
            <a:r>
              <a:rPr lang="en-US" sz="2400"/>
              <a:t> is Breath Enhanced vs BAN (breath actuated)</a:t>
            </a:r>
          </a:p>
          <a:p>
            <a:pPr marL="285750" indent="-285750">
              <a:lnSpc>
                <a:spcPct val="120000"/>
              </a:lnSpc>
              <a:buFont typeface="Arial" panose="020B0604020202020204" pitchFamily="34" charset="0"/>
              <a:buChar char="•"/>
            </a:pPr>
            <a:r>
              <a:rPr lang="en-US" sz="2400"/>
              <a:t>Cannot use </a:t>
            </a:r>
            <a:r>
              <a:rPr lang="en-US" sz="2400" err="1"/>
              <a:t>AeroEclipse</a:t>
            </a:r>
            <a:r>
              <a:rPr lang="en-US" sz="2400"/>
              <a:t> in Breath Actuated mode with a mask</a:t>
            </a:r>
          </a:p>
          <a:p>
            <a:pPr marL="285750" indent="-285750">
              <a:lnSpc>
                <a:spcPct val="120000"/>
              </a:lnSpc>
              <a:buFont typeface="Arial" panose="020B0604020202020204" pitchFamily="34" charset="0"/>
              <a:buChar char="•"/>
            </a:pPr>
            <a:r>
              <a:rPr lang="en-US" sz="2400" err="1"/>
              <a:t>NebuTech</a:t>
            </a:r>
            <a:r>
              <a:rPr lang="en-US" sz="2400"/>
              <a:t> can be used with mask or mouthpiece</a:t>
            </a:r>
          </a:p>
          <a:p>
            <a:pPr marL="285750" indent="-285750">
              <a:lnSpc>
                <a:spcPct val="120000"/>
              </a:lnSpc>
              <a:buFont typeface="Arial" panose="020B0604020202020204" pitchFamily="34" charset="0"/>
              <a:buChar char="•"/>
            </a:pPr>
            <a:r>
              <a:rPr lang="en-US" sz="2400" err="1"/>
              <a:t>NebuTech</a:t>
            </a:r>
            <a:r>
              <a:rPr lang="en-US" sz="2400"/>
              <a:t> is less expensive, bring into AirLife Enterprise deal</a:t>
            </a:r>
          </a:p>
          <a:p>
            <a:pPr marL="0" indent="0">
              <a:lnSpc>
                <a:spcPct val="120000"/>
              </a:lnSpc>
              <a:buNone/>
            </a:pPr>
            <a:endParaRPr lang="en-US" sz="2400"/>
          </a:p>
          <a:p>
            <a:pPr marL="0" indent="0">
              <a:lnSpc>
                <a:spcPct val="120000"/>
              </a:lnSpc>
              <a:buNone/>
            </a:pPr>
            <a:r>
              <a:rPr lang="en-US" sz="2400"/>
              <a:t>*Prime Targets: </a:t>
            </a:r>
          </a:p>
          <a:p>
            <a:pPr marL="342900" indent="-342900">
              <a:lnSpc>
                <a:spcPct val="120000"/>
              </a:lnSpc>
              <a:buFont typeface="Wingdings" panose="05000000000000000000" pitchFamily="2" charset="2"/>
              <a:buChar char="§"/>
            </a:pPr>
            <a:r>
              <a:rPr lang="en-US" sz="2400"/>
              <a:t>On contract with HealthTrust, Vizient, Ascension, Premier, &amp; VA FSS Contract </a:t>
            </a:r>
          </a:p>
          <a:p>
            <a:pPr marL="342900" indent="-342900">
              <a:lnSpc>
                <a:spcPct val="120000"/>
              </a:lnSpc>
              <a:buFont typeface="Wingdings" panose="05000000000000000000" pitchFamily="2" charset="2"/>
              <a:buChar char="§"/>
            </a:pPr>
            <a:r>
              <a:rPr lang="en-US" sz="2400"/>
              <a:t>Accounts that are using the BAN in continuous mode</a:t>
            </a:r>
          </a:p>
          <a:p>
            <a:pPr marL="342900" indent="-342900">
              <a:lnSpc>
                <a:spcPct val="120000"/>
              </a:lnSpc>
              <a:buFont typeface="Wingdings" panose="05000000000000000000" pitchFamily="2" charset="2"/>
              <a:buChar char="§"/>
            </a:pPr>
            <a:r>
              <a:rPr lang="en-US" sz="2400"/>
              <a:t>NIV Sole Source Encompass Health (Vizient)</a:t>
            </a:r>
            <a:endParaRPr lang="en-US"/>
          </a:p>
        </p:txBody>
      </p:sp>
      <p:sp>
        <p:nvSpPr>
          <p:cNvPr id="2" name="Title 1">
            <a:extLst>
              <a:ext uri="{FF2B5EF4-FFF2-40B4-BE49-F238E27FC236}">
                <a16:creationId xmlns:a16="http://schemas.microsoft.com/office/drawing/2014/main" id="{2940E62B-75D4-F611-80FE-80630FAD8D97}"/>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NebuTech</a:t>
            </a:r>
            <a:r>
              <a:rPr lang="en-US" sz="2800" b="1">
                <a:ln w="0"/>
                <a:solidFill>
                  <a:srgbClr val="1B51A4"/>
                </a:solidFill>
                <a:latin typeface="Arial" panose="020B0604020202020204" pitchFamily="34" charset="0"/>
                <a:cs typeface="Arial" panose="020B0604020202020204" pitchFamily="34" charset="0"/>
              </a:rPr>
              <a:t>: Key Selling Points</a:t>
            </a:r>
            <a:endParaRPr lang="en-US"/>
          </a:p>
        </p:txBody>
      </p:sp>
    </p:spTree>
    <p:extLst>
      <p:ext uri="{BB962C8B-B14F-4D97-AF65-F5344CB8AC3E}">
        <p14:creationId xmlns:p14="http://schemas.microsoft.com/office/powerpoint/2010/main" val="3577098421"/>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BD025-C7C2-EF71-D8E9-5B60263F96B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F2B637-DC2D-760A-0001-192C27C9317B}"/>
              </a:ext>
            </a:extLst>
          </p:cNvPr>
          <p:cNvSpPr>
            <a:spLocks noGrp="1"/>
          </p:cNvSpPr>
          <p:nvPr>
            <p:ph idx="1"/>
          </p:nvPr>
        </p:nvSpPr>
        <p:spPr/>
        <p:txBody>
          <a:bodyPr>
            <a:normAutofit fontScale="77500" lnSpcReduction="20000"/>
          </a:bodyPr>
          <a:lstStyle/>
          <a:p>
            <a:pPr marL="0" indent="0">
              <a:buNone/>
            </a:pPr>
            <a:r>
              <a:rPr lang="en-US" b="1"/>
              <a:t>I like my </a:t>
            </a:r>
            <a:r>
              <a:rPr lang="en-US" b="1" err="1"/>
              <a:t>AeroEclipse</a:t>
            </a:r>
            <a:r>
              <a:rPr lang="en-US" b="1"/>
              <a:t> BAN</a:t>
            </a:r>
          </a:p>
          <a:p>
            <a:pPr marL="0" indent="0">
              <a:buNone/>
            </a:pPr>
            <a:r>
              <a:rPr lang="en-US"/>
              <a:t>Most are use in continuous mode, not breath actuated mode. Thus, customers are overpaying for Monahan.</a:t>
            </a:r>
          </a:p>
          <a:p>
            <a:pPr marL="0" indent="0">
              <a:buNone/>
            </a:pPr>
            <a:r>
              <a:rPr lang="en-US"/>
              <a:t>Breath actuated is harder to activate than our </a:t>
            </a:r>
            <a:r>
              <a:rPr lang="en-US" err="1"/>
              <a:t>NebuTech</a:t>
            </a:r>
            <a:r>
              <a:rPr lang="en-US"/>
              <a:t> breath enhanced product.</a:t>
            </a:r>
          </a:p>
          <a:p>
            <a:pPr marL="0" indent="0">
              <a:buNone/>
            </a:pPr>
            <a:r>
              <a:rPr lang="en-US"/>
              <a:t>BAN cannot be used with a mask in breath actuated mode.</a:t>
            </a:r>
          </a:p>
          <a:p>
            <a:pPr marL="0" indent="0">
              <a:buNone/>
            </a:pPr>
            <a:endParaRPr lang="en-US" b="1"/>
          </a:p>
          <a:p>
            <a:pPr marL="0" indent="0">
              <a:buNone/>
            </a:pPr>
            <a:r>
              <a:rPr lang="en-US" b="1"/>
              <a:t>The BAN has multiple studies</a:t>
            </a:r>
          </a:p>
          <a:p>
            <a:pPr marL="0" indent="0">
              <a:buNone/>
            </a:pPr>
            <a:r>
              <a:rPr lang="en-US"/>
              <a:t>Monahan is owned by Trudell, who is the one doing the studies</a:t>
            </a:r>
          </a:p>
          <a:p>
            <a:pPr marL="0" indent="0">
              <a:buNone/>
            </a:pPr>
            <a:endParaRPr lang="en-US" b="1"/>
          </a:p>
          <a:p>
            <a:pPr marL="0" indent="0">
              <a:buNone/>
            </a:pPr>
            <a:r>
              <a:rPr lang="en-US" b="1"/>
              <a:t>I have a good relationship with my </a:t>
            </a:r>
            <a:r>
              <a:rPr lang="en-US" b="1" err="1"/>
              <a:t>AeroEclipse</a:t>
            </a:r>
            <a:r>
              <a:rPr lang="en-US" b="1"/>
              <a:t> rep</a:t>
            </a:r>
          </a:p>
          <a:p>
            <a:pPr marL="0" indent="0">
              <a:buNone/>
            </a:pPr>
            <a:r>
              <a:rPr lang="en-US"/>
              <a:t>Monahan’s strength is branding, marketing, hiring speakers, reps, lunches, etc</a:t>
            </a:r>
            <a:r>
              <a:rPr lang="en-US" b="1"/>
              <a:t>.</a:t>
            </a:r>
          </a:p>
          <a:p>
            <a:pPr marL="0" indent="0">
              <a:buNone/>
            </a:pPr>
            <a:endParaRPr lang="en-US" b="1"/>
          </a:p>
          <a:p>
            <a:r>
              <a:rPr lang="en-US" b="1" err="1"/>
              <a:t>AeroEclipse</a:t>
            </a:r>
            <a:r>
              <a:rPr lang="en-US" b="1"/>
              <a:t> has optimum particle size</a:t>
            </a:r>
          </a:p>
          <a:p>
            <a:r>
              <a:rPr lang="en-US"/>
              <a:t>Our products have been shown to have particle sizes well within the range of effective treatment.</a:t>
            </a:r>
            <a:endParaRPr lang="en-US" b="1"/>
          </a:p>
          <a:p>
            <a:endParaRPr lang="en-US"/>
          </a:p>
        </p:txBody>
      </p:sp>
      <p:sp>
        <p:nvSpPr>
          <p:cNvPr id="2" name="Title 1">
            <a:extLst>
              <a:ext uri="{FF2B5EF4-FFF2-40B4-BE49-F238E27FC236}">
                <a16:creationId xmlns:a16="http://schemas.microsoft.com/office/drawing/2014/main" id="{4CB5438B-0619-DB4D-6626-90C0B5D478D3}"/>
              </a:ext>
            </a:extLst>
          </p:cNvPr>
          <p:cNvSpPr>
            <a:spLocks noGrp="1"/>
          </p:cNvSpPr>
          <p:nvPr>
            <p:ph type="title"/>
          </p:nvPr>
        </p:nvSpPr>
        <p:spPr/>
        <p:txBody>
          <a:bodyPr>
            <a:normAutofit/>
          </a:bodyPr>
          <a:lstStyle/>
          <a:p>
            <a:r>
              <a:rPr lang="en-US" sz="2800" b="1" err="1">
                <a:ln w="0"/>
                <a:solidFill>
                  <a:srgbClr val="1B51A4"/>
                </a:solidFill>
                <a:latin typeface="Arial" panose="020B0604020202020204" pitchFamily="34" charset="0"/>
                <a:cs typeface="Arial" panose="020B0604020202020204" pitchFamily="34" charset="0"/>
              </a:rPr>
              <a:t>NebuTech</a:t>
            </a:r>
            <a:r>
              <a:rPr lang="en-US" sz="2800" b="1">
                <a:ln w="0"/>
                <a:solidFill>
                  <a:srgbClr val="1B51A4"/>
                </a:solidFill>
                <a:latin typeface="Arial" panose="020B0604020202020204" pitchFamily="34" charset="0"/>
                <a:cs typeface="Arial" panose="020B0604020202020204" pitchFamily="34" charset="0"/>
              </a:rPr>
              <a:t>: Objection Handling</a:t>
            </a:r>
            <a:endParaRPr lang="en-US"/>
          </a:p>
        </p:txBody>
      </p:sp>
    </p:spTree>
    <p:extLst>
      <p:ext uri="{BB962C8B-B14F-4D97-AF65-F5344CB8AC3E}">
        <p14:creationId xmlns:p14="http://schemas.microsoft.com/office/powerpoint/2010/main" val="4020969450"/>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25CFE-CDBE-A029-76B3-8F73C251C3A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A6D775-CA17-4BD7-1CBF-8AD553E3AE73}"/>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266</a:t>
            </a:fld>
            <a:endParaRPr lang="en-US"/>
          </a:p>
        </p:txBody>
      </p:sp>
      <p:sp>
        <p:nvSpPr>
          <p:cNvPr id="3" name="Title 2">
            <a:extLst>
              <a:ext uri="{FF2B5EF4-FFF2-40B4-BE49-F238E27FC236}">
                <a16:creationId xmlns:a16="http://schemas.microsoft.com/office/drawing/2014/main" id="{3DB683FB-33CF-102C-4F55-D769E4E0B2EB}"/>
              </a:ext>
            </a:extLst>
          </p:cNvPr>
          <p:cNvSpPr>
            <a:spLocks noGrp="1"/>
          </p:cNvSpPr>
          <p:nvPr>
            <p:ph type="title"/>
          </p:nvPr>
        </p:nvSpPr>
        <p:spPr>
          <a:xfrm>
            <a:off x="3329609" y="3676303"/>
            <a:ext cx="8311302" cy="2635399"/>
          </a:xfrm>
        </p:spPr>
        <p:txBody>
          <a:bodyPr>
            <a:normAutofit/>
          </a:bodyPr>
          <a:lstStyle/>
          <a:p>
            <a:r>
              <a:rPr lang="en-US"/>
              <a:t>Oxygen Delivery</a:t>
            </a:r>
            <a:br>
              <a:rPr lang="en-US"/>
            </a:br>
            <a:br>
              <a:rPr lang="en-US"/>
            </a:br>
            <a:endParaRPr lang="en-US"/>
          </a:p>
        </p:txBody>
      </p:sp>
    </p:spTree>
    <p:extLst>
      <p:ext uri="{BB962C8B-B14F-4D97-AF65-F5344CB8AC3E}">
        <p14:creationId xmlns:p14="http://schemas.microsoft.com/office/powerpoint/2010/main" val="256882831"/>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437878" y="3928419"/>
            <a:ext cx="5015368" cy="2208909"/>
          </a:xfrm>
        </p:spPr>
        <p:txBody>
          <a:bodyPr vert="horz" lIns="91440" tIns="45720" rIns="91440" bIns="45720" rtlCol="0" anchor="t">
            <a:normAutofit/>
          </a:bodyPr>
          <a:lstStyle/>
          <a:p>
            <a:r>
              <a:rPr lang="en-US" sz="2000" b="1" i="1">
                <a:solidFill>
                  <a:srgbClr val="1D51A4"/>
                </a:solidFill>
                <a:latin typeface="+mn-lt"/>
              </a:rPr>
              <a:t>Tail Winds:</a:t>
            </a:r>
          </a:p>
          <a:p>
            <a:pPr marL="285750" indent="-285750">
              <a:buFont typeface="Arial" panose="020B0604020202020204" pitchFamily="34" charset="0"/>
              <a:buChar char="•"/>
            </a:pPr>
            <a:r>
              <a:rPr lang="en-US" sz="1600" i="1"/>
              <a:t>GPO contract position</a:t>
            </a:r>
          </a:p>
          <a:p>
            <a:pPr marL="285750" indent="-285750">
              <a:buFont typeface="Arial" panose="020B0604020202020204" pitchFamily="34" charset="0"/>
              <a:buChar char="•"/>
            </a:pPr>
            <a:r>
              <a:rPr lang="en-US" sz="1600" i="1"/>
              <a:t>Brand recognition/Quality</a:t>
            </a:r>
          </a:p>
          <a:p>
            <a:pPr marL="285750" indent="-285750">
              <a:buFont typeface="Arial" panose="020B0604020202020204" pitchFamily="34" charset="0"/>
              <a:buChar char="•"/>
            </a:pPr>
            <a:r>
              <a:rPr lang="en-US" sz="1600" i="1"/>
              <a:t>AirLife Agreement inclusions</a:t>
            </a:r>
          </a:p>
          <a:p>
            <a:endParaRPr lang="en-US"/>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267</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816613E8-0FED-5804-91E9-330B6FFDB0B7}"/>
              </a:ext>
            </a:extLst>
          </p:cNvPr>
          <p:cNvSpPr txBox="1">
            <a:spLocks/>
          </p:cNvSpPr>
          <p:nvPr/>
        </p:nvSpPr>
        <p:spPr>
          <a:xfrm>
            <a:off x="714373" y="1211170"/>
            <a:ext cx="5372523"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Total Market Size*:</a:t>
            </a:r>
          </a:p>
          <a:p>
            <a:pPr marL="342900" indent="-342900">
              <a:buFont typeface="Arial" panose="020B0604020202020204" pitchFamily="34" charset="0"/>
              <a:buChar char="•"/>
            </a:pPr>
            <a:r>
              <a:rPr lang="en-US" sz="1400" i="1">
                <a:latin typeface="+mn-lt"/>
                <a:cs typeface="Arial"/>
              </a:rPr>
              <a:t>Total Addressable Market	                 - $638M</a:t>
            </a:r>
            <a:endParaRPr lang="en-US" sz="1400" i="1">
              <a:latin typeface="+mn-lt"/>
            </a:endParaRPr>
          </a:p>
          <a:p>
            <a:pPr marL="1028700" lvl="1" indent="-342900"/>
            <a:r>
              <a:rPr lang="en-US" sz="1400" i="1">
                <a:latin typeface="+mn-lt"/>
                <a:cs typeface="Arial"/>
              </a:rPr>
              <a:t>Domestic		                 - $200M</a:t>
            </a:r>
            <a:endParaRPr lang="en-US" sz="1400" i="1">
              <a:latin typeface="+mn-lt"/>
            </a:endParaRPr>
          </a:p>
          <a:p>
            <a:pPr marL="1028700" lvl="1" indent="-342900"/>
            <a:r>
              <a:rPr lang="en-US" sz="1400" i="1">
                <a:latin typeface="+mn-lt"/>
                <a:cs typeface="Arial"/>
              </a:rPr>
              <a:t>International                      - $438M</a:t>
            </a:r>
          </a:p>
          <a:p>
            <a:pPr marL="342900" indent="-342900">
              <a:buFont typeface="Arial" panose="020B0604020202020204" pitchFamily="34" charset="0"/>
              <a:buChar char="•"/>
            </a:pPr>
            <a:r>
              <a:rPr lang="en-US" sz="1400" i="1">
                <a:latin typeface="+mn-lt"/>
                <a:cs typeface="Arial"/>
              </a:rPr>
              <a:t>Market Leaders (US only, including homecare)</a:t>
            </a:r>
          </a:p>
          <a:p>
            <a:pPr marL="1028700" lvl="1" indent="-342900">
              <a:buFont typeface="+mj-lt"/>
              <a:buAutoNum type="arabicPeriod"/>
            </a:pPr>
            <a:r>
              <a:rPr lang="en-US" sz="1400" i="1">
                <a:latin typeface="+mn-lt"/>
                <a:cs typeface="Arial"/>
              </a:rPr>
              <a:t>AirLife                                        	- $72.2M and 36%</a:t>
            </a:r>
          </a:p>
          <a:p>
            <a:pPr marL="1028700" lvl="1" indent="-342900">
              <a:buFont typeface="+mj-lt"/>
              <a:buAutoNum type="arabicPeriod"/>
            </a:pPr>
            <a:r>
              <a:rPr lang="en-US" sz="1400" i="1">
                <a:latin typeface="+mn-lt"/>
                <a:cs typeface="Arial"/>
              </a:rPr>
              <a:t>Medline		                  - $58M and 29%</a:t>
            </a:r>
          </a:p>
        </p:txBody>
      </p: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714374" y="3867423"/>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Head Winds:</a:t>
            </a:r>
          </a:p>
          <a:p>
            <a:pPr marL="342900" indent="-342900">
              <a:buFont typeface="Arial" panose="020B0604020202020204" pitchFamily="34" charset="0"/>
              <a:buChar char="•"/>
            </a:pPr>
            <a:r>
              <a:rPr lang="en-US" sz="1400" i="1">
                <a:latin typeface="+mn-lt"/>
                <a:cs typeface="Arial"/>
              </a:rPr>
              <a:t>O</a:t>
            </a:r>
            <a:r>
              <a:rPr lang="en-US" sz="1400" i="1" baseline="-25000">
                <a:latin typeface="+mn-lt"/>
                <a:cs typeface="Arial"/>
              </a:rPr>
              <a:t>2</a:t>
            </a:r>
            <a:r>
              <a:rPr lang="en-US" sz="1400" i="1">
                <a:latin typeface="+mn-lt"/>
                <a:cs typeface="Arial"/>
              </a:rPr>
              <a:t> Design Consolidation</a:t>
            </a:r>
          </a:p>
          <a:p>
            <a:pPr marL="342900" indent="-342900">
              <a:buFont typeface="Arial" panose="020B0604020202020204" pitchFamily="34" charset="0"/>
              <a:buChar char="•"/>
            </a:pPr>
            <a:r>
              <a:rPr lang="en-US" sz="1400" i="1">
                <a:latin typeface="+mn-lt"/>
                <a:cs typeface="Arial"/>
              </a:rPr>
              <a:t>Manufacturing site moves</a:t>
            </a:r>
          </a:p>
          <a:p>
            <a:pPr marL="342900" indent="-342900">
              <a:buFont typeface="Arial" panose="020B0604020202020204" pitchFamily="34" charset="0"/>
              <a:buChar char="•"/>
            </a:pPr>
            <a:r>
              <a:rPr lang="en-US" sz="1400" i="1">
                <a:latin typeface="+mn-lt"/>
                <a:cs typeface="Arial"/>
              </a:rPr>
              <a:t>Low cost / improving quality cannulas from China driving price down, particularly in home care</a:t>
            </a:r>
          </a:p>
          <a:p>
            <a:pPr marL="342900" indent="-342900">
              <a:buFont typeface="Arial" panose="020B0604020202020204" pitchFamily="34" charset="0"/>
              <a:buChar char="•"/>
            </a:pPr>
            <a:r>
              <a:rPr lang="en-US" sz="1400" i="1">
                <a:latin typeface="+mn-lt"/>
                <a:cs typeface="Arial"/>
              </a:rPr>
              <a:t>Increasing labor rates in Mexico</a:t>
            </a:r>
            <a:endParaRPr lang="en-US" sz="1400" i="1">
              <a:latin typeface="+mn-lt"/>
            </a:endParaRPr>
          </a:p>
          <a:p>
            <a:pPr marL="342900" indent="-342900">
              <a:buFont typeface="Arial" panose="020B0604020202020204" pitchFamily="34" charset="0"/>
              <a:buChar char="•"/>
            </a:pPr>
            <a:endParaRPr lang="en-US" sz="2000" b="1" i="1">
              <a:solidFill>
                <a:srgbClr val="1D51A4"/>
              </a:solidFill>
              <a:latin typeface="+mn-lt"/>
            </a:endParaRPr>
          </a:p>
        </p:txBody>
      </p:sp>
      <p:sp>
        <p:nvSpPr>
          <p:cNvPr id="11" name="Content Placeholder 1">
            <a:extLst>
              <a:ext uri="{FF2B5EF4-FFF2-40B4-BE49-F238E27FC236}">
                <a16:creationId xmlns:a16="http://schemas.microsoft.com/office/drawing/2014/main" id="{FD0CF5CB-BC66-21D4-AA9E-846338718018}"/>
              </a:ext>
            </a:extLst>
          </p:cNvPr>
          <p:cNvSpPr txBox="1">
            <a:spLocks/>
          </p:cNvSpPr>
          <p:nvPr/>
        </p:nvSpPr>
        <p:spPr>
          <a:xfrm>
            <a:off x="6289345" y="1222292"/>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i="1">
                <a:solidFill>
                  <a:srgbClr val="1D51A4"/>
                </a:solidFill>
                <a:latin typeface="+mn-lt"/>
              </a:rPr>
              <a:t>AirLife Market Share:</a:t>
            </a:r>
          </a:p>
          <a:p>
            <a:pPr marL="342900" indent="-342900">
              <a:buFont typeface="Arial" panose="020B0604020202020204" pitchFamily="34" charset="0"/>
              <a:buChar char="•"/>
            </a:pPr>
            <a:r>
              <a:rPr lang="en-US" sz="1400" i="1">
                <a:latin typeface="+mn-lt"/>
                <a:cs typeface="Arial"/>
              </a:rPr>
              <a:t>AirLife Market Share  	- $86.8M and 13.6%</a:t>
            </a:r>
          </a:p>
          <a:p>
            <a:pPr marL="1028700" lvl="1" indent="-342900"/>
            <a:r>
              <a:rPr lang="en-US" sz="1400" i="1">
                <a:latin typeface="+mn-lt"/>
                <a:cs typeface="Arial"/>
              </a:rPr>
              <a:t>Domestic                  	- $72.2M and 36%</a:t>
            </a:r>
          </a:p>
          <a:p>
            <a:pPr marL="1028700" lvl="1" indent="-342900"/>
            <a:r>
              <a:rPr lang="en-US" sz="1400" i="1">
                <a:latin typeface="+mn-lt"/>
                <a:cs typeface="Arial"/>
              </a:rPr>
              <a:t>International 	- $14.6M and 2.2%</a:t>
            </a:r>
          </a:p>
          <a:p>
            <a:pPr lvl="1" indent="0">
              <a:buNone/>
            </a:pPr>
            <a:endParaRPr lang="en-US" sz="1400" b="1" i="1">
              <a:latin typeface="+mn-lt"/>
            </a:endParaRPr>
          </a:p>
          <a:p>
            <a:pPr marL="342900" indent="-342900">
              <a:buFont typeface="Arial" panose="020B0604020202020204" pitchFamily="34" charset="0"/>
              <a:buChar char="•"/>
            </a:pPr>
            <a:endParaRPr lang="en-US" sz="1400" b="1" i="1">
              <a:latin typeface="+mn-lt"/>
            </a:endParaRPr>
          </a:p>
        </p:txBody>
      </p:sp>
      <p:sp>
        <p:nvSpPr>
          <p:cNvPr id="5" name="TextBox 4">
            <a:extLst>
              <a:ext uri="{FF2B5EF4-FFF2-40B4-BE49-F238E27FC236}">
                <a16:creationId xmlns:a16="http://schemas.microsoft.com/office/drawing/2014/main" id="{7246F8B4-A846-3892-6AA5-8E99DE7F7614}"/>
              </a:ext>
            </a:extLst>
          </p:cNvPr>
          <p:cNvSpPr txBox="1"/>
          <p:nvPr/>
        </p:nvSpPr>
        <p:spPr>
          <a:xfrm>
            <a:off x="1622348" y="6420125"/>
            <a:ext cx="5548774" cy="615553"/>
          </a:xfrm>
          <a:prstGeom prst="rect">
            <a:avLst/>
          </a:prstGeom>
          <a:noFill/>
        </p:spPr>
        <p:txBody>
          <a:bodyPr wrap="square" lIns="91440" tIns="45720" rIns="91440" bIns="45720" rtlCol="0" anchor="t">
            <a:spAutoFit/>
          </a:bodyPr>
          <a:lstStyle/>
          <a:p>
            <a:r>
              <a:rPr lang="en-US" sz="800" i="1" dirty="0"/>
              <a:t>*Market data only for O2 cannulas and accessories, HFNC, O2 masks, bubble humidifiers and securement devices. Does NOT include CPAP, NIV, humidification, O2 concentrators, ventilators</a:t>
            </a:r>
          </a:p>
          <a:p>
            <a:endParaRPr lang="en-US" dirty="0"/>
          </a:p>
        </p:txBody>
      </p:sp>
      <p:sp>
        <p:nvSpPr>
          <p:cNvPr id="7" name="TextBox 6">
            <a:extLst>
              <a:ext uri="{FF2B5EF4-FFF2-40B4-BE49-F238E27FC236}">
                <a16:creationId xmlns:a16="http://schemas.microsoft.com/office/drawing/2014/main" id="{9023C097-931E-5827-64EF-DE2EBE16E2FC}"/>
              </a:ext>
            </a:extLst>
          </p:cNvPr>
          <p:cNvSpPr txBox="1"/>
          <p:nvPr/>
        </p:nvSpPr>
        <p:spPr>
          <a:xfrm>
            <a:off x="406776" y="3574062"/>
            <a:ext cx="5548774" cy="492443"/>
          </a:xfrm>
          <a:prstGeom prst="rect">
            <a:avLst/>
          </a:prstGeom>
          <a:noFill/>
        </p:spPr>
        <p:txBody>
          <a:bodyPr wrap="square" lIns="91440" tIns="45720" rIns="91440" bIns="45720" rtlCol="0" anchor="t">
            <a:spAutoFit/>
          </a:bodyPr>
          <a:lstStyle/>
          <a:p>
            <a:r>
              <a:rPr lang="en-US" sz="800" i="1"/>
              <a:t>SOURCE: GXH, Clarivate, Ben Green</a:t>
            </a:r>
            <a:endParaRPr lang="en-US" sz="800" i="1">
              <a:cs typeface="Arial"/>
            </a:endParaRPr>
          </a:p>
          <a:p>
            <a:endParaRPr lang="en-US"/>
          </a:p>
        </p:txBody>
      </p:sp>
    </p:spTree>
    <p:extLst>
      <p:ext uri="{BB962C8B-B14F-4D97-AF65-F5344CB8AC3E}">
        <p14:creationId xmlns:p14="http://schemas.microsoft.com/office/powerpoint/2010/main" val="771849972"/>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19B8BF-495C-457F-A46F-9D3A68C45817}"/>
              </a:ext>
            </a:extLst>
          </p:cNvPr>
          <p:cNvPicPr/>
          <p:nvPr/>
        </p:nvPicPr>
        <p:blipFill rotWithShape="1">
          <a:blip r:embed="rId3"/>
          <a:srcRect l="49787" t="32669" r="15171" b="12631"/>
          <a:stretch/>
        </p:blipFill>
        <p:spPr bwMode="auto">
          <a:xfrm>
            <a:off x="4698289" y="1087920"/>
            <a:ext cx="2163459" cy="1690367"/>
          </a:xfrm>
          <a:prstGeom prst="rect">
            <a:avLst/>
          </a:prstGeom>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8EA8C757-99D9-4769-AB24-D49134BDF0DC}"/>
              </a:ext>
            </a:extLst>
          </p:cNvPr>
          <p:cNvPicPr/>
          <p:nvPr/>
        </p:nvPicPr>
        <p:blipFill rotWithShape="1">
          <a:blip r:embed="rId4"/>
          <a:srcRect l="5341" t="13768" r="59487" b="21030"/>
          <a:stretch/>
        </p:blipFill>
        <p:spPr bwMode="auto">
          <a:xfrm>
            <a:off x="1346038" y="3581269"/>
            <a:ext cx="2031130" cy="1912557"/>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5BFBB7A8-F685-4B4F-B72E-31F784F7C731}"/>
              </a:ext>
            </a:extLst>
          </p:cNvPr>
          <p:cNvPicPr/>
          <p:nvPr/>
        </p:nvPicPr>
        <p:blipFill rotWithShape="1">
          <a:blip r:embed="rId5"/>
          <a:srcRect l="5448" t="40456" r="65492" b="27636"/>
          <a:stretch/>
        </p:blipFill>
        <p:spPr bwMode="auto">
          <a:xfrm>
            <a:off x="936549" y="1044924"/>
            <a:ext cx="2619952" cy="1776358"/>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F6781896-9A73-463B-A94B-E3693BEC31AC}"/>
              </a:ext>
            </a:extLst>
          </p:cNvPr>
          <p:cNvSpPr txBox="1"/>
          <p:nvPr/>
        </p:nvSpPr>
        <p:spPr>
          <a:xfrm>
            <a:off x="840220" y="2741798"/>
            <a:ext cx="2613258" cy="461665"/>
          </a:xfrm>
          <a:prstGeom prst="rect">
            <a:avLst/>
          </a:prstGeom>
          <a:noFill/>
        </p:spPr>
        <p:txBody>
          <a:bodyPr wrap="square" rtlCol="0">
            <a:spAutoFit/>
          </a:bodyPr>
          <a:lstStyle/>
          <a:p>
            <a:pPr algn="ctr"/>
            <a:r>
              <a:rPr lang="en-US" sz="1200" b="1"/>
              <a:t>Nasal Cannula</a:t>
            </a:r>
          </a:p>
          <a:p>
            <a:pPr algn="ctr"/>
            <a:r>
              <a:rPr lang="en-US" sz="1200"/>
              <a:t>Flows 1 – 6   |   O</a:t>
            </a:r>
            <a:r>
              <a:rPr lang="en-US" sz="1200" baseline="-25000"/>
              <a:t>2</a:t>
            </a:r>
            <a:r>
              <a:rPr lang="en-US" sz="1200"/>
              <a:t> 24 - 40%</a:t>
            </a:r>
          </a:p>
        </p:txBody>
      </p:sp>
      <p:sp>
        <p:nvSpPr>
          <p:cNvPr id="9" name="TextBox 8">
            <a:extLst>
              <a:ext uri="{FF2B5EF4-FFF2-40B4-BE49-F238E27FC236}">
                <a16:creationId xmlns:a16="http://schemas.microsoft.com/office/drawing/2014/main" id="{EAD53BBB-B826-4517-B30F-67462EB06E17}"/>
              </a:ext>
            </a:extLst>
          </p:cNvPr>
          <p:cNvSpPr txBox="1"/>
          <p:nvPr/>
        </p:nvSpPr>
        <p:spPr>
          <a:xfrm>
            <a:off x="4380301" y="2737153"/>
            <a:ext cx="3140930" cy="461665"/>
          </a:xfrm>
          <a:prstGeom prst="rect">
            <a:avLst/>
          </a:prstGeom>
          <a:noFill/>
        </p:spPr>
        <p:txBody>
          <a:bodyPr wrap="square" rtlCol="0">
            <a:spAutoFit/>
          </a:bodyPr>
          <a:lstStyle/>
          <a:p>
            <a:pPr algn="ctr"/>
            <a:r>
              <a:rPr lang="en-US" sz="1200" b="1"/>
              <a:t>Simple Mask</a:t>
            </a:r>
          </a:p>
          <a:p>
            <a:pPr algn="ctr"/>
            <a:r>
              <a:rPr lang="en-US" sz="1200"/>
              <a:t>Flows 5 -10    |   O</a:t>
            </a:r>
            <a:r>
              <a:rPr lang="en-US" sz="1200" baseline="-25000"/>
              <a:t>2</a:t>
            </a:r>
            <a:r>
              <a:rPr lang="en-US" sz="1200"/>
              <a:t>  35 - 50%</a:t>
            </a:r>
          </a:p>
        </p:txBody>
      </p:sp>
      <p:sp>
        <p:nvSpPr>
          <p:cNvPr id="10" name="TextBox 9">
            <a:extLst>
              <a:ext uri="{FF2B5EF4-FFF2-40B4-BE49-F238E27FC236}">
                <a16:creationId xmlns:a16="http://schemas.microsoft.com/office/drawing/2014/main" id="{9F0B2494-B6C8-4C22-A9CA-1A6C9EC49D55}"/>
              </a:ext>
            </a:extLst>
          </p:cNvPr>
          <p:cNvSpPr txBox="1"/>
          <p:nvPr/>
        </p:nvSpPr>
        <p:spPr>
          <a:xfrm>
            <a:off x="8082378" y="2741798"/>
            <a:ext cx="3264171" cy="461665"/>
          </a:xfrm>
          <a:prstGeom prst="rect">
            <a:avLst/>
          </a:prstGeom>
          <a:noFill/>
        </p:spPr>
        <p:txBody>
          <a:bodyPr wrap="square" rtlCol="0">
            <a:spAutoFit/>
          </a:bodyPr>
          <a:lstStyle/>
          <a:p>
            <a:pPr algn="ctr"/>
            <a:r>
              <a:rPr lang="en-US" sz="1200" b="1"/>
              <a:t>Venti Mask</a:t>
            </a:r>
          </a:p>
          <a:p>
            <a:pPr algn="ctr"/>
            <a:r>
              <a:rPr lang="en-US" sz="1200"/>
              <a:t>Flows 2 -12   |   O</a:t>
            </a:r>
            <a:r>
              <a:rPr lang="en-US" sz="1200" baseline="-25000"/>
              <a:t>2</a:t>
            </a:r>
            <a:r>
              <a:rPr lang="en-US" sz="1200"/>
              <a:t> 24 - 50%</a:t>
            </a:r>
          </a:p>
        </p:txBody>
      </p:sp>
      <p:sp>
        <p:nvSpPr>
          <p:cNvPr id="11" name="TextBox 10">
            <a:extLst>
              <a:ext uri="{FF2B5EF4-FFF2-40B4-BE49-F238E27FC236}">
                <a16:creationId xmlns:a16="http://schemas.microsoft.com/office/drawing/2014/main" id="{8D3D41E5-26D9-43C4-865B-7852B1E50D39}"/>
              </a:ext>
            </a:extLst>
          </p:cNvPr>
          <p:cNvSpPr txBox="1"/>
          <p:nvPr/>
        </p:nvSpPr>
        <p:spPr>
          <a:xfrm>
            <a:off x="607531" y="5501920"/>
            <a:ext cx="3078637" cy="461665"/>
          </a:xfrm>
          <a:prstGeom prst="rect">
            <a:avLst/>
          </a:prstGeom>
          <a:noFill/>
        </p:spPr>
        <p:txBody>
          <a:bodyPr wrap="square" rtlCol="0">
            <a:spAutoFit/>
          </a:bodyPr>
          <a:lstStyle/>
          <a:p>
            <a:pPr algn="ctr"/>
            <a:r>
              <a:rPr lang="en-US" sz="1200" b="1"/>
              <a:t>Non-Rebreather Mask</a:t>
            </a:r>
          </a:p>
          <a:p>
            <a:pPr algn="ctr"/>
            <a:r>
              <a:rPr lang="en-US" sz="1200"/>
              <a:t>Flows 10 – 15    |   O</a:t>
            </a:r>
            <a:r>
              <a:rPr lang="en-US" sz="1200" baseline="-25000"/>
              <a:t>2</a:t>
            </a:r>
            <a:r>
              <a:rPr lang="en-US" sz="1200"/>
              <a:t> 60 - 80%</a:t>
            </a:r>
          </a:p>
        </p:txBody>
      </p:sp>
      <p:sp>
        <p:nvSpPr>
          <p:cNvPr id="13" name="TextBox 12">
            <a:extLst>
              <a:ext uri="{FF2B5EF4-FFF2-40B4-BE49-F238E27FC236}">
                <a16:creationId xmlns:a16="http://schemas.microsoft.com/office/drawing/2014/main" id="{6B9B0D49-D881-4FEF-B106-CBBD1CACCAF5}"/>
              </a:ext>
            </a:extLst>
          </p:cNvPr>
          <p:cNvSpPr txBox="1"/>
          <p:nvPr/>
        </p:nvSpPr>
        <p:spPr>
          <a:xfrm>
            <a:off x="4406603" y="5500292"/>
            <a:ext cx="3154502" cy="461665"/>
          </a:xfrm>
          <a:prstGeom prst="rect">
            <a:avLst/>
          </a:prstGeom>
          <a:noFill/>
        </p:spPr>
        <p:txBody>
          <a:bodyPr wrap="square" rtlCol="0">
            <a:spAutoFit/>
          </a:bodyPr>
          <a:lstStyle/>
          <a:p>
            <a:pPr algn="ctr"/>
            <a:r>
              <a:rPr lang="en-US" sz="1200" b="1"/>
              <a:t>AirLife Open Mask</a:t>
            </a:r>
          </a:p>
          <a:p>
            <a:pPr algn="ctr"/>
            <a:r>
              <a:rPr lang="en-US" sz="1200"/>
              <a:t>Flows 1 - 15 flush |   O</a:t>
            </a:r>
            <a:r>
              <a:rPr lang="en-US" sz="1200" baseline="-25000"/>
              <a:t>2</a:t>
            </a:r>
            <a:r>
              <a:rPr lang="en-US" sz="1200"/>
              <a:t> 25 - &gt;81% </a:t>
            </a:r>
          </a:p>
        </p:txBody>
      </p:sp>
      <p:sp>
        <p:nvSpPr>
          <p:cNvPr id="18" name="TextBox 17">
            <a:extLst>
              <a:ext uri="{FF2B5EF4-FFF2-40B4-BE49-F238E27FC236}">
                <a16:creationId xmlns:a16="http://schemas.microsoft.com/office/drawing/2014/main" id="{2301A190-44DA-3C79-D36A-89DF68BD2AF1}"/>
              </a:ext>
            </a:extLst>
          </p:cNvPr>
          <p:cNvSpPr txBox="1"/>
          <p:nvPr/>
        </p:nvSpPr>
        <p:spPr>
          <a:xfrm>
            <a:off x="7958811" y="5501920"/>
            <a:ext cx="3511306" cy="461665"/>
          </a:xfrm>
          <a:prstGeom prst="rect">
            <a:avLst/>
          </a:prstGeom>
          <a:noFill/>
        </p:spPr>
        <p:txBody>
          <a:bodyPr wrap="square" rtlCol="0">
            <a:spAutoFit/>
          </a:bodyPr>
          <a:lstStyle/>
          <a:p>
            <a:pPr algn="ctr"/>
            <a:r>
              <a:rPr lang="en-US" sz="1200" b="1"/>
              <a:t>Salter High Flow Nasal Cannula</a:t>
            </a:r>
          </a:p>
          <a:p>
            <a:pPr algn="ctr"/>
            <a:r>
              <a:rPr lang="en-US" sz="1200"/>
              <a:t>Flows 6-15 </a:t>
            </a:r>
          </a:p>
        </p:txBody>
      </p:sp>
      <p:sp>
        <p:nvSpPr>
          <p:cNvPr id="6" name="Title 3">
            <a:extLst>
              <a:ext uri="{FF2B5EF4-FFF2-40B4-BE49-F238E27FC236}">
                <a16:creationId xmlns:a16="http://schemas.microsoft.com/office/drawing/2014/main" id="{7282B610-B328-DDB7-E422-04B017058075}"/>
              </a:ext>
            </a:extLst>
          </p:cNvPr>
          <p:cNvSpPr txBox="1">
            <a:spLocks/>
          </p:cNvSpPr>
          <p:nvPr/>
        </p:nvSpPr>
        <p:spPr>
          <a:xfrm>
            <a:off x="522218" y="395199"/>
            <a:ext cx="10515600" cy="813766"/>
          </a:xfrm>
          <a:prstGeom prst="rect">
            <a:avLst/>
          </a:prstGeom>
        </p:spPr>
        <p:txBody>
          <a:bodyPr/>
          <a:lstStyle>
            <a:lvl1pPr algn="l" defTabSz="914400" rtl="0" eaLnBrk="1" latinLnBrk="0" hangingPunct="1">
              <a:lnSpc>
                <a:spcPct val="90000"/>
              </a:lnSpc>
              <a:spcBef>
                <a:spcPct val="0"/>
              </a:spcBef>
              <a:buNone/>
              <a:defRPr sz="3600" kern="1200">
                <a:solidFill>
                  <a:schemeClr val="tx1">
                    <a:lumMod val="85000"/>
                    <a:lumOff val="15000"/>
                  </a:schemeClr>
                </a:solidFill>
                <a:latin typeface="Arial" panose="020B0604020202020204" pitchFamily="34" charset="0"/>
                <a:ea typeface="+mj-ea"/>
                <a:cs typeface="Arial" panose="020B0604020202020204" pitchFamily="34" charset="0"/>
              </a:defRPr>
            </a:lvl1pPr>
          </a:lstStyle>
          <a:p>
            <a:r>
              <a:rPr lang="en-US" sz="2800" b="1">
                <a:solidFill>
                  <a:srgbClr val="1B51A4"/>
                </a:solidFill>
              </a:rPr>
              <a:t>Common Devices for O</a:t>
            </a:r>
            <a:r>
              <a:rPr lang="en-US" sz="2800" b="1" baseline="-25000">
                <a:solidFill>
                  <a:srgbClr val="1B51A4"/>
                </a:solidFill>
              </a:rPr>
              <a:t>2</a:t>
            </a:r>
            <a:r>
              <a:rPr lang="en-US" sz="2800" b="1">
                <a:solidFill>
                  <a:srgbClr val="1B51A4"/>
                </a:solidFill>
              </a:rPr>
              <a:t> Delivery – Multiple Options</a:t>
            </a:r>
          </a:p>
          <a:p>
            <a:endParaRPr lang="en-US"/>
          </a:p>
        </p:txBody>
      </p:sp>
      <p:pic>
        <p:nvPicPr>
          <p:cNvPr id="14" name="Picture 13" descr="A green tube with a tube attached to it&#10;&#10;Description automatically generated">
            <a:extLst>
              <a:ext uri="{FF2B5EF4-FFF2-40B4-BE49-F238E27FC236}">
                <a16:creationId xmlns:a16="http://schemas.microsoft.com/office/drawing/2014/main" id="{929A8D73-E786-AE13-0C3B-203C6F2FA332}"/>
              </a:ext>
            </a:extLst>
          </p:cNvPr>
          <p:cNvPicPr>
            <a:picLocks noChangeAspect="1"/>
          </p:cNvPicPr>
          <p:nvPr/>
        </p:nvPicPr>
        <p:blipFill>
          <a:blip r:embed="rId6"/>
          <a:stretch>
            <a:fillRect/>
          </a:stretch>
        </p:blipFill>
        <p:spPr>
          <a:xfrm>
            <a:off x="8594742" y="4002605"/>
            <a:ext cx="2045280" cy="1264665"/>
          </a:xfrm>
          <a:prstGeom prst="rect">
            <a:avLst/>
          </a:prstGeom>
        </p:spPr>
      </p:pic>
      <p:pic>
        <p:nvPicPr>
          <p:cNvPr id="20" name="Picture 19" descr="A close-up of a face mask&#10;&#10;Description automatically generated">
            <a:extLst>
              <a:ext uri="{FF2B5EF4-FFF2-40B4-BE49-F238E27FC236}">
                <a16:creationId xmlns:a16="http://schemas.microsoft.com/office/drawing/2014/main" id="{BC7B73FA-A70C-D150-4AC8-88D0459E3AD4}"/>
              </a:ext>
            </a:extLst>
          </p:cNvPr>
          <p:cNvPicPr>
            <a:picLocks noChangeAspect="1"/>
          </p:cNvPicPr>
          <p:nvPr/>
        </p:nvPicPr>
        <p:blipFill>
          <a:blip r:embed="rId7"/>
          <a:stretch>
            <a:fillRect/>
          </a:stretch>
        </p:blipFill>
        <p:spPr>
          <a:xfrm>
            <a:off x="9162974" y="667416"/>
            <a:ext cx="1102977" cy="2110871"/>
          </a:xfrm>
          <a:prstGeom prst="rect">
            <a:avLst/>
          </a:prstGeom>
        </p:spPr>
      </p:pic>
      <p:pic>
        <p:nvPicPr>
          <p:cNvPr id="22" name="Picture 21" descr="A close-up of a face mask&#10;&#10;Description automatically generated">
            <a:extLst>
              <a:ext uri="{FF2B5EF4-FFF2-40B4-BE49-F238E27FC236}">
                <a16:creationId xmlns:a16="http://schemas.microsoft.com/office/drawing/2014/main" id="{12B8B3AC-5461-E870-8302-A899C1D5F9E3}"/>
              </a:ext>
            </a:extLst>
          </p:cNvPr>
          <p:cNvPicPr>
            <a:picLocks noChangeAspect="1"/>
          </p:cNvPicPr>
          <p:nvPr/>
        </p:nvPicPr>
        <p:blipFill>
          <a:blip r:embed="rId8"/>
          <a:stretch>
            <a:fillRect/>
          </a:stretch>
        </p:blipFill>
        <p:spPr>
          <a:xfrm>
            <a:off x="4834773" y="3713009"/>
            <a:ext cx="2231986" cy="1736514"/>
          </a:xfrm>
          <a:prstGeom prst="rect">
            <a:avLst/>
          </a:prstGeom>
        </p:spPr>
      </p:pic>
    </p:spTree>
    <p:extLst>
      <p:ext uri="{BB962C8B-B14F-4D97-AF65-F5344CB8AC3E}">
        <p14:creationId xmlns:p14="http://schemas.microsoft.com/office/powerpoint/2010/main" val="217509418"/>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E24B76B-55A2-4740-9BAA-630F2EE1B0C6}"/>
              </a:ext>
            </a:extLst>
          </p:cNvPr>
          <p:cNvSpPr>
            <a:spLocks noGrp="1"/>
          </p:cNvSpPr>
          <p:nvPr>
            <p:ph idx="1"/>
          </p:nvPr>
        </p:nvSpPr>
        <p:spPr>
          <a:xfrm>
            <a:off x="561975" y="1400175"/>
            <a:ext cx="10891271" cy="4737153"/>
          </a:xfrm>
        </p:spPr>
        <p:txBody>
          <a:bodyPr>
            <a:normAutofit/>
          </a:bodyPr>
          <a:lstStyle/>
          <a:p>
            <a:r>
              <a:rPr lang="en-US"/>
              <a:t>Delivers a wide range of oxygen from </a:t>
            </a:r>
            <a:br>
              <a:rPr lang="en-US"/>
            </a:br>
            <a:r>
              <a:rPr lang="en-US"/>
              <a:t>1-15 LMP using single device</a:t>
            </a:r>
          </a:p>
          <a:p>
            <a:endParaRPr lang="en-US"/>
          </a:p>
          <a:p>
            <a:r>
              <a:rPr lang="en-US"/>
              <a:t>Institutional or transport use</a:t>
            </a:r>
          </a:p>
          <a:p>
            <a:endParaRPr lang="en-US"/>
          </a:p>
          <a:p>
            <a:endParaRPr lang="en-US"/>
          </a:p>
        </p:txBody>
      </p:sp>
      <p:sp>
        <p:nvSpPr>
          <p:cNvPr id="10" name="Title 1">
            <a:extLst>
              <a:ext uri="{FF2B5EF4-FFF2-40B4-BE49-F238E27FC236}">
                <a16:creationId xmlns:a16="http://schemas.microsoft.com/office/drawing/2014/main" id="{B838A7C8-F12F-BD76-4EE4-89640194111D}"/>
              </a:ext>
            </a:extLst>
          </p:cNvPr>
          <p:cNvSpPr>
            <a:spLocks noGrp="1"/>
          </p:cNvSpPr>
          <p:nvPr>
            <p:ph type="title"/>
          </p:nvPr>
        </p:nvSpPr>
        <p:spPr>
          <a:xfrm>
            <a:off x="522219" y="419100"/>
            <a:ext cx="10515600" cy="668820"/>
          </a:xfrm>
        </p:spPr>
        <p:txBody>
          <a:bodyPr>
            <a:normAutofit/>
          </a:bodyPr>
          <a:lstStyle/>
          <a:p>
            <a:r>
              <a:rPr lang="en-US"/>
              <a:t>AirLife Open Oxygen Mask</a:t>
            </a:r>
          </a:p>
        </p:txBody>
      </p:sp>
      <p:pic>
        <p:nvPicPr>
          <p:cNvPr id="2" name="Picture 1" descr="A close-up of a face mask&#10;&#10;Description automatically generated">
            <a:extLst>
              <a:ext uri="{FF2B5EF4-FFF2-40B4-BE49-F238E27FC236}">
                <a16:creationId xmlns:a16="http://schemas.microsoft.com/office/drawing/2014/main" id="{1BC7F523-8CDF-3C77-4B51-20F8DC1BA564}"/>
              </a:ext>
            </a:extLst>
          </p:cNvPr>
          <p:cNvPicPr>
            <a:picLocks noChangeAspect="1"/>
          </p:cNvPicPr>
          <p:nvPr/>
        </p:nvPicPr>
        <p:blipFill>
          <a:blip r:embed="rId3"/>
          <a:stretch>
            <a:fillRect/>
          </a:stretch>
        </p:blipFill>
        <p:spPr>
          <a:xfrm>
            <a:off x="7130681" y="655159"/>
            <a:ext cx="4408453" cy="3429833"/>
          </a:xfrm>
          <a:prstGeom prst="rect">
            <a:avLst/>
          </a:prstGeom>
        </p:spPr>
      </p:pic>
      <p:sp>
        <p:nvSpPr>
          <p:cNvPr id="4" name="TextBox 3">
            <a:extLst>
              <a:ext uri="{FF2B5EF4-FFF2-40B4-BE49-F238E27FC236}">
                <a16:creationId xmlns:a16="http://schemas.microsoft.com/office/drawing/2014/main" id="{F23A49EC-AA18-ABA5-E00E-27066C20F6D5}"/>
              </a:ext>
            </a:extLst>
          </p:cNvPr>
          <p:cNvSpPr txBox="1"/>
          <p:nvPr/>
        </p:nvSpPr>
        <p:spPr>
          <a:xfrm>
            <a:off x="4142628" y="4285047"/>
            <a:ext cx="3466769" cy="1600438"/>
          </a:xfrm>
          <a:prstGeom prst="rect">
            <a:avLst/>
          </a:prstGeom>
          <a:noFill/>
        </p:spPr>
        <p:txBody>
          <a:bodyPr wrap="square" rtlCol="0">
            <a:spAutoFit/>
          </a:bodyPr>
          <a:lstStyle/>
          <a:p>
            <a:r>
              <a:rPr lang="en-US" sz="1600" b="1">
                <a:solidFill>
                  <a:srgbClr val="0070C0"/>
                </a:solidFill>
              </a:rPr>
              <a:t>Comfort</a:t>
            </a:r>
            <a:r>
              <a:rPr lang="en-US" sz="1400" b="1">
                <a:solidFill>
                  <a:srgbClr val="0070C0"/>
                </a:solidFill>
              </a:rPr>
              <a:t> </a:t>
            </a:r>
            <a:endParaRPr lang="en-US" sz="1400" b="1">
              <a:solidFill>
                <a:srgbClr val="38280A"/>
              </a:solidFill>
            </a:endParaRPr>
          </a:p>
          <a:p>
            <a:r>
              <a:rPr lang="en-US" sz="1400">
                <a:solidFill>
                  <a:srgbClr val="38280A"/>
                </a:solidFill>
              </a:rPr>
              <a:t>Split straps, Less ear irritation</a:t>
            </a:r>
          </a:p>
          <a:p>
            <a:endParaRPr lang="en-US" sz="300">
              <a:solidFill>
                <a:srgbClr val="38280A"/>
              </a:solidFill>
            </a:endParaRPr>
          </a:p>
          <a:p>
            <a:r>
              <a:rPr lang="en-US" sz="1400">
                <a:solidFill>
                  <a:srgbClr val="38280A"/>
                </a:solidFill>
              </a:rPr>
              <a:t>Quiet soft curtain of oxygen</a:t>
            </a:r>
          </a:p>
          <a:p>
            <a:endParaRPr lang="en-US" sz="300">
              <a:solidFill>
                <a:srgbClr val="38280A"/>
              </a:solidFill>
            </a:endParaRPr>
          </a:p>
          <a:p>
            <a:r>
              <a:rPr lang="en-US" sz="1400">
                <a:solidFill>
                  <a:srgbClr val="38280A"/>
                </a:solidFill>
              </a:rPr>
              <a:t>Improved communication</a:t>
            </a:r>
          </a:p>
          <a:p>
            <a:endParaRPr lang="en-US" sz="300">
              <a:solidFill>
                <a:srgbClr val="38280A"/>
              </a:solidFill>
            </a:endParaRPr>
          </a:p>
          <a:p>
            <a:r>
              <a:rPr lang="en-US" sz="1400">
                <a:solidFill>
                  <a:srgbClr val="38280A"/>
                </a:solidFill>
              </a:rPr>
              <a:t>Less claustrophobia </a:t>
            </a:r>
          </a:p>
          <a:p>
            <a:endParaRPr lang="en-US" sz="300">
              <a:solidFill>
                <a:srgbClr val="38280A"/>
              </a:solidFill>
            </a:endParaRPr>
          </a:p>
          <a:p>
            <a:r>
              <a:rPr lang="en-US" sz="1400">
                <a:solidFill>
                  <a:srgbClr val="38280A"/>
                </a:solidFill>
              </a:rPr>
              <a:t>Better patient compliance</a:t>
            </a:r>
            <a:endParaRPr lang="en-US" sz="1400"/>
          </a:p>
        </p:txBody>
      </p:sp>
      <p:sp>
        <p:nvSpPr>
          <p:cNvPr id="6" name="TextBox 5">
            <a:extLst>
              <a:ext uri="{FF2B5EF4-FFF2-40B4-BE49-F238E27FC236}">
                <a16:creationId xmlns:a16="http://schemas.microsoft.com/office/drawing/2014/main" id="{C3CBC590-6C3F-1464-8C4D-866B86C2932E}"/>
              </a:ext>
            </a:extLst>
          </p:cNvPr>
          <p:cNvSpPr txBox="1"/>
          <p:nvPr/>
        </p:nvSpPr>
        <p:spPr>
          <a:xfrm>
            <a:off x="7936207" y="4285047"/>
            <a:ext cx="3896658" cy="1292662"/>
          </a:xfrm>
          <a:prstGeom prst="rect">
            <a:avLst/>
          </a:prstGeom>
          <a:noFill/>
        </p:spPr>
        <p:txBody>
          <a:bodyPr wrap="square" rtlCol="0">
            <a:spAutoFit/>
          </a:bodyPr>
          <a:lstStyle/>
          <a:p>
            <a:r>
              <a:rPr lang="en-US" sz="1600" b="1">
                <a:solidFill>
                  <a:srgbClr val="0070C0"/>
                </a:solidFill>
              </a:rPr>
              <a:t>Performance</a:t>
            </a:r>
          </a:p>
          <a:p>
            <a:r>
              <a:rPr lang="en-US" sz="1400">
                <a:solidFill>
                  <a:srgbClr val="38280A"/>
                </a:solidFill>
              </a:rPr>
              <a:t>Delivers wide range of O2</a:t>
            </a:r>
          </a:p>
          <a:p>
            <a:endParaRPr lang="en-US" sz="200">
              <a:solidFill>
                <a:srgbClr val="38280A"/>
              </a:solidFill>
            </a:endParaRPr>
          </a:p>
          <a:p>
            <a:r>
              <a:rPr lang="en-US" sz="1400">
                <a:solidFill>
                  <a:srgbClr val="38280A"/>
                </a:solidFill>
              </a:rPr>
              <a:t>Less need to switch devices</a:t>
            </a:r>
          </a:p>
          <a:p>
            <a:endParaRPr lang="en-US" sz="200">
              <a:solidFill>
                <a:srgbClr val="38280A"/>
              </a:solidFill>
            </a:endParaRPr>
          </a:p>
          <a:p>
            <a:r>
              <a:rPr lang="en-US" sz="1400">
                <a:solidFill>
                  <a:srgbClr val="38280A"/>
                </a:solidFill>
              </a:rPr>
              <a:t>4% higher FiO2 than OxyMask</a:t>
            </a:r>
          </a:p>
          <a:p>
            <a:endParaRPr lang="en-US" sz="200">
              <a:solidFill>
                <a:srgbClr val="38280A"/>
              </a:solidFill>
            </a:endParaRPr>
          </a:p>
          <a:p>
            <a:r>
              <a:rPr lang="en-US" sz="1400">
                <a:solidFill>
                  <a:srgbClr val="38280A"/>
                </a:solidFill>
              </a:rPr>
              <a:t>Oral opening for procedures and patient care</a:t>
            </a:r>
          </a:p>
        </p:txBody>
      </p:sp>
      <p:sp>
        <p:nvSpPr>
          <p:cNvPr id="7" name="TextBox 6">
            <a:extLst>
              <a:ext uri="{FF2B5EF4-FFF2-40B4-BE49-F238E27FC236}">
                <a16:creationId xmlns:a16="http://schemas.microsoft.com/office/drawing/2014/main" id="{08ED6F6E-61F2-FEBD-ED63-2CFB25FD09DB}"/>
              </a:ext>
            </a:extLst>
          </p:cNvPr>
          <p:cNvSpPr txBox="1"/>
          <p:nvPr/>
        </p:nvSpPr>
        <p:spPr>
          <a:xfrm>
            <a:off x="522219" y="4285047"/>
            <a:ext cx="3466769" cy="1569660"/>
          </a:xfrm>
          <a:prstGeom prst="rect">
            <a:avLst/>
          </a:prstGeom>
          <a:noFill/>
        </p:spPr>
        <p:txBody>
          <a:bodyPr wrap="square" rtlCol="0">
            <a:spAutoFit/>
          </a:bodyPr>
          <a:lstStyle/>
          <a:p>
            <a:r>
              <a:rPr lang="en-US" sz="1600" b="1">
                <a:solidFill>
                  <a:srgbClr val="0070C0"/>
                </a:solidFill>
              </a:rPr>
              <a:t>Safety</a:t>
            </a:r>
            <a:endParaRPr lang="en-US" sz="1400" b="1">
              <a:solidFill>
                <a:srgbClr val="0070C0"/>
              </a:solidFill>
            </a:endParaRPr>
          </a:p>
          <a:p>
            <a:r>
              <a:rPr lang="en-US" sz="1400"/>
              <a:t>Less set-up errors </a:t>
            </a:r>
          </a:p>
          <a:p>
            <a:endParaRPr lang="en-US" sz="300"/>
          </a:p>
          <a:p>
            <a:r>
              <a:rPr lang="en-US" sz="1400"/>
              <a:t>Easy to train</a:t>
            </a:r>
          </a:p>
          <a:p>
            <a:endParaRPr lang="en-US" sz="400"/>
          </a:p>
          <a:p>
            <a:r>
              <a:rPr lang="en-US" sz="1400"/>
              <a:t>Reduced CO</a:t>
            </a:r>
            <a:r>
              <a:rPr lang="en-US" sz="1400" baseline="-25000"/>
              <a:t>2</a:t>
            </a:r>
            <a:r>
              <a:rPr lang="en-US" sz="1400"/>
              <a:t> re-breathing</a:t>
            </a:r>
          </a:p>
          <a:p>
            <a:endParaRPr lang="en-US" sz="300"/>
          </a:p>
          <a:p>
            <a:r>
              <a:rPr lang="en-US" sz="1400"/>
              <a:t>Provide care without removing mask</a:t>
            </a:r>
          </a:p>
          <a:p>
            <a:endParaRPr lang="en-US" sz="1400"/>
          </a:p>
        </p:txBody>
      </p:sp>
      <p:graphicFrame>
        <p:nvGraphicFramePr>
          <p:cNvPr id="9" name="Table 10">
            <a:extLst>
              <a:ext uri="{FF2B5EF4-FFF2-40B4-BE49-F238E27FC236}">
                <a16:creationId xmlns:a16="http://schemas.microsoft.com/office/drawing/2014/main" id="{ADF6C235-FEDE-ACA6-62D6-0EC0BE08397F}"/>
              </a:ext>
            </a:extLst>
          </p:cNvPr>
          <p:cNvGraphicFramePr>
            <a:graphicFrameLocks noGrp="1"/>
          </p:cNvGraphicFramePr>
          <p:nvPr>
            <p:extLst>
              <p:ext uri="{D42A27DB-BD31-4B8C-83A1-F6EECF244321}">
                <p14:modId xmlns:p14="http://schemas.microsoft.com/office/powerpoint/2010/main" val="2000198292"/>
              </p:ext>
            </p:extLst>
          </p:nvPr>
        </p:nvGraphicFramePr>
        <p:xfrm>
          <a:off x="588787" y="2717293"/>
          <a:ext cx="3669448" cy="931342"/>
        </p:xfrm>
        <a:graphic>
          <a:graphicData uri="http://schemas.openxmlformats.org/drawingml/2006/table">
            <a:tbl>
              <a:tblPr firstRow="1" bandRow="1">
                <a:tableStyleId>{69012ECD-51FC-41F1-AA8D-1B2483CD663E}</a:tableStyleId>
              </a:tblPr>
              <a:tblGrid>
                <a:gridCol w="1067533">
                  <a:extLst>
                    <a:ext uri="{9D8B030D-6E8A-4147-A177-3AD203B41FA5}">
                      <a16:colId xmlns:a16="http://schemas.microsoft.com/office/drawing/2014/main" val="880332955"/>
                    </a:ext>
                  </a:extLst>
                </a:gridCol>
                <a:gridCol w="2601915">
                  <a:extLst>
                    <a:ext uri="{9D8B030D-6E8A-4147-A177-3AD203B41FA5}">
                      <a16:colId xmlns:a16="http://schemas.microsoft.com/office/drawing/2014/main" val="1138236913"/>
                    </a:ext>
                  </a:extLst>
                </a:gridCol>
              </a:tblGrid>
              <a:tr h="227234">
                <a:tc>
                  <a:txBody>
                    <a:bodyPr/>
                    <a:lstStyle/>
                    <a:p>
                      <a:r>
                        <a:rPr lang="en-US" sz="900"/>
                        <a:t>Item</a:t>
                      </a:r>
                    </a:p>
                  </a:txBody>
                  <a:tcPr/>
                </a:tc>
                <a:tc>
                  <a:txBody>
                    <a:bodyPr/>
                    <a:lstStyle/>
                    <a:p>
                      <a:r>
                        <a:rPr lang="en-US" sz="900"/>
                        <a:t>Description</a:t>
                      </a:r>
                    </a:p>
                  </a:txBody>
                  <a:tcPr/>
                </a:tc>
                <a:extLst>
                  <a:ext uri="{0D108BD9-81ED-4DB2-BD59-A6C34878D82A}">
                    <a16:rowId xmlns:a16="http://schemas.microsoft.com/office/drawing/2014/main" val="1842691209"/>
                  </a:ext>
                </a:extLst>
              </a:tr>
              <a:tr h="227234">
                <a:tc>
                  <a:txBody>
                    <a:bodyPr/>
                    <a:lstStyle/>
                    <a:p>
                      <a:pPr algn="l"/>
                      <a:r>
                        <a:rPr lang="en-US" sz="900"/>
                        <a:t>AM-1000</a:t>
                      </a:r>
                    </a:p>
                  </a:txBody>
                  <a:tcPr anchor="ctr"/>
                </a:tc>
                <a:tc>
                  <a:txBody>
                    <a:bodyPr/>
                    <a:lstStyle/>
                    <a:p>
                      <a:pPr algn="l"/>
                      <a:r>
                        <a:rPr lang="en-US" sz="900"/>
                        <a:t>AirLife Open Oxygen Mask - Medium</a:t>
                      </a:r>
                    </a:p>
                  </a:txBody>
                  <a:tcPr anchor="ctr"/>
                </a:tc>
                <a:extLst>
                  <a:ext uri="{0D108BD9-81ED-4DB2-BD59-A6C34878D82A}">
                    <a16:rowId xmlns:a16="http://schemas.microsoft.com/office/drawing/2014/main" val="224594777"/>
                  </a:ext>
                </a:extLst>
              </a:tr>
              <a:tr h="227234">
                <a:tc>
                  <a:txBody>
                    <a:bodyPr/>
                    <a:lstStyle/>
                    <a:p>
                      <a:pPr algn="l"/>
                      <a:r>
                        <a:rPr lang="en-US" sz="900"/>
                        <a:t>AM-1100</a:t>
                      </a:r>
                    </a:p>
                  </a:txBody>
                  <a:tcPr anchor="ctr"/>
                </a:tc>
                <a:tc>
                  <a:txBody>
                    <a:bodyPr/>
                    <a:lstStyle/>
                    <a:p>
                      <a:pPr algn="l"/>
                      <a:r>
                        <a:rPr lang="en-US" sz="900"/>
                        <a:t>AirLife Open Oxygen Mask - Large</a:t>
                      </a:r>
                    </a:p>
                  </a:txBody>
                  <a:tcPr anchor="ctr"/>
                </a:tc>
                <a:extLst>
                  <a:ext uri="{0D108BD9-81ED-4DB2-BD59-A6C34878D82A}">
                    <a16:rowId xmlns:a16="http://schemas.microsoft.com/office/drawing/2014/main" val="899975423"/>
                  </a:ext>
                </a:extLst>
              </a:tr>
              <a:tr h="245542">
                <a:tc>
                  <a:txBody>
                    <a:bodyPr/>
                    <a:lstStyle/>
                    <a:p>
                      <a:pPr algn="l"/>
                      <a:r>
                        <a:rPr lang="en-US" sz="900"/>
                        <a:t>AM-1200</a:t>
                      </a:r>
                    </a:p>
                  </a:txBody>
                  <a:tcPr anchor="ctr"/>
                </a:tc>
                <a:tc>
                  <a:txBody>
                    <a:bodyPr/>
                    <a:lstStyle/>
                    <a:p>
                      <a:pPr algn="l"/>
                      <a:r>
                        <a:rPr lang="en-US" sz="900"/>
                        <a:t>AirLife Open Oxygen Mask - Small</a:t>
                      </a:r>
                    </a:p>
                  </a:txBody>
                  <a:tcPr anchor="ctr"/>
                </a:tc>
                <a:extLst>
                  <a:ext uri="{0D108BD9-81ED-4DB2-BD59-A6C34878D82A}">
                    <a16:rowId xmlns:a16="http://schemas.microsoft.com/office/drawing/2014/main" val="278351936"/>
                  </a:ext>
                </a:extLst>
              </a:tr>
            </a:tbl>
          </a:graphicData>
        </a:graphic>
      </p:graphicFrame>
      <p:sp>
        <p:nvSpPr>
          <p:cNvPr id="3" name="TextBox 2">
            <a:extLst>
              <a:ext uri="{FF2B5EF4-FFF2-40B4-BE49-F238E27FC236}">
                <a16:creationId xmlns:a16="http://schemas.microsoft.com/office/drawing/2014/main" id="{1586BA02-A72F-A9C5-474A-509AD957033A}"/>
              </a:ext>
            </a:extLst>
          </p:cNvPr>
          <p:cNvSpPr txBox="1"/>
          <p:nvPr/>
        </p:nvSpPr>
        <p:spPr>
          <a:xfrm>
            <a:off x="522219" y="3919304"/>
            <a:ext cx="1095172" cy="369332"/>
          </a:xfrm>
          <a:prstGeom prst="rect">
            <a:avLst/>
          </a:prstGeom>
          <a:noFill/>
        </p:spPr>
        <p:txBody>
          <a:bodyPr wrap="none" rtlCol="0">
            <a:spAutoFit/>
          </a:bodyPr>
          <a:lstStyle/>
          <a:p>
            <a:r>
              <a:rPr lang="en-US" sz="1800" b="1"/>
              <a:t>Benefits</a:t>
            </a:r>
          </a:p>
        </p:txBody>
      </p:sp>
    </p:spTree>
    <p:extLst>
      <p:ext uri="{BB962C8B-B14F-4D97-AF65-F5344CB8AC3E}">
        <p14:creationId xmlns:p14="http://schemas.microsoft.com/office/powerpoint/2010/main" val="13719110"/>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3645B-BDEA-F970-E9C3-0123CD2D4A3C}"/>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7C2CB9D-B165-E7E4-A975-FC16006829F4}"/>
              </a:ext>
            </a:extLst>
          </p:cNvPr>
          <p:cNvSpPr>
            <a:spLocks noGrp="1"/>
          </p:cNvSpPr>
          <p:nvPr>
            <p:ph type="title"/>
          </p:nvPr>
        </p:nvSpPr>
        <p:spPr>
          <a:xfrm>
            <a:off x="522219" y="419100"/>
            <a:ext cx="10515600" cy="668820"/>
          </a:xfrm>
        </p:spPr>
        <p:txBody>
          <a:bodyPr>
            <a:normAutofit/>
          </a:bodyPr>
          <a:lstStyle/>
          <a:p>
            <a:r>
              <a:rPr lang="en-US" err="1"/>
              <a:t>OxyMask</a:t>
            </a:r>
            <a:r>
              <a:rPr lang="en-US"/>
              <a:t> </a:t>
            </a:r>
          </a:p>
        </p:txBody>
      </p:sp>
      <p:pic>
        <p:nvPicPr>
          <p:cNvPr id="16" name="Picture 15">
            <a:extLst>
              <a:ext uri="{FF2B5EF4-FFF2-40B4-BE49-F238E27FC236}">
                <a16:creationId xmlns:a16="http://schemas.microsoft.com/office/drawing/2014/main" id="{FCEF4605-D96D-7A64-5402-71C5AF78D421}"/>
              </a:ext>
            </a:extLst>
          </p:cNvPr>
          <p:cNvPicPr>
            <a:picLocks noChangeAspect="1"/>
          </p:cNvPicPr>
          <p:nvPr/>
        </p:nvPicPr>
        <p:blipFill>
          <a:blip r:embed="rId3"/>
          <a:stretch>
            <a:fillRect/>
          </a:stretch>
        </p:blipFill>
        <p:spPr>
          <a:xfrm>
            <a:off x="1203536" y="1717482"/>
            <a:ext cx="3723389" cy="3044003"/>
          </a:xfrm>
          <a:prstGeom prst="rect">
            <a:avLst/>
          </a:prstGeom>
        </p:spPr>
      </p:pic>
      <p:pic>
        <p:nvPicPr>
          <p:cNvPr id="17" name="Picture 16">
            <a:extLst>
              <a:ext uri="{FF2B5EF4-FFF2-40B4-BE49-F238E27FC236}">
                <a16:creationId xmlns:a16="http://schemas.microsoft.com/office/drawing/2014/main" id="{0F3D72A7-9512-77B5-1622-9D35221E3BE8}"/>
              </a:ext>
            </a:extLst>
          </p:cNvPr>
          <p:cNvPicPr>
            <a:picLocks noChangeAspect="1"/>
          </p:cNvPicPr>
          <p:nvPr/>
        </p:nvPicPr>
        <p:blipFill>
          <a:blip r:embed="rId4"/>
          <a:stretch>
            <a:fillRect/>
          </a:stretch>
        </p:blipFill>
        <p:spPr>
          <a:xfrm>
            <a:off x="6195499" y="1717482"/>
            <a:ext cx="4923277" cy="3286584"/>
          </a:xfrm>
          <a:prstGeom prst="rect">
            <a:avLst/>
          </a:prstGeom>
        </p:spPr>
      </p:pic>
      <p:sp>
        <p:nvSpPr>
          <p:cNvPr id="21" name="TextBox 20">
            <a:extLst>
              <a:ext uri="{FF2B5EF4-FFF2-40B4-BE49-F238E27FC236}">
                <a16:creationId xmlns:a16="http://schemas.microsoft.com/office/drawing/2014/main" id="{4DCC4421-83DB-FB0C-4B82-C669CAFCDB6C}"/>
              </a:ext>
            </a:extLst>
          </p:cNvPr>
          <p:cNvSpPr txBox="1"/>
          <p:nvPr/>
        </p:nvSpPr>
        <p:spPr>
          <a:xfrm>
            <a:off x="1073224" y="5004066"/>
            <a:ext cx="7440328" cy="646331"/>
          </a:xfrm>
          <a:prstGeom prst="rect">
            <a:avLst/>
          </a:prstGeom>
          <a:noFill/>
        </p:spPr>
        <p:txBody>
          <a:bodyPr wrap="square">
            <a:spAutoFit/>
          </a:bodyPr>
          <a:lstStyle/>
          <a:p>
            <a:r>
              <a:rPr lang="en-US">
                <a:hlinkClick r:id="rId5"/>
              </a:rPr>
              <a:t>OxyMask Technology</a:t>
            </a:r>
            <a:endParaRPr lang="en-US"/>
          </a:p>
          <a:p>
            <a:r>
              <a:rPr lang="en-US"/>
              <a:t>(3:57)</a:t>
            </a:r>
          </a:p>
        </p:txBody>
      </p:sp>
    </p:spTree>
    <p:extLst>
      <p:ext uri="{BB962C8B-B14F-4D97-AF65-F5344CB8AC3E}">
        <p14:creationId xmlns:p14="http://schemas.microsoft.com/office/powerpoint/2010/main" val="3838747665"/>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65649A9-284A-89D3-87F8-46634AA31D18}"/>
              </a:ext>
            </a:extLst>
          </p:cNvPr>
          <p:cNvSpPr>
            <a:spLocks noGrp="1"/>
          </p:cNvSpPr>
          <p:nvPr>
            <p:ph idx="1"/>
          </p:nvPr>
        </p:nvSpPr>
        <p:spPr>
          <a:xfrm>
            <a:off x="561975" y="1400175"/>
            <a:ext cx="5684371" cy="4737153"/>
          </a:xfrm>
        </p:spPr>
        <p:txBody>
          <a:bodyPr>
            <a:normAutofit fontScale="85000" lnSpcReduction="20000"/>
          </a:bodyPr>
          <a:lstStyle/>
          <a:p>
            <a:pPr>
              <a:lnSpc>
                <a:spcPct val="120000"/>
              </a:lnSpc>
            </a:pPr>
            <a:r>
              <a:rPr lang="en-US" sz="1400"/>
              <a:t>ALO vs </a:t>
            </a:r>
            <a:r>
              <a:rPr lang="en-US" sz="1400" err="1"/>
              <a:t>OxyMask</a:t>
            </a:r>
            <a:endParaRPr lang="en-US" sz="1400"/>
          </a:p>
          <a:p>
            <a:pPr marL="285750" indent="-285750">
              <a:lnSpc>
                <a:spcPct val="120000"/>
              </a:lnSpc>
              <a:buFont typeface="Arial" panose="020B0604020202020204" pitchFamily="34" charset="0"/>
              <a:buChar char="•"/>
            </a:pPr>
            <a:r>
              <a:rPr lang="en-US" sz="1400"/>
              <a:t>Leverage the hospital’s adoption and familiarity of open mask technology</a:t>
            </a:r>
          </a:p>
          <a:p>
            <a:pPr marL="285750" indent="-285750">
              <a:lnSpc>
                <a:spcPct val="120000"/>
              </a:lnSpc>
              <a:buFont typeface="Arial" panose="020B0604020202020204" pitchFamily="34" charset="0"/>
              <a:buChar char="•"/>
            </a:pPr>
            <a:r>
              <a:rPr lang="en-US" sz="1400"/>
              <a:t>Bifurcated straps eliminate pressure sores on ears</a:t>
            </a:r>
          </a:p>
          <a:p>
            <a:pPr marL="285750" indent="-285750">
              <a:lnSpc>
                <a:spcPct val="120000"/>
              </a:lnSpc>
              <a:buFont typeface="Arial" panose="020B0604020202020204" pitchFamily="34" charset="0"/>
              <a:buChar char="•"/>
            </a:pPr>
            <a:r>
              <a:rPr lang="en-US" sz="1400"/>
              <a:t>Distributed flow of O</a:t>
            </a:r>
            <a:r>
              <a:rPr lang="en-US" sz="1400" baseline="-25000"/>
              <a:t>2</a:t>
            </a:r>
            <a:r>
              <a:rPr lang="en-US" sz="1400"/>
              <a:t> through the multiple orifices instead of </a:t>
            </a:r>
            <a:r>
              <a:rPr lang="en-US" sz="1400" err="1"/>
              <a:t>OxyMask’s</a:t>
            </a:r>
            <a:r>
              <a:rPr lang="en-US" sz="1400"/>
              <a:t> pin diffuser (positional mask) eliminates rubbing on patient’s nose</a:t>
            </a:r>
          </a:p>
          <a:p>
            <a:pPr marL="285750" indent="-285750">
              <a:lnSpc>
                <a:spcPct val="120000"/>
              </a:lnSpc>
              <a:buFont typeface="Arial" panose="020B0604020202020204" pitchFamily="34" charset="0"/>
              <a:buChar char="•"/>
            </a:pPr>
            <a:r>
              <a:rPr lang="en-US" sz="1400"/>
              <a:t>No need to move tubing out of the way when speaking or eating/drinking</a:t>
            </a:r>
          </a:p>
          <a:p>
            <a:pPr marL="285750" indent="-285750">
              <a:lnSpc>
                <a:spcPct val="120000"/>
              </a:lnSpc>
              <a:buFont typeface="Arial" panose="020B0604020202020204" pitchFamily="34" charset="0"/>
              <a:buChar char="•"/>
            </a:pPr>
            <a:r>
              <a:rPr lang="en-US" sz="1400"/>
              <a:t>4% higher FiO</a:t>
            </a:r>
            <a:r>
              <a:rPr lang="en-US" sz="1400" baseline="-25000"/>
              <a:t>2</a:t>
            </a:r>
            <a:r>
              <a:rPr lang="en-US" sz="1400"/>
              <a:t>s, measured at the trach instead of lips for a more accurate reading</a:t>
            </a:r>
            <a:br>
              <a:rPr lang="en-US" sz="1400"/>
            </a:br>
            <a:endParaRPr lang="en-US" sz="1400"/>
          </a:p>
          <a:p>
            <a:pPr marL="285750" indent="-285750">
              <a:lnSpc>
                <a:spcPct val="120000"/>
              </a:lnSpc>
              <a:buFont typeface="Arial" panose="020B0604020202020204" pitchFamily="34" charset="0"/>
              <a:buChar char="•"/>
            </a:pPr>
            <a:endParaRPr lang="en-US" sz="1400"/>
          </a:p>
          <a:p>
            <a:pPr>
              <a:lnSpc>
                <a:spcPct val="120000"/>
              </a:lnSpc>
            </a:pPr>
            <a:r>
              <a:rPr lang="en-US" sz="1400"/>
              <a:t>ALO vs simple, venturi, rebreather and non-rebreather masks</a:t>
            </a:r>
          </a:p>
          <a:p>
            <a:pPr marL="285750" indent="-285750">
              <a:lnSpc>
                <a:spcPct val="120000"/>
              </a:lnSpc>
              <a:buFont typeface="Arial" panose="020B0604020202020204" pitchFamily="34" charset="0"/>
              <a:buChar char="•"/>
            </a:pPr>
            <a:r>
              <a:rPr lang="en-US" sz="1400" b="1"/>
              <a:t>SAFETY! </a:t>
            </a:r>
          </a:p>
          <a:p>
            <a:pPr marL="742950" lvl="1" indent="-285750">
              <a:lnSpc>
                <a:spcPct val="120000"/>
              </a:lnSpc>
              <a:buFont typeface="Arial" panose="020B0604020202020204" pitchFamily="34" charset="0"/>
              <a:buChar char="•"/>
            </a:pPr>
            <a:r>
              <a:rPr lang="en-US" sz="1400"/>
              <a:t>ALO can go down to 1 LMP. A patient can be harmed from rebreathing CO</a:t>
            </a:r>
            <a:r>
              <a:rPr lang="en-US" sz="1400" baseline="-25000"/>
              <a:t>2</a:t>
            </a:r>
            <a:r>
              <a:rPr lang="en-US" sz="1400"/>
              <a:t> if on &lt;5 LMP with regular masks</a:t>
            </a:r>
          </a:p>
          <a:p>
            <a:pPr marL="1200150" lvl="2" indent="-285750">
              <a:lnSpc>
                <a:spcPct val="120000"/>
              </a:lnSpc>
              <a:buFont typeface="Arial" panose="020B0604020202020204" pitchFamily="34" charset="0"/>
              <a:buChar char="•"/>
            </a:pPr>
            <a:r>
              <a:rPr lang="en-US" sz="1400"/>
              <a:t>Nursing taking on more RT duties post COVID </a:t>
            </a:r>
          </a:p>
          <a:p>
            <a:pPr marL="285750" indent="-285750">
              <a:lnSpc>
                <a:spcPct val="120000"/>
              </a:lnSpc>
              <a:buFont typeface="Arial" panose="020B0604020202020204" pitchFamily="34" charset="0"/>
              <a:buChar char="•"/>
            </a:pPr>
            <a:r>
              <a:rPr lang="en-US" sz="1400"/>
              <a:t>Better patient compliance can potentially keep patients off high flow (expensive capital equipment)</a:t>
            </a:r>
          </a:p>
          <a:p>
            <a:endParaRPr lang="en-US"/>
          </a:p>
        </p:txBody>
      </p:sp>
      <p:sp>
        <p:nvSpPr>
          <p:cNvPr id="3" name="Slide Number Placeholder 2">
            <a:extLst>
              <a:ext uri="{FF2B5EF4-FFF2-40B4-BE49-F238E27FC236}">
                <a16:creationId xmlns:a16="http://schemas.microsoft.com/office/drawing/2014/main" id="{541EA5D5-C588-2536-09D4-6BCA8C11BD9D}"/>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271</a:t>
            </a:fld>
            <a:endParaRPr lang="en-US"/>
          </a:p>
        </p:txBody>
      </p:sp>
      <p:sp>
        <p:nvSpPr>
          <p:cNvPr id="4" name="Title 3">
            <a:extLst>
              <a:ext uri="{FF2B5EF4-FFF2-40B4-BE49-F238E27FC236}">
                <a16:creationId xmlns:a16="http://schemas.microsoft.com/office/drawing/2014/main" id="{193DF5C2-62EC-42F0-C4EC-6E5E20C8523C}"/>
              </a:ext>
            </a:extLst>
          </p:cNvPr>
          <p:cNvSpPr>
            <a:spLocks noGrp="1"/>
          </p:cNvSpPr>
          <p:nvPr>
            <p:ph type="title"/>
          </p:nvPr>
        </p:nvSpPr>
        <p:spPr>
          <a:xfrm>
            <a:off x="522219" y="419100"/>
            <a:ext cx="10515600" cy="668820"/>
          </a:xfrm>
        </p:spPr>
        <p:txBody>
          <a:bodyPr/>
          <a:lstStyle/>
          <a:p>
            <a:r>
              <a:rPr lang="en-US"/>
              <a:t>AirLife Open Strategy</a:t>
            </a:r>
          </a:p>
        </p:txBody>
      </p:sp>
      <p:sp>
        <p:nvSpPr>
          <p:cNvPr id="9" name="TextBox 8">
            <a:extLst>
              <a:ext uri="{FF2B5EF4-FFF2-40B4-BE49-F238E27FC236}">
                <a16:creationId xmlns:a16="http://schemas.microsoft.com/office/drawing/2014/main" id="{BB8467C8-AF2A-7983-AB76-41646BA9A9B1}"/>
              </a:ext>
            </a:extLst>
          </p:cNvPr>
          <p:cNvSpPr txBox="1"/>
          <p:nvPr/>
        </p:nvSpPr>
        <p:spPr>
          <a:xfrm>
            <a:off x="7573606" y="1269162"/>
            <a:ext cx="4211706" cy="3877985"/>
          </a:xfrm>
          <a:prstGeom prst="rect">
            <a:avLst/>
          </a:prstGeom>
          <a:noFill/>
        </p:spPr>
        <p:txBody>
          <a:bodyPr wrap="square" rtlCol="0">
            <a:spAutoFit/>
          </a:bodyPr>
          <a:lstStyle/>
          <a:p>
            <a:r>
              <a:rPr lang="en-US" sz="1200">
                <a:hlinkClick r:id="rId3"/>
              </a:rPr>
              <a:t>Recent ALO wins with Heidi Powell vs </a:t>
            </a:r>
            <a:r>
              <a:rPr lang="en-US" sz="1200" err="1">
                <a:hlinkClick r:id="rId3"/>
              </a:rPr>
              <a:t>OxyMask</a:t>
            </a:r>
            <a:endParaRPr lang="en-US" sz="1200"/>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a:latin typeface="Arial" panose="020B0604020202020204" pitchFamily="34" charset="0"/>
              </a:rPr>
              <a:t>(10:13)</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a:latin typeface="Arial" panose="020B0604020202020204" pitchFamily="34" charset="0"/>
            </a:endParaRPr>
          </a:p>
          <a:p>
            <a:pPr eaLnBrk="0" fontAlgn="base" hangingPunct="0">
              <a:spcBef>
                <a:spcPct val="0"/>
              </a:spcBef>
              <a:spcAft>
                <a:spcPct val="0"/>
              </a:spcAft>
            </a:pPr>
            <a:r>
              <a:rPr lang="en-US" sz="1200">
                <a:hlinkClick r:id="rId4"/>
              </a:rPr>
              <a:t>Recent ALO Wins with Heidi Powell vs Traditional Masks</a:t>
            </a:r>
            <a:endParaRPr lang="en-US" sz="1200"/>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a:latin typeface="Arial" panose="020B0604020202020204" pitchFamily="34" charset="0"/>
              </a:rPr>
              <a:t>(10:19)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r>
              <a:rPr lang="en-US" sz="1200">
                <a:hlinkClick r:id="rId5"/>
              </a:rPr>
              <a:t>AirLife Open How to Video</a:t>
            </a:r>
            <a:endParaRPr lang="en-US" sz="1200"/>
          </a:p>
          <a:p>
            <a:r>
              <a:rPr lang="en-US" sz="1200"/>
              <a:t>(2:27)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r>
              <a:rPr lang="en-US" sz="1200">
                <a:hlinkClick r:id="rId6"/>
              </a:rPr>
              <a:t>AirLife Open Key Features Video</a:t>
            </a:r>
            <a:endParaRPr lang="en-US" sz="1200"/>
          </a:p>
          <a:p>
            <a:r>
              <a:rPr lang="en-US" sz="1200"/>
              <a:t>(1:51)</a:t>
            </a:r>
          </a:p>
          <a:p>
            <a:pPr eaLnBrk="0" fontAlgn="base" hangingPunct="0">
              <a:spcBef>
                <a:spcPct val="0"/>
              </a:spcBef>
              <a:spcAft>
                <a:spcPct val="0"/>
              </a:spcAft>
            </a:pPr>
            <a:endParaRPr lang="en-US" sz="1200"/>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endParaRPr lang="en-US" sz="1400"/>
          </a:p>
          <a:p>
            <a:endParaRPr lang="en-US" sz="1400"/>
          </a:p>
          <a:p>
            <a:endParaRPr lang="en-US" sz="1400"/>
          </a:p>
        </p:txBody>
      </p:sp>
    </p:spTree>
    <p:extLst>
      <p:ext uri="{BB962C8B-B14F-4D97-AF65-F5344CB8AC3E}">
        <p14:creationId xmlns:p14="http://schemas.microsoft.com/office/powerpoint/2010/main" val="2692618691"/>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9844B-3AE6-D4BB-B3C9-B70FDA01E8AC}"/>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316354E9-34F6-90E3-5ED7-2EAB97A3F8AF}"/>
              </a:ext>
            </a:extLst>
          </p:cNvPr>
          <p:cNvGraphicFramePr>
            <a:graphicFrameLocks noGrp="1"/>
          </p:cNvGraphicFramePr>
          <p:nvPr>
            <p:ph sz="half" idx="1"/>
            <p:extLst>
              <p:ext uri="{D42A27DB-BD31-4B8C-83A1-F6EECF244321}">
                <p14:modId xmlns:p14="http://schemas.microsoft.com/office/powerpoint/2010/main" val="1066047499"/>
              </p:ext>
            </p:extLst>
          </p:nvPr>
        </p:nvGraphicFramePr>
        <p:xfrm>
          <a:off x="584200" y="1300163"/>
          <a:ext cx="11056710" cy="2190671"/>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750707">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719982">
                <a:tc>
                  <a:txBody>
                    <a:bodyPr/>
                    <a:lstStyle/>
                    <a:p>
                      <a:pPr algn="ctr"/>
                      <a:r>
                        <a:rPr lang="en-US"/>
                        <a:t>AirLife</a:t>
                      </a:r>
                    </a:p>
                  </a:txBody>
                  <a:tcPr anchor="ctr"/>
                </a:tc>
                <a:tc>
                  <a:txBody>
                    <a:bodyPr/>
                    <a:lstStyle/>
                    <a:p>
                      <a:pPr algn="ctr"/>
                      <a:r>
                        <a:rPr lang="en-US"/>
                        <a:t>Mexico</a:t>
                      </a:r>
                    </a:p>
                  </a:txBody>
                  <a:tcPr anchor="ctr"/>
                </a:tc>
                <a:tc>
                  <a:txBody>
                    <a:bodyPr/>
                    <a:lstStyle/>
                    <a:p>
                      <a:pPr algn="ctr"/>
                      <a:r>
                        <a:rPr lang="en-US"/>
                        <a:t>High</a:t>
                      </a:r>
                    </a:p>
                  </a:txBody>
                  <a:tcPr anchor="ctr"/>
                </a:tc>
                <a:tc>
                  <a:txBody>
                    <a:bodyPr/>
                    <a:lstStyle/>
                    <a:p>
                      <a:pPr algn="ctr"/>
                      <a:r>
                        <a:rPr lang="en-US"/>
                        <a:t>Premier, HPG, Vizient</a:t>
                      </a:r>
                    </a:p>
                  </a:txBody>
                  <a:tcPr anchor="ctr"/>
                </a:tc>
                <a:tc>
                  <a:txBody>
                    <a:bodyPr/>
                    <a:lstStyle/>
                    <a:p>
                      <a:pPr algn="ctr"/>
                      <a:r>
                        <a:rPr lang="en-US"/>
                        <a:t>No Increase</a:t>
                      </a:r>
                    </a:p>
                  </a:txBody>
                  <a:tcPr anchor="ctr"/>
                </a:tc>
                <a:extLst>
                  <a:ext uri="{0D108BD9-81ED-4DB2-BD59-A6C34878D82A}">
                    <a16:rowId xmlns:a16="http://schemas.microsoft.com/office/drawing/2014/main" val="1464136050"/>
                  </a:ext>
                </a:extLst>
              </a:tr>
              <a:tr h="719982">
                <a:tc>
                  <a:txBody>
                    <a:bodyPr/>
                    <a:lstStyle/>
                    <a:p>
                      <a:pPr algn="ctr"/>
                      <a:r>
                        <a:rPr lang="en-US"/>
                        <a:t>Medline</a:t>
                      </a:r>
                    </a:p>
                  </a:txBody>
                  <a:tcPr anchor="ctr"/>
                </a:tc>
                <a:tc>
                  <a:txBody>
                    <a:bodyPr/>
                    <a:lstStyle/>
                    <a:p>
                      <a:pPr algn="ctr"/>
                      <a:r>
                        <a:rPr lang="en-US"/>
                        <a:t>China/Canada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High</a:t>
                      </a:r>
                    </a:p>
                  </a:txBody>
                  <a:tcPr anchor="ctr"/>
                </a:tc>
                <a:tc>
                  <a:txBody>
                    <a:bodyPr/>
                    <a:lstStyle/>
                    <a:p>
                      <a:pPr algn="ctr"/>
                      <a:r>
                        <a:rPr lang="en-US"/>
                        <a:t>Premier, HPG, Vizient</a:t>
                      </a:r>
                    </a:p>
                  </a:txBody>
                  <a:tcPr anchor="ctr"/>
                </a:tc>
                <a:tc>
                  <a:txBody>
                    <a:bodyPr/>
                    <a:lstStyle/>
                    <a:p>
                      <a:pPr algn="ctr"/>
                      <a:r>
                        <a:rPr lang="en-US"/>
                        <a:t>Mild Increase</a:t>
                      </a:r>
                    </a:p>
                  </a:txBody>
                  <a:tcPr anchor="ctr"/>
                </a:tc>
                <a:extLst>
                  <a:ext uri="{0D108BD9-81ED-4DB2-BD59-A6C34878D82A}">
                    <a16:rowId xmlns:a16="http://schemas.microsoft.com/office/drawing/2014/main" val="553816961"/>
                  </a:ext>
                </a:extLst>
              </a:tr>
            </a:tbl>
          </a:graphicData>
        </a:graphic>
      </p:graphicFrame>
      <p:sp>
        <p:nvSpPr>
          <p:cNvPr id="4" name="Slide Number Placeholder 3">
            <a:extLst>
              <a:ext uri="{FF2B5EF4-FFF2-40B4-BE49-F238E27FC236}">
                <a16:creationId xmlns:a16="http://schemas.microsoft.com/office/drawing/2014/main" id="{CB82FA68-27B7-A383-0359-DE37EB44B8C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272</a:t>
            </a:fld>
            <a:endParaRPr lang="en-US"/>
          </a:p>
        </p:txBody>
      </p:sp>
      <p:sp>
        <p:nvSpPr>
          <p:cNvPr id="5" name="Title 4">
            <a:extLst>
              <a:ext uri="{FF2B5EF4-FFF2-40B4-BE49-F238E27FC236}">
                <a16:creationId xmlns:a16="http://schemas.microsoft.com/office/drawing/2014/main" id="{72469783-1BAC-1A55-79C9-65A45B72BE09}"/>
              </a:ext>
            </a:extLst>
          </p:cNvPr>
          <p:cNvSpPr>
            <a:spLocks noGrp="1"/>
          </p:cNvSpPr>
          <p:nvPr>
            <p:ph type="title"/>
          </p:nvPr>
        </p:nvSpPr>
        <p:spPr>
          <a:xfrm>
            <a:off x="522219" y="419100"/>
            <a:ext cx="10515600" cy="668820"/>
          </a:xfrm>
        </p:spPr>
        <p:txBody>
          <a:bodyPr/>
          <a:lstStyle/>
          <a:p>
            <a:r>
              <a:rPr lang="en-US"/>
              <a:t>O</a:t>
            </a:r>
            <a:r>
              <a:rPr lang="en-US" baseline="-25000"/>
              <a:t>2</a:t>
            </a:r>
            <a:r>
              <a:rPr lang="en-US"/>
              <a:t> Competition</a:t>
            </a:r>
          </a:p>
        </p:txBody>
      </p:sp>
    </p:spTree>
    <p:extLst>
      <p:ext uri="{BB962C8B-B14F-4D97-AF65-F5344CB8AC3E}">
        <p14:creationId xmlns:p14="http://schemas.microsoft.com/office/powerpoint/2010/main" val="2217212389"/>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B229F-41A1-6976-F395-E05585400569}"/>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549EF3E-E21F-D867-C77F-3E2DC45880D4}"/>
              </a:ext>
            </a:extLst>
          </p:cNvPr>
          <p:cNvGraphicFramePr>
            <a:graphicFrameLocks noGrp="1"/>
          </p:cNvGraphicFramePr>
          <p:nvPr/>
        </p:nvGraphicFramePr>
        <p:xfrm>
          <a:off x="561975" y="1400175"/>
          <a:ext cx="10957758" cy="4827627"/>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113067">
                  <a:extLst>
                    <a:ext uri="{9D8B030D-6E8A-4147-A177-3AD203B41FA5}">
                      <a16:colId xmlns:a16="http://schemas.microsoft.com/office/drawing/2014/main" val="1704237337"/>
                    </a:ext>
                  </a:extLst>
                </a:gridCol>
                <a:gridCol w="1136101">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536403">
                <a:tc>
                  <a:txBody>
                    <a:bodyPr/>
                    <a:lstStyle/>
                    <a:p>
                      <a:pPr marL="91440" algn="l" fontAlgn="ctr">
                        <a:spcAft>
                          <a:spcPts val="0"/>
                        </a:spcAft>
                        <a:buNone/>
                      </a:pPr>
                      <a:r>
                        <a:rPr lang="en-US" sz="1000" u="none" strike="noStrike" dirty="0">
                          <a:effectLst/>
                        </a:rPr>
                        <a:t>Neal Harpstrite</a:t>
                      </a:r>
                      <a:endParaRPr lang="en-US" sz="1000" b="0" i="0" u="none" strike="noStrike" dirty="0">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75866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dirty="0">
                          <a:effectLst/>
                        </a:rPr>
                        <a:t>National</a:t>
                      </a:r>
                      <a:endParaRPr lang="en-US" sz="1000" b="0" i="0" u="none" strike="noStrike" dirty="0">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Nebulizers, and Kits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dirty="0" err="1">
                          <a:effectLst/>
                        </a:rPr>
                        <a:t>Westmed</a:t>
                      </a:r>
                      <a:r>
                        <a:rPr lang="en-US" sz="1000" u="none" strike="noStrike" dirty="0">
                          <a:effectLst/>
                        </a:rPr>
                        <a:t> </a:t>
                      </a:r>
                      <a:r>
                        <a:rPr lang="en-US" sz="1000" u="none" strike="noStrike" dirty="0" err="1">
                          <a:effectLst/>
                        </a:rPr>
                        <a:t>Circulaire</a:t>
                      </a:r>
                      <a:r>
                        <a:rPr lang="en-US" sz="1000" u="none" strike="noStrike" dirty="0">
                          <a:effectLst/>
                        </a:rPr>
                        <a:t>, </a:t>
                      </a:r>
                      <a:r>
                        <a:rPr lang="en-US" sz="1000" u="none" strike="noStrike" dirty="0" err="1">
                          <a:effectLst/>
                        </a:rPr>
                        <a:t>VixOne</a:t>
                      </a:r>
                      <a:r>
                        <a:rPr lang="en-US" sz="1000" u="none" strike="noStrike" dirty="0">
                          <a:effectLst/>
                        </a:rPr>
                        <a:t>, Aerosol Masks</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24111864"/>
                  </a:ext>
                </a:extLst>
              </a:tr>
              <a:tr h="536403">
                <a:tc>
                  <a:txBody>
                    <a:bodyPr/>
                    <a:lstStyle/>
                    <a:p>
                      <a:pPr marL="91440" algn="l" fontAlgn="ctr">
                        <a:spcAft>
                          <a:spcPts val="0"/>
                        </a:spcAft>
                        <a:buNone/>
                      </a:pPr>
                      <a:r>
                        <a:rPr lang="en-US" sz="1000" u="none" strike="noStrike">
                          <a:effectLst/>
                        </a:rPr>
                        <a:t>Neal 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75830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Nebulizers, and Kits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Small Volume Nebulizers MistyFast and Accessories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878829395"/>
                  </a:ext>
                </a:extLst>
              </a:tr>
              <a:tr h="536403">
                <a:tc>
                  <a:txBody>
                    <a:bodyPr/>
                    <a:lstStyle/>
                    <a:p>
                      <a:pPr marL="91440" algn="l" fontAlgn="ctr">
                        <a:spcAft>
                          <a:spcPts val="0"/>
                        </a:spcAft>
                        <a:buNone/>
                      </a:pPr>
                      <a:r>
                        <a:rPr lang="en-US" sz="1000" u="none" strike="noStrike">
                          <a:effectLst/>
                        </a:rPr>
                        <a:t>Neal 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75868</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Nebulizers, and Kits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Salter Labs NebuTech—This contract replaces HPG-6054</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26337766"/>
                  </a:ext>
                </a:extLst>
              </a:tr>
              <a:tr h="536403">
                <a:tc>
                  <a:txBody>
                    <a:bodyPr/>
                    <a:lstStyle/>
                    <a:p>
                      <a:pPr marL="91440" algn="l" fontAlgn="ctr">
                        <a:spcAft>
                          <a:spcPts val="0"/>
                        </a:spcAft>
                        <a:buNone/>
                      </a:pPr>
                      <a:r>
                        <a:rPr lang="en-US" sz="1000" u="none" strike="noStrike">
                          <a:effectLst/>
                        </a:rPr>
                        <a:t>Neal 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74255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Oxygen Delivery Devices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dirty="0">
                          <a:effectLst/>
                        </a:rPr>
                        <a:t>Salter Labs O</a:t>
                      </a:r>
                      <a:r>
                        <a:rPr lang="en-US" sz="1000" u="none" strike="noStrike" baseline="-25000" dirty="0">
                          <a:effectLst/>
                        </a:rPr>
                        <a:t>2</a:t>
                      </a:r>
                      <a:r>
                        <a:rPr lang="en-US" sz="1000" u="none" strike="noStrike" dirty="0">
                          <a:effectLst/>
                        </a:rPr>
                        <a:t> cannulas, masks, tender grip humidifiers </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267286132"/>
                  </a:ext>
                </a:extLst>
              </a:tr>
              <a:tr h="536403">
                <a:tc>
                  <a:txBody>
                    <a:bodyPr/>
                    <a:lstStyle/>
                    <a:p>
                      <a:pPr marL="91440" algn="l" fontAlgn="ctr">
                        <a:spcAft>
                          <a:spcPts val="0"/>
                        </a:spcAft>
                        <a:buNone/>
                      </a:pPr>
                      <a:r>
                        <a:rPr lang="en-US" sz="1000" u="none" strike="noStrike">
                          <a:effectLst/>
                        </a:rPr>
                        <a:t>Neal 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73822</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Oxygen Delivery Devices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SNET, ALO, HFNC, EtCO2, O</a:t>
                      </a:r>
                      <a:r>
                        <a:rPr lang="en-US" sz="1000" u="none" strike="noStrike" baseline="-25000">
                          <a:effectLst/>
                        </a:rPr>
                        <a:t>2</a:t>
                      </a:r>
                      <a:r>
                        <a:rPr lang="en-US" sz="1000" u="none" strike="noStrike">
                          <a:effectLst/>
                        </a:rPr>
                        <a:t> Tubing</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548176782"/>
                  </a:ext>
                </a:extLst>
              </a:tr>
              <a:tr h="536403">
                <a:tc>
                  <a:txBody>
                    <a:bodyPr/>
                    <a:lstStyle/>
                    <a:p>
                      <a:pPr marL="91440" algn="l" fontAlgn="ctr">
                        <a:spcAft>
                          <a:spcPts val="0"/>
                        </a:spcAft>
                        <a:buNone/>
                      </a:pPr>
                      <a:r>
                        <a:rPr lang="en-US" sz="1000" u="none" strike="noStrike">
                          <a:effectLst/>
                        </a:rPr>
                        <a:t>Neal </a:t>
                      </a:r>
                      <a:r>
                        <a:rPr lang="en-US" sz="1000" u="none" strike="noStrike" err="1">
                          <a:effectLst/>
                        </a:rPr>
                        <a:t>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75171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Oxygen Delivery Devices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7/31/2025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Westmed O2 Tubing, Comfort Soft Plus, Masks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040856636"/>
                  </a:ext>
                </a:extLst>
              </a:tr>
              <a:tr h="536403">
                <a:tc>
                  <a:txBody>
                    <a:bodyPr/>
                    <a:lstStyle/>
                    <a:p>
                      <a:pPr marL="91440" algn="l" fontAlgn="ctr">
                        <a:spcAft>
                          <a:spcPts val="0"/>
                        </a:spcAft>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PP-NS-1740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Disposables - SunMed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dirty="0">
                          <a:effectLst/>
                        </a:rPr>
                        <a:t>O</a:t>
                      </a:r>
                      <a:r>
                        <a:rPr lang="en-US" sz="1000" u="none" strike="noStrike" baseline="-25000" dirty="0">
                          <a:effectLst/>
                        </a:rPr>
                        <a:t>2</a:t>
                      </a:r>
                      <a:r>
                        <a:rPr lang="en-US" sz="1000" u="none" strike="noStrike" dirty="0">
                          <a:effectLst/>
                        </a:rPr>
                        <a:t> Cannulas, Masks, and ALL Capnography</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843645500"/>
                  </a:ext>
                </a:extLst>
              </a:tr>
              <a:tr h="536403">
                <a:tc>
                  <a:txBody>
                    <a:bodyPr/>
                    <a:lstStyle/>
                    <a:p>
                      <a:pPr marL="91440" algn="l" fontAlgn="ctr">
                        <a:spcAft>
                          <a:spcPts val="0"/>
                        </a:spcAft>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PP-NS-1744</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Therapy Products: Respiratory Disposables - </a:t>
                      </a:r>
                      <a:r>
                        <a:rPr lang="en-US" sz="1000" u="none" strike="noStrike" err="1">
                          <a:effectLst/>
                        </a:rPr>
                        <a:t>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SNET, ALO, HFNC, EtCO</a:t>
                      </a:r>
                      <a:r>
                        <a:rPr lang="en-US" sz="1000" u="none" strike="noStrike" baseline="-25000">
                          <a:effectLst/>
                        </a:rPr>
                        <a:t>2</a:t>
                      </a:r>
                      <a:r>
                        <a:rPr lang="en-US" sz="1000" u="none" strike="noStrike">
                          <a:effectLst/>
                        </a:rPr>
                        <a:t>, O</a:t>
                      </a:r>
                      <a:r>
                        <a:rPr lang="en-US" sz="1000" u="none" strike="noStrike" baseline="-25000">
                          <a:effectLst/>
                        </a:rPr>
                        <a:t>2</a:t>
                      </a:r>
                      <a:r>
                        <a:rPr lang="en-US" sz="1000" u="none" strike="noStrike">
                          <a:effectLst/>
                        </a:rPr>
                        <a:t> Tubing</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766437233"/>
                  </a:ext>
                </a:extLst>
              </a:tr>
              <a:tr h="536403">
                <a:tc>
                  <a:txBody>
                    <a:bodyPr/>
                    <a:lstStyle/>
                    <a:p>
                      <a:pPr marL="91440" algn="l" fontAlgn="ctr">
                        <a:spcAft>
                          <a:spcPts val="0"/>
                        </a:spcAft>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PP-NS-1755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Respiratory Therapy Products: Medication Delivery and Bronchial Hygiene - 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spcAft>
                          <a:spcPts val="0"/>
                        </a:spcAft>
                        <a:buNone/>
                      </a:pPr>
                      <a:r>
                        <a:rPr lang="en-US" sz="1000" u="none" strike="noStrike" err="1">
                          <a:effectLst/>
                        </a:rPr>
                        <a:t>Vyaire</a:t>
                      </a:r>
                      <a:r>
                        <a:rPr lang="en-US" sz="1000" u="none" strike="noStrike">
                          <a:effectLst/>
                        </a:rPr>
                        <a:t> Med Delivery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15684646"/>
                  </a:ext>
                </a:extLst>
              </a:tr>
            </a:tbl>
          </a:graphicData>
        </a:graphic>
      </p:graphicFrame>
      <p:sp>
        <p:nvSpPr>
          <p:cNvPr id="2" name="Title 1">
            <a:extLst>
              <a:ext uri="{FF2B5EF4-FFF2-40B4-BE49-F238E27FC236}">
                <a16:creationId xmlns:a16="http://schemas.microsoft.com/office/drawing/2014/main" id="{3ACC3723-8F7E-E728-6584-0DD8B71C938C}"/>
              </a:ext>
            </a:extLst>
          </p:cNvPr>
          <p:cNvSpPr>
            <a:spLocks noGrp="1"/>
          </p:cNvSpPr>
          <p:nvPr>
            <p:ph type="title"/>
          </p:nvPr>
        </p:nvSpPr>
        <p:spPr/>
        <p:txBody>
          <a:bodyPr>
            <a:normAutofit/>
          </a:bodyPr>
          <a:lstStyle/>
          <a:p>
            <a:r>
              <a:rPr lang="en-US" sz="2800" b="1" dirty="0">
                <a:ln w="0"/>
                <a:solidFill>
                  <a:srgbClr val="1B51A4"/>
                </a:solidFill>
                <a:latin typeface="Arial" panose="020B0604020202020204" pitchFamily="34" charset="0"/>
                <a:cs typeface="Arial" panose="020B0604020202020204" pitchFamily="34" charset="0"/>
              </a:rPr>
              <a:t>O</a:t>
            </a:r>
            <a:r>
              <a:rPr lang="en-US" sz="2800" b="1" baseline="-25000" dirty="0">
                <a:ln w="0"/>
                <a:solidFill>
                  <a:srgbClr val="1B51A4"/>
                </a:solidFill>
                <a:latin typeface="Arial" panose="020B0604020202020204" pitchFamily="34" charset="0"/>
                <a:cs typeface="Arial" panose="020B0604020202020204" pitchFamily="34" charset="0"/>
              </a:rPr>
              <a:t>2</a:t>
            </a:r>
            <a:r>
              <a:rPr lang="en-US" sz="2800" b="1" dirty="0">
                <a:ln w="0"/>
                <a:solidFill>
                  <a:srgbClr val="1B51A4"/>
                </a:solidFill>
                <a:latin typeface="Arial" panose="020B0604020202020204" pitchFamily="34" charset="0"/>
                <a:cs typeface="Arial" panose="020B0604020202020204" pitchFamily="34" charset="0"/>
              </a:rPr>
              <a:t> Delivery: Contract</a:t>
            </a:r>
            <a:endParaRPr lang="en-US" dirty="0"/>
          </a:p>
        </p:txBody>
      </p:sp>
    </p:spTree>
    <p:extLst>
      <p:ext uri="{BB962C8B-B14F-4D97-AF65-F5344CB8AC3E}">
        <p14:creationId xmlns:p14="http://schemas.microsoft.com/office/powerpoint/2010/main" val="3751924072"/>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57F26-6E15-1550-63E1-B110D6C8576A}"/>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45D63A8-34D9-79DB-0808-DA803321AE17}"/>
              </a:ext>
            </a:extLst>
          </p:cNvPr>
          <p:cNvGraphicFramePr>
            <a:graphicFrameLocks noGrp="1"/>
          </p:cNvGraphicFramePr>
          <p:nvPr/>
        </p:nvGraphicFramePr>
        <p:xfrm>
          <a:off x="561975" y="1400175"/>
          <a:ext cx="10957758" cy="4678792"/>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113067">
                  <a:extLst>
                    <a:ext uri="{9D8B030D-6E8A-4147-A177-3AD203B41FA5}">
                      <a16:colId xmlns:a16="http://schemas.microsoft.com/office/drawing/2014/main" val="1704237337"/>
                    </a:ext>
                  </a:extLst>
                </a:gridCol>
                <a:gridCol w="1136101">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580894">
                <a:tc>
                  <a:txBody>
                    <a:bodyPr/>
                    <a:lstStyle/>
                    <a:p>
                      <a:pPr marL="91440" algn="l" fontAlgn="ctr">
                        <a:buNone/>
                      </a:pPr>
                      <a:r>
                        <a:rPr lang="en-US" sz="1000" u="none" strike="noStrike" dirty="0">
                          <a:effectLst/>
                        </a:rPr>
                        <a:t>Kellie Vande Woude</a:t>
                      </a:r>
                      <a:endParaRPr lang="en-US" sz="1000" b="0" i="0" u="none" strike="noStrike" dirty="0">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 Products: Resuscitation Devices - 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Vyaire Resuscitation</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24111864"/>
                  </a:ext>
                </a:extLst>
              </a:tr>
              <a:tr h="58089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MS1089</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3/31/2027</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dirty="0">
                          <a:effectLst/>
                        </a:rPr>
                        <a:t>AirLife Open, Inhalation / sterile water, O₂ mask, O₂ Tubing, HME, HFNC, GE-validated ECG cables and leadwires, </a:t>
                      </a:r>
                      <a:r>
                        <a:rPr lang="en-US" sz="1000" u="none" strike="noStrike" dirty="0" err="1">
                          <a:effectLst/>
                        </a:rPr>
                        <a:t>EtCO</a:t>
                      </a:r>
                      <a:r>
                        <a:rPr lang="en-US" sz="1000" u="none" strike="noStrike" dirty="0">
                          <a:effectLst/>
                        </a:rPr>
                        <a:t>₂ cannulas | Airway </a:t>
                      </a:r>
                      <a:r>
                        <a:rPr lang="en-US" sz="1000" u="none" strike="noStrike" dirty="0" err="1">
                          <a:effectLst/>
                        </a:rPr>
                        <a:t>Mgmt</a:t>
                      </a:r>
                      <a:r>
                        <a:rPr lang="en-US" sz="1000" u="none" strike="noStrike" dirty="0">
                          <a:effectLst/>
                        </a:rPr>
                        <a:t> Impact standardization 2%  </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878829395"/>
                  </a:ext>
                </a:extLst>
              </a:tr>
              <a:tr h="58089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10005907</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CAPTIS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6/30/2025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AirLife Open, Inhalation / sterile water, O₂ mask, O₂ Tubing, HME, HFNC | Growth rebate 2% on 10% growth</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26337766"/>
                  </a:ext>
                </a:extLst>
              </a:tr>
              <a:tr h="58089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MS1089AB</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Med/Surg Commit</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6/30/2025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AirLife Open, Inhalation / sterile water, O₂ mask, O₂ Tubing, HME, HFNC | Growth rebate 2% on 10% growth</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267286132"/>
                  </a:ext>
                </a:extLst>
              </a:tr>
              <a:tr h="580894">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VYAIR-0158185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3/31/2025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AirLife Open, Misty Fast, ET CO₂ cannula, O₂ mask/tubing, HFNC, NIV masks, nebulizers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548176782"/>
                  </a:ext>
                </a:extLst>
              </a:tr>
              <a:tr h="580894">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GNYHA-NS-031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Acurity</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Salter Labs Corporate Contract</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 Salter Labs Products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040856636"/>
                  </a:ext>
                </a:extLst>
              </a:tr>
              <a:tr h="580894">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PP-NS-1740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Acurity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 - SunMed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dirty="0">
                          <a:effectLst/>
                        </a:rPr>
                        <a:t>O₂ Cannulas, Masks, and ALL Capnography</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843645500"/>
                  </a:ext>
                </a:extLst>
              </a:tr>
              <a:tr h="580894">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PP-NS-1740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 - SunMed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dirty="0">
                          <a:effectLst/>
                        </a:rPr>
                        <a:t>O₂ Cannulas, Masks, and ALL Capnography</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766437233"/>
                  </a:ext>
                </a:extLst>
              </a:tr>
            </a:tbl>
          </a:graphicData>
        </a:graphic>
      </p:graphicFrame>
      <p:sp>
        <p:nvSpPr>
          <p:cNvPr id="3" name="Title 2">
            <a:extLst>
              <a:ext uri="{FF2B5EF4-FFF2-40B4-BE49-F238E27FC236}">
                <a16:creationId xmlns:a16="http://schemas.microsoft.com/office/drawing/2014/main" id="{AE2C2928-7F02-5EEC-8BA7-26A1C256FFE2}"/>
              </a:ext>
            </a:extLst>
          </p:cNvPr>
          <p:cNvSpPr>
            <a:spLocks noGrp="1"/>
          </p:cNvSpPr>
          <p:nvPr>
            <p:ph type="title"/>
          </p:nvPr>
        </p:nvSpPr>
        <p:spPr/>
        <p:txBody>
          <a:bodyPr>
            <a:normAutofit/>
          </a:bodyPr>
          <a:lstStyle/>
          <a:p>
            <a:r>
              <a:rPr lang="en-US" sz="2800" b="1" dirty="0">
                <a:ln w="0"/>
                <a:solidFill>
                  <a:srgbClr val="1B51A4"/>
                </a:solidFill>
                <a:latin typeface="Arial" panose="020B0604020202020204" pitchFamily="34" charset="0"/>
                <a:cs typeface="Arial" panose="020B0604020202020204" pitchFamily="34" charset="0"/>
              </a:rPr>
              <a:t>O</a:t>
            </a:r>
            <a:r>
              <a:rPr lang="en-US" sz="2800" b="1" baseline="-25000" dirty="0">
                <a:ln w="0"/>
                <a:solidFill>
                  <a:srgbClr val="1B51A4"/>
                </a:solidFill>
                <a:latin typeface="Arial" panose="020B0604020202020204" pitchFamily="34" charset="0"/>
                <a:cs typeface="Arial" panose="020B0604020202020204" pitchFamily="34" charset="0"/>
              </a:rPr>
              <a:t>2</a:t>
            </a:r>
            <a:r>
              <a:rPr lang="en-US" sz="2800" b="1" dirty="0">
                <a:ln w="0"/>
                <a:solidFill>
                  <a:srgbClr val="1B51A4"/>
                </a:solidFill>
                <a:latin typeface="Arial" panose="020B0604020202020204" pitchFamily="34" charset="0"/>
                <a:cs typeface="Arial" panose="020B0604020202020204" pitchFamily="34" charset="0"/>
              </a:rPr>
              <a:t> Delivery: Contract, part 2</a:t>
            </a:r>
            <a:endParaRPr lang="en-US" dirty="0"/>
          </a:p>
        </p:txBody>
      </p:sp>
    </p:spTree>
    <p:extLst>
      <p:ext uri="{BB962C8B-B14F-4D97-AF65-F5344CB8AC3E}">
        <p14:creationId xmlns:p14="http://schemas.microsoft.com/office/powerpoint/2010/main" val="3458506720"/>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BA1BC-EB29-FA2D-3A1D-C2E2AE12029B}"/>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860C17C-B05A-250A-D0CB-7DA9B7881ED2}"/>
              </a:ext>
            </a:extLst>
          </p:cNvPr>
          <p:cNvGraphicFramePr>
            <a:graphicFrameLocks noGrp="1"/>
          </p:cNvGraphicFramePr>
          <p:nvPr/>
        </p:nvGraphicFramePr>
        <p:xfrm>
          <a:off x="561975" y="1400175"/>
          <a:ext cx="10957758" cy="4790560"/>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247538">
                  <a:extLst>
                    <a:ext uri="{9D8B030D-6E8A-4147-A177-3AD203B41FA5}">
                      <a16:colId xmlns:a16="http://schemas.microsoft.com/office/drawing/2014/main" val="1704237337"/>
                    </a:ext>
                  </a:extLst>
                </a:gridCol>
                <a:gridCol w="1001630">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479056">
                <a:tc>
                  <a:txBody>
                    <a:bodyPr/>
                    <a:lstStyle/>
                    <a:p>
                      <a:pPr marL="91440" algn="l" fontAlgn="ctr">
                        <a:buNone/>
                      </a:pPr>
                      <a:r>
                        <a:rPr lang="en-US" sz="1000" u="none" strike="noStrike" dirty="0">
                          <a:effectLst/>
                        </a:rPr>
                        <a:t>Kellie Vande Woude</a:t>
                      </a:r>
                      <a:endParaRPr lang="en-US" sz="1000" b="0" i="0" u="none" strike="noStrike" dirty="0">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PP-NS-1744</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 Products: Respiratory Disposables - 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SNET, ALO, HFNC, EtCO</a:t>
                      </a:r>
                      <a:r>
                        <a:rPr lang="en-US" sz="1000" u="none" strike="noStrike" baseline="-25000">
                          <a:effectLst/>
                        </a:rPr>
                        <a:t>2</a:t>
                      </a:r>
                      <a:r>
                        <a:rPr lang="en-US" sz="1000" u="none" strike="noStrike">
                          <a:effectLst/>
                        </a:rPr>
                        <a:t>, O</a:t>
                      </a:r>
                      <a:r>
                        <a:rPr lang="en-US" sz="1000" u="none" strike="noStrike" baseline="-25000">
                          <a:effectLst/>
                        </a:rPr>
                        <a:t>2</a:t>
                      </a:r>
                      <a:r>
                        <a:rPr lang="en-US" sz="1000" u="none" strike="noStrike">
                          <a:effectLst/>
                        </a:rPr>
                        <a:t> Tubing</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24111864"/>
                  </a:ext>
                </a:extLst>
              </a:tr>
              <a:tr h="479056">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PP-NS-1755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 Products: Medication Delivery and Bronchial Hygiene - 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Vyaire Med Delivery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878829395"/>
                  </a:ext>
                </a:extLst>
              </a:tr>
              <a:tr h="479056">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 Products: Resuscitation Devices - 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Vyaire Resuscitation</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26337766"/>
                  </a:ext>
                </a:extLst>
              </a:tr>
              <a:tr h="479056">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PP-NS-1740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dirty="0">
                          <a:effectLst/>
                        </a:rPr>
                        <a:t>O</a:t>
                      </a:r>
                      <a:r>
                        <a:rPr lang="en-US" sz="1000" u="none" strike="noStrike" baseline="-25000" dirty="0">
                          <a:effectLst/>
                        </a:rPr>
                        <a:t>2</a:t>
                      </a:r>
                      <a:r>
                        <a:rPr lang="en-US" sz="1000" u="none" strike="noStrike" dirty="0">
                          <a:effectLst/>
                        </a:rPr>
                        <a:t> Cannulas, Masks, and ALL Capnography</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267286132"/>
                  </a:ext>
                </a:extLst>
              </a:tr>
              <a:tr h="479056">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PP-NS-1744</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SNET, ALO, HFNC, EtCO</a:t>
                      </a:r>
                      <a:r>
                        <a:rPr lang="en-US" sz="1000" u="none" strike="noStrike" baseline="-25000">
                          <a:effectLst/>
                        </a:rPr>
                        <a:t>2</a:t>
                      </a:r>
                      <a:r>
                        <a:rPr lang="en-US" sz="1000" u="none" strike="noStrike">
                          <a:effectLst/>
                        </a:rPr>
                        <a:t>, O</a:t>
                      </a:r>
                      <a:r>
                        <a:rPr lang="en-US" sz="1000" u="none" strike="noStrike" baseline="-25000">
                          <a:effectLst/>
                        </a:rPr>
                        <a:t>2</a:t>
                      </a:r>
                      <a:r>
                        <a:rPr lang="en-US" sz="1000" u="none" strike="noStrike">
                          <a:effectLst/>
                        </a:rPr>
                        <a:t> Tubing</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548176782"/>
                  </a:ext>
                </a:extLst>
              </a:tr>
              <a:tr h="479056">
                <a:tc>
                  <a:txBody>
                    <a:bodyPr/>
                    <a:lstStyle/>
                    <a:p>
                      <a:pPr marL="91440" algn="l" fontAlgn="ctr">
                        <a:buNone/>
                      </a:pPr>
                      <a:r>
                        <a:rPr lang="en-US" sz="1000" u="none" strike="noStrike">
                          <a:effectLst/>
                        </a:rPr>
                        <a:t>John Bowen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KP-11242</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Kaiser Permanente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6/30/2026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 Westmed and Salter Labs Cannulas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040856636"/>
                  </a:ext>
                </a:extLst>
              </a:tr>
              <a:tr h="479056">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PP-NS-1740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Yankee Alliance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 Green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dirty="0">
                          <a:effectLst/>
                        </a:rPr>
                        <a:t>O</a:t>
                      </a:r>
                      <a:r>
                        <a:rPr lang="en-US" sz="1000" u="none" strike="noStrike" baseline="-25000" dirty="0">
                          <a:effectLst/>
                        </a:rPr>
                        <a:t>2</a:t>
                      </a:r>
                      <a:r>
                        <a:rPr lang="en-US" sz="1000" u="none" strike="noStrike" dirty="0">
                          <a:effectLst/>
                        </a:rPr>
                        <a:t> Cannulas, Masks, and ALL Capnography</a:t>
                      </a:r>
                      <a:endParaRPr lang="en-US" sz="1000" b="0" i="0" u="none" strike="noStrike" dirty="0">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843645500"/>
                  </a:ext>
                </a:extLst>
              </a:tr>
              <a:tr h="479056">
                <a:tc>
                  <a:txBody>
                    <a:bodyPr/>
                    <a:lstStyle/>
                    <a:p>
                      <a:pPr marL="91440" algn="l" fontAlgn="ctr">
                        <a:buNone/>
                      </a:pPr>
                      <a:r>
                        <a:rPr lang="en-US" sz="1000" u="none" strike="noStrike">
                          <a:effectLst/>
                        </a:rPr>
                        <a:t>Kevin Veenstra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36F79718D0536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FSS/VA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7/31/2028</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Salter Branded. O</a:t>
                      </a:r>
                      <a:r>
                        <a:rPr lang="en-US" sz="1000" u="none" strike="noStrike" baseline="-25000">
                          <a:effectLst/>
                        </a:rPr>
                        <a:t>2</a:t>
                      </a:r>
                      <a:r>
                        <a:rPr lang="en-US" sz="1000" u="none" strike="noStrike">
                          <a:effectLst/>
                        </a:rPr>
                        <a:t>, CO</a:t>
                      </a:r>
                      <a:r>
                        <a:rPr lang="en-US" sz="1000" u="none" strike="noStrike" baseline="-25000">
                          <a:effectLst/>
                        </a:rPr>
                        <a:t>2</a:t>
                      </a:r>
                      <a:r>
                        <a:rPr lang="en-US" sz="1000" u="none" strike="noStrike">
                          <a:effectLst/>
                        </a:rPr>
                        <a:t>, Med Delivery, tubing </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766437233"/>
                  </a:ext>
                </a:extLst>
              </a:tr>
              <a:tr h="479056">
                <a:tc>
                  <a:txBody>
                    <a:bodyPr/>
                    <a:lstStyle/>
                    <a:p>
                      <a:pPr marL="91440" algn="l" fontAlgn="ctr">
                        <a:buNone/>
                      </a:pPr>
                      <a:r>
                        <a:rPr lang="en-US" sz="1000" u="none" strike="noStrike">
                          <a:effectLst/>
                        </a:rPr>
                        <a:t>Kevin Veenstra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SP020095H5055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DAPA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Respiratory/Airway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12/31/2025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Westmed branded. Limited items: Nebs, Comfort Soft Plus, Anesthesia Circuits </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15684646"/>
                  </a:ext>
                </a:extLst>
              </a:tr>
              <a:tr h="479056">
                <a:tc>
                  <a:txBody>
                    <a:bodyPr/>
                    <a:lstStyle/>
                    <a:p>
                      <a:pPr marL="91440" algn="l" fontAlgn="ctr">
                        <a:buNone/>
                      </a:pPr>
                      <a:r>
                        <a:rPr lang="en-US" sz="1000" u="none" strike="noStrike">
                          <a:effectLst/>
                        </a:rPr>
                        <a:t>Kevin Veenstra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SP0200-17-H-0040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DAPA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Disposables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1/1/2030</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Vyaire</a:t>
                      </a:r>
                      <a:r>
                        <a:rPr lang="en-US" sz="1000" u="none" strike="noStrike">
                          <a:effectLst/>
                        </a:rPr>
                        <a:t> Branded</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850482218"/>
                  </a:ext>
                </a:extLst>
              </a:tr>
            </a:tbl>
          </a:graphicData>
        </a:graphic>
      </p:graphicFrame>
      <p:sp>
        <p:nvSpPr>
          <p:cNvPr id="2" name="Title 1">
            <a:extLst>
              <a:ext uri="{FF2B5EF4-FFF2-40B4-BE49-F238E27FC236}">
                <a16:creationId xmlns:a16="http://schemas.microsoft.com/office/drawing/2014/main" id="{2E1CF5CB-67F8-2000-F37E-BB163249451D}"/>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O</a:t>
            </a:r>
            <a:r>
              <a:rPr lang="en-US" sz="2800" b="1" baseline="-25000">
                <a:ln w="0"/>
                <a:solidFill>
                  <a:srgbClr val="1B51A4"/>
                </a:solidFill>
                <a:latin typeface="Arial" panose="020B0604020202020204" pitchFamily="34" charset="0"/>
                <a:cs typeface="Arial" panose="020B0604020202020204" pitchFamily="34" charset="0"/>
              </a:rPr>
              <a:t>2</a:t>
            </a:r>
            <a:r>
              <a:rPr lang="en-US" sz="2800" b="1">
                <a:ln w="0"/>
                <a:solidFill>
                  <a:srgbClr val="1B51A4"/>
                </a:solidFill>
                <a:latin typeface="Arial" panose="020B0604020202020204" pitchFamily="34" charset="0"/>
                <a:cs typeface="Arial" panose="020B0604020202020204" pitchFamily="34" charset="0"/>
              </a:rPr>
              <a:t> Delivery: Contract, part 3</a:t>
            </a:r>
            <a:endParaRPr lang="en-US"/>
          </a:p>
        </p:txBody>
      </p:sp>
    </p:spTree>
    <p:extLst>
      <p:ext uri="{BB962C8B-B14F-4D97-AF65-F5344CB8AC3E}">
        <p14:creationId xmlns:p14="http://schemas.microsoft.com/office/powerpoint/2010/main" val="3295347904"/>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5CDF2-9023-C785-33A6-7F33BAC41390}"/>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D954751-E5FC-347A-5D96-803C2ED7934D}"/>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cs typeface="Arial"/>
              </a:rPr>
              <a:t>O2 Delivery: Highest Volume SKUs</a:t>
            </a:r>
            <a:endParaRPr lang="en-US" sz="3000" b="1">
              <a:ln w="0"/>
              <a:solidFill>
                <a:schemeClr val="accent1"/>
              </a:solidFill>
              <a:latin typeface="+mn-lt"/>
              <a:cs typeface="Arial"/>
            </a:endParaRPr>
          </a:p>
        </p:txBody>
      </p:sp>
      <p:sp>
        <p:nvSpPr>
          <p:cNvPr id="6" name="TextBox 5">
            <a:extLst>
              <a:ext uri="{FF2B5EF4-FFF2-40B4-BE49-F238E27FC236}">
                <a16:creationId xmlns:a16="http://schemas.microsoft.com/office/drawing/2014/main" id="{0165B9ED-F55B-302F-1704-9A6E8C5010D5}"/>
              </a:ext>
            </a:extLst>
          </p:cNvPr>
          <p:cNvSpPr txBox="1"/>
          <p:nvPr/>
        </p:nvSpPr>
        <p:spPr>
          <a:xfrm>
            <a:off x="314324" y="1246023"/>
            <a:ext cx="10963276" cy="1908215"/>
          </a:xfrm>
          <a:prstGeom prst="rect">
            <a:avLst/>
          </a:prstGeom>
          <a:noFill/>
        </p:spPr>
        <p:txBody>
          <a:bodyPr wrap="square" lIns="91440" tIns="45720" rIns="91440" bIns="45720" numCol="1" rtlCol="0" anchor="t">
            <a:spAutoFit/>
          </a:bodyPr>
          <a:lstStyle/>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pPr marL="0" indent="0">
              <a:buNone/>
            </a:pPr>
            <a:endParaRPr lang="en-US" sz="2000" b="1"/>
          </a:p>
          <a:p>
            <a:r>
              <a:rPr lang="en-US"/>
              <a:t>.</a:t>
            </a:r>
            <a:endParaRPr lang="en-US">
              <a:cs typeface="Arial"/>
            </a:endParaRPr>
          </a:p>
        </p:txBody>
      </p:sp>
      <p:sp>
        <p:nvSpPr>
          <p:cNvPr id="2" name="TextBox 1">
            <a:extLst>
              <a:ext uri="{FF2B5EF4-FFF2-40B4-BE49-F238E27FC236}">
                <a16:creationId xmlns:a16="http://schemas.microsoft.com/office/drawing/2014/main" id="{FFBCF569-8E60-BF15-F501-AFC9340AA1EF}"/>
              </a:ext>
            </a:extLst>
          </p:cNvPr>
          <p:cNvSpPr txBox="1"/>
          <p:nvPr/>
        </p:nvSpPr>
        <p:spPr>
          <a:xfrm>
            <a:off x="589472" y="1243641"/>
            <a:ext cx="796505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b="1">
                <a:solidFill>
                  <a:srgbClr val="444444"/>
                </a:solidFill>
                <a:latin typeface="Aptos"/>
                <a:ea typeface="Calibri"/>
                <a:cs typeface="Calibri"/>
              </a:rPr>
              <a:t>High Volume:​</a:t>
            </a:r>
          </a:p>
          <a:p>
            <a:pPr rtl="0"/>
            <a:r>
              <a:rPr lang="en-US">
                <a:solidFill>
                  <a:srgbClr val="444444"/>
                </a:solidFill>
                <a:latin typeface="Aptos"/>
                <a:ea typeface="Calibri"/>
                <a:cs typeface="Calibri"/>
              </a:rPr>
              <a:t>001361 | MASK OXYGEN MED CONC W/7FT U-CONN-IT TBG​</a:t>
            </a:r>
          </a:p>
          <a:p>
            <a:pPr rtl="0"/>
            <a:r>
              <a:rPr lang="en-US">
                <a:solidFill>
                  <a:srgbClr val="444444"/>
                </a:solidFill>
                <a:latin typeface="Aptos"/>
                <a:ea typeface="Calibri"/>
                <a:cs typeface="Calibri"/>
              </a:rPr>
              <a:t>001362 | MASK OXYGEN 3-IN-1 W/7FT U-CONN-IT 50/CS​</a:t>
            </a:r>
          </a:p>
          <a:p>
            <a:pPr rtl="0"/>
            <a:r>
              <a:rPr lang="en-US">
                <a:solidFill>
                  <a:srgbClr val="444444"/>
                </a:solidFill>
                <a:latin typeface="Aptos"/>
                <a:ea typeface="Calibri"/>
                <a:cs typeface="Calibri"/>
              </a:rPr>
              <a:t>001206 | MASK AEROSOL UNDER CHIN ADULT 50/CS​</a:t>
            </a:r>
          </a:p>
          <a:p>
            <a:pPr rtl="0"/>
            <a:r>
              <a:rPr lang="en-US">
                <a:solidFill>
                  <a:srgbClr val="444444"/>
                </a:solidFill>
                <a:latin typeface="Aptos"/>
                <a:ea typeface="Calibri"/>
                <a:cs typeface="Calibri"/>
              </a:rPr>
              <a:t>0556 | ADULT CANNULA SOFT TIPPED W/7' GREEN TUBING​</a:t>
            </a:r>
          </a:p>
          <a:p>
            <a:pPr rtl="0"/>
            <a:r>
              <a:rPr lang="en-US">
                <a:solidFill>
                  <a:srgbClr val="444444"/>
                </a:solidFill>
                <a:latin typeface="Aptos"/>
                <a:ea typeface="Calibri"/>
                <a:cs typeface="Calibri"/>
              </a:rPr>
              <a:t>001350 | TUBING OXYGEN 7FT CRUSH RESISTANT 50/CS​</a:t>
            </a:r>
          </a:p>
          <a:p>
            <a:pPr rtl="0"/>
            <a:r>
              <a:rPr lang="en-US">
                <a:solidFill>
                  <a:srgbClr val="444444"/>
                </a:solidFill>
                <a:latin typeface="Aptos"/>
                <a:ea typeface="Calibri"/>
                <a:cs typeface="Calibri"/>
              </a:rPr>
              <a:t>SFT2699 | CANNULA SOFT ADULT W/U-CON 7FT TB 50/CS​</a:t>
            </a:r>
          </a:p>
          <a:p>
            <a:pPr rtl="0"/>
            <a:r>
              <a:rPr lang="en-US">
                <a:solidFill>
                  <a:srgbClr val="444444"/>
                </a:solidFill>
                <a:latin typeface="Aptos"/>
                <a:ea typeface="Calibri"/>
                <a:cs typeface="Calibri"/>
              </a:rPr>
              <a:t>002061 | ADAPTER VALVED TEE 22 MM OD/ID 30/CS​</a:t>
            </a:r>
          </a:p>
          <a:p>
            <a:pPr rtl="0"/>
            <a:r>
              <a:rPr lang="en-US">
                <a:solidFill>
                  <a:srgbClr val="444444"/>
                </a:solidFill>
                <a:latin typeface="Aptos"/>
                <a:ea typeface="Calibri"/>
                <a:cs typeface="Calibri"/>
              </a:rPr>
              <a:t>7900-0-25 | BUBBLE HUMIDIFIER UP TO 15 LPM W/ 6 PSI SAFETY VALVE. 25/CS​</a:t>
            </a:r>
          </a:p>
          <a:p>
            <a:pPr rtl="0"/>
            <a:r>
              <a:rPr lang="en-US">
                <a:solidFill>
                  <a:srgbClr val="444444"/>
                </a:solidFill>
                <a:latin typeface="Aptos"/>
                <a:ea typeface="Calibri"/>
                <a:cs typeface="Calibri"/>
              </a:rPr>
              <a:t>001366 | CANNULA NASAL NONFLAREDD W/U-CONNECT-IT​</a:t>
            </a:r>
          </a:p>
          <a:p>
            <a:pPr rtl="0"/>
            <a:r>
              <a:rPr lang="en-US">
                <a:solidFill>
                  <a:srgbClr val="444444"/>
                </a:solidFill>
                <a:latin typeface="Aptos"/>
                <a:ea typeface="Calibri"/>
                <a:cs typeface="Calibri"/>
              </a:rPr>
              <a:t>1005-0-25 | TENDER GRIP, SKIN FIXATION SYSTEM. 25 PAIRS.​</a:t>
            </a:r>
          </a:p>
          <a:p>
            <a:pPr rtl="0"/>
            <a:r>
              <a:rPr lang="en-US">
                <a:solidFill>
                  <a:srgbClr val="444444"/>
                </a:solidFill>
                <a:latin typeface="Aptos"/>
                <a:ea typeface="Calibri"/>
                <a:cs typeface="Calibri"/>
              </a:rPr>
              <a:t>001201 | MASK OXYGEN W/ 7' TUBING​</a:t>
            </a:r>
          </a:p>
          <a:p>
            <a:pPr rtl="0"/>
            <a:r>
              <a:rPr lang="en-US" err="1">
                <a:solidFill>
                  <a:srgbClr val="444444"/>
                </a:solidFill>
                <a:latin typeface="Aptos"/>
                <a:ea typeface="Calibri"/>
                <a:cs typeface="Calibri"/>
              </a:rPr>
              <a:t>AirLife</a:t>
            </a:r>
            <a:r>
              <a:rPr lang="en-US">
                <a:solidFill>
                  <a:srgbClr val="444444"/>
                </a:solidFill>
                <a:latin typeface="Aptos"/>
                <a:ea typeface="Calibri"/>
                <a:cs typeface="Calibri"/>
              </a:rPr>
              <a:t> Open: AM-1000 (Medium), AM-1100 (Large), AM-1200 (Small)​</a:t>
            </a:r>
          </a:p>
          <a:p>
            <a:pPr algn="ctr"/>
            <a:endParaRPr lang="en-US"/>
          </a:p>
        </p:txBody>
      </p:sp>
    </p:spTree>
    <p:extLst>
      <p:ext uri="{BB962C8B-B14F-4D97-AF65-F5344CB8AC3E}">
        <p14:creationId xmlns:p14="http://schemas.microsoft.com/office/powerpoint/2010/main" val="3565394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5CDF2-9023-C785-33A6-7F33BAC4139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67A7D-C655-595C-07E6-E84B9073F8EB}"/>
              </a:ext>
            </a:extLst>
          </p:cNvPr>
          <p:cNvSpPr>
            <a:spLocks noGrp="1"/>
          </p:cNvSpPr>
          <p:nvPr>
            <p:ph idx="1"/>
          </p:nvPr>
        </p:nvSpPr>
        <p:spPr/>
        <p:txBody>
          <a:bodyPr>
            <a:normAutofit fontScale="92500" lnSpcReduction="10000"/>
          </a:bodyPr>
          <a:lstStyle/>
          <a:p>
            <a:pPr marL="342900" indent="-342900">
              <a:lnSpc>
                <a:spcPct val="110000"/>
              </a:lnSpc>
              <a:spcBef>
                <a:spcPts val="1600"/>
              </a:spcBef>
              <a:buFont typeface="Arial" panose="020B0604020202020204" pitchFamily="34" charset="0"/>
              <a:buChar char="•"/>
            </a:pPr>
            <a:r>
              <a:rPr lang="en-US">
                <a:solidFill>
                  <a:srgbClr val="363434"/>
                </a:solidFill>
              </a:rPr>
              <a:t>How do you handle pressure sores (HAPU/Hospital Acquired Pressure Ulcers) that patients get with non-rebreather or other devices? Any patient complaints?</a:t>
            </a:r>
          </a:p>
          <a:p>
            <a:pPr marL="342900" indent="-342900">
              <a:lnSpc>
                <a:spcPct val="110000"/>
              </a:lnSpc>
              <a:spcBef>
                <a:spcPts val="1600"/>
              </a:spcBef>
              <a:buFont typeface="Arial" panose="020B0604020202020204" pitchFamily="34" charset="0"/>
              <a:buChar char="•"/>
            </a:pPr>
            <a:r>
              <a:rPr lang="en-US">
                <a:solidFill>
                  <a:srgbClr val="363434"/>
                </a:solidFill>
              </a:rPr>
              <a:t>Do you stock non-breathers on the floors or are RTs called for masks?</a:t>
            </a:r>
          </a:p>
          <a:p>
            <a:pPr marL="342900" indent="-342900">
              <a:lnSpc>
                <a:spcPct val="110000"/>
              </a:lnSpc>
              <a:spcBef>
                <a:spcPts val="1600"/>
              </a:spcBef>
              <a:buFont typeface="Arial" panose="020B0604020202020204" pitchFamily="34" charset="0"/>
              <a:buChar char="•"/>
            </a:pPr>
            <a:r>
              <a:rPr lang="en-US">
                <a:solidFill>
                  <a:srgbClr val="363434"/>
                </a:solidFill>
              </a:rPr>
              <a:t>Do you find nurses titrate to low LMP with non-rebreathers?</a:t>
            </a:r>
          </a:p>
          <a:p>
            <a:pPr marL="342900" indent="-342900">
              <a:lnSpc>
                <a:spcPct val="110000"/>
              </a:lnSpc>
              <a:spcBef>
                <a:spcPts val="1600"/>
              </a:spcBef>
              <a:buFont typeface="Arial" panose="020B0604020202020204" pitchFamily="34" charset="0"/>
              <a:buChar char="•"/>
            </a:pPr>
            <a:r>
              <a:rPr lang="en-US">
                <a:solidFill>
                  <a:srgbClr val="363434"/>
                </a:solidFill>
              </a:rPr>
              <a:t>What are your quality goals this year (standardization, </a:t>
            </a:r>
            <a:r>
              <a:rPr lang="en-US" err="1">
                <a:solidFill>
                  <a:srgbClr val="363434"/>
                </a:solidFill>
              </a:rPr>
              <a:t>sku</a:t>
            </a:r>
            <a:r>
              <a:rPr lang="en-US">
                <a:solidFill>
                  <a:srgbClr val="363434"/>
                </a:solidFill>
              </a:rPr>
              <a:t> reduction, process, etc.)</a:t>
            </a:r>
          </a:p>
          <a:p>
            <a:pPr marL="342900" indent="-342900">
              <a:lnSpc>
                <a:spcPct val="110000"/>
              </a:lnSpc>
              <a:spcBef>
                <a:spcPts val="1600"/>
              </a:spcBef>
              <a:buFont typeface="Arial" panose="020B0604020202020204" pitchFamily="34" charset="0"/>
              <a:buChar char="•"/>
            </a:pPr>
            <a:r>
              <a:rPr lang="en-US">
                <a:solidFill>
                  <a:srgbClr val="363434"/>
                </a:solidFill>
              </a:rPr>
              <a:t>Who has responsibility for oxygen therapy? What are the challenges?</a:t>
            </a:r>
          </a:p>
          <a:p>
            <a:pPr marL="342900" indent="-342900">
              <a:lnSpc>
                <a:spcPct val="110000"/>
              </a:lnSpc>
              <a:spcBef>
                <a:spcPts val="1600"/>
              </a:spcBef>
              <a:buFont typeface="Arial" panose="020B0604020202020204" pitchFamily="34" charset="0"/>
              <a:buChar char="•"/>
            </a:pPr>
            <a:r>
              <a:rPr lang="en-US">
                <a:solidFill>
                  <a:srgbClr val="363434"/>
                </a:solidFill>
              </a:rPr>
              <a:t>How many different versions of cannulas are being used (need SKU reduction)?</a:t>
            </a:r>
          </a:p>
          <a:p>
            <a:pPr marL="342900" indent="-342900">
              <a:lnSpc>
                <a:spcPct val="110000"/>
              </a:lnSpc>
              <a:spcBef>
                <a:spcPts val="1600"/>
              </a:spcBef>
              <a:buFont typeface="Arial" panose="020B0604020202020204" pitchFamily="34" charset="0"/>
              <a:buChar char="•"/>
            </a:pPr>
            <a:r>
              <a:rPr lang="en-US">
                <a:solidFill>
                  <a:srgbClr val="363434"/>
                </a:solidFill>
              </a:rPr>
              <a:t>When patients switch oxygen interfaces, is respiratory called? </a:t>
            </a:r>
          </a:p>
          <a:p>
            <a:pPr marL="342900" indent="-342900">
              <a:lnSpc>
                <a:spcPct val="110000"/>
              </a:lnSpc>
              <a:spcBef>
                <a:spcPts val="1600"/>
              </a:spcBef>
              <a:buFont typeface="Arial" panose="020B0604020202020204" pitchFamily="34" charset="0"/>
              <a:buChar char="•"/>
            </a:pPr>
            <a:r>
              <a:rPr lang="en-US">
                <a:solidFill>
                  <a:srgbClr val="363434"/>
                </a:solidFill>
              </a:rPr>
              <a:t>Are all interfaces stocked in all areas? Is there a time delay in changing?</a:t>
            </a:r>
            <a:endParaRPr lang="en-US"/>
          </a:p>
        </p:txBody>
      </p:sp>
      <p:sp>
        <p:nvSpPr>
          <p:cNvPr id="2" name="Title 1">
            <a:extLst>
              <a:ext uri="{FF2B5EF4-FFF2-40B4-BE49-F238E27FC236}">
                <a16:creationId xmlns:a16="http://schemas.microsoft.com/office/drawing/2014/main" id="{74BEB9C4-FE57-62B9-FF7A-27FC79523DA6}"/>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AirLife Open: Questions to Ask</a:t>
            </a:r>
            <a:endParaRPr lang="en-US"/>
          </a:p>
        </p:txBody>
      </p:sp>
    </p:spTree>
    <p:extLst>
      <p:ext uri="{BB962C8B-B14F-4D97-AF65-F5344CB8AC3E}">
        <p14:creationId xmlns:p14="http://schemas.microsoft.com/office/powerpoint/2010/main" val="4005186149"/>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0965C-3E19-9E4B-6EBC-97E0C115C84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0B3BBF-8C8F-B104-31F3-756A36BB0483}"/>
              </a:ext>
            </a:extLst>
          </p:cNvPr>
          <p:cNvSpPr>
            <a:spLocks noGrp="1"/>
          </p:cNvSpPr>
          <p:nvPr>
            <p:ph idx="1"/>
          </p:nvPr>
        </p:nvSpPr>
        <p:spPr>
          <a:xfrm>
            <a:off x="561976" y="1400175"/>
            <a:ext cx="9459354" cy="4737153"/>
          </a:xfrm>
        </p:spPr>
        <p:txBody>
          <a:bodyPr>
            <a:normAutofit fontScale="85000" lnSpcReduction="10000"/>
          </a:bodyPr>
          <a:lstStyle/>
          <a:p>
            <a:pPr marL="0" indent="0">
              <a:lnSpc>
                <a:spcPct val="120000"/>
              </a:lnSpc>
              <a:spcBef>
                <a:spcPts val="1600"/>
              </a:spcBef>
              <a:buNone/>
            </a:pPr>
            <a:r>
              <a:rPr lang="en-US"/>
              <a:t>Studies show 4% Higher FiO</a:t>
            </a:r>
            <a:r>
              <a:rPr lang="en-US" baseline="-25000"/>
              <a:t>2</a:t>
            </a:r>
            <a:r>
              <a:rPr lang="en-US"/>
              <a:t> delivered than </a:t>
            </a:r>
            <a:r>
              <a:rPr lang="en-US" err="1"/>
              <a:t>OxyMask</a:t>
            </a:r>
            <a:r>
              <a:rPr lang="en-US"/>
              <a:t> (measured at the trach which is more accurate)</a:t>
            </a:r>
          </a:p>
          <a:p>
            <a:pPr marL="0" indent="0">
              <a:lnSpc>
                <a:spcPct val="120000"/>
              </a:lnSpc>
              <a:spcBef>
                <a:spcPts val="1600"/>
              </a:spcBef>
              <a:buNone/>
            </a:pPr>
            <a:r>
              <a:rPr lang="en-US"/>
              <a:t>Soft curtain of air delivered compared to </a:t>
            </a:r>
            <a:r>
              <a:rPr lang="en-US" err="1"/>
              <a:t>OxyMask</a:t>
            </a:r>
            <a:r>
              <a:rPr lang="en-US"/>
              <a:t> harsh pin diffuser delivery</a:t>
            </a:r>
          </a:p>
          <a:p>
            <a:pPr marL="0" indent="0">
              <a:lnSpc>
                <a:spcPct val="120000"/>
              </a:lnSpc>
              <a:spcBef>
                <a:spcPts val="1600"/>
              </a:spcBef>
              <a:buNone/>
            </a:pPr>
            <a:r>
              <a:rPr lang="en-US"/>
              <a:t>Safer than medium concentration mask with no opening </a:t>
            </a:r>
            <a:br>
              <a:rPr lang="en-US"/>
            </a:br>
            <a:r>
              <a:rPr lang="en-US"/>
              <a:t>(1-4 L will not wash out CO</a:t>
            </a:r>
            <a:r>
              <a:rPr lang="en-US" baseline="-25000"/>
              <a:t>2</a:t>
            </a:r>
            <a:r>
              <a:rPr lang="en-US"/>
              <a:t> in those masks)</a:t>
            </a:r>
          </a:p>
          <a:p>
            <a:pPr marL="0" indent="0">
              <a:lnSpc>
                <a:spcPct val="120000"/>
              </a:lnSpc>
              <a:spcBef>
                <a:spcPts val="1600"/>
              </a:spcBef>
              <a:buNone/>
            </a:pPr>
            <a:r>
              <a:rPr lang="en-US"/>
              <a:t>Depth of mask enhances comfort and may reduce skin breakdown on the nose. Better compliance may reduce need for use of high flow therapy (capital equipment)</a:t>
            </a:r>
          </a:p>
          <a:p>
            <a:pPr marL="0" indent="0">
              <a:lnSpc>
                <a:spcPct val="120000"/>
              </a:lnSpc>
              <a:spcBef>
                <a:spcPts val="1600"/>
              </a:spcBef>
              <a:buNone/>
            </a:pPr>
            <a:r>
              <a:rPr lang="en-US"/>
              <a:t>Average cost of $3.25 and can replace all other masks within 1-15 LMP range (simple cannula, Venturi, rebreather, non-rebreather). Reduced training needed &amp; reduction in SKUs;</a:t>
            </a:r>
          </a:p>
          <a:p>
            <a:pPr>
              <a:lnSpc>
                <a:spcPct val="120000"/>
              </a:lnSpc>
              <a:spcBef>
                <a:spcPts val="1600"/>
              </a:spcBef>
            </a:pPr>
            <a:endParaRPr lang="en-US"/>
          </a:p>
        </p:txBody>
      </p:sp>
      <p:sp>
        <p:nvSpPr>
          <p:cNvPr id="2" name="Title 1">
            <a:extLst>
              <a:ext uri="{FF2B5EF4-FFF2-40B4-BE49-F238E27FC236}">
                <a16:creationId xmlns:a16="http://schemas.microsoft.com/office/drawing/2014/main" id="{371DF319-FEB3-99B4-5F58-57E7A122E51B}"/>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AirLife Open: Key Selling Points</a:t>
            </a:r>
            <a:endParaRPr lang="en-US"/>
          </a:p>
        </p:txBody>
      </p:sp>
    </p:spTree>
    <p:extLst>
      <p:ext uri="{BB962C8B-B14F-4D97-AF65-F5344CB8AC3E}">
        <p14:creationId xmlns:p14="http://schemas.microsoft.com/office/powerpoint/2010/main" val="4177566136"/>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331B4-98DF-9372-7D21-0E647C7AD0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4574D-26CF-38FB-8E51-ED462A36B388}"/>
              </a:ext>
            </a:extLst>
          </p:cNvPr>
          <p:cNvSpPr>
            <a:spLocks noGrp="1"/>
          </p:cNvSpPr>
          <p:nvPr>
            <p:ph idx="1"/>
          </p:nvPr>
        </p:nvSpPr>
        <p:spPr>
          <a:xfrm>
            <a:off x="561975" y="1400175"/>
            <a:ext cx="10966879" cy="4737153"/>
          </a:xfrm>
        </p:spPr>
        <p:txBody>
          <a:bodyPr>
            <a:normAutofit/>
          </a:bodyPr>
          <a:lstStyle/>
          <a:p>
            <a:pPr marR="0" lvl="0">
              <a:lnSpc>
                <a:spcPct val="100000"/>
              </a:lnSpc>
              <a:spcBef>
                <a:spcPts val="1600"/>
              </a:spcBef>
              <a:spcAft>
                <a:spcPts val="375"/>
              </a:spcAft>
              <a:buSzPts val="1000"/>
              <a:tabLst>
                <a:tab pos="457200" algn="l"/>
              </a:tabLst>
            </a:pPr>
            <a:r>
              <a:rPr lang="en-US">
                <a:solidFill>
                  <a:srgbClr val="101112"/>
                </a:solidFill>
                <a:effectLst/>
                <a:latin typeface="Arial" panose="020B0604020202020204" pitchFamily="34" charset="0"/>
                <a:ea typeface="Times New Roman" panose="02020603050405020304" pitchFamily="18" charset="0"/>
                <a:cs typeface="Aptos" panose="020B0004020202020204" pitchFamily="34" charset="0"/>
              </a:rPr>
              <a:t>Ability to adjust gas flow rates from 1 L to 15 L or flush depending on patient’s needs without switching masks</a:t>
            </a:r>
            <a:r>
              <a:rPr lang="en-US">
                <a:solidFill>
                  <a:srgbClr val="101112"/>
                </a:solidFill>
                <a:latin typeface="Arial" panose="020B0604020202020204" pitchFamily="34" charset="0"/>
                <a:ea typeface="Times New Roman" panose="02020603050405020304" pitchFamily="18" charset="0"/>
                <a:cs typeface="Aptos" panose="020B0004020202020204" pitchFamily="34" charset="0"/>
              </a:rPr>
              <a:t>; thus, </a:t>
            </a:r>
            <a:r>
              <a:rPr lang="en-US">
                <a:solidFill>
                  <a:srgbClr val="101112"/>
                </a:solidFill>
                <a:latin typeface="Arial" panose="020B0604020202020204" pitchFamily="34" charset="0"/>
                <a:ea typeface="Times New Roman" panose="02020603050405020304" pitchFamily="18" charset="0"/>
                <a:cs typeface="Times New Roman" panose="02020603050405020304" pitchFamily="18" charset="0"/>
              </a:rPr>
              <a:t>as the patient’s condition improves or deteriorates – clinicians can remain at the patient's bedside during critical moments</a:t>
            </a:r>
            <a:endParaRPr lang="en-US"/>
          </a:p>
          <a:p>
            <a:pPr>
              <a:lnSpc>
                <a:spcPct val="100000"/>
              </a:lnSpc>
              <a:spcBef>
                <a:spcPts val="1600"/>
              </a:spcBef>
              <a:spcAft>
                <a:spcPts val="375"/>
              </a:spcAft>
              <a:buSzPts val="1000"/>
              <a:tabLst>
                <a:tab pos="457200" algn="l"/>
              </a:tabLst>
            </a:pPr>
            <a:r>
              <a:rPr lang="en-US"/>
              <a:t>Dual strap more comfortable, does not aggravate ears/skin like </a:t>
            </a:r>
            <a:r>
              <a:rPr lang="en-US" err="1"/>
              <a:t>OxyMask</a:t>
            </a:r>
            <a:r>
              <a:rPr lang="en-US"/>
              <a:t> which has a single strap.</a:t>
            </a:r>
            <a:endParaRPr lang="en-US">
              <a:solidFill>
                <a:srgbClr val="101112"/>
              </a:solidFill>
              <a:latin typeface="Aptos" panose="020B0004020202020204" pitchFamily="34" charset="0"/>
              <a:ea typeface="Times New Roman" panose="02020603050405020304" pitchFamily="18" charset="0"/>
              <a:cs typeface="Times New Roman" panose="02020603050405020304" pitchFamily="18" charset="0"/>
            </a:endParaRPr>
          </a:p>
          <a:p>
            <a:pPr marR="0" lvl="0">
              <a:lnSpc>
                <a:spcPct val="100000"/>
              </a:lnSpc>
              <a:spcBef>
                <a:spcPts val="1600"/>
              </a:spcBef>
              <a:buSzPts val="1000"/>
              <a:tabLst>
                <a:tab pos="457200" algn="l"/>
              </a:tabLst>
            </a:pPr>
            <a:r>
              <a:rPr lang="en-US">
                <a:solidFill>
                  <a:srgbClr val="101112"/>
                </a:solidFill>
                <a:latin typeface="Arial" panose="020B0604020202020204" pitchFamily="34" charset="0"/>
                <a:ea typeface="Times New Roman" panose="02020603050405020304" pitchFamily="18" charset="0"/>
                <a:cs typeface="Times New Roman" panose="02020603050405020304" pitchFamily="18" charset="0"/>
              </a:rPr>
              <a:t>Mask opening a</a:t>
            </a:r>
            <a:r>
              <a:rPr lang="en-US">
                <a:solidFill>
                  <a:srgbClr val="101112"/>
                </a:solidFill>
                <a:effectLst/>
                <a:latin typeface="Arial" panose="020B0604020202020204" pitchFamily="34" charset="0"/>
                <a:ea typeface="Times New Roman" panose="02020603050405020304" pitchFamily="18" charset="0"/>
                <a:cs typeface="Times New Roman" panose="02020603050405020304" pitchFamily="18" charset="0"/>
              </a:rPr>
              <a:t>ids in the mitigation of CO</a:t>
            </a:r>
            <a:r>
              <a:rPr lang="en-US" baseline="-25000">
                <a:solidFill>
                  <a:srgbClr val="101112"/>
                </a:solidFill>
                <a:effectLst/>
                <a:latin typeface="Arial" panose="020B0604020202020204" pitchFamily="34" charset="0"/>
                <a:ea typeface="Times New Roman" panose="02020603050405020304" pitchFamily="18" charset="0"/>
                <a:cs typeface="Times New Roman" panose="02020603050405020304" pitchFamily="18" charset="0"/>
              </a:rPr>
              <a:t>2</a:t>
            </a:r>
            <a:r>
              <a:rPr lang="en-US">
                <a:solidFill>
                  <a:srgbClr val="101112"/>
                </a:solidFill>
                <a:effectLst/>
                <a:latin typeface="Arial" panose="020B0604020202020204" pitchFamily="34" charset="0"/>
                <a:ea typeface="Times New Roman" panose="02020603050405020304" pitchFamily="18" charset="0"/>
                <a:cs typeface="Times New Roman" panose="02020603050405020304" pitchFamily="18" charset="0"/>
              </a:rPr>
              <a:t> rebreathing due to the openings in the ALO</a:t>
            </a:r>
            <a:endParaRPr lang="en-US">
              <a:solidFill>
                <a:srgbClr val="101112"/>
              </a:solidFill>
              <a:effectLst/>
              <a:latin typeface="Aptos" panose="020B0004020202020204" pitchFamily="34" charset="0"/>
              <a:ea typeface="Times New Roman" panose="02020603050405020304" pitchFamily="18" charset="0"/>
              <a:cs typeface="Times New Roman" panose="02020603050405020304" pitchFamily="18" charset="0"/>
            </a:endParaRPr>
          </a:p>
          <a:p>
            <a:pPr marR="0" lvl="0">
              <a:lnSpc>
                <a:spcPct val="100000"/>
              </a:lnSpc>
              <a:spcBef>
                <a:spcPts val="1600"/>
              </a:spcBef>
              <a:spcAft>
                <a:spcPts val="375"/>
              </a:spcAft>
              <a:buSzPts val="1000"/>
              <a:tabLst>
                <a:tab pos="457200" algn="l"/>
              </a:tabLst>
            </a:pPr>
            <a:r>
              <a:rPr lang="en-US">
                <a:solidFill>
                  <a:srgbClr val="101112"/>
                </a:solidFill>
                <a:effectLst/>
                <a:latin typeface="Arial" panose="020B0604020202020204" pitchFamily="34" charset="0"/>
                <a:ea typeface="Times New Roman" panose="02020603050405020304" pitchFamily="18" charset="0"/>
                <a:cs typeface="Times New Roman" panose="02020603050405020304" pitchFamily="18" charset="0"/>
              </a:rPr>
              <a:t>Helps to reduce the possibility of aspiration pneumonia should the patient vomit while wearing the ALO</a:t>
            </a:r>
            <a:endParaRPr lang="en-US">
              <a:solidFill>
                <a:srgbClr val="101112"/>
              </a:solidFill>
              <a:latin typeface="Aptos" panose="020B0004020202020204" pitchFamily="34" charset="0"/>
              <a:ea typeface="Times New Roman" panose="02020603050405020304" pitchFamily="18" charset="0"/>
              <a:cs typeface="Times New Roman" panose="02020603050405020304" pitchFamily="18" charset="0"/>
            </a:endParaRPr>
          </a:p>
          <a:p>
            <a:endParaRPr lang="en-US"/>
          </a:p>
        </p:txBody>
      </p:sp>
      <p:sp>
        <p:nvSpPr>
          <p:cNvPr id="2" name="Title 1">
            <a:extLst>
              <a:ext uri="{FF2B5EF4-FFF2-40B4-BE49-F238E27FC236}">
                <a16:creationId xmlns:a16="http://schemas.microsoft.com/office/drawing/2014/main" id="{44157397-B534-1598-5ADA-7ABCFBC1339F}"/>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AirLife Open: Key Selling Points</a:t>
            </a:r>
            <a:endParaRPr lang="en-US"/>
          </a:p>
        </p:txBody>
      </p:sp>
    </p:spTree>
    <p:extLst>
      <p:ext uri="{BB962C8B-B14F-4D97-AF65-F5344CB8AC3E}">
        <p14:creationId xmlns:p14="http://schemas.microsoft.com/office/powerpoint/2010/main" val="252060706"/>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7BC6F-F90D-0545-EA55-3BFE489042F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6F41741-4E25-8F01-C555-5B280E17F028}"/>
              </a:ext>
            </a:extLst>
          </p:cNvPr>
          <p:cNvSpPr txBox="1"/>
          <p:nvPr/>
        </p:nvSpPr>
        <p:spPr>
          <a:xfrm>
            <a:off x="8026289" y="521302"/>
            <a:ext cx="4536440" cy="6801862"/>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Wingdings"/>
              <a:buChar char="Ø"/>
            </a:pPr>
            <a:endParaRPr lang="en-US">
              <a:cs typeface="Arial" panose="020B0604020202020204"/>
            </a:endParaRPr>
          </a:p>
          <a:p>
            <a:pPr marL="285750" indent="-285750">
              <a:buFont typeface="Wingdings" panose="020B0604020202020204" pitchFamily="34" charset="0"/>
              <a:buChar char="Ø"/>
            </a:pPr>
            <a:r>
              <a:rPr lang="en-US" sz="1400">
                <a:ea typeface="+mn-lt"/>
                <a:cs typeface="+mn-lt"/>
                <a:hlinkClick r:id="rId3"/>
              </a:rPr>
              <a:t>AirLife Open In-Service Poster</a:t>
            </a:r>
            <a:endParaRPr lang="en-US" sz="1400">
              <a:cs typeface="Arial" panose="020B0604020202020204"/>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4"/>
              </a:rPr>
              <a:t>AirLife Open Lit Sheet</a:t>
            </a:r>
            <a:endParaRPr lang="en-US" sz="1400">
              <a:ea typeface="+mn-lt"/>
              <a:cs typeface="+mn-lt"/>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5"/>
              </a:rPr>
              <a:t>AirLife Open How To Video</a:t>
            </a:r>
            <a:endParaRPr lang="en-US" sz="1400">
              <a:cs typeface="Arial" panose="020B0604020202020204"/>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6"/>
              </a:rPr>
              <a:t>AirLife Open Key Features Video</a:t>
            </a:r>
            <a:endParaRPr lang="en-US" sz="1400">
              <a:cs typeface="Arial" panose="020B0604020202020204"/>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7"/>
              </a:rPr>
              <a:t>Comfort Soft Plus Lit Sheet</a:t>
            </a:r>
            <a:endParaRPr lang="en-US" sz="1400">
              <a:ea typeface="+mn-lt"/>
              <a:cs typeface="+mn-lt"/>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8"/>
              </a:rPr>
              <a:t>O2 Cannulas Lit Sheet</a:t>
            </a:r>
            <a:endParaRPr lang="en-US" sz="1400">
              <a:ea typeface="+mn-lt"/>
              <a:cs typeface="+mn-lt"/>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9"/>
              </a:rPr>
              <a:t>High Flow Cannula Lit Sheet</a:t>
            </a:r>
            <a:endParaRPr lang="en-US" sz="1400">
              <a:ea typeface="+mn-lt"/>
              <a:cs typeface="+mn-lt"/>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10"/>
              </a:rPr>
              <a:t>Salter Securement Lit Sheet</a:t>
            </a:r>
            <a:endParaRPr lang="en-US" sz="1400">
              <a:cs typeface="Arial"/>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11"/>
              </a:rPr>
              <a:t>AirLife Open vs Southmedic</a:t>
            </a:r>
            <a:endParaRPr lang="en-US" sz="1400">
              <a:cs typeface="Arial"/>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12"/>
              </a:rPr>
              <a:t>3 Channel Oxygen Tubing Demo</a:t>
            </a:r>
            <a:endParaRPr lang="en-US" sz="1400">
              <a:cs typeface="Arial" panose="020B0604020202020204"/>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13"/>
              </a:rPr>
              <a:t>Oxygen Tubing Connector Video</a:t>
            </a:r>
            <a:endParaRPr lang="en-US" sz="1400">
              <a:cs typeface="Arial"/>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14"/>
              </a:rPr>
              <a:t>AirLife Open Testing Data vs Southmedic</a:t>
            </a:r>
            <a:endParaRPr lang="en-US" sz="1400">
              <a:cs typeface="Arial" panose="020B0604020202020204"/>
            </a:endParaRPr>
          </a:p>
          <a:p>
            <a:pPr marL="285750" indent="-285750">
              <a:buFont typeface="Wingdings" panose="020B0604020202020204" pitchFamily="34" charset="0"/>
              <a:buChar char="Ø"/>
            </a:pPr>
            <a:endParaRPr lang="en-US" sz="1400">
              <a:ea typeface="+mn-lt"/>
              <a:cs typeface="+mn-lt"/>
            </a:endParaRPr>
          </a:p>
          <a:p>
            <a:pPr marL="285750" indent="-285750">
              <a:buFont typeface="Wingdings" panose="020B0604020202020204" pitchFamily="34" charset="0"/>
              <a:buChar char="Ø"/>
            </a:pPr>
            <a:r>
              <a:rPr lang="en-US" sz="1400">
                <a:ea typeface="+mn-lt"/>
                <a:cs typeface="+mn-lt"/>
                <a:hlinkClick r:id="rId15"/>
              </a:rPr>
              <a:t>AirLife Open vs Simple Mask &amp; Rebreather</a:t>
            </a:r>
            <a:endParaRPr lang="en-US" sz="1400">
              <a:cs typeface="Arial"/>
            </a:endParaRPr>
          </a:p>
          <a:p>
            <a:pPr marL="285750" indent="-285750">
              <a:buFont typeface="Wingdings" panose="020B0604020202020204" pitchFamily="34" charset="0"/>
              <a:buChar char="Ø"/>
            </a:pPr>
            <a:endParaRPr lang="en-US" sz="1400">
              <a:ea typeface="+mn-lt"/>
              <a:cs typeface="+mn-lt"/>
            </a:endParaRPr>
          </a:p>
          <a:p>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p:txBody>
      </p:sp>
      <p:sp>
        <p:nvSpPr>
          <p:cNvPr id="3" name="Content Placeholder 2">
            <a:extLst>
              <a:ext uri="{FF2B5EF4-FFF2-40B4-BE49-F238E27FC236}">
                <a16:creationId xmlns:a16="http://schemas.microsoft.com/office/drawing/2014/main" id="{3F9E5FB1-CEDA-5BA9-DE91-B600A79D4031}"/>
              </a:ext>
            </a:extLst>
          </p:cNvPr>
          <p:cNvSpPr>
            <a:spLocks noGrp="1"/>
          </p:cNvSpPr>
          <p:nvPr>
            <p:ph idx="1"/>
          </p:nvPr>
        </p:nvSpPr>
        <p:spPr>
          <a:xfrm>
            <a:off x="561976" y="1400175"/>
            <a:ext cx="7000360" cy="4737153"/>
          </a:xfrm>
        </p:spPr>
        <p:txBody>
          <a:bodyPr vert="horz" lIns="91440" tIns="45720" rIns="91440" bIns="45720" rtlCol="0" anchor="t">
            <a:normAutofit fontScale="70000" lnSpcReduction="20000"/>
          </a:bodyPr>
          <a:lstStyle/>
          <a:p>
            <a:pPr marL="0" indent="0">
              <a:lnSpc>
                <a:spcPct val="120000"/>
              </a:lnSpc>
              <a:buNone/>
            </a:pPr>
            <a:r>
              <a:rPr lang="en-US" sz="2400" dirty="0"/>
              <a:t>Can eat/drink, talk, med delivery, hygiene, or have procedures through front opening without interrupting oxygen therapy. O</a:t>
            </a:r>
            <a:r>
              <a:rPr lang="en-US" sz="2400" baseline="-25000" dirty="0"/>
              <a:t>2</a:t>
            </a:r>
            <a:r>
              <a:rPr lang="en-US" sz="2400" dirty="0"/>
              <a:t> supply tubing below opening.</a:t>
            </a:r>
          </a:p>
          <a:p>
            <a:pPr marL="0" indent="0">
              <a:lnSpc>
                <a:spcPct val="120000"/>
              </a:lnSpc>
              <a:buNone/>
            </a:pPr>
            <a:r>
              <a:rPr lang="en-US" sz="2400" dirty="0"/>
              <a:t>Not dependent on mask position to deliver effectively like </a:t>
            </a:r>
            <a:r>
              <a:rPr lang="en-US" sz="2400" dirty="0" err="1"/>
              <a:t>OxyMask</a:t>
            </a:r>
            <a:endParaRPr lang="en-US" sz="2400" dirty="0"/>
          </a:p>
          <a:p>
            <a:pPr marL="0" indent="0">
              <a:lnSpc>
                <a:spcPct val="120000"/>
              </a:lnSpc>
              <a:buNone/>
            </a:pPr>
            <a:r>
              <a:rPr lang="en-US" sz="2400" dirty="0"/>
              <a:t>Higher patient compliance may keep patients off high flow (capital equipment use)</a:t>
            </a:r>
          </a:p>
          <a:p>
            <a:pPr marL="0" indent="0">
              <a:lnSpc>
                <a:spcPct val="120000"/>
              </a:lnSpc>
              <a:buNone/>
            </a:pPr>
            <a:r>
              <a:rPr lang="en-US" sz="2400" dirty="0">
                <a:latin typeface="Arial"/>
                <a:cs typeface="Arial"/>
              </a:rPr>
              <a:t>Cannulas: HAPU and associated costs ($10,708 per, 2.5 mil/yr) may be prevented with softer style cannulas</a:t>
            </a:r>
            <a:endParaRPr lang="en-US" sz="2400" dirty="0">
              <a:solidFill>
                <a:schemeClr val="accent1">
                  <a:lumMod val="75000"/>
                </a:schemeClr>
              </a:solidFill>
              <a:latin typeface="Arial"/>
              <a:cs typeface="Arial"/>
            </a:endParaRPr>
          </a:p>
          <a:p>
            <a:pPr>
              <a:lnSpc>
                <a:spcPct val="120000"/>
              </a:lnSpc>
            </a:pPr>
            <a:r>
              <a:rPr lang="en-US" dirty="0">
                <a:hlinkClick r:id="rId16"/>
              </a:rPr>
              <a:t>Oxygen Delivery Toolkit </a:t>
            </a:r>
            <a:endParaRPr lang="en-US" sz="2400" dirty="0"/>
          </a:p>
          <a:p>
            <a:pPr marL="0" indent="0">
              <a:lnSpc>
                <a:spcPct val="120000"/>
              </a:lnSpc>
              <a:buNone/>
            </a:pPr>
            <a:r>
              <a:rPr lang="en-US" sz="2400" dirty="0"/>
              <a:t>*Prime Targets: </a:t>
            </a:r>
          </a:p>
          <a:p>
            <a:pPr marL="342900" indent="-342900">
              <a:lnSpc>
                <a:spcPct val="120000"/>
              </a:lnSpc>
              <a:buFont typeface="Wingdings" panose="05000000000000000000" pitchFamily="2" charset="2"/>
              <a:buChar char="§"/>
            </a:pPr>
            <a:r>
              <a:rPr lang="en-US" sz="2400" dirty="0">
                <a:latin typeface="Arial"/>
                <a:cs typeface="Arial"/>
              </a:rPr>
              <a:t>Current </a:t>
            </a:r>
            <a:r>
              <a:rPr lang="en-US" sz="2400" dirty="0" err="1">
                <a:latin typeface="Arial"/>
                <a:cs typeface="Arial"/>
              </a:rPr>
              <a:t>OxyMask</a:t>
            </a:r>
            <a:r>
              <a:rPr lang="en-US" sz="2400" dirty="0">
                <a:latin typeface="Arial"/>
                <a:cs typeface="Arial"/>
              </a:rPr>
              <a:t> users</a:t>
            </a:r>
            <a:r>
              <a:rPr lang="en-US" dirty="0">
                <a:latin typeface="Arial"/>
                <a:cs typeface="Arial"/>
              </a:rPr>
              <a:t> (see customer list)</a:t>
            </a:r>
            <a:endParaRPr lang="en-US" sz="2400" dirty="0"/>
          </a:p>
          <a:p>
            <a:pPr marL="342900" indent="-342900">
              <a:lnSpc>
                <a:spcPct val="120000"/>
              </a:lnSpc>
              <a:buFont typeface="Wingdings" panose="05000000000000000000" pitchFamily="2" charset="2"/>
              <a:buChar char="§"/>
            </a:pPr>
            <a:r>
              <a:rPr lang="en-US" sz="2400" dirty="0"/>
              <a:t>On HealthTrust, $3.25 </a:t>
            </a:r>
            <a:r>
              <a:rPr lang="en-US" sz="2400" dirty="0" err="1"/>
              <a:t>ea</a:t>
            </a:r>
            <a:r>
              <a:rPr lang="en-US" sz="2400" dirty="0"/>
              <a:t>, on VA FSS Contract</a:t>
            </a:r>
          </a:p>
          <a:p>
            <a:pPr marL="342900" indent="-342900">
              <a:lnSpc>
                <a:spcPct val="120000"/>
              </a:lnSpc>
              <a:buFont typeface="Wingdings" panose="05000000000000000000" pitchFamily="2" charset="2"/>
              <a:buChar char="§"/>
            </a:pPr>
            <a:r>
              <a:rPr lang="en-US" sz="2400" dirty="0"/>
              <a:t>On Premier (sole on </a:t>
            </a:r>
            <a:r>
              <a:rPr lang="en-US" sz="2400" dirty="0" err="1"/>
              <a:t>AscenDrive</a:t>
            </a:r>
            <a:r>
              <a:rPr lang="en-US" sz="2400" dirty="0"/>
              <a:t>) </a:t>
            </a:r>
            <a:r>
              <a:rPr lang="en-US" sz="2400" dirty="0" err="1"/>
              <a:t>Acension</a:t>
            </a:r>
            <a:r>
              <a:rPr lang="en-US" sz="2400" dirty="0"/>
              <a:t>, and Vizient</a:t>
            </a:r>
          </a:p>
          <a:p>
            <a:pPr marL="342900" indent="-342900">
              <a:lnSpc>
                <a:spcPct val="120000"/>
              </a:lnSpc>
              <a:buFont typeface="Wingdings" panose="05000000000000000000" pitchFamily="2" charset="2"/>
              <a:buChar char="§"/>
            </a:pPr>
            <a:endParaRPr lang="en-US" dirty="0"/>
          </a:p>
        </p:txBody>
      </p:sp>
      <p:sp>
        <p:nvSpPr>
          <p:cNvPr id="2" name="Title 1">
            <a:extLst>
              <a:ext uri="{FF2B5EF4-FFF2-40B4-BE49-F238E27FC236}">
                <a16:creationId xmlns:a16="http://schemas.microsoft.com/office/drawing/2014/main" id="{728DD1DE-3ED9-0626-1594-8A230A39E797}"/>
              </a:ext>
            </a:extLst>
          </p:cNvPr>
          <p:cNvSpPr>
            <a:spLocks noGrp="1"/>
          </p:cNvSpPr>
          <p:nvPr>
            <p:ph type="title"/>
          </p:nvPr>
        </p:nvSpPr>
        <p:spPr/>
        <p:txBody>
          <a:bodyPr>
            <a:normAutofit/>
          </a:bodyPr>
          <a:lstStyle/>
          <a:p>
            <a:r>
              <a:rPr lang="en-US" sz="2800" b="1" dirty="0">
                <a:ln w="0"/>
                <a:solidFill>
                  <a:srgbClr val="1B51A4"/>
                </a:solidFill>
                <a:latin typeface="Arial" panose="020B0604020202020204" pitchFamily="34" charset="0"/>
                <a:cs typeface="Arial" panose="020B0604020202020204" pitchFamily="34" charset="0"/>
              </a:rPr>
              <a:t>AirLife Open: Key Selling Points</a:t>
            </a:r>
            <a:endParaRPr lang="en-US" dirty="0"/>
          </a:p>
        </p:txBody>
      </p:sp>
    </p:spTree>
    <p:extLst>
      <p:ext uri="{BB962C8B-B14F-4D97-AF65-F5344CB8AC3E}">
        <p14:creationId xmlns:p14="http://schemas.microsoft.com/office/powerpoint/2010/main" val="1094009725"/>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B1357-3DF5-B225-9AC1-854256AEC9B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6EC1AC-7F45-69C0-C253-4A418E4CBCE5}"/>
              </a:ext>
            </a:extLst>
          </p:cNvPr>
          <p:cNvSpPr>
            <a:spLocks noGrp="1"/>
          </p:cNvSpPr>
          <p:nvPr>
            <p:ph idx="1"/>
          </p:nvPr>
        </p:nvSpPr>
        <p:spPr/>
        <p:txBody>
          <a:bodyPr>
            <a:normAutofit/>
          </a:bodyPr>
          <a:lstStyle/>
          <a:p>
            <a:pPr marL="0" indent="0">
              <a:lnSpc>
                <a:spcPct val="110000"/>
              </a:lnSpc>
              <a:spcBef>
                <a:spcPts val="1600"/>
              </a:spcBef>
              <a:buNone/>
            </a:pPr>
            <a:r>
              <a:rPr lang="en-US" sz="2000" b="1"/>
              <a:t>We like the </a:t>
            </a:r>
            <a:r>
              <a:rPr lang="en-US" sz="2000" b="1" err="1"/>
              <a:t>OxyMask</a:t>
            </a:r>
            <a:br>
              <a:rPr lang="en-US" sz="2000" b="1"/>
            </a:br>
            <a:r>
              <a:rPr lang="en-US" sz="2000"/>
              <a:t>Studies have shown (</a:t>
            </a:r>
            <a:r>
              <a:rPr lang="en-US" sz="2000" err="1"/>
              <a:t>Groepenhoff</a:t>
            </a:r>
            <a:r>
              <a:rPr lang="en-US" sz="2000"/>
              <a:t>) the AirLife Open delivers higher FiO</a:t>
            </a:r>
            <a:r>
              <a:rPr lang="en-US" sz="2000" baseline="-25000"/>
              <a:t>2</a:t>
            </a:r>
            <a:r>
              <a:rPr lang="en-US" sz="2000"/>
              <a:t> than </a:t>
            </a:r>
            <a:r>
              <a:rPr lang="en-US" sz="2000" err="1"/>
              <a:t>OxyMask</a:t>
            </a:r>
            <a:r>
              <a:rPr lang="en-US" sz="2000"/>
              <a:t>.</a:t>
            </a:r>
            <a:br>
              <a:rPr lang="en-US" sz="2000"/>
            </a:br>
            <a:r>
              <a:rPr lang="en-US" sz="2000"/>
              <a:t>Softer air delivery, less dependent on patient position, more comfortable strap with AirLife Open</a:t>
            </a:r>
          </a:p>
          <a:p>
            <a:pPr>
              <a:lnSpc>
                <a:spcPct val="110000"/>
              </a:lnSpc>
              <a:spcBef>
                <a:spcPts val="1600"/>
              </a:spcBef>
            </a:pPr>
            <a:r>
              <a:rPr lang="en-US" sz="2000" b="1"/>
              <a:t>We already use our simple masks and rebreathers</a:t>
            </a:r>
            <a:br>
              <a:rPr lang="en-US" sz="2000" b="1"/>
            </a:br>
            <a:r>
              <a:rPr lang="en-US" sz="2000"/>
              <a:t>Studies show AirLife Open delivers more consistent FiO</a:t>
            </a:r>
            <a:r>
              <a:rPr lang="en-US" sz="2000" baseline="-25000"/>
              <a:t>2</a:t>
            </a:r>
            <a:r>
              <a:rPr lang="en-US" sz="2000"/>
              <a:t> than simple masks and rebreathers (less variability)</a:t>
            </a:r>
          </a:p>
          <a:p>
            <a:pPr>
              <a:lnSpc>
                <a:spcPct val="110000"/>
              </a:lnSpc>
              <a:spcBef>
                <a:spcPts val="1600"/>
              </a:spcBef>
            </a:pPr>
            <a:r>
              <a:rPr lang="en-US" sz="2000" b="1"/>
              <a:t>I’m not sure AirLife Open can really replace all our current masks</a:t>
            </a:r>
            <a:br>
              <a:rPr lang="en-US" sz="2000" b="1"/>
            </a:br>
            <a:r>
              <a:rPr lang="en-US" sz="2000"/>
              <a:t>Studies have shown excellent results at varying therapy levels. </a:t>
            </a:r>
          </a:p>
          <a:p>
            <a:pPr>
              <a:lnSpc>
                <a:spcPct val="110000"/>
              </a:lnSpc>
              <a:spcBef>
                <a:spcPts val="1600"/>
              </a:spcBef>
            </a:pPr>
            <a:r>
              <a:rPr lang="en-US" sz="2000" b="1"/>
              <a:t>We are fine with our current cannulas</a:t>
            </a:r>
            <a:br>
              <a:rPr lang="en-US" sz="2000" b="1"/>
            </a:br>
            <a:r>
              <a:rPr lang="en-US" sz="2000"/>
              <a:t>We may be able to reduce your HAPU with softer cannulas may reduce number of SKUS </a:t>
            </a:r>
          </a:p>
          <a:p>
            <a:pPr>
              <a:lnSpc>
                <a:spcPct val="110000"/>
              </a:lnSpc>
              <a:spcBef>
                <a:spcPts val="1600"/>
              </a:spcBef>
            </a:pPr>
            <a:endParaRPr lang="en-US"/>
          </a:p>
          <a:p>
            <a:pPr marL="0" indent="0">
              <a:lnSpc>
                <a:spcPct val="110000"/>
              </a:lnSpc>
              <a:spcBef>
                <a:spcPts val="1600"/>
              </a:spcBef>
              <a:buNone/>
            </a:pPr>
            <a:endParaRPr lang="en-US" b="1"/>
          </a:p>
          <a:p>
            <a:pPr>
              <a:lnSpc>
                <a:spcPct val="110000"/>
              </a:lnSpc>
              <a:spcBef>
                <a:spcPts val="1600"/>
              </a:spcBef>
            </a:pPr>
            <a:endParaRPr lang="en-US" sz="2000"/>
          </a:p>
        </p:txBody>
      </p:sp>
      <p:sp>
        <p:nvSpPr>
          <p:cNvPr id="2" name="Title 1">
            <a:extLst>
              <a:ext uri="{FF2B5EF4-FFF2-40B4-BE49-F238E27FC236}">
                <a16:creationId xmlns:a16="http://schemas.microsoft.com/office/drawing/2014/main" id="{DDD7C079-3F01-8878-A26E-A8C4DE1D02CE}"/>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AirLife Open: Objection Handling</a:t>
            </a:r>
            <a:endParaRPr lang="en-US"/>
          </a:p>
        </p:txBody>
      </p:sp>
    </p:spTree>
    <p:extLst>
      <p:ext uri="{BB962C8B-B14F-4D97-AF65-F5344CB8AC3E}">
        <p14:creationId xmlns:p14="http://schemas.microsoft.com/office/powerpoint/2010/main" val="1588507395"/>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809B4-1E2E-E5D0-2D5F-17CB94AECDB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3C6E68-838B-DBBF-BD5E-5707F200741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282</a:t>
            </a:fld>
            <a:endParaRPr lang="en-US"/>
          </a:p>
        </p:txBody>
      </p:sp>
      <p:sp>
        <p:nvSpPr>
          <p:cNvPr id="3" name="Title 2">
            <a:extLst>
              <a:ext uri="{FF2B5EF4-FFF2-40B4-BE49-F238E27FC236}">
                <a16:creationId xmlns:a16="http://schemas.microsoft.com/office/drawing/2014/main" id="{34863FDA-BEA6-F0AA-56A2-7D460D1F3213}"/>
              </a:ext>
            </a:extLst>
          </p:cNvPr>
          <p:cNvSpPr>
            <a:spLocks noGrp="1"/>
          </p:cNvSpPr>
          <p:nvPr>
            <p:ph type="title"/>
          </p:nvPr>
        </p:nvSpPr>
        <p:spPr>
          <a:xfrm>
            <a:off x="3329609" y="3676303"/>
            <a:ext cx="8311302" cy="2635399"/>
          </a:xfrm>
        </p:spPr>
        <p:txBody>
          <a:bodyPr>
            <a:normAutofit/>
          </a:bodyPr>
          <a:lstStyle/>
          <a:p>
            <a:r>
              <a:rPr lang="en-US"/>
              <a:t>Resuscitation / Hyperinflation</a:t>
            </a:r>
            <a:br>
              <a:rPr lang="en-US"/>
            </a:br>
            <a:endParaRPr lang="en-US"/>
          </a:p>
        </p:txBody>
      </p:sp>
    </p:spTree>
    <p:extLst>
      <p:ext uri="{BB962C8B-B14F-4D97-AF65-F5344CB8AC3E}">
        <p14:creationId xmlns:p14="http://schemas.microsoft.com/office/powerpoint/2010/main" val="105256555"/>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524372" y="3941589"/>
            <a:ext cx="4928874" cy="2195739"/>
          </a:xfrm>
        </p:spPr>
        <p:txBody>
          <a:bodyPr vert="horz" lIns="91440" tIns="45720" rIns="91440" bIns="45720" rtlCol="0" anchor="t">
            <a:normAutofit fontScale="62500" lnSpcReduction="20000"/>
          </a:bodyPr>
          <a:lstStyle/>
          <a:p>
            <a:r>
              <a:rPr lang="en-US" sz="3000" b="1" i="1">
                <a:solidFill>
                  <a:srgbClr val="1D51A4"/>
                </a:solidFill>
                <a:latin typeface="+mn-lt"/>
                <a:cs typeface="Arial"/>
              </a:rPr>
              <a:t>Tail Winds:</a:t>
            </a:r>
          </a:p>
          <a:p>
            <a:r>
              <a:rPr lang="en-US" i="1"/>
              <a:t>GPO Contract Position </a:t>
            </a:r>
          </a:p>
          <a:p>
            <a:pPr lvl="1"/>
            <a:r>
              <a:rPr lang="en-US" i="1"/>
              <a:t>HPG National Contract – dual-source renewal from 3/1/24 to 2/28/26</a:t>
            </a:r>
          </a:p>
          <a:p>
            <a:pPr lvl="1"/>
            <a:r>
              <a:rPr lang="en-US" i="1"/>
              <a:t>HCA Contract – sole-source to displace </a:t>
            </a:r>
            <a:r>
              <a:rPr lang="en-US" i="1" err="1"/>
              <a:t>Ambu</a:t>
            </a:r>
            <a:r>
              <a:rPr lang="en-US" i="1"/>
              <a:t> in the west coast in Q4</a:t>
            </a:r>
          </a:p>
          <a:p>
            <a:pPr lvl="1"/>
            <a:r>
              <a:rPr lang="en-US" i="1"/>
              <a:t>Premier Contract – multi-source renewal from 5/1/23 to 8/31/26</a:t>
            </a:r>
          </a:p>
          <a:p>
            <a:r>
              <a:rPr lang="en-US" i="1"/>
              <a:t>Strong value proposition for customers</a:t>
            </a:r>
          </a:p>
          <a:p>
            <a:pPr lvl="1"/>
            <a:r>
              <a:rPr lang="en-US" i="1"/>
              <a:t>"Best in class" resus bag (according to AirLife internal clinicians) that includes patented integrated manometer and newly-developed NPV</a:t>
            </a:r>
          </a:p>
          <a:p>
            <a:pPr lvl="1"/>
            <a:r>
              <a:rPr lang="en-US" i="1"/>
              <a:t>Competitive pricing for fully-loaded </a:t>
            </a:r>
            <a:r>
              <a:rPr lang="en-US"/>
              <a:t>bag</a:t>
            </a:r>
          </a:p>
          <a:p>
            <a:pPr lvl="1"/>
            <a:endParaRPr lang="en-US"/>
          </a:p>
          <a:p>
            <a:pPr lvl="1"/>
            <a:endParaRPr lang="en-US"/>
          </a:p>
          <a:p>
            <a:pPr lvl="1"/>
            <a:endParaRPr lang="en-US"/>
          </a:p>
          <a:p>
            <a:endParaRPr lang="en-US"/>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283</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a:lstStyle/>
          <a:p>
            <a:r>
              <a:rPr lang="en-US"/>
              <a:t>Resus 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556224" y="3849061"/>
            <a:ext cx="5406951" cy="2303628"/>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Head Winds:</a:t>
            </a:r>
          </a:p>
          <a:p>
            <a:pPr marL="285750" indent="-285750">
              <a:buChar char="•"/>
            </a:pPr>
            <a:r>
              <a:rPr lang="en-US" sz="1200">
                <a:latin typeface="+mn-lt"/>
                <a:cs typeface="Arial"/>
              </a:rPr>
              <a:t>Manufacturing transfer backorder (~272k branded, $790k total)</a:t>
            </a:r>
          </a:p>
          <a:p>
            <a:pPr marL="285750" indent="-285750">
              <a:buChar char="•"/>
            </a:pPr>
            <a:r>
              <a:rPr lang="en-US" sz="1200" err="1">
                <a:latin typeface="+mn-lt"/>
                <a:cs typeface="Arial"/>
              </a:rPr>
              <a:t>Vyaire</a:t>
            </a:r>
            <a:r>
              <a:rPr lang="en-US" sz="1200">
                <a:latin typeface="+mn-lt"/>
                <a:cs typeface="Arial"/>
              </a:rPr>
              <a:t> Resus </a:t>
            </a:r>
            <a:r>
              <a:rPr lang="en-US" sz="1200" err="1">
                <a:latin typeface="+mn-lt"/>
                <a:cs typeface="Arial"/>
              </a:rPr>
              <a:t>Sku</a:t>
            </a:r>
            <a:r>
              <a:rPr lang="en-US" sz="1200">
                <a:latin typeface="+mn-lt"/>
                <a:cs typeface="Arial"/>
              </a:rPr>
              <a:t> rationalization (last time buy 3/31/2025)</a:t>
            </a:r>
          </a:p>
          <a:p>
            <a:pPr marL="285750" indent="-285750">
              <a:buChar char="•"/>
            </a:pPr>
            <a:r>
              <a:rPr lang="en-US" sz="1200">
                <a:latin typeface="+mn-lt"/>
                <a:cs typeface="Arial"/>
              </a:rPr>
              <a:t>No contract position with Vizient </a:t>
            </a:r>
          </a:p>
          <a:p>
            <a:pPr marL="285750" indent="-285750">
              <a:buChar char="•"/>
            </a:pPr>
            <a:r>
              <a:rPr lang="en-US" sz="1200">
                <a:latin typeface="+mn-lt"/>
                <a:cs typeface="Arial"/>
              </a:rPr>
              <a:t>Product portfolio is not available to the international market because they are not MDR certified (Engineering is working to remove DEHP in 2024)</a:t>
            </a:r>
            <a:endParaRPr lang="en-US" sz="1200"/>
          </a:p>
        </p:txBody>
      </p:sp>
      <p:sp>
        <p:nvSpPr>
          <p:cNvPr id="9" name="Content Placeholder 1">
            <a:extLst>
              <a:ext uri="{FF2B5EF4-FFF2-40B4-BE49-F238E27FC236}">
                <a16:creationId xmlns:a16="http://schemas.microsoft.com/office/drawing/2014/main" id="{2AA957D7-17D0-0C79-EDB2-B7368D227394}"/>
              </a:ext>
            </a:extLst>
          </p:cNvPr>
          <p:cNvSpPr txBox="1">
            <a:spLocks/>
          </p:cNvSpPr>
          <p:nvPr/>
        </p:nvSpPr>
        <p:spPr>
          <a:xfrm>
            <a:off x="558302" y="1168650"/>
            <a:ext cx="5221260" cy="2202639"/>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Total Market Size:</a:t>
            </a:r>
            <a:endParaRPr lang="en-US" sz="1900" b="1" i="1">
              <a:solidFill>
                <a:srgbClr val="1D51A4"/>
              </a:solidFill>
              <a:highlight>
                <a:srgbClr val="FFFF00"/>
              </a:highlight>
              <a:latin typeface="+mn-lt"/>
            </a:endParaRPr>
          </a:p>
          <a:p>
            <a:pPr marL="342900" indent="-342900">
              <a:buFont typeface="Arial" panose="020B0604020202020204" pitchFamily="34" charset="0"/>
              <a:buChar char="•"/>
            </a:pPr>
            <a:r>
              <a:rPr lang="en-US" sz="1400" b="1" i="1">
                <a:latin typeface="+mn-lt"/>
                <a:cs typeface="Arial"/>
              </a:rPr>
              <a:t>Total Addressable Market		$190M</a:t>
            </a:r>
            <a:endParaRPr lang="en-US" sz="1400" b="1" i="1">
              <a:latin typeface="+mn-lt"/>
            </a:endParaRPr>
          </a:p>
          <a:p>
            <a:pPr marL="1028700" lvl="1" indent="-342900"/>
            <a:r>
              <a:rPr lang="en-US" sz="1400" i="1">
                <a:latin typeface="+mn-lt"/>
                <a:cs typeface="Arial"/>
              </a:rPr>
              <a:t>Domestic			$80M</a:t>
            </a:r>
          </a:p>
          <a:p>
            <a:pPr marL="1028700" lvl="1" indent="-342900"/>
            <a:r>
              <a:rPr lang="en-US" sz="1400" i="1">
                <a:latin typeface="+mn-lt"/>
                <a:cs typeface="Arial"/>
              </a:rPr>
              <a:t>International	       $110M</a:t>
            </a:r>
          </a:p>
          <a:p>
            <a:pPr marL="342900" indent="-342900">
              <a:buFont typeface="Arial" panose="020B0604020202020204" pitchFamily="34" charset="0"/>
              <a:buChar char="•"/>
            </a:pPr>
            <a:r>
              <a:rPr lang="en-US" sz="1400" b="1" i="1">
                <a:latin typeface="+mn-lt"/>
                <a:cs typeface="Arial"/>
              </a:rPr>
              <a:t>Market Leaders (Domestic Only)</a:t>
            </a:r>
          </a:p>
          <a:p>
            <a:pPr marL="1028700" lvl="1" indent="-342900">
              <a:buFont typeface="+mj-lt"/>
              <a:buAutoNum type="arabicPeriod"/>
            </a:pPr>
            <a:r>
              <a:rPr lang="en-US" sz="1400" i="1" err="1">
                <a:latin typeface="+mn-lt"/>
                <a:cs typeface="Arial"/>
              </a:rPr>
              <a:t>Ambu</a:t>
            </a:r>
            <a:r>
              <a:rPr lang="en-US" sz="1400" i="1">
                <a:latin typeface="+mn-lt"/>
                <a:cs typeface="Arial"/>
              </a:rPr>
              <a:t>                  $25M – 32%</a:t>
            </a:r>
            <a:endParaRPr lang="en-US" sz="1400" i="1">
              <a:latin typeface="+mn-lt"/>
            </a:endParaRPr>
          </a:p>
          <a:p>
            <a:pPr marL="1028700" lvl="1" indent="-342900">
              <a:buFont typeface="+mj-lt"/>
              <a:buAutoNum type="arabicPeriod"/>
            </a:pPr>
            <a:r>
              <a:rPr lang="en-US" sz="1400" i="1">
                <a:latin typeface="+mn-lt"/>
                <a:cs typeface="Arial"/>
              </a:rPr>
              <a:t>AirLife                 $18M – 23%</a:t>
            </a:r>
            <a:endParaRPr lang="en-US" sz="1400" i="1">
              <a:latin typeface="+mn-lt"/>
            </a:endParaRPr>
          </a:p>
          <a:p>
            <a:pPr marL="1028700" lvl="1" indent="-342900">
              <a:buAutoNum type="arabicPeriod"/>
            </a:pPr>
            <a:r>
              <a:rPr lang="en-US" sz="1400" i="1">
                <a:latin typeface="+mn-lt"/>
                <a:cs typeface="Arial"/>
              </a:rPr>
              <a:t>Medline             $9M – 11%</a:t>
            </a:r>
          </a:p>
          <a:p>
            <a:pPr marL="1028700" lvl="1" indent="-342900">
              <a:buFont typeface="+mj-lt"/>
              <a:buAutoNum type="arabicPeriod"/>
            </a:pPr>
            <a:r>
              <a:rPr lang="en-US" sz="1400" i="1">
                <a:latin typeface="+mn-lt"/>
                <a:cs typeface="Arial"/>
              </a:rPr>
              <a:t>Mercury Medical         $8M – 10%</a:t>
            </a:r>
            <a:endParaRPr lang="en-US" sz="1400" i="1">
              <a:latin typeface="+mn-lt"/>
            </a:endParaRPr>
          </a:p>
          <a:p>
            <a:pPr marL="1028700" lvl="1" indent="-342900">
              <a:buAutoNum type="arabicPeriod"/>
            </a:pPr>
            <a:endParaRPr lang="en-US" sz="1400" b="1" i="1">
              <a:latin typeface="+mn-lt"/>
            </a:endParaRPr>
          </a:p>
        </p:txBody>
      </p:sp>
      <p:sp>
        <p:nvSpPr>
          <p:cNvPr id="12" name="Content Placeholder 1">
            <a:extLst>
              <a:ext uri="{FF2B5EF4-FFF2-40B4-BE49-F238E27FC236}">
                <a16:creationId xmlns:a16="http://schemas.microsoft.com/office/drawing/2014/main" id="{FDE2D808-8235-2C26-15B2-3C5ACB74682A}"/>
              </a:ext>
            </a:extLst>
          </p:cNvPr>
          <p:cNvSpPr txBox="1">
            <a:spLocks/>
          </p:cNvSpPr>
          <p:nvPr/>
        </p:nvSpPr>
        <p:spPr>
          <a:xfrm>
            <a:off x="6289345" y="1121304"/>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AirLife Market Share:</a:t>
            </a:r>
          </a:p>
          <a:p>
            <a:pPr marL="342900" indent="-342900">
              <a:buFont typeface="Arial" panose="020B0604020202020204" pitchFamily="34" charset="0"/>
              <a:buChar char="•"/>
            </a:pPr>
            <a:r>
              <a:rPr lang="en-US" sz="1400" b="1" i="1">
                <a:latin typeface="+mn-lt"/>
                <a:cs typeface="Arial"/>
              </a:rPr>
              <a:t>AirLife Market Share 		$19.4M – 10%</a:t>
            </a:r>
          </a:p>
          <a:p>
            <a:pPr marL="1028700" lvl="1" indent="-342900"/>
            <a:r>
              <a:rPr lang="en-US" sz="1400" i="1">
                <a:latin typeface="+mn-lt"/>
                <a:cs typeface="Arial"/>
              </a:rPr>
              <a:t>Domestic              $18.2M – 23%</a:t>
            </a:r>
          </a:p>
          <a:p>
            <a:pPr marL="1028700" lvl="1" indent="-342900"/>
            <a:r>
              <a:rPr lang="en-US" sz="1400" i="1">
                <a:latin typeface="+mn-lt"/>
                <a:cs typeface="Arial"/>
              </a:rPr>
              <a:t>International             $1.2M –   1%</a:t>
            </a:r>
          </a:p>
          <a:p>
            <a:pPr marL="1028700" lvl="1" indent="-342900"/>
            <a:endParaRPr lang="en-US" sz="1400" b="1" i="1">
              <a:latin typeface="+mn-lt"/>
            </a:endParaRPr>
          </a:p>
          <a:p>
            <a:pPr marL="1028700" lvl="1" indent="-342900"/>
            <a:endParaRPr lang="en-US" sz="1400" b="1" i="1">
              <a:solidFill>
                <a:srgbClr val="000000"/>
              </a:solidFill>
              <a:highlight>
                <a:srgbClr val="FFFF00"/>
              </a:highlight>
              <a:latin typeface="+mn-lt"/>
            </a:endParaRPr>
          </a:p>
          <a:p>
            <a:pPr lvl="1" indent="0">
              <a:buNone/>
            </a:pPr>
            <a:endParaRPr lang="en-US" sz="1400" b="1" i="1">
              <a:latin typeface="+mn-lt"/>
            </a:endParaRPr>
          </a:p>
          <a:p>
            <a:pPr marL="342900" indent="-342900">
              <a:buChar char="•"/>
            </a:pPr>
            <a:endParaRPr lang="en-US" sz="1400" b="1" i="1">
              <a:latin typeface="+mn-lt"/>
            </a:endParaRPr>
          </a:p>
        </p:txBody>
      </p:sp>
      <p:sp>
        <p:nvSpPr>
          <p:cNvPr id="13" name="TextBox 12">
            <a:extLst>
              <a:ext uri="{FF2B5EF4-FFF2-40B4-BE49-F238E27FC236}">
                <a16:creationId xmlns:a16="http://schemas.microsoft.com/office/drawing/2014/main" id="{38F66F83-5E71-7A64-353B-73714F50C2CD}"/>
              </a:ext>
            </a:extLst>
          </p:cNvPr>
          <p:cNvSpPr txBox="1"/>
          <p:nvPr/>
        </p:nvSpPr>
        <p:spPr>
          <a:xfrm>
            <a:off x="515893" y="3334054"/>
            <a:ext cx="54452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Arial"/>
              </a:rPr>
              <a:t>Source: Market size and share data are obtained from Clarivate, AirLife internal PowerBI targeting tool, AirLife international sales team (with data from World Bank, WHO and European publications)</a:t>
            </a:r>
          </a:p>
        </p:txBody>
      </p:sp>
    </p:spTree>
    <p:extLst>
      <p:ext uri="{BB962C8B-B14F-4D97-AF65-F5344CB8AC3E}">
        <p14:creationId xmlns:p14="http://schemas.microsoft.com/office/powerpoint/2010/main" val="1375981749"/>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430637" y="3941589"/>
            <a:ext cx="5022609" cy="2195739"/>
          </a:xfrm>
        </p:spPr>
        <p:txBody>
          <a:bodyPr vert="horz" lIns="91440" tIns="45720" rIns="91440" bIns="45720" rtlCol="0" anchor="t">
            <a:normAutofit/>
          </a:bodyPr>
          <a:lstStyle/>
          <a:p>
            <a:r>
              <a:rPr lang="en-US" sz="1900" b="1" i="1">
                <a:solidFill>
                  <a:srgbClr val="1D51A4"/>
                </a:solidFill>
                <a:latin typeface="+mn-lt"/>
                <a:cs typeface="Arial"/>
              </a:rPr>
              <a:t>Tail Winds:</a:t>
            </a:r>
          </a:p>
          <a:p>
            <a:pPr marL="285750" indent="-285750">
              <a:buFont typeface="Arial" panose="020B0604020202020204" pitchFamily="34" charset="0"/>
              <a:buChar char="•"/>
            </a:pPr>
            <a:r>
              <a:rPr lang="en-US" sz="1400" i="1"/>
              <a:t>GPO Contract Position </a:t>
            </a:r>
          </a:p>
          <a:p>
            <a:pPr lvl="1"/>
            <a:r>
              <a:rPr lang="en-US" sz="1400" i="1"/>
              <a:t>HPG National Contract – dual-source renewal from 3/1/24 to 2/28/26</a:t>
            </a:r>
          </a:p>
          <a:p>
            <a:pPr lvl="1"/>
            <a:r>
              <a:rPr lang="en-US" sz="1400" i="1"/>
              <a:t>HCA Contract – sole-source to displace </a:t>
            </a:r>
            <a:r>
              <a:rPr lang="en-US" sz="1400" i="1" err="1"/>
              <a:t>Ambu</a:t>
            </a:r>
            <a:r>
              <a:rPr lang="en-US" sz="1400" i="1"/>
              <a:t> in the west coast in 2024 Q4</a:t>
            </a:r>
          </a:p>
          <a:p>
            <a:pPr lvl="1"/>
            <a:endParaRPr lang="en-US"/>
          </a:p>
          <a:p>
            <a:pPr lvl="1"/>
            <a:endParaRPr lang="en-US"/>
          </a:p>
          <a:p>
            <a:pPr lvl="1"/>
            <a:endParaRPr lang="en-US"/>
          </a:p>
          <a:p>
            <a:endParaRPr lang="en-US"/>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284</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a:lstStyle/>
          <a:p>
            <a:r>
              <a:rPr lang="en-US"/>
              <a:t>Hyper 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556224" y="3849061"/>
            <a:ext cx="5406951" cy="2303628"/>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Head Winds:</a:t>
            </a:r>
          </a:p>
          <a:p>
            <a:pPr marL="285750" indent="-285750">
              <a:buChar char="•"/>
            </a:pPr>
            <a:r>
              <a:rPr lang="en-US" sz="1400">
                <a:latin typeface="+mn-lt"/>
                <a:cs typeface="Arial"/>
              </a:rPr>
              <a:t>No contract position with Vizient or DAPA/FSS</a:t>
            </a:r>
          </a:p>
          <a:p>
            <a:pPr marL="285750" indent="-285750">
              <a:buChar char="•"/>
            </a:pPr>
            <a:r>
              <a:rPr lang="en-US" sz="1400" err="1">
                <a:latin typeface="+mn-lt"/>
                <a:cs typeface="Arial"/>
              </a:rPr>
              <a:t>Vyaire</a:t>
            </a:r>
            <a:r>
              <a:rPr lang="en-US" sz="1400">
                <a:latin typeface="+mn-lt"/>
                <a:cs typeface="Arial"/>
              </a:rPr>
              <a:t> Resus </a:t>
            </a:r>
            <a:r>
              <a:rPr lang="en-US" sz="1400" err="1">
                <a:latin typeface="+mn-lt"/>
                <a:cs typeface="Arial"/>
              </a:rPr>
              <a:t>Sku</a:t>
            </a:r>
            <a:r>
              <a:rPr lang="en-US" sz="1400">
                <a:latin typeface="+mn-lt"/>
                <a:cs typeface="Arial"/>
              </a:rPr>
              <a:t> Rationalization</a:t>
            </a:r>
          </a:p>
          <a:p>
            <a:pPr marL="285750" indent="-285750">
              <a:buChar char="•"/>
            </a:pPr>
            <a:r>
              <a:rPr lang="en-US" sz="1400" err="1">
                <a:latin typeface="+mn-lt"/>
                <a:cs typeface="Arial"/>
              </a:rPr>
              <a:t>Ventlab</a:t>
            </a:r>
            <a:r>
              <a:rPr lang="en-US" sz="1400">
                <a:latin typeface="+mn-lt"/>
                <a:cs typeface="Arial"/>
              </a:rPr>
              <a:t> Hyper comes from China (tariff risk)</a:t>
            </a:r>
          </a:p>
        </p:txBody>
      </p:sp>
      <p:sp>
        <p:nvSpPr>
          <p:cNvPr id="9" name="Content Placeholder 1">
            <a:extLst>
              <a:ext uri="{FF2B5EF4-FFF2-40B4-BE49-F238E27FC236}">
                <a16:creationId xmlns:a16="http://schemas.microsoft.com/office/drawing/2014/main" id="{2AA957D7-17D0-0C79-EDB2-B7368D227394}"/>
              </a:ext>
            </a:extLst>
          </p:cNvPr>
          <p:cNvSpPr txBox="1">
            <a:spLocks/>
          </p:cNvSpPr>
          <p:nvPr/>
        </p:nvSpPr>
        <p:spPr>
          <a:xfrm>
            <a:off x="558302" y="1128545"/>
            <a:ext cx="5221260" cy="2202639"/>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Total Market Size:</a:t>
            </a:r>
            <a:endParaRPr lang="en-US" sz="1900" b="1" i="1">
              <a:solidFill>
                <a:srgbClr val="1D51A4"/>
              </a:solidFill>
              <a:highlight>
                <a:srgbClr val="FFFF00"/>
              </a:highlight>
              <a:latin typeface="+mn-lt"/>
            </a:endParaRPr>
          </a:p>
          <a:p>
            <a:pPr marL="342900" indent="-342900">
              <a:buFont typeface="Arial" panose="020B0604020202020204" pitchFamily="34" charset="0"/>
              <a:buChar char="•"/>
            </a:pPr>
            <a:r>
              <a:rPr lang="en-US" sz="1400" b="1" i="1">
                <a:latin typeface="+mn-lt"/>
                <a:cs typeface="Arial"/>
              </a:rPr>
              <a:t>Total Addressable Market                         </a:t>
            </a:r>
            <a:endParaRPr lang="en-US" sz="1400" b="1" i="1">
              <a:latin typeface="+mn-lt"/>
            </a:endParaRPr>
          </a:p>
          <a:p>
            <a:pPr marL="1028700" lvl="1" indent="-342900"/>
            <a:r>
              <a:rPr lang="en-US" sz="1400" i="1">
                <a:latin typeface="+mn-lt"/>
                <a:cs typeface="Arial"/>
              </a:rPr>
              <a:t>Domestic			$35M</a:t>
            </a:r>
          </a:p>
          <a:p>
            <a:pPr marL="1028700" lvl="1" indent="-342900"/>
            <a:r>
              <a:rPr lang="en-US" sz="1400" i="1">
                <a:latin typeface="+mn-lt"/>
                <a:cs typeface="Arial"/>
              </a:rPr>
              <a:t>International	      TBD</a:t>
            </a:r>
          </a:p>
          <a:p>
            <a:pPr marL="342900" indent="-342900">
              <a:buFont typeface="Arial" panose="020B0604020202020204" pitchFamily="34" charset="0"/>
              <a:buChar char="•"/>
            </a:pPr>
            <a:r>
              <a:rPr lang="en-US" sz="1400" b="1" i="1">
                <a:latin typeface="+mn-lt"/>
                <a:cs typeface="Arial"/>
              </a:rPr>
              <a:t>Market Leaders (Domestic Only)</a:t>
            </a:r>
          </a:p>
          <a:p>
            <a:pPr marL="1028700" lvl="1" indent="-342900">
              <a:buFont typeface="+mj-lt"/>
              <a:buAutoNum type="arabicPeriod"/>
            </a:pPr>
            <a:r>
              <a:rPr lang="en-US" sz="1400" i="1">
                <a:latin typeface="+mn-lt"/>
                <a:cs typeface="Arial"/>
              </a:rPr>
              <a:t>AirLife                 $11M – 33%</a:t>
            </a:r>
            <a:endParaRPr lang="en-US" sz="1400" i="1">
              <a:latin typeface="+mn-lt"/>
            </a:endParaRPr>
          </a:p>
          <a:p>
            <a:pPr marL="1028700" lvl="1" indent="-342900">
              <a:buFont typeface="+mj-lt"/>
              <a:buAutoNum type="arabicPeriod"/>
            </a:pPr>
            <a:r>
              <a:rPr lang="en-US" sz="1400" i="1">
                <a:latin typeface="+mn-lt"/>
                <a:cs typeface="Arial"/>
              </a:rPr>
              <a:t>Mercury              $11M – 33%</a:t>
            </a:r>
            <a:endParaRPr lang="en-US" sz="1400" i="1">
              <a:latin typeface="+mn-lt"/>
            </a:endParaRPr>
          </a:p>
          <a:p>
            <a:pPr marL="1028700" lvl="1" indent="-342900">
              <a:buAutoNum type="arabicPeriod"/>
            </a:pPr>
            <a:r>
              <a:rPr lang="en-US" sz="1400" i="1">
                <a:latin typeface="+mn-lt"/>
                <a:cs typeface="Arial"/>
              </a:rPr>
              <a:t>Medline                  $5M – 15%</a:t>
            </a:r>
          </a:p>
          <a:p>
            <a:pPr marL="1028700" lvl="1" indent="-342900">
              <a:buAutoNum type="arabicPeriod"/>
            </a:pPr>
            <a:endParaRPr lang="en-US" sz="1400" b="1" i="1">
              <a:latin typeface="+mn-lt"/>
            </a:endParaRPr>
          </a:p>
        </p:txBody>
      </p:sp>
      <p:sp>
        <p:nvSpPr>
          <p:cNvPr id="12" name="Content Placeholder 1">
            <a:extLst>
              <a:ext uri="{FF2B5EF4-FFF2-40B4-BE49-F238E27FC236}">
                <a16:creationId xmlns:a16="http://schemas.microsoft.com/office/drawing/2014/main" id="{FDE2D808-8235-2C26-15B2-3C5ACB74682A}"/>
              </a:ext>
            </a:extLst>
          </p:cNvPr>
          <p:cNvSpPr txBox="1">
            <a:spLocks/>
          </p:cNvSpPr>
          <p:nvPr/>
        </p:nvSpPr>
        <p:spPr>
          <a:xfrm>
            <a:off x="6289345" y="1121304"/>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i="1">
                <a:solidFill>
                  <a:srgbClr val="1D51A4"/>
                </a:solidFill>
                <a:latin typeface="+mn-lt"/>
                <a:cs typeface="Arial"/>
              </a:rPr>
              <a:t>AirLife Market Share:</a:t>
            </a:r>
          </a:p>
          <a:p>
            <a:pPr marL="342900" indent="-342900">
              <a:buFont typeface="Arial" panose="020B0604020202020204" pitchFamily="34" charset="0"/>
              <a:buChar char="•"/>
            </a:pPr>
            <a:r>
              <a:rPr lang="en-US" sz="1400" b="1" i="1">
                <a:latin typeface="+mn-lt"/>
                <a:cs typeface="Arial"/>
              </a:rPr>
              <a:t>AirLife Market Share 		$12.0M – %</a:t>
            </a:r>
          </a:p>
          <a:p>
            <a:pPr marL="1028700" lvl="1" indent="-342900"/>
            <a:r>
              <a:rPr lang="en-US" sz="1400" i="1">
                <a:latin typeface="+mn-lt"/>
                <a:cs typeface="Arial"/>
              </a:rPr>
              <a:t>Domestic              $11.3M – 33%</a:t>
            </a:r>
          </a:p>
          <a:p>
            <a:pPr marL="1028700" lvl="1" indent="-342900"/>
            <a:r>
              <a:rPr lang="en-US" sz="1400" i="1">
                <a:latin typeface="+mn-lt"/>
                <a:cs typeface="Arial"/>
              </a:rPr>
              <a:t>International             $0.7M –   %</a:t>
            </a:r>
          </a:p>
          <a:p>
            <a:pPr marL="1028700" lvl="1" indent="-342900"/>
            <a:endParaRPr lang="en-US" sz="1400" b="1" i="1">
              <a:latin typeface="+mn-lt"/>
            </a:endParaRPr>
          </a:p>
          <a:p>
            <a:pPr marL="1028700" lvl="1" indent="-342900"/>
            <a:endParaRPr lang="en-US" sz="1400" b="1" i="1">
              <a:solidFill>
                <a:srgbClr val="000000"/>
              </a:solidFill>
              <a:highlight>
                <a:srgbClr val="FFFF00"/>
              </a:highlight>
              <a:latin typeface="+mn-lt"/>
            </a:endParaRPr>
          </a:p>
          <a:p>
            <a:pPr lvl="1" indent="0">
              <a:buNone/>
            </a:pPr>
            <a:endParaRPr lang="en-US" sz="1400" b="1" i="1">
              <a:latin typeface="+mn-lt"/>
            </a:endParaRPr>
          </a:p>
          <a:p>
            <a:pPr marL="342900" indent="-342900">
              <a:buChar char="•"/>
            </a:pPr>
            <a:endParaRPr lang="en-US" sz="1400" b="1" i="1">
              <a:latin typeface="+mn-lt"/>
            </a:endParaRPr>
          </a:p>
        </p:txBody>
      </p:sp>
      <p:sp>
        <p:nvSpPr>
          <p:cNvPr id="13" name="TextBox 12">
            <a:extLst>
              <a:ext uri="{FF2B5EF4-FFF2-40B4-BE49-F238E27FC236}">
                <a16:creationId xmlns:a16="http://schemas.microsoft.com/office/drawing/2014/main" id="{38F66F83-5E71-7A64-353B-73714F50C2CD}"/>
              </a:ext>
            </a:extLst>
          </p:cNvPr>
          <p:cNvSpPr txBox="1"/>
          <p:nvPr/>
        </p:nvSpPr>
        <p:spPr>
          <a:xfrm>
            <a:off x="475787" y="3434317"/>
            <a:ext cx="5615658"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Arial"/>
              </a:rPr>
              <a:t>Source: Market size and share data are obtained from Clarivate and AirLife internal </a:t>
            </a:r>
            <a:r>
              <a:rPr lang="en-US" sz="900" err="1">
                <a:cs typeface="Arial"/>
              </a:rPr>
              <a:t>PowerBI</a:t>
            </a:r>
            <a:r>
              <a:rPr lang="en-US" sz="900">
                <a:cs typeface="Arial"/>
              </a:rPr>
              <a:t> targeting tool</a:t>
            </a:r>
          </a:p>
        </p:txBody>
      </p:sp>
    </p:spTree>
    <p:extLst>
      <p:ext uri="{BB962C8B-B14F-4D97-AF65-F5344CB8AC3E}">
        <p14:creationId xmlns:p14="http://schemas.microsoft.com/office/powerpoint/2010/main" val="2120018315"/>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D1EC7A17-3D75-9A33-2BC9-8157833070E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1975" y="1553149"/>
            <a:ext cx="10891838" cy="4431151"/>
          </a:xfr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A81DC46B-D978-BE05-A0CE-F1042DA19A3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285</a:t>
            </a:fld>
            <a:endParaRPr lang="en-US"/>
          </a:p>
        </p:txBody>
      </p:sp>
      <p:sp>
        <p:nvSpPr>
          <p:cNvPr id="4" name="Title 3">
            <a:extLst>
              <a:ext uri="{FF2B5EF4-FFF2-40B4-BE49-F238E27FC236}">
                <a16:creationId xmlns:a16="http://schemas.microsoft.com/office/drawing/2014/main" id="{ECD6B3C3-F283-7FE4-65C4-A467093DA687}"/>
              </a:ext>
            </a:extLst>
          </p:cNvPr>
          <p:cNvSpPr>
            <a:spLocks noGrp="1"/>
          </p:cNvSpPr>
          <p:nvPr>
            <p:ph type="title"/>
          </p:nvPr>
        </p:nvSpPr>
        <p:spPr>
          <a:xfrm>
            <a:off x="522219" y="419100"/>
            <a:ext cx="10515600" cy="668820"/>
          </a:xfrm>
        </p:spPr>
        <p:txBody>
          <a:bodyPr/>
          <a:lstStyle/>
          <a:p>
            <a:r>
              <a:rPr lang="en-US" err="1"/>
              <a:t>AirFlow</a:t>
            </a:r>
            <a:r>
              <a:rPr lang="en-US"/>
              <a:t> Resuscitation Bags: Key Features</a:t>
            </a:r>
          </a:p>
        </p:txBody>
      </p:sp>
      <p:sp>
        <p:nvSpPr>
          <p:cNvPr id="5" name="TextBox 4">
            <a:extLst>
              <a:ext uri="{FF2B5EF4-FFF2-40B4-BE49-F238E27FC236}">
                <a16:creationId xmlns:a16="http://schemas.microsoft.com/office/drawing/2014/main" id="{AED0005C-4737-6506-B83B-352634071C0D}"/>
              </a:ext>
            </a:extLst>
          </p:cNvPr>
          <p:cNvSpPr txBox="1"/>
          <p:nvPr/>
        </p:nvSpPr>
        <p:spPr>
          <a:xfrm>
            <a:off x="469048" y="4665525"/>
            <a:ext cx="2699852" cy="646331"/>
          </a:xfrm>
          <a:prstGeom prst="rect">
            <a:avLst/>
          </a:prstGeom>
          <a:noFill/>
        </p:spPr>
        <p:txBody>
          <a:bodyPr wrap="square" rtlCol="0">
            <a:spAutoFit/>
          </a:bodyPr>
          <a:lstStyle/>
          <a:p>
            <a:r>
              <a:rPr lang="en-US" sz="1400" b="1"/>
              <a:t>Pre-Attached Expiratory Filter</a:t>
            </a:r>
          </a:p>
          <a:p>
            <a:pPr marL="285750" indent="-285750">
              <a:buFont typeface="Arial" panose="020B0604020202020204" pitchFamily="34" charset="0"/>
              <a:buChar char="•"/>
            </a:pPr>
            <a:r>
              <a:rPr lang="en-US" sz="1100"/>
              <a:t>Protects clinician from 99.99% expelled B/V content</a:t>
            </a:r>
          </a:p>
        </p:txBody>
      </p:sp>
      <p:cxnSp>
        <p:nvCxnSpPr>
          <p:cNvPr id="11" name="Straight Arrow Connector 10">
            <a:extLst>
              <a:ext uri="{FF2B5EF4-FFF2-40B4-BE49-F238E27FC236}">
                <a16:creationId xmlns:a16="http://schemas.microsoft.com/office/drawing/2014/main" id="{93354226-CBD5-AC70-8C8D-AE7449C0B6AC}"/>
              </a:ext>
            </a:extLst>
          </p:cNvPr>
          <p:cNvCxnSpPr>
            <a:cxnSpLocks/>
          </p:cNvCxnSpPr>
          <p:nvPr/>
        </p:nvCxnSpPr>
        <p:spPr>
          <a:xfrm flipV="1">
            <a:off x="1915505" y="3958050"/>
            <a:ext cx="1138833" cy="707475"/>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306E477E-8FA4-CC7E-8D3B-726CDC723972}"/>
              </a:ext>
            </a:extLst>
          </p:cNvPr>
          <p:cNvCxnSpPr>
            <a:cxnSpLocks/>
          </p:cNvCxnSpPr>
          <p:nvPr/>
        </p:nvCxnSpPr>
        <p:spPr>
          <a:xfrm flipV="1">
            <a:off x="6159172" y="5029485"/>
            <a:ext cx="0" cy="417484"/>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3F4D2516-D8C5-AA8F-2AAA-D8B8D0B170A7}"/>
              </a:ext>
            </a:extLst>
          </p:cNvPr>
          <p:cNvSpPr txBox="1"/>
          <p:nvPr/>
        </p:nvSpPr>
        <p:spPr>
          <a:xfrm>
            <a:off x="5579300" y="5454898"/>
            <a:ext cx="3006120" cy="646331"/>
          </a:xfrm>
          <a:prstGeom prst="rect">
            <a:avLst/>
          </a:prstGeom>
          <a:noFill/>
        </p:spPr>
        <p:txBody>
          <a:bodyPr wrap="square" rtlCol="0">
            <a:spAutoFit/>
          </a:bodyPr>
          <a:lstStyle/>
          <a:p>
            <a:r>
              <a:rPr lang="en-US" sz="1400" b="1"/>
              <a:t>Red Fits-all O</a:t>
            </a:r>
            <a:r>
              <a:rPr lang="en-US" sz="1400" b="1" baseline="-25000"/>
              <a:t>2</a:t>
            </a:r>
            <a:r>
              <a:rPr lang="en-US" sz="1400" b="1"/>
              <a:t> Connector </a:t>
            </a:r>
          </a:p>
          <a:p>
            <a:pPr marL="285750" indent="-285750">
              <a:buFont typeface="Arial" panose="020B0604020202020204" pitchFamily="34" charset="0"/>
              <a:buChar char="•"/>
            </a:pPr>
            <a:r>
              <a:rPr lang="en-US" sz="1100"/>
              <a:t>For easy visualization of proper connection</a:t>
            </a:r>
          </a:p>
        </p:txBody>
      </p:sp>
      <p:cxnSp>
        <p:nvCxnSpPr>
          <p:cNvPr id="20" name="Straight Arrow Connector 19">
            <a:extLst>
              <a:ext uri="{FF2B5EF4-FFF2-40B4-BE49-F238E27FC236}">
                <a16:creationId xmlns:a16="http://schemas.microsoft.com/office/drawing/2014/main" id="{D34A922D-8553-3F63-778E-A2F88FE6210C}"/>
              </a:ext>
            </a:extLst>
          </p:cNvPr>
          <p:cNvCxnSpPr>
            <a:cxnSpLocks/>
          </p:cNvCxnSpPr>
          <p:nvPr/>
        </p:nvCxnSpPr>
        <p:spPr>
          <a:xfrm>
            <a:off x="4288810" y="2759187"/>
            <a:ext cx="0" cy="667327"/>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959B86E-81F8-0681-E4EF-12E100490D12}"/>
              </a:ext>
            </a:extLst>
          </p:cNvPr>
          <p:cNvSpPr txBox="1"/>
          <p:nvPr/>
        </p:nvSpPr>
        <p:spPr>
          <a:xfrm>
            <a:off x="3808519" y="1935412"/>
            <a:ext cx="1989035" cy="861774"/>
          </a:xfrm>
          <a:prstGeom prst="rect">
            <a:avLst/>
          </a:prstGeom>
          <a:noFill/>
        </p:spPr>
        <p:txBody>
          <a:bodyPr wrap="square" rtlCol="0">
            <a:spAutoFit/>
          </a:bodyPr>
          <a:lstStyle/>
          <a:p>
            <a:r>
              <a:rPr lang="en-US" sz="1400" b="1"/>
              <a:t>Integrated Manometer</a:t>
            </a:r>
          </a:p>
          <a:p>
            <a:pPr marL="285750" indent="-285750">
              <a:buFont typeface="Arial" panose="020B0604020202020204" pitchFamily="34" charset="0"/>
              <a:buChar char="•"/>
            </a:pPr>
            <a:r>
              <a:rPr lang="en-US" sz="1100"/>
              <a:t>Promotes proper pressure delivery</a:t>
            </a:r>
          </a:p>
        </p:txBody>
      </p:sp>
      <p:sp>
        <p:nvSpPr>
          <p:cNvPr id="27" name="TextBox 26">
            <a:extLst>
              <a:ext uri="{FF2B5EF4-FFF2-40B4-BE49-F238E27FC236}">
                <a16:creationId xmlns:a16="http://schemas.microsoft.com/office/drawing/2014/main" id="{444D04AC-172A-CB3E-303A-1869421D2334}"/>
              </a:ext>
            </a:extLst>
          </p:cNvPr>
          <p:cNvSpPr txBox="1"/>
          <p:nvPr/>
        </p:nvSpPr>
        <p:spPr>
          <a:xfrm>
            <a:off x="3352704" y="5454898"/>
            <a:ext cx="2242444" cy="492443"/>
          </a:xfrm>
          <a:prstGeom prst="rect">
            <a:avLst/>
          </a:prstGeom>
          <a:noFill/>
        </p:spPr>
        <p:txBody>
          <a:bodyPr wrap="square" rtlCol="0">
            <a:spAutoFit/>
          </a:bodyPr>
          <a:lstStyle/>
          <a:p>
            <a:r>
              <a:rPr lang="en-US" sz="1400" b="1"/>
              <a:t>Sampling Port</a:t>
            </a:r>
          </a:p>
          <a:p>
            <a:pPr marL="285750" indent="-285750">
              <a:buFont typeface="Arial" panose="020B0604020202020204" pitchFamily="34" charset="0"/>
              <a:buChar char="•"/>
            </a:pPr>
            <a:r>
              <a:rPr lang="en-US" sz="1100"/>
              <a:t>EtCO</a:t>
            </a:r>
            <a:r>
              <a:rPr lang="en-US" sz="1100" baseline="-25000"/>
              <a:t>2</a:t>
            </a:r>
            <a:r>
              <a:rPr lang="en-US" sz="1100"/>
              <a:t> monitoring</a:t>
            </a:r>
          </a:p>
        </p:txBody>
      </p:sp>
      <p:cxnSp>
        <p:nvCxnSpPr>
          <p:cNvPr id="28" name="Straight Arrow Connector 27">
            <a:extLst>
              <a:ext uri="{FF2B5EF4-FFF2-40B4-BE49-F238E27FC236}">
                <a16:creationId xmlns:a16="http://schemas.microsoft.com/office/drawing/2014/main" id="{0B856460-FED7-AF24-D0BB-688ED85AC9F4}"/>
              </a:ext>
            </a:extLst>
          </p:cNvPr>
          <p:cNvCxnSpPr>
            <a:cxnSpLocks/>
          </p:cNvCxnSpPr>
          <p:nvPr/>
        </p:nvCxnSpPr>
        <p:spPr>
          <a:xfrm flipV="1">
            <a:off x="4168736" y="4135405"/>
            <a:ext cx="0" cy="1311564"/>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cxnSp>
        <p:nvCxnSpPr>
          <p:cNvPr id="32" name="Straight Arrow Connector 31">
            <a:extLst>
              <a:ext uri="{FF2B5EF4-FFF2-40B4-BE49-F238E27FC236}">
                <a16:creationId xmlns:a16="http://schemas.microsoft.com/office/drawing/2014/main" id="{82684F99-0738-74CE-4200-DF384B6E9B4F}"/>
              </a:ext>
            </a:extLst>
          </p:cNvPr>
          <p:cNvCxnSpPr>
            <a:cxnSpLocks/>
          </p:cNvCxnSpPr>
          <p:nvPr/>
        </p:nvCxnSpPr>
        <p:spPr>
          <a:xfrm flipV="1">
            <a:off x="10149282" y="4724223"/>
            <a:ext cx="0" cy="1082964"/>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C4B9A59C-B370-18D4-68DA-F7707CC56A39}"/>
              </a:ext>
            </a:extLst>
          </p:cNvPr>
          <p:cNvSpPr txBox="1"/>
          <p:nvPr/>
        </p:nvSpPr>
        <p:spPr>
          <a:xfrm>
            <a:off x="9318447" y="5807187"/>
            <a:ext cx="2134518" cy="307777"/>
          </a:xfrm>
          <a:prstGeom prst="rect">
            <a:avLst/>
          </a:prstGeom>
          <a:noFill/>
        </p:spPr>
        <p:txBody>
          <a:bodyPr wrap="square" rtlCol="0">
            <a:spAutoFit/>
          </a:bodyPr>
          <a:lstStyle/>
          <a:p>
            <a:r>
              <a:rPr lang="en-US" sz="1400" b="1"/>
              <a:t>O</a:t>
            </a:r>
            <a:r>
              <a:rPr lang="en-US" sz="1400" b="1" baseline="-25000"/>
              <a:t>2</a:t>
            </a:r>
            <a:r>
              <a:rPr lang="en-US" sz="1400" b="1"/>
              <a:t> Bag Reservoir</a:t>
            </a:r>
          </a:p>
        </p:txBody>
      </p:sp>
      <p:cxnSp>
        <p:nvCxnSpPr>
          <p:cNvPr id="37" name="Straight Arrow Connector 36">
            <a:extLst>
              <a:ext uri="{FF2B5EF4-FFF2-40B4-BE49-F238E27FC236}">
                <a16:creationId xmlns:a16="http://schemas.microsoft.com/office/drawing/2014/main" id="{6A820AB1-CB50-432C-544E-9C57E859A39A}"/>
              </a:ext>
            </a:extLst>
          </p:cNvPr>
          <p:cNvCxnSpPr>
            <a:cxnSpLocks/>
          </p:cNvCxnSpPr>
          <p:nvPr/>
        </p:nvCxnSpPr>
        <p:spPr>
          <a:xfrm>
            <a:off x="2896890" y="2315952"/>
            <a:ext cx="911629" cy="1109717"/>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42" name="TextBox 41">
            <a:extLst>
              <a:ext uri="{FF2B5EF4-FFF2-40B4-BE49-F238E27FC236}">
                <a16:creationId xmlns:a16="http://schemas.microsoft.com/office/drawing/2014/main" id="{866ED801-CCA6-5E65-4195-4FE4F9900764}"/>
              </a:ext>
            </a:extLst>
          </p:cNvPr>
          <p:cNvSpPr txBox="1"/>
          <p:nvPr/>
        </p:nvSpPr>
        <p:spPr>
          <a:xfrm>
            <a:off x="1119373" y="1654017"/>
            <a:ext cx="2473036" cy="646331"/>
          </a:xfrm>
          <a:prstGeom prst="rect">
            <a:avLst/>
          </a:prstGeom>
          <a:noFill/>
        </p:spPr>
        <p:txBody>
          <a:bodyPr wrap="square" rtlCol="0">
            <a:spAutoFit/>
          </a:bodyPr>
          <a:lstStyle/>
          <a:p>
            <a:r>
              <a:rPr lang="en-US" sz="1400" b="1"/>
              <a:t>Patient Port Swivel</a:t>
            </a:r>
          </a:p>
          <a:p>
            <a:pPr marL="285750" indent="-285750">
              <a:buFont typeface="Arial" panose="020B0604020202020204" pitchFamily="34" charset="0"/>
              <a:buChar char="•"/>
            </a:pPr>
            <a:r>
              <a:rPr lang="en-US" sz="1100"/>
              <a:t>Allows clinician to easily position resuscitation bag</a:t>
            </a:r>
          </a:p>
        </p:txBody>
      </p:sp>
      <p:sp>
        <p:nvSpPr>
          <p:cNvPr id="44" name="TextBox 43">
            <a:extLst>
              <a:ext uri="{FF2B5EF4-FFF2-40B4-BE49-F238E27FC236}">
                <a16:creationId xmlns:a16="http://schemas.microsoft.com/office/drawing/2014/main" id="{13505158-A398-BC48-8FAE-0967DFEA847B}"/>
              </a:ext>
            </a:extLst>
          </p:cNvPr>
          <p:cNvSpPr txBox="1"/>
          <p:nvPr/>
        </p:nvSpPr>
        <p:spPr>
          <a:xfrm>
            <a:off x="6967354" y="1356987"/>
            <a:ext cx="1989034" cy="646331"/>
          </a:xfrm>
          <a:prstGeom prst="rect">
            <a:avLst/>
          </a:prstGeom>
          <a:noFill/>
        </p:spPr>
        <p:txBody>
          <a:bodyPr wrap="square" rtlCol="0">
            <a:spAutoFit/>
          </a:bodyPr>
          <a:lstStyle/>
          <a:p>
            <a:r>
              <a:rPr lang="en-US" sz="1400" b="1"/>
              <a:t>PVC Bag Body</a:t>
            </a:r>
          </a:p>
          <a:p>
            <a:pPr marL="285750" indent="-285750">
              <a:buFont typeface="Arial" panose="020B0604020202020204" pitchFamily="34" charset="0"/>
              <a:buChar char="•"/>
            </a:pPr>
            <a:r>
              <a:rPr lang="en-US" sz="1100"/>
              <a:t>Pliable, textured grip for secure handling</a:t>
            </a:r>
          </a:p>
        </p:txBody>
      </p:sp>
      <p:cxnSp>
        <p:nvCxnSpPr>
          <p:cNvPr id="45" name="Straight Arrow Connector 44">
            <a:extLst>
              <a:ext uri="{FF2B5EF4-FFF2-40B4-BE49-F238E27FC236}">
                <a16:creationId xmlns:a16="http://schemas.microsoft.com/office/drawing/2014/main" id="{F6FC554F-7E22-B6CF-01BA-F1201E134344}"/>
              </a:ext>
            </a:extLst>
          </p:cNvPr>
          <p:cNvCxnSpPr>
            <a:cxnSpLocks/>
          </p:cNvCxnSpPr>
          <p:nvPr/>
        </p:nvCxnSpPr>
        <p:spPr>
          <a:xfrm flipH="1">
            <a:off x="6748476" y="2026731"/>
            <a:ext cx="796106" cy="844079"/>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70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9" grpId="0"/>
      <p:bldP spid="24" grpId="0"/>
      <p:bldP spid="27" grpId="0"/>
      <p:bldP spid="34" grpId="0"/>
      <p:bldP spid="42" grpId="0"/>
      <p:bldP spid="44" grpId="0"/>
    </p:bldLst>
  </p:timing>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a:extLst>
              <a:ext uri="{FF2B5EF4-FFF2-40B4-BE49-F238E27FC236}">
                <a16:creationId xmlns:a16="http://schemas.microsoft.com/office/drawing/2014/main" id="{D509519A-8B69-4806-A498-2AF95BEEDFE7}"/>
              </a:ext>
            </a:extLst>
          </p:cNvPr>
          <p:cNvGraphicFramePr>
            <a:graphicFrameLocks noGrp="1"/>
          </p:cNvGraphicFramePr>
          <p:nvPr>
            <p:ph idx="1"/>
            <p:extLst>
              <p:ext uri="{D42A27DB-BD31-4B8C-83A1-F6EECF244321}">
                <p14:modId xmlns:p14="http://schemas.microsoft.com/office/powerpoint/2010/main" val="1271554382"/>
              </p:ext>
            </p:extLst>
          </p:nvPr>
        </p:nvGraphicFramePr>
        <p:xfrm>
          <a:off x="561975" y="1400175"/>
          <a:ext cx="10891838" cy="4737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lide Number Placeholder 4">
            <a:extLst>
              <a:ext uri="{FF2B5EF4-FFF2-40B4-BE49-F238E27FC236}">
                <a16:creationId xmlns:a16="http://schemas.microsoft.com/office/drawing/2014/main" id="{82E93558-F849-412F-9E11-96034EBB84C0}"/>
              </a:ext>
            </a:extLst>
          </p:cNvPr>
          <p:cNvSpPr>
            <a:spLocks noGrp="1"/>
          </p:cNvSpPr>
          <p:nvPr>
            <p:ph type="sldNum" sz="quarter" idx="4"/>
          </p:nvPr>
        </p:nvSpPr>
        <p:spPr>
          <a:xfrm>
            <a:off x="10810215" y="6443853"/>
            <a:ext cx="830696" cy="281997"/>
          </a:xfrm>
        </p:spPr>
        <p:txBody>
          <a:bodyPr/>
          <a:lstStyle/>
          <a:p>
            <a:fld id="{D57F1E4F-1CFF-5643-939E-217C01CDF565}" type="slidenum">
              <a:rPr lang="en-US" smtClean="0"/>
              <a:pPr/>
              <a:t>286</a:t>
            </a:fld>
            <a:endParaRPr lang="en-US"/>
          </a:p>
        </p:txBody>
      </p:sp>
      <p:sp>
        <p:nvSpPr>
          <p:cNvPr id="2" name="Title 1">
            <a:extLst>
              <a:ext uri="{FF2B5EF4-FFF2-40B4-BE49-F238E27FC236}">
                <a16:creationId xmlns:a16="http://schemas.microsoft.com/office/drawing/2014/main" id="{D02E7F13-9A0B-47EC-8023-25A4CAC18EF8}"/>
              </a:ext>
            </a:extLst>
          </p:cNvPr>
          <p:cNvSpPr>
            <a:spLocks noGrp="1"/>
          </p:cNvSpPr>
          <p:nvPr>
            <p:ph type="title"/>
          </p:nvPr>
        </p:nvSpPr>
        <p:spPr>
          <a:xfrm>
            <a:off x="522219" y="419100"/>
            <a:ext cx="10515600" cy="668820"/>
          </a:xfrm>
        </p:spPr>
        <p:txBody>
          <a:bodyPr anchor="ctr">
            <a:normAutofit/>
          </a:bodyPr>
          <a:lstStyle/>
          <a:p>
            <a:r>
              <a:rPr lang="en-US"/>
              <a:t>Resuscitation Accessories</a:t>
            </a:r>
          </a:p>
        </p:txBody>
      </p:sp>
    </p:spTree>
    <p:extLst>
      <p:ext uri="{BB962C8B-B14F-4D97-AF65-F5344CB8AC3E}">
        <p14:creationId xmlns:p14="http://schemas.microsoft.com/office/powerpoint/2010/main" val="367756567"/>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53D31E2-C28C-CAE9-674C-98DE53A80D28}"/>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287</a:t>
            </a:fld>
            <a:endParaRPr lang="en-US"/>
          </a:p>
        </p:txBody>
      </p:sp>
      <p:sp>
        <p:nvSpPr>
          <p:cNvPr id="2" name="Title 1">
            <a:extLst>
              <a:ext uri="{FF2B5EF4-FFF2-40B4-BE49-F238E27FC236}">
                <a16:creationId xmlns:a16="http://schemas.microsoft.com/office/drawing/2014/main" id="{6DB8DC60-AA5B-8D2C-477B-7A6D770C1570}"/>
              </a:ext>
            </a:extLst>
          </p:cNvPr>
          <p:cNvSpPr>
            <a:spLocks noGrp="1"/>
          </p:cNvSpPr>
          <p:nvPr>
            <p:ph type="title"/>
          </p:nvPr>
        </p:nvSpPr>
        <p:spPr>
          <a:xfrm>
            <a:off x="522219" y="419100"/>
            <a:ext cx="10515600" cy="668820"/>
          </a:xfrm>
        </p:spPr>
        <p:txBody>
          <a:bodyPr>
            <a:normAutofit/>
          </a:bodyPr>
          <a:lstStyle/>
          <a:p>
            <a:r>
              <a:rPr lang="en-US"/>
              <a:t>How do we compare to our competition</a:t>
            </a:r>
          </a:p>
        </p:txBody>
      </p:sp>
      <p:graphicFrame>
        <p:nvGraphicFramePr>
          <p:cNvPr id="5" name="Table 5">
            <a:extLst>
              <a:ext uri="{FF2B5EF4-FFF2-40B4-BE49-F238E27FC236}">
                <a16:creationId xmlns:a16="http://schemas.microsoft.com/office/drawing/2014/main" id="{DC583F0B-59B4-95FD-B3A9-5471D0F9B43B}"/>
              </a:ext>
            </a:extLst>
          </p:cNvPr>
          <p:cNvGraphicFramePr>
            <a:graphicFrameLocks noGrp="1"/>
          </p:cNvGraphicFramePr>
          <p:nvPr>
            <p:extLst>
              <p:ext uri="{D42A27DB-BD31-4B8C-83A1-F6EECF244321}">
                <p14:modId xmlns:p14="http://schemas.microsoft.com/office/powerpoint/2010/main" val="2777781459"/>
              </p:ext>
            </p:extLst>
          </p:nvPr>
        </p:nvGraphicFramePr>
        <p:xfrm>
          <a:off x="720003" y="1368703"/>
          <a:ext cx="10683335" cy="4866967"/>
        </p:xfrm>
        <a:graphic>
          <a:graphicData uri="http://schemas.openxmlformats.org/drawingml/2006/table">
            <a:tbl>
              <a:tblPr firstRow="1" bandRow="1" bandCol="1">
                <a:tableStyleId>{69012ECD-51FC-41F1-AA8D-1B2483CD663E}</a:tableStyleId>
              </a:tblPr>
              <a:tblGrid>
                <a:gridCol w="2236661">
                  <a:extLst>
                    <a:ext uri="{9D8B030D-6E8A-4147-A177-3AD203B41FA5}">
                      <a16:colId xmlns:a16="http://schemas.microsoft.com/office/drawing/2014/main" val="4146897067"/>
                    </a:ext>
                  </a:extLst>
                </a:gridCol>
                <a:gridCol w="2815558">
                  <a:extLst>
                    <a:ext uri="{9D8B030D-6E8A-4147-A177-3AD203B41FA5}">
                      <a16:colId xmlns:a16="http://schemas.microsoft.com/office/drawing/2014/main" val="3722912790"/>
                    </a:ext>
                  </a:extLst>
                </a:gridCol>
                <a:gridCol w="2815558">
                  <a:extLst>
                    <a:ext uri="{9D8B030D-6E8A-4147-A177-3AD203B41FA5}">
                      <a16:colId xmlns:a16="http://schemas.microsoft.com/office/drawing/2014/main" val="2823685115"/>
                    </a:ext>
                  </a:extLst>
                </a:gridCol>
                <a:gridCol w="2815558">
                  <a:extLst>
                    <a:ext uri="{9D8B030D-6E8A-4147-A177-3AD203B41FA5}">
                      <a16:colId xmlns:a16="http://schemas.microsoft.com/office/drawing/2014/main" val="2732586343"/>
                    </a:ext>
                  </a:extLst>
                </a:gridCol>
              </a:tblGrid>
              <a:tr h="409398">
                <a:tc>
                  <a:txBody>
                    <a:bodyPr/>
                    <a:lstStyle/>
                    <a:p>
                      <a:pPr algn="ctr"/>
                      <a:endParaRPr lang="en-US">
                        <a:latin typeface="Gill Sans Nova" panose="020B0602020104020203" pitchFamily="34" charset="0"/>
                      </a:endParaRPr>
                    </a:p>
                  </a:txBody>
                  <a:tcPr anchor="ctr">
                    <a:lnL w="6350" cap="flat" cmpd="sng" algn="ctr">
                      <a:noFill/>
                      <a:prstDash val="solid"/>
                      <a:miter lim="800000"/>
                    </a:lnL>
                    <a:lnR w="6350" cap="flat" cmpd="sng" algn="ctr">
                      <a:noFill/>
                      <a:prstDash val="solid"/>
                      <a:miter lim="800000"/>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noFill/>
                  </a:tcPr>
                </a:tc>
                <a:tc>
                  <a:txBody>
                    <a:bodyPr/>
                    <a:lstStyle/>
                    <a:p>
                      <a:pPr algn="ctr"/>
                      <a:r>
                        <a:rPr lang="en-US" sz="1400">
                          <a:latin typeface="+mn-lt"/>
                        </a:rPr>
                        <a:t>AIRFLOW - NPV</a:t>
                      </a:r>
                    </a:p>
                  </a:txBody>
                  <a:tcPr anchor="ctr">
                    <a:lnL w="6350" cap="flat" cmpd="sng" algn="ctr">
                      <a:noFill/>
                      <a:prstDash val="solid"/>
                      <a:miter lim="800000"/>
                    </a:lnL>
                    <a:solidFill>
                      <a:srgbClr val="1D51A4"/>
                    </a:solidFill>
                  </a:tcPr>
                </a:tc>
                <a:tc>
                  <a:txBody>
                    <a:bodyPr/>
                    <a:lstStyle/>
                    <a:p>
                      <a:pPr algn="ctr"/>
                      <a:r>
                        <a:rPr lang="en-US" sz="1400">
                          <a:latin typeface="+mn-lt"/>
                        </a:rPr>
                        <a:t>AMBU</a:t>
                      </a:r>
                    </a:p>
                  </a:txBody>
                  <a:tcPr anchor="ctr">
                    <a:solidFill>
                      <a:srgbClr val="1D51A4"/>
                    </a:solidFill>
                  </a:tcPr>
                </a:tc>
                <a:tc>
                  <a:txBody>
                    <a:bodyPr/>
                    <a:lstStyle/>
                    <a:p>
                      <a:pPr algn="ctr"/>
                      <a:r>
                        <a:rPr lang="en-US" sz="1400">
                          <a:latin typeface="+mn-lt"/>
                        </a:rPr>
                        <a:t>MERCURY</a:t>
                      </a:r>
                    </a:p>
                  </a:txBody>
                  <a:tcPr anchor="ctr">
                    <a:solidFill>
                      <a:srgbClr val="1D51A4"/>
                    </a:solidFill>
                  </a:tcPr>
                </a:tc>
                <a:extLst>
                  <a:ext uri="{0D108BD9-81ED-4DB2-BD59-A6C34878D82A}">
                    <a16:rowId xmlns:a16="http://schemas.microsoft.com/office/drawing/2014/main" val="1788073216"/>
                  </a:ext>
                </a:extLst>
              </a:tr>
              <a:tr h="630935">
                <a:tc>
                  <a:txBody>
                    <a:bodyPr/>
                    <a:lstStyle/>
                    <a:p>
                      <a:pPr algn="ctr"/>
                      <a:r>
                        <a:rPr lang="en-US" sz="1400">
                          <a:solidFill>
                            <a:schemeClr val="bg1"/>
                          </a:solidFill>
                          <a:latin typeface="+mn-lt"/>
                        </a:rPr>
                        <a:t>Manometer Accuracy</a:t>
                      </a:r>
                    </a:p>
                  </a:txBody>
                  <a:tcPr anchor="ctr">
                    <a:lnT w="6350" cap="flat" cmpd="sng" algn="ctr">
                      <a:noFill/>
                      <a:prstDash val="solid"/>
                      <a:miter lim="800000"/>
                    </a:lnT>
                    <a:solidFill>
                      <a:srgbClr val="1B51A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latin typeface="+mn-lt"/>
                        </a:rPr>
                        <a:t>+/- 3 cmH</a:t>
                      </a:r>
                      <a:r>
                        <a:rPr lang="en-US" sz="1200" baseline="-25000">
                          <a:latin typeface="+mn-lt"/>
                        </a:rPr>
                        <a:t>2</a:t>
                      </a:r>
                      <a:r>
                        <a:rPr lang="en-US" sz="1200">
                          <a:latin typeface="+mn-lt"/>
                        </a:rPr>
                        <a:t>O up to 15 cmH</a:t>
                      </a:r>
                      <a:r>
                        <a:rPr lang="en-US" sz="1200" baseline="-25000">
                          <a:latin typeface="+mn-lt"/>
                        </a:rPr>
                        <a:t>2</a:t>
                      </a:r>
                      <a:r>
                        <a:rPr lang="en-US" sz="1200">
                          <a:latin typeface="+mn-lt"/>
                        </a:rPr>
                        <a:t>O</a:t>
                      </a:r>
                    </a:p>
                  </a:txBody>
                  <a:tcPr anchor="ctr"/>
                </a:tc>
                <a:tc>
                  <a:txBody>
                    <a:bodyPr/>
                    <a:lstStyle/>
                    <a:p>
                      <a:pPr algn="ctr"/>
                      <a:r>
                        <a:rPr lang="en-US" sz="1200">
                          <a:latin typeface="+mn-lt"/>
                        </a:rPr>
                        <a:t>+/- 2 cmH</a:t>
                      </a:r>
                      <a:r>
                        <a:rPr lang="en-US" sz="1200" baseline="-25000">
                          <a:latin typeface="+mn-lt"/>
                        </a:rPr>
                        <a:t>2</a:t>
                      </a:r>
                      <a:r>
                        <a:rPr lang="en-US" sz="1200">
                          <a:latin typeface="+mn-lt"/>
                        </a:rPr>
                        <a:t>O up to 30 cmH</a:t>
                      </a:r>
                      <a:r>
                        <a:rPr lang="en-US" sz="1200" baseline="-25000">
                          <a:latin typeface="+mn-lt"/>
                        </a:rPr>
                        <a:t>2</a:t>
                      </a:r>
                      <a:r>
                        <a:rPr lang="en-US" sz="1200">
                          <a:latin typeface="+mn-lt"/>
                        </a:rPr>
                        <a:t>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latin typeface="+mn-lt"/>
                        </a:rPr>
                        <a:t>+/- 3 cmH</a:t>
                      </a:r>
                      <a:r>
                        <a:rPr lang="en-US" sz="1200" baseline="-25000">
                          <a:latin typeface="+mn-lt"/>
                        </a:rPr>
                        <a:t>2</a:t>
                      </a:r>
                      <a:r>
                        <a:rPr lang="en-US" sz="1200">
                          <a:latin typeface="+mn-lt"/>
                        </a:rPr>
                        <a:t>O up to 15 cmH</a:t>
                      </a:r>
                      <a:r>
                        <a:rPr lang="en-US" sz="1200" baseline="-25000">
                          <a:latin typeface="+mn-lt"/>
                        </a:rPr>
                        <a:t>2</a:t>
                      </a:r>
                      <a:r>
                        <a:rPr lang="en-US" sz="1200">
                          <a:latin typeface="+mn-lt"/>
                        </a:rPr>
                        <a:t>O</a:t>
                      </a:r>
                    </a:p>
                  </a:txBody>
                  <a:tcPr anchor="ctr"/>
                </a:tc>
                <a:extLst>
                  <a:ext uri="{0D108BD9-81ED-4DB2-BD59-A6C34878D82A}">
                    <a16:rowId xmlns:a16="http://schemas.microsoft.com/office/drawing/2014/main" val="397840049"/>
                  </a:ext>
                </a:extLst>
              </a:tr>
              <a:tr h="512415">
                <a:tc>
                  <a:txBody>
                    <a:bodyPr/>
                    <a:lstStyle/>
                    <a:p>
                      <a:pPr algn="ctr"/>
                      <a:r>
                        <a:rPr lang="en-US" sz="1400">
                          <a:solidFill>
                            <a:schemeClr val="bg1"/>
                          </a:solidFill>
                          <a:latin typeface="+mn-lt"/>
                        </a:rPr>
                        <a:t>Filter Attached</a:t>
                      </a:r>
                    </a:p>
                  </a:txBody>
                  <a:tcPr anchor="ctr">
                    <a:solidFill>
                      <a:srgbClr val="1B51A4"/>
                    </a:solidFill>
                  </a:tcPr>
                </a:tc>
                <a:tc>
                  <a:txBody>
                    <a:bodyPr/>
                    <a:lstStyle/>
                    <a:p>
                      <a:pPr algn="ctr"/>
                      <a:r>
                        <a:rPr lang="en-US" sz="1200">
                          <a:latin typeface="+mn-lt"/>
                        </a:rPr>
                        <a:t>Filter comes attached in standard configuration</a:t>
                      </a:r>
                    </a:p>
                  </a:txBody>
                  <a:tcPr anchor="ctr"/>
                </a:tc>
                <a:tc>
                  <a:txBody>
                    <a:bodyPr/>
                    <a:lstStyle/>
                    <a:p>
                      <a:pPr algn="ctr"/>
                      <a:r>
                        <a:rPr lang="en-US" sz="1200">
                          <a:latin typeface="+mn-lt"/>
                        </a:rPr>
                        <a:t>Not available or listed as accessory in IFU</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a:latin typeface="+mn-lt"/>
                        </a:rPr>
                        <a:t>Not available attached</a:t>
                      </a:r>
                    </a:p>
                  </a:txBody>
                  <a:tcPr anchor="ctr"/>
                </a:tc>
                <a:extLst>
                  <a:ext uri="{0D108BD9-81ED-4DB2-BD59-A6C34878D82A}">
                    <a16:rowId xmlns:a16="http://schemas.microsoft.com/office/drawing/2014/main" val="2126820977"/>
                  </a:ext>
                </a:extLst>
              </a:tr>
              <a:tr h="436565">
                <a:tc>
                  <a:txBody>
                    <a:bodyPr/>
                    <a:lstStyle/>
                    <a:p>
                      <a:pPr algn="ctr"/>
                      <a:r>
                        <a:rPr lang="en-US" sz="1400">
                          <a:solidFill>
                            <a:schemeClr val="bg1"/>
                          </a:solidFill>
                          <a:latin typeface="+mn-lt"/>
                        </a:rPr>
                        <a:t>PEEP</a:t>
                      </a:r>
                    </a:p>
                  </a:txBody>
                  <a:tcPr anchor="ctr">
                    <a:solidFill>
                      <a:srgbClr val="1B51A4"/>
                    </a:solidFill>
                  </a:tcPr>
                </a:tc>
                <a:tc>
                  <a:txBody>
                    <a:bodyPr/>
                    <a:lstStyle/>
                    <a:p>
                      <a:pPr algn="ctr"/>
                      <a:r>
                        <a:rPr lang="en-US" sz="1200">
                          <a:latin typeface="+mn-lt"/>
                        </a:rPr>
                        <a:t>Adjustable between 5-20 cmH</a:t>
                      </a:r>
                      <a:r>
                        <a:rPr lang="en-US" sz="1200" baseline="-25000">
                          <a:latin typeface="+mn-lt"/>
                        </a:rPr>
                        <a:t>2</a:t>
                      </a:r>
                      <a:r>
                        <a:rPr lang="en-US" sz="1200">
                          <a:latin typeface="+mn-lt"/>
                        </a:rPr>
                        <a:t>O</a:t>
                      </a:r>
                    </a:p>
                  </a:txBody>
                  <a:tcPr anchor="ctr"/>
                </a:tc>
                <a:tc>
                  <a:txBody>
                    <a:bodyPr/>
                    <a:lstStyle/>
                    <a:p>
                      <a:pPr algn="ctr"/>
                      <a:r>
                        <a:rPr lang="en-US" sz="1200">
                          <a:latin typeface="+mn-lt"/>
                        </a:rPr>
                        <a:t>Adjustable between 1.5-20 cmH</a:t>
                      </a:r>
                      <a:r>
                        <a:rPr lang="en-US" sz="1200" baseline="-25000">
                          <a:latin typeface="+mn-lt"/>
                        </a:rPr>
                        <a:t>2</a:t>
                      </a:r>
                      <a:r>
                        <a:rPr lang="en-US" sz="1200">
                          <a:latin typeface="+mn-lt"/>
                        </a:rPr>
                        <a:t>O</a:t>
                      </a:r>
                    </a:p>
                  </a:txBody>
                  <a:tcPr anchor="ctr"/>
                </a:tc>
                <a:tc>
                  <a:txBody>
                    <a:bodyPr/>
                    <a:lstStyle/>
                    <a:p>
                      <a:pPr marL="0" indent="0" algn="ctr">
                        <a:buFont typeface="Arial" panose="020B0604020202020204" pitchFamily="34" charset="0"/>
                        <a:buNone/>
                      </a:pPr>
                      <a:r>
                        <a:rPr lang="en-US" sz="1200">
                          <a:latin typeface="+mn-lt"/>
                        </a:rPr>
                        <a:t>Adjustable between 0-20 cmH</a:t>
                      </a:r>
                      <a:r>
                        <a:rPr lang="en-US" sz="1200" baseline="-25000">
                          <a:latin typeface="+mn-lt"/>
                        </a:rPr>
                        <a:t>2</a:t>
                      </a:r>
                      <a:r>
                        <a:rPr lang="en-US" sz="1200">
                          <a:latin typeface="+mn-lt"/>
                        </a:rPr>
                        <a:t>O</a:t>
                      </a:r>
                    </a:p>
                  </a:txBody>
                  <a:tcPr anchor="ctr"/>
                </a:tc>
                <a:extLst>
                  <a:ext uri="{0D108BD9-81ED-4DB2-BD59-A6C34878D82A}">
                    <a16:rowId xmlns:a16="http://schemas.microsoft.com/office/drawing/2014/main" val="1715983014"/>
                  </a:ext>
                </a:extLst>
              </a:tr>
              <a:tr h="578629">
                <a:tc>
                  <a:txBody>
                    <a:bodyPr/>
                    <a:lstStyle/>
                    <a:p>
                      <a:pPr algn="ctr"/>
                      <a:r>
                        <a:rPr lang="en-US" sz="1400">
                          <a:solidFill>
                            <a:schemeClr val="bg1"/>
                          </a:solidFill>
                          <a:latin typeface="+mn-lt"/>
                        </a:rPr>
                        <a:t>Sampling Port</a:t>
                      </a:r>
                    </a:p>
                  </a:txBody>
                  <a:tcPr anchor="ctr">
                    <a:solidFill>
                      <a:srgbClr val="1B51A4"/>
                    </a:solidFill>
                  </a:tcPr>
                </a:tc>
                <a:tc>
                  <a:txBody>
                    <a:bodyPr/>
                    <a:lstStyle/>
                    <a:p>
                      <a:pPr marL="0" indent="0" algn="ctr">
                        <a:buFont typeface="Arial" panose="020B0604020202020204" pitchFamily="34" charset="0"/>
                        <a:buNone/>
                      </a:pPr>
                      <a:r>
                        <a:rPr lang="en-US" sz="1200">
                          <a:latin typeface="+mn-lt"/>
                        </a:rPr>
                        <a:t>Standard on all configurations</a:t>
                      </a:r>
                    </a:p>
                  </a:txBody>
                  <a:tcPr anchor="ctr"/>
                </a:tc>
                <a:tc>
                  <a:txBody>
                    <a:bodyPr/>
                    <a:lstStyle/>
                    <a:p>
                      <a:pPr marL="0" indent="0" algn="ctr">
                        <a:buFont typeface="Arial" panose="020B0604020202020204" pitchFamily="34" charset="0"/>
                        <a:buNone/>
                      </a:pPr>
                      <a:r>
                        <a:rPr lang="en-US" sz="1200">
                          <a:latin typeface="+mn-lt"/>
                        </a:rPr>
                        <a:t>Standard on all configurations</a:t>
                      </a:r>
                    </a:p>
                  </a:txBody>
                  <a:tcPr anchor="ctr"/>
                </a:tc>
                <a:tc>
                  <a:txBody>
                    <a:bodyPr/>
                    <a:lstStyle/>
                    <a:p>
                      <a:pPr marL="0" indent="0" algn="ctr">
                        <a:buFont typeface="Arial" panose="020B0604020202020204" pitchFamily="34" charset="0"/>
                        <a:buNone/>
                      </a:pPr>
                      <a:r>
                        <a:rPr lang="en-US" sz="1200">
                          <a:latin typeface="+mn-lt"/>
                        </a:rPr>
                        <a:t>Not Available</a:t>
                      </a:r>
                    </a:p>
                  </a:txBody>
                  <a:tcPr anchor="ctr"/>
                </a:tc>
                <a:extLst>
                  <a:ext uri="{0D108BD9-81ED-4DB2-BD59-A6C34878D82A}">
                    <a16:rowId xmlns:a16="http://schemas.microsoft.com/office/drawing/2014/main" val="2715325161"/>
                  </a:ext>
                </a:extLst>
              </a:tr>
              <a:tr h="436565">
                <a:tc>
                  <a:txBody>
                    <a:bodyPr/>
                    <a:lstStyle/>
                    <a:p>
                      <a:pPr algn="ctr"/>
                      <a:r>
                        <a:rPr lang="en-US" sz="1400">
                          <a:solidFill>
                            <a:schemeClr val="bg1"/>
                          </a:solidFill>
                          <a:latin typeface="+mn-lt"/>
                        </a:rPr>
                        <a:t>MR Conditional</a:t>
                      </a:r>
                    </a:p>
                  </a:txBody>
                  <a:tcPr anchor="ctr">
                    <a:solidFill>
                      <a:srgbClr val="1B51A4"/>
                    </a:solidFill>
                  </a:tcPr>
                </a:tc>
                <a:tc>
                  <a:txBody>
                    <a:bodyPr/>
                    <a:lstStyle/>
                    <a:p>
                      <a:pPr marL="0" indent="0" algn="ctr">
                        <a:buFont typeface="Arial" panose="020B0604020202020204" pitchFamily="34" charset="0"/>
                        <a:buNone/>
                      </a:pPr>
                      <a:r>
                        <a:rPr lang="en-US" sz="1200">
                          <a:latin typeface="+mn-lt"/>
                        </a:rPr>
                        <a:t>7 Tesla MR Conditional</a:t>
                      </a:r>
                    </a:p>
                  </a:txBody>
                  <a:tcPr anchor="ctr"/>
                </a:tc>
                <a:tc>
                  <a:txBody>
                    <a:bodyPr/>
                    <a:lstStyle/>
                    <a:p>
                      <a:pPr marL="0" indent="0" algn="ctr">
                        <a:buFont typeface="Arial" panose="020B0604020202020204" pitchFamily="34" charset="0"/>
                        <a:buNone/>
                      </a:pPr>
                      <a:r>
                        <a:rPr lang="en-US" sz="1200">
                          <a:latin typeface="+mn-lt"/>
                        </a:rPr>
                        <a:t>7 Tesla MR Conditional</a:t>
                      </a:r>
                    </a:p>
                  </a:txBody>
                  <a:tcPr anchor="ctr"/>
                </a:tc>
                <a:tc>
                  <a:txBody>
                    <a:bodyPr/>
                    <a:lstStyle/>
                    <a:p>
                      <a:pPr marL="0" indent="0" algn="ctr">
                        <a:buFont typeface="Arial" panose="020B0604020202020204" pitchFamily="34" charset="0"/>
                        <a:buNone/>
                      </a:pPr>
                      <a:r>
                        <a:rPr lang="en-US" sz="1200">
                          <a:latin typeface="+mn-lt"/>
                        </a:rPr>
                        <a:t>3 Tesla MR Conditional</a:t>
                      </a:r>
                    </a:p>
                  </a:txBody>
                  <a:tcPr anchor="ctr"/>
                </a:tc>
                <a:extLst>
                  <a:ext uri="{0D108BD9-81ED-4DB2-BD59-A6C34878D82A}">
                    <a16:rowId xmlns:a16="http://schemas.microsoft.com/office/drawing/2014/main" val="3357317571"/>
                  </a:ext>
                </a:extLst>
              </a:tr>
              <a:tr h="436565">
                <a:tc>
                  <a:txBody>
                    <a:bodyPr/>
                    <a:lstStyle/>
                    <a:p>
                      <a:pPr algn="ctr"/>
                      <a:r>
                        <a:rPr lang="en-US" sz="1400">
                          <a:solidFill>
                            <a:schemeClr val="bg1"/>
                          </a:solidFill>
                          <a:latin typeface="+mn-lt"/>
                        </a:rPr>
                        <a:t>Market Strategy</a:t>
                      </a:r>
                    </a:p>
                  </a:txBody>
                  <a:tcPr anchor="ctr">
                    <a:solidFill>
                      <a:srgbClr val="1B51A4"/>
                    </a:solidFill>
                  </a:tcPr>
                </a:tc>
                <a:tc>
                  <a:txBody>
                    <a:bodyPr/>
                    <a:lstStyle/>
                    <a:p>
                      <a:pPr algn="ctr"/>
                      <a:r>
                        <a:rPr lang="en-US" sz="1200">
                          <a:latin typeface="+mn-lt"/>
                        </a:rPr>
                        <a:t>Lead with fully loaded bag and sell on clinical benefits of integrated manometer and pre-attached filter</a:t>
                      </a:r>
                    </a:p>
                  </a:txBody>
                  <a:tcPr anchor="ctr"/>
                </a:tc>
                <a:tc>
                  <a:txBody>
                    <a:bodyPr/>
                    <a:lstStyle/>
                    <a:p>
                      <a:pPr algn="ctr"/>
                      <a:r>
                        <a:rPr lang="en-US" sz="1200">
                          <a:latin typeface="+mn-lt"/>
                        </a:rPr>
                        <a:t>Lead with stripped down bag and sell on “tactile feel and visual feedback”</a:t>
                      </a:r>
                    </a:p>
                  </a:txBody>
                  <a:tcPr anchor="ctr"/>
                </a:tc>
                <a:tc>
                  <a:txBody>
                    <a:bodyPr/>
                    <a:lstStyle/>
                    <a:p>
                      <a:pPr algn="ctr"/>
                      <a:r>
                        <a:rPr lang="en-US" sz="1200">
                          <a:latin typeface="+mn-lt"/>
                        </a:rPr>
                        <a:t>Focus on the full line, emphasizing the in-line manometer and flip pop-off</a:t>
                      </a:r>
                    </a:p>
                  </a:txBody>
                  <a:tcPr anchor="ctr"/>
                </a:tc>
                <a:extLst>
                  <a:ext uri="{0D108BD9-81ED-4DB2-BD59-A6C34878D82A}">
                    <a16:rowId xmlns:a16="http://schemas.microsoft.com/office/drawing/2014/main" val="1258807991"/>
                  </a:ext>
                </a:extLst>
              </a:tr>
              <a:tr h="61119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solidFill>
                            <a:schemeClr val="bg1"/>
                          </a:solidFill>
                          <a:latin typeface="+mn-lt"/>
                        </a:rPr>
                        <a:t>Pricing</a:t>
                      </a:r>
                    </a:p>
                  </a:txBody>
                  <a:tcPr anchor="ctr">
                    <a:solidFill>
                      <a:srgbClr val="1B51A4"/>
                    </a:solidFill>
                  </a:tcPr>
                </a:tc>
                <a:tc>
                  <a:txBody>
                    <a:bodyPr/>
                    <a:lstStyle/>
                    <a:p>
                      <a:pPr algn="ctr"/>
                      <a:r>
                        <a:rPr lang="en-US" sz="1200">
                          <a:latin typeface="+mn-lt"/>
                        </a:rPr>
                        <a:t>Medium</a:t>
                      </a:r>
                    </a:p>
                  </a:txBody>
                  <a:tcPr anchor="ctr"/>
                </a:tc>
                <a:tc>
                  <a:txBody>
                    <a:bodyPr/>
                    <a:lstStyle/>
                    <a:p>
                      <a:pPr algn="ctr"/>
                      <a:r>
                        <a:rPr lang="en-US" sz="1200">
                          <a:latin typeface="+mn-lt"/>
                        </a:rPr>
                        <a:t>Low</a:t>
                      </a:r>
                    </a:p>
                  </a:txBody>
                  <a:tcPr anchor="ctr"/>
                </a:tc>
                <a:tc>
                  <a:txBody>
                    <a:bodyPr/>
                    <a:lstStyle/>
                    <a:p>
                      <a:pPr algn="ctr"/>
                      <a:r>
                        <a:rPr lang="en-US" sz="1200">
                          <a:latin typeface="+mn-lt"/>
                        </a:rPr>
                        <a:t>High</a:t>
                      </a:r>
                    </a:p>
                  </a:txBody>
                  <a:tcPr anchor="ctr"/>
                </a:tc>
                <a:extLst>
                  <a:ext uri="{0D108BD9-81ED-4DB2-BD59-A6C34878D82A}">
                    <a16:rowId xmlns:a16="http://schemas.microsoft.com/office/drawing/2014/main" val="1099366582"/>
                  </a:ext>
                </a:extLst>
              </a:tr>
              <a:tr h="611190">
                <a:tc>
                  <a:txBody>
                    <a:bodyPr/>
                    <a:lstStyle/>
                    <a:p>
                      <a:pPr algn="ctr"/>
                      <a:r>
                        <a:rPr lang="en-US" sz="1400">
                          <a:solidFill>
                            <a:schemeClr val="bg1"/>
                          </a:solidFill>
                          <a:latin typeface="+mn-lt"/>
                        </a:rPr>
                        <a:t>GPO Contract</a:t>
                      </a:r>
                    </a:p>
                  </a:txBody>
                  <a:tcPr anchor="ctr">
                    <a:solidFill>
                      <a:srgbClr val="1B51A4"/>
                    </a:solidFill>
                  </a:tcPr>
                </a:tc>
                <a:tc>
                  <a:txBody>
                    <a:bodyPr/>
                    <a:lstStyle/>
                    <a:p>
                      <a:pPr algn="ctr"/>
                      <a:r>
                        <a:rPr lang="en-US" sz="1200">
                          <a:latin typeface="+mn-lt"/>
                        </a:rPr>
                        <a:t>HealthTrust and Premier</a:t>
                      </a:r>
                    </a:p>
                  </a:txBody>
                  <a:tcPr anchor="ctr"/>
                </a:tc>
                <a:tc>
                  <a:txBody>
                    <a:bodyPr/>
                    <a:lstStyle/>
                    <a:p>
                      <a:pPr algn="ctr"/>
                      <a:r>
                        <a:rPr lang="en-US" sz="1200">
                          <a:latin typeface="+mn-lt"/>
                        </a:rPr>
                        <a:t>All Contracts</a:t>
                      </a:r>
                    </a:p>
                  </a:txBody>
                  <a:tcPr anchor="ctr"/>
                </a:tc>
                <a:tc>
                  <a:txBody>
                    <a:bodyPr/>
                    <a:lstStyle/>
                    <a:p>
                      <a:pPr algn="ctr"/>
                      <a:r>
                        <a:rPr lang="en-US" sz="1200">
                          <a:latin typeface="+mn-lt"/>
                        </a:rPr>
                        <a:t>None</a:t>
                      </a:r>
                    </a:p>
                  </a:txBody>
                  <a:tcPr anchor="ctr"/>
                </a:tc>
                <a:extLst>
                  <a:ext uri="{0D108BD9-81ED-4DB2-BD59-A6C34878D82A}">
                    <a16:rowId xmlns:a16="http://schemas.microsoft.com/office/drawing/2014/main" val="3628673977"/>
                  </a:ext>
                </a:extLst>
              </a:tr>
            </a:tbl>
          </a:graphicData>
        </a:graphic>
      </p:graphicFrame>
    </p:spTree>
    <p:extLst>
      <p:ext uri="{BB962C8B-B14F-4D97-AF65-F5344CB8AC3E}">
        <p14:creationId xmlns:p14="http://schemas.microsoft.com/office/powerpoint/2010/main" val="444141935"/>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E4937-BF01-B3C3-0AD9-B48006D4D21D}"/>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2A22B8-3490-A6E5-BF7C-3A0D1BDF6792}"/>
              </a:ext>
            </a:extLst>
          </p:cNvPr>
          <p:cNvSpPr>
            <a:spLocks noGrp="1"/>
          </p:cNvSpPr>
          <p:nvPr>
            <p:ph type="sldNum" sz="quarter" idx="4"/>
          </p:nvPr>
        </p:nvSpPr>
        <p:spPr>
          <a:xfrm>
            <a:off x="10810215" y="6443853"/>
            <a:ext cx="830696" cy="281997"/>
          </a:xfrm>
        </p:spPr>
        <p:txBody>
          <a:bodyPr/>
          <a:lstStyle/>
          <a:p>
            <a:fld id="{94E0494F-D9D9-4FE9-B19B-AC7F2920D1CD}" type="slidenum">
              <a:rPr lang="en-US" smtClean="0"/>
              <a:pPr/>
              <a:t>288</a:t>
            </a:fld>
            <a:endParaRPr lang="en-US"/>
          </a:p>
        </p:txBody>
      </p:sp>
      <p:sp>
        <p:nvSpPr>
          <p:cNvPr id="2" name="Title 1">
            <a:extLst>
              <a:ext uri="{FF2B5EF4-FFF2-40B4-BE49-F238E27FC236}">
                <a16:creationId xmlns:a16="http://schemas.microsoft.com/office/drawing/2014/main" id="{C89FA5C6-296D-C257-1BA4-E3D672EB1DE8}"/>
              </a:ext>
            </a:extLst>
          </p:cNvPr>
          <p:cNvSpPr>
            <a:spLocks noGrp="1"/>
          </p:cNvSpPr>
          <p:nvPr>
            <p:ph type="title"/>
          </p:nvPr>
        </p:nvSpPr>
        <p:spPr>
          <a:xfrm>
            <a:off x="522219" y="419100"/>
            <a:ext cx="10515600" cy="668820"/>
          </a:xfrm>
        </p:spPr>
        <p:txBody>
          <a:bodyPr>
            <a:normAutofit/>
          </a:bodyPr>
          <a:lstStyle/>
          <a:p>
            <a:r>
              <a:rPr lang="en-US"/>
              <a:t>How do we compare to our competition</a:t>
            </a:r>
          </a:p>
        </p:txBody>
      </p:sp>
      <p:sp>
        <p:nvSpPr>
          <p:cNvPr id="6" name="TextBox 5">
            <a:extLst>
              <a:ext uri="{FF2B5EF4-FFF2-40B4-BE49-F238E27FC236}">
                <a16:creationId xmlns:a16="http://schemas.microsoft.com/office/drawing/2014/main" id="{DFE20704-4735-FD25-487B-8A678D17AA77}"/>
              </a:ext>
            </a:extLst>
          </p:cNvPr>
          <p:cNvSpPr txBox="1"/>
          <p:nvPr/>
        </p:nvSpPr>
        <p:spPr>
          <a:xfrm>
            <a:off x="7127551" y="1743566"/>
            <a:ext cx="2628041" cy="369332"/>
          </a:xfrm>
          <a:prstGeom prst="rect">
            <a:avLst/>
          </a:prstGeom>
          <a:noFill/>
        </p:spPr>
        <p:txBody>
          <a:bodyPr wrap="square" rtlCol="0">
            <a:spAutoFit/>
          </a:bodyPr>
          <a:lstStyle/>
          <a:p>
            <a:pPr algn="ctr"/>
            <a:r>
              <a:rPr lang="en-US" b="1"/>
              <a:t>Mercury Medical</a:t>
            </a:r>
          </a:p>
        </p:txBody>
      </p:sp>
      <p:pic>
        <p:nvPicPr>
          <p:cNvPr id="1028" name="Picture 4">
            <a:extLst>
              <a:ext uri="{FF2B5EF4-FFF2-40B4-BE49-F238E27FC236}">
                <a16:creationId xmlns:a16="http://schemas.microsoft.com/office/drawing/2014/main" id="{7BA03155-BF19-1389-6835-78340B3D00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5545" y="2084864"/>
            <a:ext cx="3683000" cy="3683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4D7098-C2E6-93EA-B79F-9D26B91F78DC}"/>
              </a:ext>
            </a:extLst>
          </p:cNvPr>
          <p:cNvSpPr txBox="1"/>
          <p:nvPr/>
        </p:nvSpPr>
        <p:spPr>
          <a:xfrm>
            <a:off x="1971738" y="1738514"/>
            <a:ext cx="2319866" cy="369332"/>
          </a:xfrm>
          <a:prstGeom prst="rect">
            <a:avLst/>
          </a:prstGeom>
          <a:noFill/>
        </p:spPr>
        <p:txBody>
          <a:bodyPr wrap="square" rtlCol="0">
            <a:spAutoFit/>
          </a:bodyPr>
          <a:lstStyle/>
          <a:p>
            <a:pPr algn="ctr"/>
            <a:r>
              <a:rPr lang="en-US" b="1" err="1"/>
              <a:t>Ambu</a:t>
            </a:r>
            <a:r>
              <a:rPr lang="en-US" b="1"/>
              <a:t> (Spur 2) </a:t>
            </a:r>
          </a:p>
        </p:txBody>
      </p:sp>
      <p:pic>
        <p:nvPicPr>
          <p:cNvPr id="5" name="Picture 4">
            <a:extLst>
              <a:ext uri="{FF2B5EF4-FFF2-40B4-BE49-F238E27FC236}">
                <a16:creationId xmlns:a16="http://schemas.microsoft.com/office/drawing/2014/main" id="{C8E7477F-DE4A-3DC4-8718-5D79712439DC}"/>
              </a:ext>
            </a:extLst>
          </p:cNvPr>
          <p:cNvPicPr>
            <a:picLocks noChangeAspect="1"/>
          </p:cNvPicPr>
          <p:nvPr/>
        </p:nvPicPr>
        <p:blipFill>
          <a:blip r:embed="rId4"/>
          <a:stretch>
            <a:fillRect/>
          </a:stretch>
        </p:blipFill>
        <p:spPr>
          <a:xfrm>
            <a:off x="921602" y="2564999"/>
            <a:ext cx="4554855" cy="2109526"/>
          </a:xfrm>
          <a:prstGeom prst="rect">
            <a:avLst/>
          </a:prstGeom>
        </p:spPr>
      </p:pic>
    </p:spTree>
    <p:extLst>
      <p:ext uri="{BB962C8B-B14F-4D97-AF65-F5344CB8AC3E}">
        <p14:creationId xmlns:p14="http://schemas.microsoft.com/office/powerpoint/2010/main" val="3144436385"/>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6FCE0-4C30-BE59-4951-43963B6A658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40EF3E8-6797-27A3-DE14-39A906EEA90F}"/>
              </a:ext>
            </a:extLst>
          </p:cNvPr>
          <p:cNvSpPr/>
          <p:nvPr/>
        </p:nvSpPr>
        <p:spPr>
          <a:xfrm>
            <a:off x="4227814" y="4646645"/>
            <a:ext cx="1320980" cy="125435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B0B2618-7ED1-54CC-F824-C4590926D739}"/>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289</a:t>
            </a:fld>
            <a:endParaRPr lang="en-US"/>
          </a:p>
        </p:txBody>
      </p:sp>
      <p:sp>
        <p:nvSpPr>
          <p:cNvPr id="4" name="Title 3">
            <a:extLst>
              <a:ext uri="{FF2B5EF4-FFF2-40B4-BE49-F238E27FC236}">
                <a16:creationId xmlns:a16="http://schemas.microsoft.com/office/drawing/2014/main" id="{B0E8DF0D-A493-89B4-7365-FBD4A06F8D01}"/>
              </a:ext>
            </a:extLst>
          </p:cNvPr>
          <p:cNvSpPr>
            <a:spLocks noGrp="1"/>
          </p:cNvSpPr>
          <p:nvPr>
            <p:ph type="title"/>
          </p:nvPr>
        </p:nvSpPr>
        <p:spPr>
          <a:xfrm>
            <a:off x="522219" y="419100"/>
            <a:ext cx="10515600" cy="668820"/>
          </a:xfrm>
        </p:spPr>
        <p:txBody>
          <a:bodyPr/>
          <a:lstStyle/>
          <a:p>
            <a:r>
              <a:rPr lang="en-US"/>
              <a:t>Hyperinflation System Overview</a:t>
            </a:r>
          </a:p>
        </p:txBody>
      </p:sp>
      <p:sp>
        <p:nvSpPr>
          <p:cNvPr id="20" name="Rectangle 19">
            <a:extLst>
              <a:ext uri="{FF2B5EF4-FFF2-40B4-BE49-F238E27FC236}">
                <a16:creationId xmlns:a16="http://schemas.microsoft.com/office/drawing/2014/main" id="{AE764F37-A232-5879-3176-ECF087F29E0B}"/>
              </a:ext>
            </a:extLst>
          </p:cNvPr>
          <p:cNvSpPr/>
          <p:nvPr/>
        </p:nvSpPr>
        <p:spPr>
          <a:xfrm flipV="1">
            <a:off x="6601760" y="1894463"/>
            <a:ext cx="1627844" cy="3265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20D67A8-1D07-73D5-3ACA-EBE57A1299F3}"/>
              </a:ext>
            </a:extLst>
          </p:cNvPr>
          <p:cNvSpPr/>
          <p:nvPr/>
        </p:nvSpPr>
        <p:spPr>
          <a:xfrm flipV="1">
            <a:off x="7289115" y="2059299"/>
            <a:ext cx="669902" cy="3265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a:extLst>
              <a:ext uri="{FF2B5EF4-FFF2-40B4-BE49-F238E27FC236}">
                <a16:creationId xmlns:a16="http://schemas.microsoft.com/office/drawing/2014/main" id="{2FD8007F-EA19-AFFB-280E-E9DF12A5A99C}"/>
              </a:ext>
            </a:extLst>
          </p:cNvPr>
          <p:cNvPicPr>
            <a:picLocks noChangeAspect="1"/>
          </p:cNvPicPr>
          <p:nvPr/>
        </p:nvPicPr>
        <p:blipFill>
          <a:blip r:embed="rId3"/>
          <a:stretch>
            <a:fillRect/>
          </a:stretch>
        </p:blipFill>
        <p:spPr>
          <a:xfrm>
            <a:off x="6954933" y="1887934"/>
            <a:ext cx="3858163" cy="666843"/>
          </a:xfrm>
          <a:prstGeom prst="rect">
            <a:avLst/>
          </a:prstGeom>
        </p:spPr>
      </p:pic>
      <p:sp>
        <p:nvSpPr>
          <p:cNvPr id="48" name="TextBox 47">
            <a:extLst>
              <a:ext uri="{FF2B5EF4-FFF2-40B4-BE49-F238E27FC236}">
                <a16:creationId xmlns:a16="http://schemas.microsoft.com/office/drawing/2014/main" id="{3420C05C-031C-061B-801E-A53373775BA7}"/>
              </a:ext>
            </a:extLst>
          </p:cNvPr>
          <p:cNvSpPr txBox="1"/>
          <p:nvPr/>
        </p:nvSpPr>
        <p:spPr>
          <a:xfrm>
            <a:off x="6783082" y="2914928"/>
            <a:ext cx="3756780" cy="707886"/>
          </a:xfrm>
          <a:prstGeom prst="rect">
            <a:avLst/>
          </a:prstGeom>
          <a:noFill/>
        </p:spPr>
        <p:txBody>
          <a:bodyPr wrap="square" rtlCol="0">
            <a:spAutoFit/>
          </a:bodyPr>
          <a:lstStyle/>
          <a:p>
            <a:r>
              <a:rPr lang="en-US" sz="1600" b="1"/>
              <a:t>Stay-Put Dial </a:t>
            </a:r>
          </a:p>
          <a:p>
            <a:pPr marL="285750" indent="-285750">
              <a:buFont typeface="Arial" panose="020B0604020202020204" pitchFamily="34" charset="0"/>
              <a:buChar char="•"/>
            </a:pPr>
            <a:r>
              <a:rPr lang="en-US" sz="1200"/>
              <a:t>Comes standard to enable clinician to achieve targeted static pressure</a:t>
            </a:r>
          </a:p>
        </p:txBody>
      </p:sp>
      <p:pic>
        <p:nvPicPr>
          <p:cNvPr id="53" name="Graphic 52" descr="Marker with solid fill">
            <a:extLst>
              <a:ext uri="{FF2B5EF4-FFF2-40B4-BE49-F238E27FC236}">
                <a16:creationId xmlns:a16="http://schemas.microsoft.com/office/drawing/2014/main" id="{5D1BA2FE-60CA-DCCB-0D19-12D52C16B8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536539" y="132150"/>
            <a:ext cx="386497" cy="386497"/>
          </a:xfrm>
          <a:prstGeom prst="rect">
            <a:avLst/>
          </a:prstGeom>
        </p:spPr>
      </p:pic>
      <p:sp>
        <p:nvSpPr>
          <p:cNvPr id="54" name="TextBox 53">
            <a:extLst>
              <a:ext uri="{FF2B5EF4-FFF2-40B4-BE49-F238E27FC236}">
                <a16:creationId xmlns:a16="http://schemas.microsoft.com/office/drawing/2014/main" id="{63CB22CC-C452-8721-A0A0-D6BFCBC4F647}"/>
              </a:ext>
            </a:extLst>
          </p:cNvPr>
          <p:cNvSpPr txBox="1"/>
          <p:nvPr/>
        </p:nvSpPr>
        <p:spPr>
          <a:xfrm>
            <a:off x="10870336" y="172894"/>
            <a:ext cx="782807" cy="369332"/>
          </a:xfrm>
          <a:prstGeom prst="rect">
            <a:avLst/>
          </a:prstGeom>
          <a:noFill/>
        </p:spPr>
        <p:txBody>
          <a:bodyPr wrap="square" rtlCol="0">
            <a:spAutoFit/>
          </a:bodyPr>
          <a:lstStyle/>
          <a:p>
            <a:r>
              <a:rPr lang="en-US"/>
              <a:t>NICU</a:t>
            </a:r>
          </a:p>
        </p:txBody>
      </p:sp>
      <p:pic>
        <p:nvPicPr>
          <p:cNvPr id="56" name="Picture 55">
            <a:extLst>
              <a:ext uri="{FF2B5EF4-FFF2-40B4-BE49-F238E27FC236}">
                <a16:creationId xmlns:a16="http://schemas.microsoft.com/office/drawing/2014/main" id="{27A7F11A-6083-8529-E43C-1DDF81A1D6B5}"/>
              </a:ext>
            </a:extLst>
          </p:cNvPr>
          <p:cNvPicPr>
            <a:picLocks noChangeAspect="1"/>
          </p:cNvPicPr>
          <p:nvPr/>
        </p:nvPicPr>
        <p:blipFill>
          <a:blip r:embed="rId5"/>
          <a:srcRect l="9023" t="17314" r="6174" b="7298"/>
          <a:stretch/>
        </p:blipFill>
        <p:spPr>
          <a:xfrm>
            <a:off x="8015876" y="3949703"/>
            <a:ext cx="2360646" cy="2461760"/>
          </a:xfrm>
          <a:prstGeom prst="rect">
            <a:avLst/>
          </a:prstGeom>
        </p:spPr>
      </p:pic>
      <p:sp>
        <p:nvSpPr>
          <p:cNvPr id="2" name="Rectangle 1">
            <a:extLst>
              <a:ext uri="{FF2B5EF4-FFF2-40B4-BE49-F238E27FC236}">
                <a16:creationId xmlns:a16="http://schemas.microsoft.com/office/drawing/2014/main" id="{FB68EEE5-CBC6-3380-9E01-85215220CEE1}"/>
              </a:ext>
            </a:extLst>
          </p:cNvPr>
          <p:cNvSpPr/>
          <p:nvPr/>
        </p:nvSpPr>
        <p:spPr>
          <a:xfrm>
            <a:off x="3387012" y="1773362"/>
            <a:ext cx="1231642" cy="3540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0815655-32AB-B734-82D4-2E8F0778E9D7}"/>
              </a:ext>
            </a:extLst>
          </p:cNvPr>
          <p:cNvSpPr/>
          <p:nvPr/>
        </p:nvSpPr>
        <p:spPr>
          <a:xfrm>
            <a:off x="3816220" y="1950370"/>
            <a:ext cx="373226" cy="3540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70275603-23B7-0150-6846-4F714C3A1257}"/>
              </a:ext>
            </a:extLst>
          </p:cNvPr>
          <p:cNvCxnSpPr>
            <a:cxnSpLocks/>
          </p:cNvCxnSpPr>
          <p:nvPr/>
        </p:nvCxnSpPr>
        <p:spPr>
          <a:xfrm>
            <a:off x="7614830" y="2458615"/>
            <a:ext cx="0" cy="435500"/>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10" name="Rectangle 9">
            <a:extLst>
              <a:ext uri="{FF2B5EF4-FFF2-40B4-BE49-F238E27FC236}">
                <a16:creationId xmlns:a16="http://schemas.microsoft.com/office/drawing/2014/main" id="{D24FF701-F732-79FD-1520-19C787BB2277}"/>
              </a:ext>
            </a:extLst>
          </p:cNvPr>
          <p:cNvSpPr/>
          <p:nvPr/>
        </p:nvSpPr>
        <p:spPr>
          <a:xfrm>
            <a:off x="5511552" y="4688810"/>
            <a:ext cx="1754154" cy="12221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44E17FD7-44D4-4EE0-15A4-EC8719D6FC4F}"/>
              </a:ext>
            </a:extLst>
          </p:cNvPr>
          <p:cNvSpPr txBox="1"/>
          <p:nvPr/>
        </p:nvSpPr>
        <p:spPr>
          <a:xfrm>
            <a:off x="618500" y="1520430"/>
            <a:ext cx="2866969" cy="523220"/>
          </a:xfrm>
          <a:prstGeom prst="rect">
            <a:avLst/>
          </a:prstGeom>
          <a:noFill/>
        </p:spPr>
        <p:txBody>
          <a:bodyPr wrap="square" rtlCol="0">
            <a:spAutoFit/>
          </a:bodyPr>
          <a:lstStyle/>
          <a:p>
            <a:r>
              <a:rPr lang="en-US" sz="1600" b="1"/>
              <a:t>Integrated Manometer</a:t>
            </a:r>
          </a:p>
          <a:p>
            <a:pPr marL="285750" indent="-285750">
              <a:buFont typeface="Arial" panose="020B0604020202020204" pitchFamily="34" charset="0"/>
              <a:buChar char="•"/>
            </a:pPr>
            <a:r>
              <a:rPr lang="en-US" sz="1200"/>
              <a:t>Promotes proper pressure delivery</a:t>
            </a:r>
          </a:p>
        </p:txBody>
      </p:sp>
      <p:sp>
        <p:nvSpPr>
          <p:cNvPr id="11" name="TextBox 10">
            <a:extLst>
              <a:ext uri="{FF2B5EF4-FFF2-40B4-BE49-F238E27FC236}">
                <a16:creationId xmlns:a16="http://schemas.microsoft.com/office/drawing/2014/main" id="{BDFBB4D3-FBA1-1116-47D9-92F8B9F5B178}"/>
              </a:ext>
            </a:extLst>
          </p:cNvPr>
          <p:cNvSpPr txBox="1"/>
          <p:nvPr/>
        </p:nvSpPr>
        <p:spPr>
          <a:xfrm>
            <a:off x="7544051" y="5649380"/>
            <a:ext cx="3756780" cy="523220"/>
          </a:xfrm>
          <a:prstGeom prst="rect">
            <a:avLst/>
          </a:prstGeom>
          <a:noFill/>
        </p:spPr>
        <p:txBody>
          <a:bodyPr wrap="square" rtlCol="0">
            <a:spAutoFit/>
          </a:bodyPr>
          <a:lstStyle/>
          <a:p>
            <a:r>
              <a:rPr lang="en-US" sz="1600" b="1"/>
              <a:t>4 Sizes</a:t>
            </a:r>
          </a:p>
          <a:p>
            <a:pPr marL="285750" indent="-285750">
              <a:buFont typeface="Arial" panose="020B0604020202020204" pitchFamily="34" charset="0"/>
              <a:buChar char="•"/>
            </a:pPr>
            <a:r>
              <a:rPr lang="en-US" sz="1200"/>
              <a:t>0.5L,1L, 2L, 3L</a:t>
            </a:r>
          </a:p>
        </p:txBody>
      </p:sp>
      <p:sp>
        <p:nvSpPr>
          <p:cNvPr id="15" name="Rectangle 14">
            <a:extLst>
              <a:ext uri="{FF2B5EF4-FFF2-40B4-BE49-F238E27FC236}">
                <a16:creationId xmlns:a16="http://schemas.microsoft.com/office/drawing/2014/main" id="{D9D0029C-3B7F-8113-E156-8373CD861523}"/>
              </a:ext>
            </a:extLst>
          </p:cNvPr>
          <p:cNvSpPr/>
          <p:nvPr/>
        </p:nvSpPr>
        <p:spPr>
          <a:xfrm>
            <a:off x="5059085" y="2304387"/>
            <a:ext cx="457101" cy="6668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31BEE7-3362-44A9-0D6B-87B20CC34A16}"/>
              </a:ext>
            </a:extLst>
          </p:cNvPr>
          <p:cNvSpPr/>
          <p:nvPr/>
        </p:nvSpPr>
        <p:spPr>
          <a:xfrm>
            <a:off x="5287635" y="2764192"/>
            <a:ext cx="457101" cy="6668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4">
            <a:extLst>
              <a:ext uri="{FF2B5EF4-FFF2-40B4-BE49-F238E27FC236}">
                <a16:creationId xmlns:a16="http://schemas.microsoft.com/office/drawing/2014/main" id="{EC15DF6A-B1DA-3A16-87E6-CEB02E9346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0685" y="2442483"/>
            <a:ext cx="4112351" cy="3616782"/>
          </a:xfrm>
          <a:prstGeom prst="rect">
            <a:avLst/>
          </a:prstGeom>
          <a:noFill/>
          <a:extLst>
            <a:ext uri="{909E8E84-426E-40DD-AFC4-6F175D3DCCD1}">
              <a14:hiddenFill xmlns:a14="http://schemas.microsoft.com/office/drawing/2010/main">
                <a:solidFill>
                  <a:srgbClr val="FFFFFF"/>
                </a:solidFill>
              </a14:hiddenFill>
            </a:ext>
          </a:extLst>
        </p:spPr>
      </p:pic>
      <p:cxnSp>
        <p:nvCxnSpPr>
          <p:cNvPr id="49" name="Straight Arrow Connector 48">
            <a:extLst>
              <a:ext uri="{FF2B5EF4-FFF2-40B4-BE49-F238E27FC236}">
                <a16:creationId xmlns:a16="http://schemas.microsoft.com/office/drawing/2014/main" id="{6042B1EE-2DF3-0FD9-BC1A-534242392015}"/>
              </a:ext>
            </a:extLst>
          </p:cNvPr>
          <p:cNvCxnSpPr>
            <a:cxnSpLocks/>
          </p:cNvCxnSpPr>
          <p:nvPr/>
        </p:nvCxnSpPr>
        <p:spPr>
          <a:xfrm flipH="1">
            <a:off x="1403906" y="2103221"/>
            <a:ext cx="271410" cy="339262"/>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F4718B48-93BD-99F8-C384-BA7403C429DA}"/>
              </a:ext>
            </a:extLst>
          </p:cNvPr>
          <p:cNvSpPr txBox="1"/>
          <p:nvPr/>
        </p:nvSpPr>
        <p:spPr>
          <a:xfrm>
            <a:off x="3154719" y="2112698"/>
            <a:ext cx="2927869" cy="707886"/>
          </a:xfrm>
          <a:prstGeom prst="rect">
            <a:avLst/>
          </a:prstGeom>
          <a:noFill/>
        </p:spPr>
        <p:txBody>
          <a:bodyPr wrap="square" rtlCol="0">
            <a:spAutoFit/>
          </a:bodyPr>
          <a:lstStyle/>
          <a:p>
            <a:r>
              <a:rPr lang="en-US" sz="1600" b="1"/>
              <a:t>Pop-Off Valve</a:t>
            </a:r>
          </a:p>
          <a:p>
            <a:pPr marL="285750" indent="-285750">
              <a:buFont typeface="Arial" panose="020B0604020202020204" pitchFamily="34" charset="0"/>
              <a:buChar char="•"/>
            </a:pPr>
            <a:r>
              <a:rPr lang="en-US" sz="1200"/>
              <a:t>Prevent excessive pressure from being applied to the lungs</a:t>
            </a:r>
          </a:p>
        </p:txBody>
      </p:sp>
      <p:cxnSp>
        <p:nvCxnSpPr>
          <p:cNvPr id="23" name="Straight Arrow Connector 22">
            <a:extLst>
              <a:ext uri="{FF2B5EF4-FFF2-40B4-BE49-F238E27FC236}">
                <a16:creationId xmlns:a16="http://schemas.microsoft.com/office/drawing/2014/main" id="{1B628DA4-99D2-0069-E611-181EDC7A61E9}"/>
              </a:ext>
            </a:extLst>
          </p:cNvPr>
          <p:cNvCxnSpPr>
            <a:cxnSpLocks/>
          </p:cNvCxnSpPr>
          <p:nvPr/>
        </p:nvCxnSpPr>
        <p:spPr>
          <a:xfrm flipH="1">
            <a:off x="1750913" y="2573581"/>
            <a:ext cx="1359549" cy="515233"/>
          </a:xfrm>
          <a:prstGeom prst="straightConnector1">
            <a:avLst/>
          </a:prstGeom>
          <a:ln w="28575">
            <a:solidFill>
              <a:schemeClr val="accent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91333134"/>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AC172949-2B38-ACBD-3381-42A51DAB9A8C}"/>
              </a:ext>
            </a:extLst>
          </p:cNvPr>
          <p:cNvPicPr>
            <a:picLocks noGrp="1" noChangeAspect="1"/>
          </p:cNvPicPr>
          <p:nvPr>
            <p:ph idx="1"/>
          </p:nvPr>
        </p:nvPicPr>
        <p:blipFill>
          <a:blip r:embed="rId3"/>
          <a:srcRect l="3550" r="2829"/>
          <a:stretch/>
        </p:blipFill>
        <p:spPr>
          <a:xfrm>
            <a:off x="574832" y="1219395"/>
            <a:ext cx="3781524" cy="4737100"/>
          </a:xfrm>
        </p:spPr>
      </p:pic>
      <p:sp>
        <p:nvSpPr>
          <p:cNvPr id="3" name="Slide Number Placeholder 2">
            <a:extLst>
              <a:ext uri="{FF2B5EF4-FFF2-40B4-BE49-F238E27FC236}">
                <a16:creationId xmlns:a16="http://schemas.microsoft.com/office/drawing/2014/main" id="{180D3B84-11EC-53C5-A3F2-053E15FA5F61}"/>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290</a:t>
            </a:fld>
            <a:endParaRPr lang="en-US"/>
          </a:p>
        </p:txBody>
      </p:sp>
      <p:sp>
        <p:nvSpPr>
          <p:cNvPr id="4" name="Title 3">
            <a:extLst>
              <a:ext uri="{FF2B5EF4-FFF2-40B4-BE49-F238E27FC236}">
                <a16:creationId xmlns:a16="http://schemas.microsoft.com/office/drawing/2014/main" id="{D9D79098-AEF1-67B9-8079-540456DA4A2E}"/>
              </a:ext>
            </a:extLst>
          </p:cNvPr>
          <p:cNvSpPr>
            <a:spLocks noGrp="1"/>
          </p:cNvSpPr>
          <p:nvPr>
            <p:ph type="title"/>
          </p:nvPr>
        </p:nvSpPr>
        <p:spPr>
          <a:xfrm>
            <a:off x="522219" y="419100"/>
            <a:ext cx="10515600" cy="668820"/>
          </a:xfrm>
        </p:spPr>
        <p:txBody>
          <a:bodyPr/>
          <a:lstStyle/>
          <a:p>
            <a:r>
              <a:rPr lang="en-US"/>
              <a:t>Mercury Medical Competitive Comparison</a:t>
            </a:r>
          </a:p>
        </p:txBody>
      </p:sp>
      <p:pic>
        <p:nvPicPr>
          <p:cNvPr id="12" name="Picture 11">
            <a:extLst>
              <a:ext uri="{FF2B5EF4-FFF2-40B4-BE49-F238E27FC236}">
                <a16:creationId xmlns:a16="http://schemas.microsoft.com/office/drawing/2014/main" id="{4F002FFB-9F63-E5C9-5202-91BB563BFAF8}"/>
              </a:ext>
            </a:extLst>
          </p:cNvPr>
          <p:cNvPicPr>
            <a:picLocks noChangeAspect="1"/>
          </p:cNvPicPr>
          <p:nvPr/>
        </p:nvPicPr>
        <p:blipFill>
          <a:blip r:embed="rId4"/>
          <a:stretch>
            <a:fillRect/>
          </a:stretch>
        </p:blipFill>
        <p:spPr>
          <a:xfrm>
            <a:off x="8925550" y="1940450"/>
            <a:ext cx="2489149" cy="3642513"/>
          </a:xfrm>
          <a:prstGeom prst="rect">
            <a:avLst/>
          </a:prstGeom>
        </p:spPr>
      </p:pic>
      <p:pic>
        <p:nvPicPr>
          <p:cNvPr id="14" name="Picture 13">
            <a:extLst>
              <a:ext uri="{FF2B5EF4-FFF2-40B4-BE49-F238E27FC236}">
                <a16:creationId xmlns:a16="http://schemas.microsoft.com/office/drawing/2014/main" id="{397A4D33-B46D-6456-9B42-29519B72AFC3}"/>
              </a:ext>
            </a:extLst>
          </p:cNvPr>
          <p:cNvPicPr>
            <a:picLocks noChangeAspect="1"/>
          </p:cNvPicPr>
          <p:nvPr/>
        </p:nvPicPr>
        <p:blipFill>
          <a:blip r:embed="rId5"/>
          <a:stretch>
            <a:fillRect/>
          </a:stretch>
        </p:blipFill>
        <p:spPr>
          <a:xfrm>
            <a:off x="8329766" y="1314905"/>
            <a:ext cx="3311145" cy="655209"/>
          </a:xfrm>
          <a:prstGeom prst="rect">
            <a:avLst/>
          </a:prstGeom>
        </p:spPr>
      </p:pic>
      <p:pic>
        <p:nvPicPr>
          <p:cNvPr id="16" name="Picture 15">
            <a:extLst>
              <a:ext uri="{FF2B5EF4-FFF2-40B4-BE49-F238E27FC236}">
                <a16:creationId xmlns:a16="http://schemas.microsoft.com/office/drawing/2014/main" id="{CB54E40F-8C26-FBF5-6DEE-6496740FBE0E}"/>
              </a:ext>
            </a:extLst>
          </p:cNvPr>
          <p:cNvPicPr>
            <a:picLocks noChangeAspect="1"/>
          </p:cNvPicPr>
          <p:nvPr/>
        </p:nvPicPr>
        <p:blipFill>
          <a:blip r:embed="rId6"/>
          <a:stretch>
            <a:fillRect/>
          </a:stretch>
        </p:blipFill>
        <p:spPr>
          <a:xfrm>
            <a:off x="5130741" y="1219395"/>
            <a:ext cx="2133456" cy="3733547"/>
          </a:xfrm>
          <a:prstGeom prst="rect">
            <a:avLst/>
          </a:prstGeom>
        </p:spPr>
      </p:pic>
      <p:pic>
        <p:nvPicPr>
          <p:cNvPr id="18" name="Picture 17">
            <a:extLst>
              <a:ext uri="{FF2B5EF4-FFF2-40B4-BE49-F238E27FC236}">
                <a16:creationId xmlns:a16="http://schemas.microsoft.com/office/drawing/2014/main" id="{D7B782F1-0FFD-AFC7-48C8-4A589F2AA350}"/>
              </a:ext>
            </a:extLst>
          </p:cNvPr>
          <p:cNvPicPr>
            <a:picLocks noChangeAspect="1"/>
          </p:cNvPicPr>
          <p:nvPr/>
        </p:nvPicPr>
        <p:blipFill>
          <a:blip r:embed="rId7"/>
          <a:stretch>
            <a:fillRect/>
          </a:stretch>
        </p:blipFill>
        <p:spPr>
          <a:xfrm>
            <a:off x="3581971" y="4952942"/>
            <a:ext cx="5230996" cy="1634276"/>
          </a:xfrm>
          <a:prstGeom prst="rect">
            <a:avLst/>
          </a:prstGeom>
        </p:spPr>
      </p:pic>
    </p:spTree>
    <p:extLst>
      <p:ext uri="{BB962C8B-B14F-4D97-AF65-F5344CB8AC3E}">
        <p14:creationId xmlns:p14="http://schemas.microsoft.com/office/powerpoint/2010/main" val="453943251"/>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56289-2303-8676-EB0F-84A591AF95C5}"/>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35418E4E-9C2F-605A-2E07-7E71F2D93A06}"/>
              </a:ext>
            </a:extLst>
          </p:cNvPr>
          <p:cNvGraphicFramePr>
            <a:graphicFrameLocks noGrp="1"/>
          </p:cNvGraphicFramePr>
          <p:nvPr>
            <p:ph sz="half" idx="1"/>
            <p:extLst>
              <p:ext uri="{D42A27DB-BD31-4B8C-83A1-F6EECF244321}">
                <p14:modId xmlns:p14="http://schemas.microsoft.com/office/powerpoint/2010/main" val="2051747062"/>
              </p:ext>
            </p:extLst>
          </p:nvPr>
        </p:nvGraphicFramePr>
        <p:xfrm>
          <a:off x="584200" y="1300163"/>
          <a:ext cx="11056710" cy="4894025"/>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370819">
                  <a:extLst>
                    <a:ext uri="{9D8B030D-6E8A-4147-A177-3AD203B41FA5}">
                      <a16:colId xmlns:a16="http://schemas.microsoft.com/office/drawing/2014/main" val="1080632164"/>
                    </a:ext>
                  </a:extLst>
                </a:gridCol>
                <a:gridCol w="2051865">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702470">
                <a:tc>
                  <a:txBody>
                    <a:bodyPr/>
                    <a:lstStyle/>
                    <a:p>
                      <a:pPr algn="ctr"/>
                      <a:r>
                        <a:rPr lang="en-US" sz="1600"/>
                        <a:t>Competitor</a:t>
                      </a:r>
                    </a:p>
                  </a:txBody>
                  <a:tcPr anchor="ctr"/>
                </a:tc>
                <a:tc>
                  <a:txBody>
                    <a:bodyPr/>
                    <a:lstStyle/>
                    <a:p>
                      <a:pPr algn="ctr"/>
                      <a:r>
                        <a:rPr lang="en-US" sz="1600"/>
                        <a:t>Manufacturing Location</a:t>
                      </a:r>
                    </a:p>
                  </a:txBody>
                  <a:tcPr anchor="ctr"/>
                </a:tc>
                <a:tc>
                  <a:txBody>
                    <a:bodyPr/>
                    <a:lstStyle/>
                    <a:p>
                      <a:pPr algn="ctr"/>
                      <a:r>
                        <a:rPr lang="en-US" sz="1600"/>
                        <a:t>Price Sensitivity</a:t>
                      </a:r>
                    </a:p>
                  </a:txBody>
                  <a:tcPr anchor="ctr"/>
                </a:tc>
                <a:tc>
                  <a:txBody>
                    <a:bodyPr/>
                    <a:lstStyle/>
                    <a:p>
                      <a:pPr algn="ctr"/>
                      <a:r>
                        <a:rPr lang="en-US" sz="1600"/>
                        <a:t>GPO Position(s)</a:t>
                      </a:r>
                    </a:p>
                  </a:txBody>
                  <a:tcPr anchor="ctr"/>
                </a:tc>
                <a:tc>
                  <a:txBody>
                    <a:bodyPr/>
                    <a:lstStyle/>
                    <a:p>
                      <a:pPr algn="ctr"/>
                      <a:r>
                        <a:rPr lang="en-US" sz="1600"/>
                        <a:t>Expectation</a:t>
                      </a:r>
                    </a:p>
                  </a:txBody>
                  <a:tcPr anchor="ctr"/>
                </a:tc>
                <a:extLst>
                  <a:ext uri="{0D108BD9-81ED-4DB2-BD59-A6C34878D82A}">
                    <a16:rowId xmlns:a16="http://schemas.microsoft.com/office/drawing/2014/main" val="3198698296"/>
                  </a:ext>
                </a:extLst>
              </a:tr>
              <a:tr h="673719">
                <a:tc>
                  <a:txBody>
                    <a:bodyPr/>
                    <a:lstStyle/>
                    <a:p>
                      <a:pPr algn="ctr"/>
                      <a:r>
                        <a:rPr lang="en-US" sz="1600"/>
                        <a:t>AirLife</a:t>
                      </a:r>
                    </a:p>
                  </a:txBody>
                  <a:tcPr anchor="ctr"/>
                </a:tc>
                <a:tc>
                  <a:txBody>
                    <a:bodyPr/>
                    <a:lstStyle/>
                    <a:p>
                      <a:pPr algn="ctr"/>
                      <a:r>
                        <a:rPr lang="en-US" sz="1600"/>
                        <a:t>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Low (Hyper) / High (Resus)</a:t>
                      </a:r>
                    </a:p>
                  </a:txBody>
                  <a:tcPr anchor="ctr"/>
                </a:tc>
                <a:tc>
                  <a:txBody>
                    <a:bodyPr/>
                    <a:lstStyle/>
                    <a:p>
                      <a:pPr algn="ctr"/>
                      <a:r>
                        <a:rPr lang="en-US" sz="1600"/>
                        <a:t>HPG, Premier</a:t>
                      </a:r>
                    </a:p>
                  </a:txBody>
                  <a:tcPr anchor="ctr"/>
                </a:tc>
                <a:tc>
                  <a:txBody>
                    <a:bodyPr/>
                    <a:lstStyle/>
                    <a:p>
                      <a:pPr algn="ctr"/>
                      <a:r>
                        <a:rPr lang="en-US" sz="1600"/>
                        <a:t>-</a:t>
                      </a:r>
                    </a:p>
                  </a:txBody>
                  <a:tcPr anchor="ctr"/>
                </a:tc>
                <a:extLst>
                  <a:ext uri="{0D108BD9-81ED-4DB2-BD59-A6C34878D82A}">
                    <a16:rowId xmlns:a16="http://schemas.microsoft.com/office/drawing/2014/main" val="1464136050"/>
                  </a:ext>
                </a:extLst>
              </a:tr>
              <a:tr h="673719">
                <a:tc>
                  <a:txBody>
                    <a:bodyPr/>
                    <a:lstStyle/>
                    <a:p>
                      <a:pPr algn="ctr"/>
                      <a:r>
                        <a:rPr lang="en-US" sz="1600"/>
                        <a:t>Ambu</a:t>
                      </a:r>
                    </a:p>
                  </a:txBody>
                  <a:tcPr anchor="ctr"/>
                </a:tc>
                <a:tc>
                  <a:txBody>
                    <a:bodyPr/>
                    <a:lstStyle/>
                    <a:p>
                      <a:pPr algn="ctr"/>
                      <a:r>
                        <a:rPr lang="en-US" sz="1600"/>
                        <a:t>Mexico</a:t>
                      </a:r>
                    </a:p>
                    <a:p>
                      <a:pPr algn="ctr"/>
                      <a:r>
                        <a:rPr lang="en-US" sz="1600"/>
                        <a:t>China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Low (Hyper) / High (Resus)</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tc>
                  <a:txBody>
                    <a:bodyPr/>
                    <a:lstStyle/>
                    <a:p>
                      <a:pPr algn="ctr"/>
                      <a:r>
                        <a:rPr lang="en-US" sz="1600"/>
                        <a:t>HPG, Premier, Vizient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553816961"/>
                  </a:ext>
                </a:extLst>
              </a:tr>
              <a:tr h="673719">
                <a:tc>
                  <a:txBody>
                    <a:bodyPr/>
                    <a:lstStyle/>
                    <a:p>
                      <a:pPr algn="ctr"/>
                      <a:r>
                        <a:rPr lang="en-US" sz="1600"/>
                        <a:t>Medline</a:t>
                      </a:r>
                    </a:p>
                  </a:txBody>
                  <a:tcPr anchor="ctr"/>
                </a:tc>
                <a:tc>
                  <a:txBody>
                    <a:bodyPr/>
                    <a:lstStyle/>
                    <a:p>
                      <a:pPr algn="ctr"/>
                      <a:r>
                        <a:rPr lang="en-US" sz="1600"/>
                        <a:t>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Low (Hyper) / High (Resus)</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tc>
                  <a:txBody>
                    <a:bodyPr/>
                    <a:lstStyle/>
                    <a:p>
                      <a:pPr algn="ctr"/>
                      <a:r>
                        <a:rPr lang="en-US" sz="1600"/>
                        <a:t>Premier, Vizient (RFP)</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1568618598"/>
                  </a:ext>
                </a:extLst>
              </a:tr>
              <a:tr h="673719">
                <a:tc>
                  <a:txBody>
                    <a:bodyPr/>
                    <a:lstStyle/>
                    <a:p>
                      <a:pPr algn="ctr"/>
                      <a:r>
                        <a:rPr lang="en-US" sz="1600"/>
                        <a:t>Fisher &amp; Paykel</a:t>
                      </a:r>
                    </a:p>
                  </a:txBody>
                  <a:tcPr anchor="ctr"/>
                </a:tc>
                <a:tc>
                  <a:txBody>
                    <a:bodyPr/>
                    <a:lstStyle/>
                    <a:p>
                      <a:pPr algn="ctr"/>
                      <a:r>
                        <a:rPr lang="en-US" sz="1600"/>
                        <a:t>New Zealand</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Low (T-piece)</a:t>
                      </a:r>
                    </a:p>
                  </a:txBody>
                  <a:tcPr anchor="ctr"/>
                </a:tc>
                <a:tc>
                  <a:txBody>
                    <a:bodyPr/>
                    <a:lstStyle/>
                    <a:p>
                      <a:pPr algn="ctr"/>
                      <a:r>
                        <a:rPr lang="en-US" sz="1600"/>
                        <a:t>None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829127088"/>
                  </a:ext>
                </a:extLst>
              </a:tr>
              <a:tr h="770080">
                <a:tc>
                  <a:txBody>
                    <a:bodyPr/>
                    <a:lstStyle/>
                    <a:p>
                      <a:pPr algn="ctr"/>
                      <a:r>
                        <a:rPr lang="en-US" sz="1600"/>
                        <a:t>Mercury Medical</a:t>
                      </a:r>
                    </a:p>
                  </a:txBody>
                  <a:tcPr anchor="ctr"/>
                </a:tc>
                <a:tc>
                  <a:txBody>
                    <a:bodyPr/>
                    <a:lstStyle/>
                    <a:p>
                      <a:pPr algn="ctr"/>
                      <a:r>
                        <a:rPr lang="en-US" sz="1600"/>
                        <a:t>Malaysia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Low (Hyper) / High (Resus)</a:t>
                      </a:r>
                      <a:endParaRPr kumimoji="0" lang="en-US" sz="1600" b="0" i="0" u="none" strike="noStrike" kern="1200" cap="none" spc="0" normalizeH="0" baseline="0" noProof="0">
                        <a:ln>
                          <a:noFill/>
                        </a:ln>
                        <a:solidFill>
                          <a:prstClr val="black"/>
                        </a:solidFill>
                        <a:effectLst/>
                        <a:uLnTx/>
                        <a:uFillTx/>
                        <a:latin typeface="+mn-lt"/>
                        <a:ea typeface="+mn-ea"/>
                        <a:cs typeface="+mn-cs"/>
                      </a:endParaRPr>
                    </a:p>
                  </a:txBody>
                  <a:tcPr anchor="ctr"/>
                </a:tc>
                <a:tc>
                  <a:txBody>
                    <a:bodyPr/>
                    <a:lstStyle/>
                    <a:p>
                      <a:pPr algn="ctr"/>
                      <a:r>
                        <a:rPr lang="en-US" sz="1600"/>
                        <a:t>Premier</a:t>
                      </a:r>
                    </a:p>
                    <a:p>
                      <a:pPr algn="ctr"/>
                      <a:r>
                        <a:rPr lang="en-US" sz="1600"/>
                        <a:t>HPG (Neo-Tee)</a:t>
                      </a:r>
                    </a:p>
                    <a:p>
                      <a:pPr algn="ctr"/>
                      <a:r>
                        <a:rPr lang="en-US" sz="1600"/>
                        <a:t>Vizient (RFP)</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1136157495"/>
                  </a:ext>
                </a:extLst>
              </a:tr>
              <a:tr h="673719">
                <a:tc>
                  <a:txBody>
                    <a:bodyPr/>
                    <a:lstStyle/>
                    <a:p>
                      <a:pPr algn="ctr"/>
                      <a:r>
                        <a:rPr lang="en-US" sz="1600"/>
                        <a:t>Medtronic</a:t>
                      </a:r>
                    </a:p>
                  </a:txBody>
                  <a:tcPr anchor="ctr"/>
                </a:tc>
                <a:tc>
                  <a:txBody>
                    <a:bodyPr/>
                    <a:lstStyle/>
                    <a:p>
                      <a:pPr algn="ctr"/>
                      <a:r>
                        <a:rPr lang="en-US" sz="1600"/>
                        <a:t>Mexico</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Low (CO</a:t>
                      </a:r>
                      <a:r>
                        <a:rPr lang="en-US" sz="1600" baseline="-25000"/>
                        <a:t>2</a:t>
                      </a:r>
                      <a:r>
                        <a:rPr lang="en-US" sz="1600"/>
                        <a:t> indicator)</a:t>
                      </a:r>
                    </a:p>
                  </a:txBody>
                  <a:tcPr anchor="ctr"/>
                </a:tc>
                <a:tc>
                  <a:txBody>
                    <a:bodyPr/>
                    <a:lstStyle/>
                    <a:p>
                      <a:pPr algn="ctr"/>
                      <a:r>
                        <a:rPr lang="en-US" sz="1600"/>
                        <a:t>None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prstClr val="black"/>
                          </a:solidFill>
                          <a:effectLst/>
                          <a:uLnTx/>
                          <a:uFillTx/>
                        </a:rPr>
                        <a:t>Unknown</a:t>
                      </a:r>
                      <a:endParaRPr kumimoji="0" lang="en-US" sz="1600" b="0" i="0" u="none" strike="noStrike" kern="1200" cap="none" spc="0" normalizeH="0" baseline="0" noProof="0">
                        <a:ln>
                          <a:noFill/>
                        </a:ln>
                        <a:solidFill>
                          <a:prstClr val="black"/>
                        </a:solidFill>
                        <a:effectLst/>
                        <a:uLnTx/>
                        <a:uFillTx/>
                        <a:latin typeface="Arial" panose="020B0604020202020204"/>
                        <a:ea typeface="+mn-ea"/>
                        <a:cs typeface="+mn-cs"/>
                      </a:endParaRPr>
                    </a:p>
                  </a:txBody>
                  <a:tcPr anchor="ctr"/>
                </a:tc>
                <a:extLst>
                  <a:ext uri="{0D108BD9-81ED-4DB2-BD59-A6C34878D82A}">
                    <a16:rowId xmlns:a16="http://schemas.microsoft.com/office/drawing/2014/main" val="811892594"/>
                  </a:ext>
                </a:extLst>
              </a:tr>
            </a:tbl>
          </a:graphicData>
        </a:graphic>
      </p:graphicFrame>
      <p:sp>
        <p:nvSpPr>
          <p:cNvPr id="4" name="Slide Number Placeholder 3">
            <a:extLst>
              <a:ext uri="{FF2B5EF4-FFF2-40B4-BE49-F238E27FC236}">
                <a16:creationId xmlns:a16="http://schemas.microsoft.com/office/drawing/2014/main" id="{501E31A5-EBCB-EA54-C9CC-736F09089A7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291</a:t>
            </a:fld>
            <a:endParaRPr lang="en-US"/>
          </a:p>
        </p:txBody>
      </p:sp>
      <p:sp>
        <p:nvSpPr>
          <p:cNvPr id="5" name="Title 4">
            <a:extLst>
              <a:ext uri="{FF2B5EF4-FFF2-40B4-BE49-F238E27FC236}">
                <a16:creationId xmlns:a16="http://schemas.microsoft.com/office/drawing/2014/main" id="{FE3B1F4B-4D9F-5DEC-7B76-2E6575B3D785}"/>
              </a:ext>
            </a:extLst>
          </p:cNvPr>
          <p:cNvSpPr>
            <a:spLocks noGrp="1"/>
          </p:cNvSpPr>
          <p:nvPr>
            <p:ph type="title"/>
          </p:nvPr>
        </p:nvSpPr>
        <p:spPr>
          <a:xfrm>
            <a:off x="522219" y="419100"/>
            <a:ext cx="10515600" cy="668820"/>
          </a:xfrm>
        </p:spPr>
        <p:txBody>
          <a:bodyPr/>
          <a:lstStyle/>
          <a:p>
            <a:r>
              <a:rPr lang="en-US"/>
              <a:t> Competitive Landscape</a:t>
            </a:r>
          </a:p>
        </p:txBody>
      </p:sp>
    </p:spTree>
    <p:extLst>
      <p:ext uri="{BB962C8B-B14F-4D97-AF65-F5344CB8AC3E}">
        <p14:creationId xmlns:p14="http://schemas.microsoft.com/office/powerpoint/2010/main" val="3995498425"/>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2001E-1F0F-3449-1741-B509F2FD2DA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F2933E6-76BB-4F6E-02EC-D2FDB5885268}"/>
              </a:ext>
            </a:extLst>
          </p:cNvPr>
          <p:cNvSpPr txBox="1"/>
          <p:nvPr/>
        </p:nvSpPr>
        <p:spPr>
          <a:xfrm>
            <a:off x="-773331" y="3429000"/>
            <a:ext cx="7549516" cy="1292662"/>
          </a:xfrm>
          <a:prstGeom prst="rect">
            <a:avLst/>
          </a:prstGeom>
          <a:noFill/>
        </p:spPr>
        <p:txBody>
          <a:bodyPr wrap="square" numCol="1" rtlCol="0">
            <a:spAutoFit/>
          </a:bodyPr>
          <a:lstStyle/>
          <a:p>
            <a:pPr marL="342900" indent="-342900">
              <a:buFont typeface="Wingdings" panose="05000000000000000000" pitchFamily="2" charset="2"/>
              <a:buChar char="§"/>
            </a:pPr>
            <a:endParaRPr lang="en-US" sz="2000" b="1"/>
          </a:p>
          <a:p>
            <a:pPr marL="0" indent="0">
              <a:buNone/>
            </a:pPr>
            <a:endParaRPr lang="en-US" sz="2000" b="1"/>
          </a:p>
          <a:p>
            <a:pPr marL="0" indent="0">
              <a:buNone/>
            </a:pPr>
            <a:endParaRPr lang="en-US" sz="2000" b="1"/>
          </a:p>
          <a:p>
            <a:r>
              <a:rPr lang="en-US"/>
              <a:t>.</a:t>
            </a:r>
          </a:p>
        </p:txBody>
      </p:sp>
      <p:graphicFrame>
        <p:nvGraphicFramePr>
          <p:cNvPr id="5" name="Table 4">
            <a:extLst>
              <a:ext uri="{FF2B5EF4-FFF2-40B4-BE49-F238E27FC236}">
                <a16:creationId xmlns:a16="http://schemas.microsoft.com/office/drawing/2014/main" id="{775B0186-1FF8-1E46-9A79-7C604948423D}"/>
              </a:ext>
            </a:extLst>
          </p:cNvPr>
          <p:cNvGraphicFramePr>
            <a:graphicFrameLocks noGrp="1"/>
          </p:cNvGraphicFramePr>
          <p:nvPr>
            <p:extLst>
              <p:ext uri="{D42A27DB-BD31-4B8C-83A1-F6EECF244321}">
                <p14:modId xmlns:p14="http://schemas.microsoft.com/office/powerpoint/2010/main" val="939076761"/>
              </p:ext>
            </p:extLst>
          </p:nvPr>
        </p:nvGraphicFramePr>
        <p:xfrm>
          <a:off x="561975" y="1400175"/>
          <a:ext cx="10957758" cy="4841604"/>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247538">
                  <a:extLst>
                    <a:ext uri="{9D8B030D-6E8A-4147-A177-3AD203B41FA5}">
                      <a16:colId xmlns:a16="http://schemas.microsoft.com/office/drawing/2014/main" val="1704237337"/>
                    </a:ext>
                  </a:extLst>
                </a:gridCol>
                <a:gridCol w="1001630">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403467">
                <a:tc>
                  <a:txBody>
                    <a:bodyPr/>
                    <a:lstStyle/>
                    <a:p>
                      <a:pPr marL="91440" algn="l" fontAlgn="ctr">
                        <a:buNone/>
                      </a:pPr>
                      <a:r>
                        <a:rPr lang="en-US" sz="1000" u="none" strike="noStrike">
                          <a:effectLst/>
                        </a:rPr>
                        <a:t>Neal </a:t>
                      </a:r>
                      <a:r>
                        <a:rPr lang="en-US" sz="1000" u="none" strike="noStrike" err="1">
                          <a:effectLst/>
                        </a:rPr>
                        <a:t>Harpstrite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2513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National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and Hyperinflation Bags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2/28/2026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AirFlow, Hyper, Masks, PEEP, Bougies, MaxCap</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24111864"/>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 </a:t>
                      </a:r>
                      <a:r>
                        <a:rPr lang="en-US" sz="1000" u="none" strike="noStrike" err="1">
                          <a:effectLst/>
                        </a:rPr>
                        <a:t>SunMed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AirFlow</a:t>
                      </a:r>
                      <a:r>
                        <a:rPr lang="en-US" sz="1000" u="none" strike="noStrike">
                          <a:effectLst/>
                        </a:rPr>
                        <a:t>, Hyper, Masks, PEEP, </a:t>
                      </a:r>
                      <a:r>
                        <a:rPr lang="en-US" sz="1000" u="none" strike="noStrike" err="1">
                          <a:effectLst/>
                        </a:rPr>
                        <a:t>SafeT</a:t>
                      </a:r>
                      <a:r>
                        <a:rPr lang="en-US" sz="1000" u="none" strike="noStrike">
                          <a:effectLst/>
                        </a:rPr>
                        <a:t>, CO</a:t>
                      </a:r>
                      <a:r>
                        <a:rPr lang="en-US" sz="1000" u="none" strike="noStrike" baseline="-25000">
                          <a:effectLst/>
                        </a:rPr>
                        <a:t>2</a:t>
                      </a:r>
                      <a:r>
                        <a:rPr lang="en-US" sz="1000" u="none" strike="noStrike">
                          <a:effectLst/>
                        </a:rPr>
                        <a:t> Easy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878829395"/>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Premier</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 Products: Resuscitation Devices - </a:t>
                      </a:r>
                      <a:r>
                        <a:rPr lang="en-US" sz="1000" u="none" strike="noStrike" err="1">
                          <a:effectLst/>
                        </a:rPr>
                        <a:t>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Vyaire Resuscitation</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26337766"/>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Acurity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 </a:t>
                      </a:r>
                      <a:r>
                        <a:rPr lang="en-US" sz="1000" u="none" strike="noStrike" err="1">
                          <a:effectLst/>
                        </a:rPr>
                        <a:t>SunMed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AirFlow</a:t>
                      </a:r>
                      <a:r>
                        <a:rPr lang="en-US" sz="1000" u="none" strike="noStrike">
                          <a:effectLst/>
                        </a:rPr>
                        <a:t>, Hyper, Masks, PEEP, </a:t>
                      </a:r>
                      <a:r>
                        <a:rPr lang="en-US" sz="1000" u="none" strike="noStrike" err="1">
                          <a:effectLst/>
                        </a:rPr>
                        <a:t>SafeT</a:t>
                      </a:r>
                      <a:r>
                        <a:rPr lang="en-US" sz="1000" u="none" strike="noStrike">
                          <a:effectLst/>
                        </a:rPr>
                        <a:t>, CO</a:t>
                      </a:r>
                      <a:r>
                        <a:rPr lang="en-US" sz="1000" u="none" strike="noStrike" baseline="-25000">
                          <a:effectLst/>
                        </a:rPr>
                        <a:t>2</a:t>
                      </a:r>
                      <a:r>
                        <a:rPr lang="en-US" sz="1000" u="none" strike="noStrike">
                          <a:effectLst/>
                        </a:rPr>
                        <a:t> Easy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267286132"/>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 </a:t>
                      </a:r>
                      <a:r>
                        <a:rPr lang="en-US" sz="1000" u="none" strike="noStrike" err="1">
                          <a:effectLst/>
                        </a:rPr>
                        <a:t>SunMed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AirFlow</a:t>
                      </a:r>
                      <a:r>
                        <a:rPr lang="en-US" sz="1000" u="none" strike="noStrike">
                          <a:effectLst/>
                        </a:rPr>
                        <a:t>, Hyper, Masks, PEEP, </a:t>
                      </a:r>
                      <a:r>
                        <a:rPr lang="en-US" sz="1000" u="none" strike="noStrike" err="1">
                          <a:effectLst/>
                        </a:rPr>
                        <a:t>SafeT</a:t>
                      </a:r>
                      <a:r>
                        <a:rPr lang="en-US" sz="1000" u="none" strike="noStrike">
                          <a:effectLst/>
                        </a:rPr>
                        <a:t>, CO</a:t>
                      </a:r>
                      <a:r>
                        <a:rPr lang="en-US" sz="1000" u="none" strike="noStrike" baseline="-25000">
                          <a:effectLst/>
                        </a:rPr>
                        <a:t>2</a:t>
                      </a:r>
                      <a:r>
                        <a:rPr lang="en-US" sz="1000" u="none" strike="noStrike">
                          <a:effectLst/>
                        </a:rPr>
                        <a:t> Easy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548176782"/>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PP-NS-1763</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Alliant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Respiratory Therapy Products: Resuscitation Devices - </a:t>
                      </a:r>
                      <a:r>
                        <a:rPr lang="en-US" sz="1000" u="none" strike="noStrike" err="1">
                          <a:effectLst/>
                        </a:rPr>
                        <a:t>Vyaire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Vyaire</a:t>
                      </a:r>
                      <a:r>
                        <a:rPr lang="en-US" sz="1000" u="none" strike="noStrike">
                          <a:effectLst/>
                        </a:rPr>
                        <a:t> Resuscitation</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040856636"/>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Capstone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Devices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AirFlow</a:t>
                      </a:r>
                      <a:r>
                        <a:rPr lang="en-US" sz="1000" u="none" strike="noStrike">
                          <a:effectLst/>
                        </a:rPr>
                        <a:t>, Hyper, Masks, PEEP, </a:t>
                      </a:r>
                      <a:r>
                        <a:rPr lang="en-US" sz="1000" u="none" strike="noStrike" err="1">
                          <a:effectLst/>
                        </a:rPr>
                        <a:t>SafeT</a:t>
                      </a:r>
                      <a:r>
                        <a:rPr lang="en-US" sz="1000" u="none" strike="noStrike">
                          <a:effectLst/>
                        </a:rPr>
                        <a:t>, CO</a:t>
                      </a:r>
                      <a:r>
                        <a:rPr lang="en-US" sz="1000" u="none" strike="noStrike" baseline="-25000">
                          <a:effectLst/>
                        </a:rPr>
                        <a:t>2</a:t>
                      </a:r>
                      <a:r>
                        <a:rPr lang="en-US" sz="1000" u="none" strike="noStrike">
                          <a:effectLst/>
                        </a:rPr>
                        <a:t> Easy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843645500"/>
                  </a:ext>
                </a:extLst>
              </a:tr>
              <a:tr h="403467">
                <a:tc>
                  <a:txBody>
                    <a:bodyPr/>
                    <a:lstStyle/>
                    <a:p>
                      <a:pPr marL="91440" algn="l" fontAlgn="ctr">
                        <a:buNone/>
                      </a:pPr>
                      <a:r>
                        <a:rPr lang="en-US" sz="1000" u="none" strike="noStrike">
                          <a:effectLst/>
                        </a:rPr>
                        <a:t>Kevin Veenstra</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MS0880EX</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Excelerate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Disposable Manual Resuscitators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3/31/2026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Sole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Bags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766437233"/>
                  </a:ext>
                </a:extLst>
              </a:tr>
              <a:tr h="403467">
                <a:tc>
                  <a:txBody>
                    <a:bodyPr/>
                    <a:lstStyle/>
                    <a:p>
                      <a:pPr marL="91440" algn="l" fontAlgn="ctr">
                        <a:buNone/>
                      </a:pPr>
                      <a:r>
                        <a:rPr lang="en-US" sz="1000" u="none" strike="noStrike">
                          <a:effectLst/>
                        </a:rPr>
                        <a:t>Derrick Tsou</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10011679</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NPC</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aptitude agreement | Disposable Manual Resuscitators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7/31/2027</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Dual</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AirFlow</a:t>
                      </a:r>
                      <a:r>
                        <a:rPr lang="en-US" sz="1000" u="none" strike="noStrike">
                          <a:effectLst/>
                        </a:rPr>
                        <a:t>, Hyper, Masks, PEEP</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15684646"/>
                  </a:ext>
                </a:extLst>
              </a:tr>
              <a:tr h="4034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PP-NS-1761</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Yankee Alliance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Resuscitation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8/31/2026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Multi - Yellow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err="1">
                          <a:effectLst/>
                        </a:rPr>
                        <a:t>AirFlow</a:t>
                      </a:r>
                      <a:r>
                        <a:rPr lang="en-US" sz="1000" u="none" strike="noStrike">
                          <a:effectLst/>
                        </a:rPr>
                        <a:t>, Hyper, Masks, PEEP, </a:t>
                      </a:r>
                      <a:r>
                        <a:rPr lang="en-US" sz="1000" u="none" strike="noStrike" err="1">
                          <a:effectLst/>
                        </a:rPr>
                        <a:t>SafeT</a:t>
                      </a:r>
                      <a:r>
                        <a:rPr lang="en-US" sz="1000" u="none" strike="noStrike">
                          <a:effectLst/>
                        </a:rPr>
                        <a:t>, CO</a:t>
                      </a:r>
                      <a:r>
                        <a:rPr lang="en-US" sz="1000" u="none" strike="noStrike" baseline="-25000">
                          <a:effectLst/>
                        </a:rPr>
                        <a:t>2</a:t>
                      </a:r>
                      <a:r>
                        <a:rPr lang="en-US" sz="1000" u="none" strike="noStrike">
                          <a:effectLst/>
                        </a:rPr>
                        <a:t> Easy</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850482218"/>
                  </a:ext>
                </a:extLst>
              </a:tr>
              <a:tr h="403467">
                <a:tc>
                  <a:txBody>
                    <a:bodyPr/>
                    <a:lstStyle/>
                    <a:p>
                      <a:pPr marL="91440" algn="l" fontAlgn="ctr">
                        <a:buNone/>
                      </a:pPr>
                      <a:r>
                        <a:rPr lang="en-US" sz="1000" u="none" strike="noStrike">
                          <a:effectLst/>
                        </a:rPr>
                        <a:t>John Bowen</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SUN-317252</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Mayo Clinic</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Hyperinflation Bags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4/30/2026</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Custom contract - hyperinflation bags</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114239072"/>
                  </a:ext>
                </a:extLst>
              </a:tr>
              <a:tr h="403467">
                <a:tc>
                  <a:txBody>
                    <a:bodyPr/>
                    <a:lstStyle/>
                    <a:p>
                      <a:pPr marL="91440" algn="l" fontAlgn="ctr">
                        <a:buNone/>
                      </a:pPr>
                      <a:r>
                        <a:rPr lang="en-US" sz="1000" u="none" strike="noStrike">
                          <a:effectLst/>
                        </a:rPr>
                        <a:t>Blair Hobgood</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RESP34</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Partners Cooperative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Hyperinflation Bags (contract extension in process)</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1/31/2025</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Sole </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00" u="none" strike="noStrike">
                          <a:effectLst/>
                        </a:rPr>
                        <a:t>Westmed Hyper-Inflation Bag</a:t>
                      </a:r>
                      <a:endParaRPr lang="en-US" sz="100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1342454357"/>
                  </a:ext>
                </a:extLst>
              </a:tr>
            </a:tbl>
          </a:graphicData>
        </a:graphic>
      </p:graphicFrame>
      <p:sp>
        <p:nvSpPr>
          <p:cNvPr id="2" name="Title 1">
            <a:extLst>
              <a:ext uri="{FF2B5EF4-FFF2-40B4-BE49-F238E27FC236}">
                <a16:creationId xmlns:a16="http://schemas.microsoft.com/office/drawing/2014/main" id="{E5A6984A-1363-9358-58F3-4A43D739392B}"/>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Resus / Hyperinflation: </a:t>
            </a:r>
            <a:r>
              <a:rPr lang="en-US" sz="3000" b="1">
                <a:ln w="0"/>
                <a:solidFill>
                  <a:srgbClr val="1B51A4"/>
                </a:solidFill>
                <a:latin typeface="Arial" panose="020B0604020202020204" pitchFamily="34" charset="0"/>
                <a:cs typeface="Arial" panose="020B0604020202020204" pitchFamily="34" charset="0"/>
              </a:rPr>
              <a:t>Contracts</a:t>
            </a:r>
            <a:endParaRPr lang="en-US"/>
          </a:p>
        </p:txBody>
      </p:sp>
    </p:spTree>
    <p:extLst>
      <p:ext uri="{BB962C8B-B14F-4D97-AF65-F5344CB8AC3E}">
        <p14:creationId xmlns:p14="http://schemas.microsoft.com/office/powerpoint/2010/main" val="135855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43212-9B73-06DC-8D10-2E8A7DA99F9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20367A9-4074-114F-D5D3-094C1908C669}"/>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Resus / Hyperinflation: Highest Volume SKUs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B2F65BAA-A0AC-66AD-0303-5EE9E7E25F4A}"/>
              </a:ext>
            </a:extLst>
          </p:cNvPr>
          <p:cNvSpPr txBox="1"/>
          <p:nvPr/>
        </p:nvSpPr>
        <p:spPr>
          <a:xfrm>
            <a:off x="314324" y="1246023"/>
            <a:ext cx="10963276" cy="4555093"/>
          </a:xfrm>
          <a:prstGeom prst="rect">
            <a:avLst/>
          </a:prstGeom>
          <a:noFill/>
        </p:spPr>
        <p:txBody>
          <a:bodyPr wrap="square" lIns="91440" tIns="45720" rIns="91440" bIns="45720" numCol="1" rtlCol="0" anchor="t">
            <a:spAutoFit/>
          </a:bodyPr>
          <a:lstStyle/>
          <a:p>
            <a:pPr marL="0" indent="0">
              <a:buNone/>
            </a:pPr>
            <a:endParaRPr lang="en-US" sz="2000" b="1">
              <a:cs typeface="Arial"/>
            </a:endParaRPr>
          </a:p>
          <a:p>
            <a:pPr lvl="1"/>
            <a:r>
              <a:rPr lang="en-US" sz="2000" b="1">
                <a:latin typeface="Aptos"/>
              </a:rPr>
              <a:t>High Volume:</a:t>
            </a:r>
            <a:endParaRPr lang="en-US" sz="2000" b="1">
              <a:solidFill>
                <a:srgbClr val="444444"/>
              </a:solidFill>
              <a:latin typeface="Aptos"/>
            </a:endParaRPr>
          </a:p>
          <a:p>
            <a:pPr lvl="1"/>
            <a:r>
              <a:rPr lang="en-US" sz="2000">
                <a:latin typeface="Aptos"/>
              </a:rPr>
              <a:t>AF5140MB | AIRFLOW ADULT WITH BAG RES, MANO, FILTER &amp; MASK</a:t>
            </a:r>
            <a:endParaRPr lang="en-US" sz="2000">
              <a:solidFill>
                <a:srgbClr val="444444"/>
              </a:solidFill>
              <a:latin typeface="Aptos"/>
            </a:endParaRPr>
          </a:p>
          <a:p>
            <a:pPr lvl="1"/>
            <a:r>
              <a:rPr lang="en-US" sz="2000">
                <a:latin typeface="Aptos"/>
              </a:rPr>
              <a:t>AF5040MBP | AIRFLOW ADULT WITH BAG RES, FILTER, PEEP &amp; MASK</a:t>
            </a:r>
            <a:endParaRPr lang="en-US" sz="2000">
              <a:solidFill>
                <a:srgbClr val="444444"/>
              </a:solidFill>
              <a:latin typeface="Aptos"/>
            </a:endParaRPr>
          </a:p>
          <a:p>
            <a:pPr lvl="1"/>
            <a:r>
              <a:rPr lang="en-US" sz="2000">
                <a:latin typeface="Aptos"/>
              </a:rPr>
              <a:t>AF5140MBP | AIRFLOW ADULT WITH BAG RES, MANO, FILTER, PEEP &amp; MASK</a:t>
            </a:r>
            <a:endParaRPr lang="en-US" sz="2000">
              <a:solidFill>
                <a:srgbClr val="444444"/>
              </a:solidFill>
              <a:latin typeface="Aptos"/>
            </a:endParaRPr>
          </a:p>
          <a:p>
            <a:pPr lvl="1"/>
            <a:r>
              <a:rPr lang="en-US" sz="2000">
                <a:latin typeface="Aptos"/>
              </a:rPr>
              <a:t>2K8005 | RESUS, ADLT W/MASK, 40" TBG, 6/CS</a:t>
            </a:r>
            <a:endParaRPr lang="en-US" sz="2000">
              <a:solidFill>
                <a:srgbClr val="444444"/>
              </a:solidFill>
              <a:latin typeface="Aptos"/>
            </a:endParaRPr>
          </a:p>
          <a:p>
            <a:pPr lvl="1"/>
            <a:r>
              <a:rPr lang="en-US" sz="2000">
                <a:latin typeface="Aptos"/>
              </a:rPr>
              <a:t>2K8004 | RESUS, ADLT W/MASK, RESV BAG, 6/CS</a:t>
            </a:r>
            <a:endParaRPr lang="en-US" sz="2000">
              <a:solidFill>
                <a:srgbClr val="444444"/>
              </a:solidFill>
              <a:latin typeface="Aptos"/>
            </a:endParaRPr>
          </a:p>
          <a:p>
            <a:pPr lvl="1"/>
            <a:r>
              <a:rPr lang="en-US" sz="2000">
                <a:latin typeface="Aptos"/>
              </a:rPr>
              <a:t>2K8036 | RESUS, ADLT W/MASK, 40" TBG, PEEP 6/CS</a:t>
            </a:r>
            <a:endParaRPr lang="en-US" sz="2000">
              <a:solidFill>
                <a:srgbClr val="444444"/>
              </a:solidFill>
              <a:latin typeface="Aptos"/>
            </a:endParaRPr>
          </a:p>
          <a:p>
            <a:pPr lvl="1"/>
            <a:r>
              <a:rPr lang="en-US" sz="2000">
                <a:latin typeface="Aptos"/>
              </a:rPr>
              <a:t>AF5040MB | AIRFLOW ADULT WITH BAG RES, FILTER &amp; MASK</a:t>
            </a:r>
            <a:endParaRPr lang="en-US" sz="2000">
              <a:solidFill>
                <a:srgbClr val="444444"/>
              </a:solidFill>
              <a:latin typeface="Aptos"/>
            </a:endParaRPr>
          </a:p>
          <a:p>
            <a:pPr lvl="1"/>
            <a:endParaRPr lang="en-US" sz="2000">
              <a:latin typeface="Aptos"/>
            </a:endParaRPr>
          </a:p>
          <a:p>
            <a:pPr lvl="1"/>
            <a:r>
              <a:rPr lang="en-US" sz="2000">
                <a:latin typeface="Aptos"/>
              </a:rPr>
              <a:t>*</a:t>
            </a:r>
            <a:r>
              <a:rPr lang="en-US" sz="2000" err="1">
                <a:latin typeface="Aptos"/>
              </a:rPr>
              <a:t>AirFlow</a:t>
            </a:r>
            <a:r>
              <a:rPr lang="en-US" sz="2000">
                <a:latin typeface="Aptos"/>
              </a:rPr>
              <a:t> exclusive with Tri-Anim (hyper is not exclusive)</a:t>
            </a:r>
            <a:endParaRPr lang="en-US" sz="2000">
              <a:solidFill>
                <a:srgbClr val="444444"/>
              </a:solidFill>
              <a:latin typeface="Aptos"/>
            </a:endParaRPr>
          </a:p>
          <a:p>
            <a:endParaRPr lang="en-US" sz="1200">
              <a:solidFill>
                <a:srgbClr val="444444"/>
              </a:solidFill>
              <a:latin typeface="Aptos"/>
            </a:endParaRPr>
          </a:p>
          <a:p>
            <a:pPr marL="0" indent="0">
              <a:buNone/>
            </a:pPr>
            <a:endParaRPr lang="en-US" sz="2000" b="1">
              <a:cs typeface="Arial"/>
            </a:endParaRPr>
          </a:p>
          <a:p>
            <a:pPr marL="0" indent="0">
              <a:buNone/>
            </a:pPr>
            <a:endParaRPr lang="en-US" sz="2000" b="1">
              <a:cs typeface="Arial"/>
            </a:endParaRPr>
          </a:p>
          <a:p>
            <a:r>
              <a:rPr lang="en-US"/>
              <a:t>.</a:t>
            </a:r>
            <a:endParaRPr lang="en-US">
              <a:cs typeface="Arial"/>
            </a:endParaRPr>
          </a:p>
        </p:txBody>
      </p:sp>
    </p:spTree>
    <p:extLst>
      <p:ext uri="{BB962C8B-B14F-4D97-AF65-F5344CB8AC3E}">
        <p14:creationId xmlns:p14="http://schemas.microsoft.com/office/powerpoint/2010/main" val="89719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43212-9B73-06DC-8D10-2E8A7DA99F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872C65-345E-E921-CF80-074D510908EC}"/>
              </a:ext>
            </a:extLst>
          </p:cNvPr>
          <p:cNvSpPr>
            <a:spLocks noGrp="1"/>
          </p:cNvSpPr>
          <p:nvPr>
            <p:ph idx="1"/>
          </p:nvPr>
        </p:nvSpPr>
        <p:spPr/>
        <p:txBody>
          <a:bodyPr>
            <a:normAutofit/>
          </a:bodyPr>
          <a:lstStyle/>
          <a:p>
            <a:pPr marL="342900" indent="-342900">
              <a:spcBef>
                <a:spcPts val="1600"/>
              </a:spcBef>
              <a:buFont typeface="Arial" panose="020B0604020202020204" pitchFamily="34" charset="0"/>
              <a:buChar char="•"/>
            </a:pPr>
            <a:r>
              <a:rPr lang="en-US" sz="2000"/>
              <a:t>What products are you currently using for Resuscitation / Hyperinflation?</a:t>
            </a:r>
          </a:p>
          <a:p>
            <a:pPr marL="342900" indent="-342900">
              <a:spcBef>
                <a:spcPts val="1600"/>
              </a:spcBef>
              <a:buFont typeface="Arial" panose="020B0604020202020204" pitchFamily="34" charset="0"/>
              <a:buChar char="•"/>
            </a:pPr>
            <a:r>
              <a:rPr lang="en-US" sz="2000"/>
              <a:t>What accessories do you use? Are they attached (filter, manometer, peep)?</a:t>
            </a:r>
          </a:p>
          <a:p>
            <a:pPr marL="342900" indent="-342900">
              <a:spcBef>
                <a:spcPts val="1600"/>
              </a:spcBef>
              <a:buFont typeface="Arial" panose="020B0604020202020204" pitchFamily="34" charset="0"/>
              <a:buChar char="•"/>
            </a:pPr>
            <a:r>
              <a:rPr lang="en-US" sz="2000"/>
              <a:t>How might it help if accessories were already attached (safety, time savings)?</a:t>
            </a:r>
          </a:p>
          <a:p>
            <a:pPr marL="342900" indent="-342900">
              <a:buFont typeface="Arial" panose="020B0604020202020204" pitchFamily="34" charset="0"/>
              <a:buChar char="•"/>
            </a:pPr>
            <a:endParaRPr lang="en-US" sz="2000"/>
          </a:p>
          <a:p>
            <a:pPr marL="0" indent="0">
              <a:buNone/>
            </a:pPr>
            <a:r>
              <a:rPr lang="en-US" sz="2000">
                <a:hlinkClick r:id="rId3"/>
              </a:rPr>
              <a:t>AirFlow Training Video</a:t>
            </a:r>
            <a:endParaRPr lang="en-US" sz="2000"/>
          </a:p>
          <a:p>
            <a:r>
              <a:rPr lang="en-US" sz="1400"/>
              <a:t>(8:55)</a:t>
            </a:r>
          </a:p>
          <a:p>
            <a:pPr marL="0" indent="0">
              <a:buNone/>
            </a:pPr>
            <a:endParaRPr lang="en-US" sz="2000"/>
          </a:p>
          <a:p>
            <a:pPr marL="0" indent="0">
              <a:buNone/>
            </a:pPr>
            <a:r>
              <a:rPr lang="en-US" sz="2000">
                <a:hlinkClick r:id="rId4"/>
              </a:rPr>
              <a:t>Hyperinflation System Training Video</a:t>
            </a:r>
            <a:endParaRPr lang="en-US" sz="2000"/>
          </a:p>
          <a:p>
            <a:r>
              <a:rPr lang="en-US" sz="1400"/>
              <a:t>(10:55)</a:t>
            </a:r>
            <a:endParaRPr lang="en-US" sz="2000"/>
          </a:p>
        </p:txBody>
      </p:sp>
      <p:sp>
        <p:nvSpPr>
          <p:cNvPr id="2" name="Title 1">
            <a:extLst>
              <a:ext uri="{FF2B5EF4-FFF2-40B4-BE49-F238E27FC236}">
                <a16:creationId xmlns:a16="http://schemas.microsoft.com/office/drawing/2014/main" id="{6F23734E-9DE6-AE57-9780-944A32396B6F}"/>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Resus / Hyperinflation: Questions to Ask</a:t>
            </a:r>
            <a:endParaRPr lang="en-US"/>
          </a:p>
        </p:txBody>
      </p:sp>
    </p:spTree>
    <p:extLst>
      <p:ext uri="{BB962C8B-B14F-4D97-AF65-F5344CB8AC3E}">
        <p14:creationId xmlns:p14="http://schemas.microsoft.com/office/powerpoint/2010/main" val="3200646133"/>
      </p:ext>
    </p:extLst>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7F8A0-BA30-83CE-99BC-3FE8B15C0C2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DDE6DF5-110E-51B7-02FE-DF54AFEF55FC}"/>
              </a:ext>
            </a:extLst>
          </p:cNvPr>
          <p:cNvSpPr txBox="1"/>
          <p:nvPr/>
        </p:nvSpPr>
        <p:spPr>
          <a:xfrm>
            <a:off x="8041640" y="1241550"/>
            <a:ext cx="4536440" cy="6155531"/>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t>Demo Kit (VT1000)</a:t>
            </a: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r>
              <a:rPr lang="en-US" sz="1400">
                <a:ea typeface="+mn-lt"/>
                <a:cs typeface="+mn-lt"/>
                <a:hlinkClick r:id="rId3"/>
              </a:rPr>
              <a:t>Hyper Training Video</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Ventlab Hyperinflation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Hyperinflation Numbering Matrix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5"/>
              </a:rPr>
              <a:t>AirFlow Lit Sheet</a:t>
            </a:r>
            <a:endParaRPr lang="en-US" sz="1400">
              <a:cs typeface="Arial" panose="020B0604020202020204"/>
            </a:endParaRP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r>
              <a:rPr lang="en-US" sz="1400">
                <a:ea typeface="+mn-lt"/>
                <a:cs typeface="+mn-lt"/>
                <a:hlinkClick r:id="rId6"/>
              </a:rPr>
              <a:t>AirFlow Training Video</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7"/>
              </a:rPr>
              <a:t>PEEP Valve Lit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8"/>
              </a:rPr>
              <a:t>AirFlow Animation Video</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9"/>
              </a:rPr>
              <a:t>SafeT Podcast Internal </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10"/>
              </a:rPr>
              <a:t>T-Piece Neonatal Circuit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endParaRPr lang="en-US" sz="1400">
              <a:cs typeface="Arial" panose="020B0604020202020204"/>
            </a:endParaRPr>
          </a:p>
          <a:p>
            <a:endParaRPr lang="en-US">
              <a:cs typeface="Arial" panose="020B0604020202020204"/>
            </a:endParaRPr>
          </a:p>
          <a:p>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p:txBody>
      </p:sp>
      <p:sp>
        <p:nvSpPr>
          <p:cNvPr id="3" name="Content Placeholder 2">
            <a:extLst>
              <a:ext uri="{FF2B5EF4-FFF2-40B4-BE49-F238E27FC236}">
                <a16:creationId xmlns:a16="http://schemas.microsoft.com/office/drawing/2014/main" id="{1F7256EC-D17C-B12F-4942-5E992E4DE145}"/>
              </a:ext>
            </a:extLst>
          </p:cNvPr>
          <p:cNvSpPr>
            <a:spLocks noGrp="1"/>
          </p:cNvSpPr>
          <p:nvPr>
            <p:ph idx="1"/>
          </p:nvPr>
        </p:nvSpPr>
        <p:spPr>
          <a:xfrm>
            <a:off x="561975" y="1400175"/>
            <a:ext cx="7247495" cy="4737153"/>
          </a:xfrm>
        </p:spPr>
        <p:txBody>
          <a:bodyPr vert="horz" lIns="91440" tIns="45720" rIns="91440" bIns="45720" rtlCol="0" anchor="t">
            <a:normAutofit fontScale="70000" lnSpcReduction="20000"/>
          </a:bodyPr>
          <a:lstStyle/>
          <a:p>
            <a:pPr marL="285750" indent="-285750">
              <a:lnSpc>
                <a:spcPct val="120000"/>
              </a:lnSpc>
              <a:buFont typeface="Arial" panose="020B0604020202020204" pitchFamily="34" charset="0"/>
              <a:buChar char="•"/>
            </a:pPr>
            <a:r>
              <a:rPr lang="en-US" sz="2400">
                <a:latin typeface="Arial"/>
                <a:cs typeface="Arial"/>
              </a:rPr>
              <a:t>Filter (for Resus) &amp; Manometer already attached ensures safety (</a:t>
            </a:r>
            <a:r>
              <a:rPr lang="en-US" sz="2400" err="1">
                <a:latin typeface="Arial"/>
                <a:cs typeface="Arial"/>
              </a:rPr>
              <a:t>poss</a:t>
            </a:r>
            <a:r>
              <a:rPr lang="en-US" sz="2400">
                <a:latin typeface="Arial"/>
                <a:cs typeface="Arial"/>
              </a:rPr>
              <a:t> reduced insufflation, vomiting, pneumonia, etc.)</a:t>
            </a:r>
          </a:p>
          <a:p>
            <a:pPr marL="285750" indent="-285750">
              <a:lnSpc>
                <a:spcPct val="120000"/>
              </a:lnSpc>
              <a:buFont typeface="Arial" panose="020B0604020202020204" pitchFamily="34" charset="0"/>
              <a:buChar char="•"/>
            </a:pPr>
            <a:r>
              <a:rPr lang="en-US" sz="2400">
                <a:latin typeface="Arial"/>
                <a:cs typeface="Arial"/>
              </a:rPr>
              <a:t>Reduce SKUs if product has attachments already</a:t>
            </a:r>
          </a:p>
          <a:p>
            <a:pPr marL="285750" indent="-285750">
              <a:lnSpc>
                <a:spcPct val="120000"/>
              </a:lnSpc>
              <a:buFont typeface="Arial" panose="020B0604020202020204" pitchFamily="34" charset="0"/>
              <a:buChar char="•"/>
            </a:pPr>
            <a:r>
              <a:rPr lang="en-US" sz="2400">
                <a:latin typeface="Arial"/>
                <a:cs typeface="Arial"/>
              </a:rPr>
              <a:t>Training protocols and treatments more uniform &amp; more consistent with accessories already attached.</a:t>
            </a:r>
          </a:p>
          <a:p>
            <a:pPr marL="285750" indent="-285750">
              <a:lnSpc>
                <a:spcPct val="120000"/>
              </a:lnSpc>
              <a:buFont typeface="Arial" panose="020B0604020202020204" pitchFamily="34" charset="0"/>
              <a:buChar char="•"/>
            </a:pPr>
            <a:r>
              <a:rPr lang="en-US" sz="2400"/>
              <a:t>Better accommodates traveling and new nurses not as familiar with protocols.</a:t>
            </a:r>
          </a:p>
          <a:p>
            <a:pPr marL="285750" indent="-285750">
              <a:lnSpc>
                <a:spcPct val="120000"/>
              </a:lnSpc>
              <a:buFont typeface="Arial" panose="020B0604020202020204" pitchFamily="34" charset="0"/>
              <a:buChar char="•"/>
            </a:pPr>
            <a:r>
              <a:rPr lang="en-US" sz="2400">
                <a:latin typeface="Arial"/>
                <a:cs typeface="Arial"/>
              </a:rPr>
              <a:t>Saves time of having to find and attach components in critical life-saving situations.</a:t>
            </a:r>
          </a:p>
          <a:p>
            <a:pPr marL="285750" indent="-285750">
              <a:lnSpc>
                <a:spcPct val="120000"/>
              </a:lnSpc>
              <a:buChar char="•"/>
            </a:pPr>
            <a:r>
              <a:rPr lang="en-US">
                <a:latin typeface="Arial"/>
                <a:cs typeface="Arial"/>
              </a:rPr>
              <a:t>Note: sell through Tri-Anim representative</a:t>
            </a:r>
            <a:endParaRPr lang="en-US" sz="2400"/>
          </a:p>
          <a:p>
            <a:pPr>
              <a:lnSpc>
                <a:spcPct val="120000"/>
              </a:lnSpc>
            </a:pPr>
            <a:endParaRPr lang="en-US"/>
          </a:p>
          <a:p>
            <a:pPr marL="0" indent="0">
              <a:lnSpc>
                <a:spcPct val="120000"/>
              </a:lnSpc>
              <a:buNone/>
            </a:pPr>
            <a:r>
              <a:rPr lang="en-US" sz="2400"/>
              <a:t>*Prime Targets: </a:t>
            </a:r>
          </a:p>
          <a:p>
            <a:pPr marL="342900" indent="-342900">
              <a:lnSpc>
                <a:spcPct val="120000"/>
              </a:lnSpc>
              <a:buFont typeface="Wingdings" panose="05000000000000000000" pitchFamily="2" charset="2"/>
              <a:buChar char="§"/>
            </a:pPr>
            <a:r>
              <a:rPr lang="en-US" sz="2400"/>
              <a:t>Resus/Hyper on contract with HealthTrust (sole w/ HCA, sold direct),</a:t>
            </a:r>
            <a:br>
              <a:rPr lang="en-US" sz="2400"/>
            </a:br>
            <a:r>
              <a:rPr lang="en-US" sz="2400"/>
              <a:t>On Vizient &amp; Premier through Tri-Anim.</a:t>
            </a:r>
          </a:p>
        </p:txBody>
      </p:sp>
      <p:sp>
        <p:nvSpPr>
          <p:cNvPr id="2" name="Title 1">
            <a:extLst>
              <a:ext uri="{FF2B5EF4-FFF2-40B4-BE49-F238E27FC236}">
                <a16:creationId xmlns:a16="http://schemas.microsoft.com/office/drawing/2014/main" id="{02840282-AE80-B800-92D3-3B10687127C1}"/>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Resus / Hyperinflation: Key Selling Points</a:t>
            </a:r>
            <a:endParaRPr lang="en-US"/>
          </a:p>
        </p:txBody>
      </p:sp>
    </p:spTree>
    <p:extLst>
      <p:ext uri="{BB962C8B-B14F-4D97-AF65-F5344CB8AC3E}">
        <p14:creationId xmlns:p14="http://schemas.microsoft.com/office/powerpoint/2010/main" val="1894692026"/>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077FA-0EE0-EF6A-DCE4-6DC9EBE9E48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103735-D9DE-5077-26C3-3090BC4629B7}"/>
              </a:ext>
            </a:extLst>
          </p:cNvPr>
          <p:cNvSpPr>
            <a:spLocks noGrp="1"/>
          </p:cNvSpPr>
          <p:nvPr>
            <p:ph idx="1"/>
          </p:nvPr>
        </p:nvSpPr>
        <p:spPr/>
        <p:txBody>
          <a:bodyPr>
            <a:normAutofit fontScale="85000" lnSpcReduction="20000"/>
          </a:bodyPr>
          <a:lstStyle/>
          <a:p>
            <a:pPr marL="0" indent="0">
              <a:buNone/>
            </a:pPr>
            <a:r>
              <a:rPr lang="en-US" b="1"/>
              <a:t>This is more expensive than current </a:t>
            </a:r>
            <a:r>
              <a:rPr lang="en-US" b="1" err="1"/>
              <a:t>Ambu</a:t>
            </a:r>
            <a:endParaRPr lang="en-US" b="1"/>
          </a:p>
          <a:p>
            <a:pPr marL="0" indent="0">
              <a:buNone/>
            </a:pPr>
            <a:r>
              <a:rPr lang="en-US"/>
              <a:t>The </a:t>
            </a:r>
            <a:r>
              <a:rPr lang="en-US" err="1"/>
              <a:t>AirFlow</a:t>
            </a:r>
            <a:r>
              <a:rPr lang="en-US"/>
              <a:t> comes with important safety features (compare cost of individual components). </a:t>
            </a:r>
            <a:r>
              <a:rPr lang="en-US" err="1"/>
              <a:t>Ambu</a:t>
            </a:r>
            <a:r>
              <a:rPr lang="en-US"/>
              <a:t> costs more than we do with these components attached.</a:t>
            </a:r>
          </a:p>
          <a:p>
            <a:pPr marL="0" indent="0">
              <a:buNone/>
            </a:pPr>
            <a:endParaRPr lang="en-US"/>
          </a:p>
          <a:p>
            <a:r>
              <a:rPr lang="en-US" b="1"/>
              <a:t>We don’t need a monometer, our therapist know what they are doing</a:t>
            </a:r>
          </a:p>
          <a:p>
            <a:r>
              <a:rPr lang="en-US"/>
              <a:t>A monometer provides important safety measures during critical situations, especially for less experienced staff. I don’t need a speedometer but glad I have one when I see a policeman.</a:t>
            </a:r>
          </a:p>
          <a:p>
            <a:r>
              <a:rPr lang="en-US"/>
              <a:t>When transporting patient, monometer allows you to match PIP patient was getting from vent, remaining close to the tidal volume they were getting with the vent.</a:t>
            </a:r>
          </a:p>
          <a:p>
            <a:endParaRPr lang="en-US"/>
          </a:p>
          <a:p>
            <a:r>
              <a:rPr lang="en-US" b="1"/>
              <a:t>We don’t need a filter</a:t>
            </a:r>
          </a:p>
          <a:p>
            <a:r>
              <a:rPr lang="en-US"/>
              <a:t>A filter protects the staff since the patients’ infection condition is often unknown.</a:t>
            </a:r>
          </a:p>
          <a:p>
            <a:endParaRPr lang="en-US"/>
          </a:p>
          <a:p>
            <a:r>
              <a:rPr lang="en-US"/>
              <a:t>Note: Fits-all Connector is red so clinician can easily identify that it is connected to the flowmeter.</a:t>
            </a:r>
          </a:p>
          <a:p>
            <a:endParaRPr lang="en-US"/>
          </a:p>
        </p:txBody>
      </p:sp>
      <p:sp>
        <p:nvSpPr>
          <p:cNvPr id="2" name="Title 1">
            <a:extLst>
              <a:ext uri="{FF2B5EF4-FFF2-40B4-BE49-F238E27FC236}">
                <a16:creationId xmlns:a16="http://schemas.microsoft.com/office/drawing/2014/main" id="{EF6BBC82-B6C1-E95B-3FEA-7657F0F4D9E4}"/>
              </a:ext>
            </a:extLst>
          </p:cNvPr>
          <p:cNvSpPr>
            <a:spLocks noGrp="1"/>
          </p:cNvSpPr>
          <p:nvPr>
            <p:ph type="title"/>
          </p:nvPr>
        </p:nvSpPr>
        <p:spPr/>
        <p:txBody>
          <a:bodyPr>
            <a:normAutofit/>
          </a:bodyPr>
          <a:lstStyle/>
          <a:p>
            <a:r>
              <a:rPr lang="en-US" sz="2800" b="1">
                <a:ln w="0"/>
                <a:solidFill>
                  <a:srgbClr val="1B51A4"/>
                </a:solidFill>
                <a:latin typeface="Arial" panose="020B0604020202020204" pitchFamily="34" charset="0"/>
                <a:cs typeface="Arial" panose="020B0604020202020204" pitchFamily="34" charset="0"/>
              </a:rPr>
              <a:t>Resus / Hyperinflation: </a:t>
            </a:r>
            <a:r>
              <a:rPr lang="en-US" sz="3000" b="1">
                <a:ln w="0"/>
                <a:solidFill>
                  <a:srgbClr val="1B51A4"/>
                </a:solidFill>
                <a:latin typeface="Arial" panose="020B0604020202020204" pitchFamily="34" charset="0"/>
                <a:cs typeface="Arial" panose="020B0604020202020204" pitchFamily="34" charset="0"/>
              </a:rPr>
              <a:t>Objection Handling</a:t>
            </a:r>
            <a:endParaRPr lang="en-US"/>
          </a:p>
        </p:txBody>
      </p:sp>
    </p:spTree>
    <p:extLst>
      <p:ext uri="{BB962C8B-B14F-4D97-AF65-F5344CB8AC3E}">
        <p14:creationId xmlns:p14="http://schemas.microsoft.com/office/powerpoint/2010/main" val="1034949610"/>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252CC0-40A7-DF9A-E335-0945AB34C37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9811B8-7BAD-1515-DBF9-85B0ED5B0C52}"/>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297</a:t>
            </a:fld>
            <a:endParaRPr lang="en-US"/>
          </a:p>
        </p:txBody>
      </p:sp>
      <p:sp>
        <p:nvSpPr>
          <p:cNvPr id="3" name="Title 2">
            <a:extLst>
              <a:ext uri="{FF2B5EF4-FFF2-40B4-BE49-F238E27FC236}">
                <a16:creationId xmlns:a16="http://schemas.microsoft.com/office/drawing/2014/main" id="{2846596C-886B-096F-8D46-BE0676064E5F}"/>
              </a:ext>
            </a:extLst>
          </p:cNvPr>
          <p:cNvSpPr>
            <a:spLocks noGrp="1"/>
          </p:cNvSpPr>
          <p:nvPr>
            <p:ph type="title"/>
          </p:nvPr>
        </p:nvSpPr>
        <p:spPr>
          <a:xfrm>
            <a:off x="3329609" y="3676303"/>
            <a:ext cx="8311302" cy="2635399"/>
          </a:xfrm>
        </p:spPr>
        <p:txBody>
          <a:bodyPr>
            <a:normAutofit/>
          </a:bodyPr>
          <a:lstStyle/>
          <a:p>
            <a:r>
              <a:rPr lang="en-US"/>
              <a:t>HME - HMEF </a:t>
            </a:r>
            <a:br>
              <a:rPr lang="en-US"/>
            </a:br>
            <a:br>
              <a:rPr lang="en-US"/>
            </a:br>
            <a:endParaRPr lang="en-US"/>
          </a:p>
        </p:txBody>
      </p:sp>
    </p:spTree>
    <p:extLst>
      <p:ext uri="{BB962C8B-B14F-4D97-AF65-F5344CB8AC3E}">
        <p14:creationId xmlns:p14="http://schemas.microsoft.com/office/powerpoint/2010/main" val="957660138"/>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447682B-3F86-DAD6-87AA-E0D3184861E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298</a:t>
            </a:fld>
            <a:endParaRPr lang="en-US"/>
          </a:p>
        </p:txBody>
      </p:sp>
      <p:sp>
        <p:nvSpPr>
          <p:cNvPr id="4" name="Title 3">
            <a:extLst>
              <a:ext uri="{FF2B5EF4-FFF2-40B4-BE49-F238E27FC236}">
                <a16:creationId xmlns:a16="http://schemas.microsoft.com/office/drawing/2014/main" id="{ED8BD4AB-FEF9-DB1E-099B-8DFE766627C6}"/>
              </a:ext>
            </a:extLst>
          </p:cNvPr>
          <p:cNvSpPr>
            <a:spLocks noGrp="1"/>
          </p:cNvSpPr>
          <p:nvPr>
            <p:ph type="title"/>
          </p:nvPr>
        </p:nvSpPr>
        <p:spPr>
          <a:xfrm>
            <a:off x="522219" y="419100"/>
            <a:ext cx="10515600" cy="668820"/>
          </a:xfrm>
        </p:spPr>
        <p:txBody>
          <a:bodyPr/>
          <a:lstStyle/>
          <a:p>
            <a:r>
              <a:rPr lang="en-US"/>
              <a:t>HME/HMEF Product Portfolio</a:t>
            </a:r>
          </a:p>
        </p:txBody>
      </p:sp>
      <p:graphicFrame>
        <p:nvGraphicFramePr>
          <p:cNvPr id="5" name="Table 4">
            <a:extLst>
              <a:ext uri="{FF2B5EF4-FFF2-40B4-BE49-F238E27FC236}">
                <a16:creationId xmlns:a16="http://schemas.microsoft.com/office/drawing/2014/main" id="{1C0BC888-E121-3AF0-BB9A-5E284611F6A4}"/>
              </a:ext>
            </a:extLst>
          </p:cNvPr>
          <p:cNvGraphicFramePr>
            <a:graphicFrameLocks noGrp="1"/>
          </p:cNvGraphicFramePr>
          <p:nvPr>
            <p:extLst>
              <p:ext uri="{D42A27DB-BD31-4B8C-83A1-F6EECF244321}">
                <p14:modId xmlns:p14="http://schemas.microsoft.com/office/powerpoint/2010/main" val="2790753327"/>
              </p:ext>
            </p:extLst>
          </p:nvPr>
        </p:nvGraphicFramePr>
        <p:xfrm>
          <a:off x="429968" y="1444498"/>
          <a:ext cx="11544872" cy="3853245"/>
        </p:xfrm>
        <a:graphic>
          <a:graphicData uri="http://schemas.openxmlformats.org/drawingml/2006/table">
            <a:tbl>
              <a:tblPr firstRow="1" bandRow="1">
                <a:tableStyleId>{69012ECD-51FC-41F1-AA8D-1B2483CD663E}</a:tableStyleId>
              </a:tblPr>
              <a:tblGrid>
                <a:gridCol w="780267">
                  <a:extLst>
                    <a:ext uri="{9D8B030D-6E8A-4147-A177-3AD203B41FA5}">
                      <a16:colId xmlns:a16="http://schemas.microsoft.com/office/drawing/2014/main" val="3421468689"/>
                    </a:ext>
                  </a:extLst>
                </a:gridCol>
                <a:gridCol w="1754027">
                  <a:extLst>
                    <a:ext uri="{9D8B030D-6E8A-4147-A177-3AD203B41FA5}">
                      <a16:colId xmlns:a16="http://schemas.microsoft.com/office/drawing/2014/main" val="1433352190"/>
                    </a:ext>
                  </a:extLst>
                </a:gridCol>
                <a:gridCol w="1241534">
                  <a:extLst>
                    <a:ext uri="{9D8B030D-6E8A-4147-A177-3AD203B41FA5}">
                      <a16:colId xmlns:a16="http://schemas.microsoft.com/office/drawing/2014/main" val="2345762945"/>
                    </a:ext>
                  </a:extLst>
                </a:gridCol>
                <a:gridCol w="1519187">
                  <a:extLst>
                    <a:ext uri="{9D8B030D-6E8A-4147-A177-3AD203B41FA5}">
                      <a16:colId xmlns:a16="http://schemas.microsoft.com/office/drawing/2014/main" val="120846903"/>
                    </a:ext>
                  </a:extLst>
                </a:gridCol>
                <a:gridCol w="1319672">
                  <a:extLst>
                    <a:ext uri="{9D8B030D-6E8A-4147-A177-3AD203B41FA5}">
                      <a16:colId xmlns:a16="http://schemas.microsoft.com/office/drawing/2014/main" val="574642658"/>
                    </a:ext>
                  </a:extLst>
                </a:gridCol>
                <a:gridCol w="1604956">
                  <a:extLst>
                    <a:ext uri="{9D8B030D-6E8A-4147-A177-3AD203B41FA5}">
                      <a16:colId xmlns:a16="http://schemas.microsoft.com/office/drawing/2014/main" val="518146607"/>
                    </a:ext>
                  </a:extLst>
                </a:gridCol>
                <a:gridCol w="1710366">
                  <a:extLst>
                    <a:ext uri="{9D8B030D-6E8A-4147-A177-3AD203B41FA5}">
                      <a16:colId xmlns:a16="http://schemas.microsoft.com/office/drawing/2014/main" val="2285209099"/>
                    </a:ext>
                  </a:extLst>
                </a:gridCol>
                <a:gridCol w="1614863">
                  <a:extLst>
                    <a:ext uri="{9D8B030D-6E8A-4147-A177-3AD203B41FA5}">
                      <a16:colId xmlns:a16="http://schemas.microsoft.com/office/drawing/2014/main" val="2511413523"/>
                    </a:ext>
                  </a:extLst>
                </a:gridCol>
              </a:tblGrid>
              <a:tr h="565055">
                <a:tc>
                  <a:txBody>
                    <a:bodyPr/>
                    <a:lstStyle/>
                    <a:p>
                      <a:endParaRPr lang="en-US" sz="1800">
                        <a:latin typeface="Arial"/>
                        <a:cs typeface="Arial"/>
                      </a:endParaRPr>
                    </a:p>
                  </a:txBody>
                  <a:tcPr>
                    <a:solidFill>
                      <a:srgbClr val="1B51A4"/>
                    </a:solidFill>
                  </a:tcPr>
                </a:tc>
                <a:tc gridSpan="2">
                  <a:txBody>
                    <a:bodyPr/>
                    <a:lstStyle/>
                    <a:p>
                      <a:pPr algn="ctr"/>
                      <a:r>
                        <a:rPr lang="en-US" sz="1200"/>
                        <a:t>HME</a:t>
                      </a:r>
                      <a:endParaRPr lang="en-US" sz="1200">
                        <a:latin typeface="Arial"/>
                        <a:cs typeface="Arial"/>
                      </a:endParaRPr>
                    </a:p>
                  </a:txBody>
                  <a:tcPr anchor="ctr">
                    <a:solidFill>
                      <a:srgbClr val="1B51A4"/>
                    </a:solidFill>
                  </a:tcPr>
                </a:tc>
                <a:tc hMerge="1">
                  <a:txBody>
                    <a:bodyPr/>
                    <a:lstStyle/>
                    <a:p>
                      <a:pPr algn="ctr"/>
                      <a:endParaRPr lang="en-US" sz="1200">
                        <a:latin typeface="Arial" panose="020B0604020202020204" pitchFamily="34" charset="0"/>
                        <a:cs typeface="Arial" panose="020B0604020202020204" pitchFamily="34" charset="0"/>
                      </a:endParaRPr>
                    </a:p>
                  </a:txBody>
                  <a:tcPr anchor="ctr">
                    <a:lnB w="12700" cap="flat" cmpd="sng" algn="ctr">
                      <a:solidFill>
                        <a:schemeClr val="tx1"/>
                      </a:solidFill>
                      <a:prstDash val="solid"/>
                      <a:round/>
                      <a:headEnd type="none" w="med" len="med"/>
                      <a:tailEnd type="none" w="med" len="med"/>
                    </a:lnB>
                    <a:solidFill>
                      <a:schemeClr val="accent1"/>
                    </a:solidFill>
                  </a:tcPr>
                </a:tc>
                <a:tc gridSpan="2">
                  <a:txBody>
                    <a:bodyPr/>
                    <a:lstStyle/>
                    <a:p>
                      <a:pPr algn="ctr"/>
                      <a:r>
                        <a:rPr lang="en-US" sz="1200"/>
                        <a:t>HMEF</a:t>
                      </a:r>
                      <a:endParaRPr lang="en-US" sz="1200">
                        <a:latin typeface="Arial"/>
                        <a:cs typeface="Arial"/>
                      </a:endParaRPr>
                    </a:p>
                  </a:txBody>
                  <a:tcPr anchor="ctr">
                    <a:solidFill>
                      <a:srgbClr val="1B51A4"/>
                    </a:solidFill>
                  </a:tcPr>
                </a:tc>
                <a:tc hMerge="1">
                  <a:txBody>
                    <a:bodyPr/>
                    <a:lstStyle/>
                    <a:p>
                      <a:pPr algn="ctr"/>
                      <a:endParaRPr lang="en-US" sz="1200">
                        <a:latin typeface="Arial" panose="020B0604020202020204" pitchFamily="34" charset="0"/>
                        <a:cs typeface="Arial" panose="020B0604020202020204" pitchFamily="34" charset="0"/>
                      </a:endParaRPr>
                    </a:p>
                  </a:txBody>
                  <a:tcPr anchor="ctr">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200" b="1" kern="1200">
                          <a:solidFill>
                            <a:schemeClr val="lt1"/>
                          </a:solidFill>
                        </a:rPr>
                        <a:t>BV and HEPA Filters</a:t>
                      </a:r>
                      <a:endParaRPr lang="en-US" sz="1200" b="1" kern="1200">
                        <a:solidFill>
                          <a:schemeClr val="lt1"/>
                        </a:solidFill>
                        <a:latin typeface="Arial"/>
                        <a:ea typeface="+mn-ea"/>
                        <a:cs typeface="Arial"/>
                      </a:endParaRPr>
                    </a:p>
                  </a:txBody>
                  <a:tcPr anchor="ctr">
                    <a:solidFill>
                      <a:srgbClr val="1B51A4"/>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200" b="1" kern="1200">
                          <a:solidFill>
                            <a:schemeClr val="lt1"/>
                          </a:solidFill>
                        </a:rPr>
                        <a:t>Trach HME</a:t>
                      </a:r>
                      <a:endParaRPr lang="en-US" sz="1200" b="1" kern="1200">
                        <a:solidFill>
                          <a:schemeClr val="lt1"/>
                        </a:solidFill>
                        <a:latin typeface="Arial"/>
                        <a:ea typeface="+mn-ea"/>
                        <a:cs typeface="Arial"/>
                      </a:endParaRPr>
                    </a:p>
                  </a:txBody>
                  <a:tcPr anchor="ctr">
                    <a:solidFill>
                      <a:srgbClr val="1B51A4"/>
                    </a:solidFill>
                  </a:tcPr>
                </a:tc>
                <a:tc>
                  <a:txBody>
                    <a:bodyPr/>
                    <a:lstStyle/>
                    <a:p>
                      <a:pPr marL="0" marR="0" lvl="0" indent="0" algn="ctr" rtl="0" eaLnBrk="1" fontAlgn="auto" latinLnBrk="0" hangingPunct="1">
                        <a:lnSpc>
                          <a:spcPct val="100000"/>
                        </a:lnSpc>
                        <a:spcBef>
                          <a:spcPts val="0"/>
                        </a:spcBef>
                        <a:spcAft>
                          <a:spcPts val="0"/>
                        </a:spcAft>
                        <a:buClrTx/>
                        <a:buSzTx/>
                        <a:buFontTx/>
                        <a:buNone/>
                      </a:pPr>
                      <a:r>
                        <a:rPr lang="en-US" sz="1200" b="1" kern="1200">
                          <a:solidFill>
                            <a:schemeClr val="lt1"/>
                          </a:solidFill>
                        </a:rPr>
                        <a:t>Other</a:t>
                      </a:r>
                      <a:endParaRPr lang="en-US" sz="1200" b="1" kern="1200">
                        <a:solidFill>
                          <a:schemeClr val="lt1"/>
                        </a:solidFill>
                        <a:latin typeface="Arial"/>
                        <a:ea typeface="+mn-ea"/>
                        <a:cs typeface="Arial"/>
                      </a:endParaRPr>
                    </a:p>
                  </a:txBody>
                  <a:tcPr anchor="ctr">
                    <a:solidFill>
                      <a:srgbClr val="1B51A4"/>
                    </a:solidFill>
                  </a:tcPr>
                </a:tc>
                <a:extLst>
                  <a:ext uri="{0D108BD9-81ED-4DB2-BD59-A6C34878D82A}">
                    <a16:rowId xmlns:a16="http://schemas.microsoft.com/office/drawing/2014/main" val="1920091827"/>
                  </a:ext>
                </a:extLst>
              </a:tr>
              <a:tr h="541214">
                <a:tc>
                  <a:txBody>
                    <a:bodyPr/>
                    <a:lstStyle/>
                    <a:p>
                      <a:pPr marL="0" algn="l" defTabSz="457200" rtl="0" eaLnBrk="1" latinLnBrk="0" hangingPunct="1"/>
                      <a:r>
                        <a:rPr lang="en-US" sz="1100" b="1" kern="1200">
                          <a:solidFill>
                            <a:schemeClr val="lt1"/>
                          </a:solidFill>
                        </a:rPr>
                        <a:t>Product</a:t>
                      </a:r>
                      <a:endParaRPr lang="en-US" sz="1100" b="1" kern="1200">
                        <a:solidFill>
                          <a:schemeClr val="lt1"/>
                        </a:solidFill>
                        <a:latin typeface="Arial"/>
                        <a:ea typeface="+mn-ea"/>
                        <a:cs typeface="Arial"/>
                      </a:endParaRPr>
                    </a:p>
                  </a:txBody>
                  <a:tcPr anchor="ctr">
                    <a:solidFill>
                      <a:srgbClr val="1B51A4"/>
                    </a:solidFill>
                  </a:tcPr>
                </a:tc>
                <a:tc>
                  <a:txBody>
                    <a:bodyPr/>
                    <a:lstStyle/>
                    <a:p>
                      <a:pPr algn="ctr"/>
                      <a:r>
                        <a:rPr lang="en-US" sz="1200" b="1"/>
                        <a:t>HME</a:t>
                      </a:r>
                      <a:endParaRPr lang="en-US" sz="1200" b="1" i="1">
                        <a:latin typeface="Arial"/>
                        <a:cs typeface="Arial"/>
                      </a:endParaRPr>
                    </a:p>
                  </a:txBody>
                  <a:tcPr anchor="ctr"/>
                </a:tc>
                <a:tc>
                  <a:txBody>
                    <a:bodyPr/>
                    <a:lstStyle/>
                    <a:p>
                      <a:pPr algn="ctr"/>
                      <a:r>
                        <a:rPr lang="en-US" sz="1200" b="1"/>
                        <a:t>HME with Flex</a:t>
                      </a:r>
                      <a:endParaRPr lang="en-US" sz="1200" b="1" i="1">
                        <a:latin typeface="Arial"/>
                        <a:cs typeface="Arial"/>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1200" b="1"/>
                        <a:t>HMEF</a:t>
                      </a:r>
                      <a:endParaRPr lang="en-US" sz="1200" b="1" i="1">
                        <a:latin typeface="Arial"/>
                        <a:cs typeface="Arial"/>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200" b="1"/>
                        <a:t>HMEF with Flex</a:t>
                      </a:r>
                      <a:endParaRPr lang="en-US" sz="1200" b="1" i="1">
                        <a:latin typeface="Arial"/>
                        <a:cs typeface="Arial"/>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1200" b="1">
                          <a:solidFill>
                            <a:schemeClr val="tx1"/>
                          </a:solidFill>
                        </a:rPr>
                        <a:t>Bacterial Viral</a:t>
                      </a:r>
                    </a:p>
                    <a:p>
                      <a:pPr algn="ctr"/>
                      <a:r>
                        <a:rPr lang="en-US" sz="1200" b="1">
                          <a:solidFill>
                            <a:schemeClr val="tx1"/>
                          </a:solidFill>
                        </a:rPr>
                        <a:t>HEPA</a:t>
                      </a:r>
                      <a:endParaRPr lang="en-US" sz="1200" b="1" i="1">
                        <a:solidFill>
                          <a:schemeClr val="tx1"/>
                        </a:solidFill>
                        <a:latin typeface="Arial"/>
                        <a:cs typeface="Arial"/>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algn="ctr"/>
                      <a:r>
                        <a:rPr lang="en-US" sz="1200" b="1">
                          <a:solidFill>
                            <a:schemeClr val="tx1"/>
                          </a:solidFill>
                        </a:rPr>
                        <a:t>Adult &amp; Pediatric Trach HME</a:t>
                      </a:r>
                      <a:endParaRPr lang="en-US" sz="1200" b="1" i="1">
                        <a:solidFill>
                          <a:schemeClr val="tx1"/>
                        </a:solidFill>
                        <a:latin typeface="Arial"/>
                        <a:cs typeface="Arial"/>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algn="ctr"/>
                      <a:r>
                        <a:rPr lang="en-US" sz="1200" b="1">
                          <a:solidFill>
                            <a:schemeClr val="tx1"/>
                          </a:solidFill>
                        </a:rPr>
                        <a:t>Other</a:t>
                      </a:r>
                      <a:endParaRPr lang="en-US" sz="1200" b="1" i="1">
                        <a:solidFill>
                          <a:schemeClr val="tx1"/>
                        </a:solidFill>
                        <a:latin typeface="Arial" panose="020B0604020202020204" pitchFamily="34" charset="0"/>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3396665163"/>
                  </a:ext>
                </a:extLst>
              </a:tr>
              <a:tr h="1620134">
                <a:tc>
                  <a:txBody>
                    <a:bodyPr/>
                    <a:lstStyle/>
                    <a:p>
                      <a:pPr marL="0" algn="l" defTabSz="457200" rtl="0" eaLnBrk="1" latinLnBrk="0" hangingPunct="1"/>
                      <a:r>
                        <a:rPr lang="en-US" sz="1100" b="1" kern="1200">
                          <a:solidFill>
                            <a:schemeClr val="lt1"/>
                          </a:solidFill>
                        </a:rPr>
                        <a:t>Picture</a:t>
                      </a:r>
                      <a:endParaRPr lang="en-US" sz="1100" b="1" kern="1200">
                        <a:solidFill>
                          <a:schemeClr val="lt1"/>
                        </a:solidFill>
                        <a:latin typeface="Arial"/>
                        <a:ea typeface="+mn-ea"/>
                        <a:cs typeface="Arial"/>
                      </a:endParaRPr>
                    </a:p>
                  </a:txBody>
                  <a:tcPr anchor="ctr">
                    <a:solidFill>
                      <a:srgbClr val="1B51A4"/>
                    </a:solidFill>
                  </a:tcPr>
                </a:tc>
                <a:tc>
                  <a:txBody>
                    <a:bodyPr/>
                    <a:lstStyle/>
                    <a:p>
                      <a:pPr algn="l"/>
                      <a:endParaRPr lang="en-US" sz="3600"/>
                    </a:p>
                  </a:txBody>
                  <a:tcPr/>
                </a:tc>
                <a:tc>
                  <a:txBody>
                    <a:bodyPr/>
                    <a:lstStyle/>
                    <a:p>
                      <a:pPr algn="l"/>
                      <a:endParaRPr lang="en-US" sz="3600"/>
                    </a:p>
                  </a:txBody>
                  <a:tcPr>
                    <a:lnR w="6350" cap="flat" cmpd="sng" algn="ctr">
                      <a:solidFill>
                        <a:srgbClr val="1B51A4"/>
                      </a:solidFill>
                      <a:prstDash val="solid"/>
                      <a:round/>
                      <a:headEnd type="none" w="med" len="med"/>
                      <a:tailEnd type="none" w="med" len="med"/>
                    </a:lnR>
                  </a:tcPr>
                </a:tc>
                <a:tc>
                  <a:txBody>
                    <a:bodyPr/>
                    <a:lstStyle/>
                    <a:p>
                      <a:pPr algn="l"/>
                      <a:endParaRPr lang="en-US" sz="3600"/>
                    </a:p>
                  </a:txBody>
                  <a:tcPr>
                    <a:lnL w="6350" cap="flat" cmpd="sng" algn="ctr">
                      <a:solidFill>
                        <a:srgbClr val="1B51A4"/>
                      </a:solidFill>
                      <a:prstDash val="solid"/>
                      <a:round/>
                      <a:headEnd type="none" w="med" len="med"/>
                      <a:tailEnd type="none" w="med" len="med"/>
                    </a:lnL>
                  </a:tcPr>
                </a:tc>
                <a:tc>
                  <a:txBody>
                    <a:bodyPr/>
                    <a:lstStyle/>
                    <a:p>
                      <a:pPr algn="l"/>
                      <a:endParaRPr lang="en-US" sz="3600"/>
                    </a:p>
                  </a:txBody>
                  <a:tcPr>
                    <a:lnR w="6350" cap="flat" cmpd="sng" algn="ctr">
                      <a:solidFill>
                        <a:srgbClr val="1B51A4"/>
                      </a:solidFill>
                      <a:prstDash val="solid"/>
                      <a:round/>
                      <a:headEnd type="none" w="med" len="med"/>
                      <a:tailEnd type="none" w="med" len="med"/>
                    </a:lnR>
                  </a:tcPr>
                </a:tc>
                <a:tc>
                  <a:txBody>
                    <a:bodyPr/>
                    <a:lstStyle/>
                    <a:p>
                      <a:pPr algn="l"/>
                      <a:endParaRPr lang="en-US" sz="3600"/>
                    </a:p>
                  </a:txBody>
                  <a:tcP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algn="l"/>
                      <a:endParaRPr lang="en-US" sz="3600"/>
                    </a:p>
                  </a:txBody>
                  <a:tcP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algn="l"/>
                      <a:endParaRPr lang="en-US" sz="3600"/>
                    </a:p>
                  </a:txBody>
                  <a:tcP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328326524"/>
                  </a:ext>
                </a:extLst>
              </a:tr>
              <a:tr h="824264">
                <a:tc>
                  <a:txBody>
                    <a:bodyPr/>
                    <a:lstStyle/>
                    <a:p>
                      <a:pPr marL="0" algn="l" defTabSz="457200" rtl="0" eaLnBrk="1" latinLnBrk="0" hangingPunct="1"/>
                      <a:r>
                        <a:rPr lang="en-US" sz="1100" b="1" kern="1200">
                          <a:solidFill>
                            <a:schemeClr val="lt1"/>
                          </a:solidFill>
                        </a:rPr>
                        <a:t>Sizes (mL)</a:t>
                      </a:r>
                      <a:endParaRPr lang="en-US" sz="1100" b="1" kern="1200">
                        <a:solidFill>
                          <a:schemeClr val="lt1"/>
                        </a:solidFill>
                        <a:latin typeface="Arial"/>
                        <a:ea typeface="+mn-ea"/>
                        <a:cs typeface="Arial"/>
                      </a:endParaRPr>
                    </a:p>
                  </a:txBody>
                  <a:tcPr anchor="ctr">
                    <a:solidFill>
                      <a:srgbClr val="1B51A4"/>
                    </a:solidFill>
                  </a:tcPr>
                </a:tc>
                <a:tc>
                  <a:txBody>
                    <a:bodyPr/>
                    <a:lstStyle/>
                    <a:p>
                      <a:pPr marL="57150" indent="-57150" algn="l" defTabSz="457200" rtl="0" eaLnBrk="1" latinLnBrk="0" hangingPunct="1">
                        <a:buFont typeface="Arial" panose="020B0604020202020204" pitchFamily="34" charset="0"/>
                        <a:buChar char="•"/>
                      </a:pPr>
                      <a:r>
                        <a:rPr lang="en-US" sz="1000"/>
                        <a:t>Neonatal/Infant (15-50)</a:t>
                      </a:r>
                    </a:p>
                    <a:p>
                      <a:pPr marL="57150" indent="-57150" algn="l" defTabSz="457200" rtl="0" eaLnBrk="1" latinLnBrk="0" hangingPunct="1">
                        <a:buFont typeface="Arial" panose="020B0604020202020204" pitchFamily="34" charset="0"/>
                        <a:buChar char="•"/>
                      </a:pPr>
                      <a:r>
                        <a:rPr lang="en-US" sz="1000"/>
                        <a:t>Small (80-600)</a:t>
                      </a:r>
                    </a:p>
                    <a:p>
                      <a:pPr marL="57150" indent="-57150" algn="l" defTabSz="457200" rtl="0" eaLnBrk="1" latinLnBrk="0" hangingPunct="1">
                        <a:buFont typeface="Arial" panose="020B0604020202020204" pitchFamily="34" charset="0"/>
                        <a:buChar char="•"/>
                      </a:pPr>
                      <a:r>
                        <a:rPr lang="en-US" sz="1000"/>
                        <a:t>Medium (90-1000)</a:t>
                      </a:r>
                    </a:p>
                    <a:p>
                      <a:pPr marL="57150" indent="-57150" algn="l" defTabSz="457200" rtl="0" eaLnBrk="1" latinLnBrk="0" hangingPunct="1">
                        <a:buFont typeface="Arial" panose="020B0604020202020204" pitchFamily="34" charset="0"/>
                        <a:buChar char="•"/>
                      </a:pPr>
                      <a:r>
                        <a:rPr lang="en-US" sz="1000"/>
                        <a:t>Large (250-1500)</a:t>
                      </a:r>
                      <a:endParaRPr lang="en-US" sz="1000">
                        <a:latin typeface="+mn-lt"/>
                      </a:endParaRPr>
                    </a:p>
                  </a:txBody>
                  <a:tcPr anchor="ctr"/>
                </a:tc>
                <a:tc>
                  <a:txBody>
                    <a:bodyPr/>
                    <a:lstStyle/>
                    <a:p>
                      <a:pPr marL="57150" indent="-57150" algn="l" defTabSz="457200" rtl="0" eaLnBrk="1" latinLnBrk="0" hangingPunct="1">
                        <a:buFont typeface="Arial" panose="020B0604020202020204" pitchFamily="34" charset="0"/>
                        <a:buChar char="•"/>
                      </a:pPr>
                      <a:r>
                        <a:rPr lang="en-US" sz="1000"/>
                        <a:t>150-1500</a:t>
                      </a:r>
                      <a:endParaRPr lang="en-US" sz="1000">
                        <a:latin typeface="+mn-lt"/>
                      </a:endParaRPr>
                    </a:p>
                  </a:txBody>
                  <a:tcPr anchor="ctr">
                    <a:lnR w="6350" cap="flat" cmpd="sng" algn="ctr">
                      <a:solidFill>
                        <a:srgbClr val="1B51A4"/>
                      </a:solidFill>
                      <a:prstDash val="solid"/>
                      <a:round/>
                      <a:headEnd type="none" w="med" len="med"/>
                      <a:tailEnd type="none" w="med" len="med"/>
                    </a:lnR>
                  </a:tcPr>
                </a:tc>
                <a:tc>
                  <a:txBody>
                    <a:bodyPr/>
                    <a:lstStyle/>
                    <a:p>
                      <a:pPr marL="57150" indent="-57150" algn="l" defTabSz="457200" rtl="0" eaLnBrk="1" latinLnBrk="0" hangingPunct="1">
                        <a:buFont typeface="Arial" panose="020B0604020202020204" pitchFamily="34" charset="0"/>
                        <a:buChar char="•"/>
                      </a:pPr>
                      <a:r>
                        <a:rPr lang="en-US" sz="1000"/>
                        <a:t>Infant (20)</a:t>
                      </a:r>
                    </a:p>
                    <a:p>
                      <a:pPr marL="57150" indent="-57150" algn="l" defTabSz="457200" rtl="0" eaLnBrk="1" latinLnBrk="0" hangingPunct="1">
                        <a:buFont typeface="Arial" panose="020B0604020202020204" pitchFamily="34" charset="0"/>
                        <a:buChar char="•"/>
                      </a:pPr>
                      <a:r>
                        <a:rPr lang="en-US" sz="1000"/>
                        <a:t>Small (60-500)</a:t>
                      </a:r>
                    </a:p>
                    <a:p>
                      <a:pPr marL="57150" indent="-57150" algn="l" defTabSz="457200" rtl="0" eaLnBrk="1" latinLnBrk="0" hangingPunct="1">
                        <a:buFont typeface="Arial" panose="020B0604020202020204" pitchFamily="34" charset="0"/>
                        <a:buChar char="•"/>
                      </a:pPr>
                      <a:r>
                        <a:rPr lang="en-US" sz="1000"/>
                        <a:t>Medium (150-1500)</a:t>
                      </a:r>
                    </a:p>
                    <a:p>
                      <a:pPr marL="57150" indent="-57150" algn="l" defTabSz="457200" rtl="0" eaLnBrk="1" latinLnBrk="0" hangingPunct="1">
                        <a:buFont typeface="Arial" panose="020B0604020202020204" pitchFamily="34" charset="0"/>
                        <a:buChar char="•"/>
                      </a:pPr>
                      <a:r>
                        <a:rPr lang="en-US" sz="1000"/>
                        <a:t>Large (250-1500)</a:t>
                      </a:r>
                      <a:endParaRPr lang="en-US" sz="1000">
                        <a:latin typeface="+mn-lt"/>
                      </a:endParaRPr>
                    </a:p>
                  </a:txBody>
                  <a:tcPr anchor="ctr">
                    <a:lnL w="6350" cap="flat" cmpd="sng" algn="ctr">
                      <a:solidFill>
                        <a:srgbClr val="1B51A4"/>
                      </a:solidFill>
                      <a:prstDash val="solid"/>
                      <a:round/>
                      <a:headEnd type="none" w="med" len="med"/>
                      <a:tailEnd type="none" w="med" len="med"/>
                    </a:lnL>
                  </a:tcPr>
                </a:tc>
                <a:tc>
                  <a:txBody>
                    <a:bodyPr/>
                    <a:lstStyle/>
                    <a:p>
                      <a:pPr marL="57150" indent="-57150" algn="l" rtl="0" eaLnBrk="1" latinLnBrk="0" hangingPunct="1">
                        <a:buFont typeface="Arial" panose="020B0604020202020204" pitchFamily="34" charset="0"/>
                        <a:buChar char="•"/>
                      </a:pPr>
                      <a:r>
                        <a:rPr lang="en-US" sz="1000"/>
                        <a:t>Medium </a:t>
                      </a:r>
                      <a:br>
                        <a:rPr lang="en-US" sz="1000"/>
                      </a:br>
                      <a:r>
                        <a:rPr lang="en-US" sz="1000"/>
                        <a:t>(90-1000)</a:t>
                      </a:r>
                    </a:p>
                    <a:p>
                      <a:pPr marL="57150" indent="-57150" algn="l" rtl="0" eaLnBrk="1" latinLnBrk="0" hangingPunct="1">
                        <a:buFont typeface="Arial" panose="020B0604020202020204" pitchFamily="34" charset="0"/>
                        <a:buChar char="•"/>
                      </a:pPr>
                      <a:r>
                        <a:rPr lang="en-US" sz="1000"/>
                        <a:t>M/L </a:t>
                      </a:r>
                      <a:br>
                        <a:rPr lang="en-US" sz="1000"/>
                      </a:br>
                      <a:r>
                        <a:rPr lang="en-US" sz="1000"/>
                        <a:t>(300-1000)</a:t>
                      </a:r>
                      <a:endParaRPr lang="en-US" sz="1000">
                        <a:latin typeface="+mn-lt"/>
                      </a:endParaRPr>
                    </a:p>
                  </a:txBody>
                  <a:tcPr anchor="ctr">
                    <a:lnR w="6350" cap="flat" cmpd="sng" algn="ctr">
                      <a:solidFill>
                        <a:srgbClr val="1B51A4"/>
                      </a:solidFill>
                      <a:prstDash val="solid"/>
                      <a:round/>
                      <a:headEnd type="none" w="med" len="med"/>
                      <a:tailEnd type="none" w="med" len="med"/>
                    </a:lnR>
                  </a:tcPr>
                </a:tc>
                <a:tc>
                  <a:txBody>
                    <a:bodyPr/>
                    <a:lstStyle/>
                    <a:p>
                      <a:pPr marL="57150" indent="-57150" algn="l" defTabSz="457200" rtl="0" eaLnBrk="1" latinLnBrk="0" hangingPunct="1">
                        <a:buFont typeface="Arial" panose="020B0604020202020204" pitchFamily="34" charset="0"/>
                        <a:buChar char="•"/>
                      </a:pPr>
                      <a:r>
                        <a:rPr lang="en-US" sz="1000" kern="1200">
                          <a:solidFill>
                            <a:schemeClr val="dk1"/>
                          </a:solidFill>
                        </a:rPr>
                        <a:t>Medium (250-1250)</a:t>
                      </a:r>
                    </a:p>
                    <a:p>
                      <a:pPr marL="57150" marR="0" lvl="0" indent="-571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kern="1200">
                          <a:solidFill>
                            <a:schemeClr val="dk1"/>
                          </a:solidFill>
                        </a:rPr>
                        <a:t>Large (150-1500)</a:t>
                      </a:r>
                      <a:endParaRPr lang="en-US" sz="1000" kern="1200">
                        <a:solidFill>
                          <a:schemeClr val="dk1"/>
                        </a:solidFill>
                        <a:latin typeface="+mn-lt"/>
                        <a:ea typeface="+mn-ea"/>
                        <a:cs typeface="Arial"/>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57150" indent="-57150" algn="l" defTabSz="457200" rtl="0" eaLnBrk="1" latinLnBrk="0" hangingPunct="1">
                        <a:buFont typeface="Arial" panose="020B0604020202020204" pitchFamily="34" charset="0"/>
                        <a:buChar char="•"/>
                      </a:pPr>
                      <a:r>
                        <a:rPr lang="en-US" sz="1000"/>
                        <a:t>Pediatric (500)</a:t>
                      </a:r>
                    </a:p>
                    <a:p>
                      <a:pPr marL="57150" indent="-57150" algn="l" defTabSz="457200" rtl="0" eaLnBrk="1" latinLnBrk="0" hangingPunct="1">
                        <a:buFont typeface="Arial" panose="020B0604020202020204" pitchFamily="34" charset="0"/>
                        <a:buChar char="•"/>
                      </a:pPr>
                      <a:r>
                        <a:rPr lang="en-US" sz="1000"/>
                        <a:t>S/M (45-1000)</a:t>
                      </a:r>
                    </a:p>
                    <a:p>
                      <a:pPr marL="57150" indent="-57150" algn="l" defTabSz="457200" rtl="0" eaLnBrk="1" latinLnBrk="0" hangingPunct="1">
                        <a:buFont typeface="Arial" panose="020B0604020202020204" pitchFamily="34" charset="0"/>
                        <a:buChar char="•"/>
                      </a:pPr>
                      <a:r>
                        <a:rPr lang="en-US" sz="1000"/>
                        <a:t>M/L (70-1000)</a:t>
                      </a:r>
                      <a:endParaRPr lang="en-US" sz="1000">
                        <a:latin typeface="+mn-lt"/>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57150" indent="-57150" algn="l" defTabSz="457200" rtl="0" eaLnBrk="1" latinLnBrk="0" hangingPunct="1">
                        <a:buFont typeface="Arial" panose="020B0604020202020204" pitchFamily="34" charset="0"/>
                        <a:buChar char="•"/>
                      </a:pPr>
                      <a:r>
                        <a:rPr lang="en-US" sz="1000"/>
                        <a:t>PFT</a:t>
                      </a:r>
                    </a:p>
                    <a:p>
                      <a:pPr marL="57150" indent="-57150" algn="l" rtl="0" eaLnBrk="1" latinLnBrk="0" hangingPunct="1">
                        <a:buFont typeface="Arial" panose="020B0604020202020204" pitchFamily="34" charset="0"/>
                        <a:buChar char="•"/>
                      </a:pPr>
                      <a:r>
                        <a:rPr lang="en-US" sz="1000"/>
                        <a:t>HME/HMEF Bypass</a:t>
                      </a:r>
                      <a:endParaRPr lang="en-US" sz="1000">
                        <a:latin typeface="+mn-lt"/>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3410586319"/>
                  </a:ext>
                </a:extLst>
              </a:tr>
              <a:tr h="302578">
                <a:tc>
                  <a:txBody>
                    <a:bodyPr/>
                    <a:lstStyle/>
                    <a:p>
                      <a:r>
                        <a:rPr lang="en-US" sz="1100" b="1" kern="1200">
                          <a:solidFill>
                            <a:schemeClr val="lt1"/>
                          </a:solidFill>
                        </a:rPr>
                        <a:t>Features</a:t>
                      </a:r>
                      <a:endParaRPr lang="en-US" sz="3600">
                        <a:latin typeface="Arial"/>
                        <a:cs typeface="Arial"/>
                      </a:endParaRPr>
                    </a:p>
                  </a:txBody>
                  <a:tcPr anchor="ctr">
                    <a:solidFill>
                      <a:srgbClr val="1B51A4"/>
                    </a:solidFill>
                  </a:tcPr>
                </a:tc>
                <a:tc>
                  <a:txBody>
                    <a:bodyPr/>
                    <a:lstStyle/>
                    <a:p>
                      <a:pPr marL="0" indent="0" algn="l" defTabSz="457200" rtl="0" eaLnBrk="1" latinLnBrk="0" hangingPunct="1">
                        <a:buFont typeface="Arial" panose="020B0604020202020204" pitchFamily="34" charset="0"/>
                        <a:buNone/>
                      </a:pPr>
                      <a:r>
                        <a:rPr lang="en-US" sz="1000" kern="1200">
                          <a:solidFill>
                            <a:schemeClr val="dk1"/>
                          </a:solidFill>
                        </a:rPr>
                        <a:t>With and without port</a:t>
                      </a:r>
                      <a:endParaRPr lang="en-US" sz="1000" kern="1200">
                        <a:solidFill>
                          <a:schemeClr val="dk1"/>
                        </a:solidFill>
                        <a:latin typeface="+mn-lt"/>
                        <a:ea typeface="+mn-ea"/>
                        <a:cs typeface="Arial"/>
                      </a:endParaRPr>
                    </a:p>
                  </a:txBody>
                  <a:tcPr anchor="ctr"/>
                </a:tc>
                <a:tc>
                  <a:txBody>
                    <a:bodyPr/>
                    <a:lstStyle/>
                    <a:p>
                      <a:pPr marL="0" indent="0" algn="l" defTabSz="457200" rtl="0" eaLnBrk="1" latinLnBrk="0" hangingPunct="1">
                        <a:buFont typeface="Arial" panose="020B0604020202020204" pitchFamily="34" charset="0"/>
                        <a:buNone/>
                      </a:pPr>
                      <a:endParaRPr lang="en-US" sz="1000" kern="1200">
                        <a:solidFill>
                          <a:schemeClr val="dk1"/>
                        </a:solidFill>
                        <a:latin typeface="+mn-lt"/>
                        <a:ea typeface="+mn-ea"/>
                        <a:cs typeface="Arial"/>
                      </a:endParaRPr>
                    </a:p>
                  </a:txBody>
                  <a:tcPr anchor="ctr">
                    <a:lnR w="6350" cap="flat" cmpd="sng" algn="ctr">
                      <a:solidFill>
                        <a:srgbClr val="1B51A4"/>
                      </a:solidFill>
                      <a:prstDash val="solid"/>
                      <a:round/>
                      <a:headEnd type="none" w="med" len="med"/>
                      <a:tailEnd type="none" w="med" len="med"/>
                    </a:lnR>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00" kern="1200">
                          <a:solidFill>
                            <a:schemeClr val="dk1"/>
                          </a:solidFill>
                        </a:rPr>
                        <a:t>With and without port</a:t>
                      </a:r>
                      <a:endParaRPr lang="en-US" sz="1000" kern="1200">
                        <a:solidFill>
                          <a:schemeClr val="dk1"/>
                        </a:solidFill>
                        <a:latin typeface="+mn-lt"/>
                        <a:ea typeface="+mn-ea"/>
                        <a:cs typeface="Arial"/>
                      </a:endParaRPr>
                    </a:p>
                  </a:txBody>
                  <a:tcPr anchor="ctr">
                    <a:lnL w="6350" cap="flat" cmpd="sng" algn="ctr">
                      <a:solidFill>
                        <a:srgbClr val="1B51A4"/>
                      </a:solidFill>
                      <a:prstDash val="solid"/>
                      <a:round/>
                      <a:headEnd type="none" w="med" len="med"/>
                      <a:tailEnd type="none" w="med" len="med"/>
                    </a:lnL>
                  </a:tcPr>
                </a:tc>
                <a:tc>
                  <a:txBody>
                    <a:bodyPr/>
                    <a:lstStyle/>
                    <a:p>
                      <a:pPr marL="0" indent="0" algn="l" defTabSz="457200" rtl="0" eaLnBrk="1" latinLnBrk="0" hangingPunct="1">
                        <a:buFont typeface="Arial" panose="020B0604020202020204" pitchFamily="34" charset="0"/>
                        <a:buNone/>
                      </a:pPr>
                      <a:endParaRPr lang="en-US" sz="1000" kern="1200">
                        <a:solidFill>
                          <a:schemeClr val="dk1"/>
                        </a:solidFill>
                        <a:latin typeface="+mn-lt"/>
                        <a:ea typeface="+mn-ea"/>
                        <a:cs typeface="Arial"/>
                      </a:endParaRPr>
                    </a:p>
                  </a:txBody>
                  <a:tcPr anchor="ctr">
                    <a:lnR w="6350" cap="flat" cmpd="sng" algn="ctr">
                      <a:solidFill>
                        <a:srgbClr val="1B51A4"/>
                      </a:solidFill>
                      <a:prstDash val="solid"/>
                      <a:round/>
                      <a:headEnd type="none" w="med" len="med"/>
                      <a:tailEnd type="none" w="med" len="med"/>
                    </a:lnR>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00" kern="1200">
                          <a:solidFill>
                            <a:schemeClr val="dk1"/>
                          </a:solidFill>
                        </a:rPr>
                        <a:t>With and without port</a:t>
                      </a:r>
                      <a:endParaRPr lang="en-US" sz="1000" kern="1200">
                        <a:solidFill>
                          <a:schemeClr val="dk1"/>
                        </a:solidFill>
                        <a:latin typeface="+mn-lt"/>
                        <a:ea typeface="+mn-ea"/>
                        <a:cs typeface="Arial"/>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000" kern="1200">
                          <a:solidFill>
                            <a:schemeClr val="dk1"/>
                          </a:solidFill>
                        </a:rPr>
                        <a:t>With and without port</a:t>
                      </a:r>
                      <a:endParaRPr lang="en-US" sz="1000" kern="1200">
                        <a:solidFill>
                          <a:schemeClr val="dk1"/>
                        </a:solidFill>
                        <a:latin typeface="+mn-lt"/>
                        <a:ea typeface="+mn-ea"/>
                        <a:cs typeface="Arial"/>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000" kern="1200">
                        <a:solidFill>
                          <a:schemeClr val="dk1"/>
                        </a:solidFill>
                        <a:latin typeface="+mn-lt"/>
                        <a:ea typeface="+mn-ea"/>
                        <a:cs typeface="Arial"/>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1931492893"/>
                  </a:ext>
                </a:extLst>
              </a:tr>
            </a:tbl>
          </a:graphicData>
        </a:graphic>
      </p:graphicFrame>
      <p:grpSp>
        <p:nvGrpSpPr>
          <p:cNvPr id="29" name="Group 28">
            <a:extLst>
              <a:ext uri="{FF2B5EF4-FFF2-40B4-BE49-F238E27FC236}">
                <a16:creationId xmlns:a16="http://schemas.microsoft.com/office/drawing/2014/main" id="{7D0671D6-648C-3361-51AD-E52A5FE18A8F}"/>
              </a:ext>
            </a:extLst>
          </p:cNvPr>
          <p:cNvGrpSpPr/>
          <p:nvPr/>
        </p:nvGrpSpPr>
        <p:grpSpPr>
          <a:xfrm>
            <a:off x="1286873" y="2675579"/>
            <a:ext cx="1407693" cy="1327635"/>
            <a:chOff x="1537077" y="2129135"/>
            <a:chExt cx="1407693" cy="1327635"/>
          </a:xfrm>
        </p:grpSpPr>
        <p:pic>
          <p:nvPicPr>
            <p:cNvPr id="16" name="Picture 15">
              <a:extLst>
                <a:ext uri="{FF2B5EF4-FFF2-40B4-BE49-F238E27FC236}">
                  <a16:creationId xmlns:a16="http://schemas.microsoft.com/office/drawing/2014/main" id="{DF7F16F4-FD11-70BC-0E15-C3F2180D8FF2}"/>
                </a:ext>
              </a:extLst>
            </p:cNvPr>
            <p:cNvPicPr>
              <a:picLocks noChangeAspect="1"/>
            </p:cNvPicPr>
            <p:nvPr/>
          </p:nvPicPr>
          <p:blipFill rotWithShape="1">
            <a:blip r:embed="rId3"/>
            <a:srcRect b="2348"/>
            <a:stretch/>
          </p:blipFill>
          <p:spPr>
            <a:xfrm>
              <a:off x="1537077" y="2129136"/>
              <a:ext cx="566069" cy="759779"/>
            </a:xfrm>
            <a:prstGeom prst="rect">
              <a:avLst/>
            </a:prstGeom>
          </p:spPr>
        </p:pic>
        <p:pic>
          <p:nvPicPr>
            <p:cNvPr id="17" name="Picture 16">
              <a:extLst>
                <a:ext uri="{FF2B5EF4-FFF2-40B4-BE49-F238E27FC236}">
                  <a16:creationId xmlns:a16="http://schemas.microsoft.com/office/drawing/2014/main" id="{2C26EFDB-8D06-4BB0-9A52-6FD05934A9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3729" y="2959742"/>
              <a:ext cx="1196975" cy="497028"/>
            </a:xfrm>
            <a:prstGeom prst="rect">
              <a:avLst/>
            </a:prstGeom>
          </p:spPr>
        </p:pic>
        <p:pic>
          <p:nvPicPr>
            <p:cNvPr id="18" name="Picture 17">
              <a:extLst>
                <a:ext uri="{FF2B5EF4-FFF2-40B4-BE49-F238E27FC236}">
                  <a16:creationId xmlns:a16="http://schemas.microsoft.com/office/drawing/2014/main" id="{C1288BA0-7BC3-6F19-4732-AE3BEB524CF8}"/>
                </a:ext>
              </a:extLst>
            </p:cNvPr>
            <p:cNvPicPr>
              <a:picLocks noChangeAspect="1"/>
            </p:cNvPicPr>
            <p:nvPr/>
          </p:nvPicPr>
          <p:blipFill rotWithShape="1">
            <a:blip r:embed="rId5"/>
            <a:srcRect r="2622" b="2061"/>
            <a:stretch/>
          </p:blipFill>
          <p:spPr>
            <a:xfrm>
              <a:off x="2117138" y="2129135"/>
              <a:ext cx="827632" cy="759780"/>
            </a:xfrm>
            <a:prstGeom prst="rect">
              <a:avLst/>
            </a:prstGeom>
          </p:spPr>
        </p:pic>
      </p:grpSp>
      <p:grpSp>
        <p:nvGrpSpPr>
          <p:cNvPr id="30" name="Group 29">
            <a:extLst>
              <a:ext uri="{FF2B5EF4-FFF2-40B4-BE49-F238E27FC236}">
                <a16:creationId xmlns:a16="http://schemas.microsoft.com/office/drawing/2014/main" id="{35D8FCA1-5E75-6A4C-DF65-9F55799787FF}"/>
              </a:ext>
            </a:extLst>
          </p:cNvPr>
          <p:cNvGrpSpPr/>
          <p:nvPr/>
        </p:nvGrpSpPr>
        <p:grpSpPr>
          <a:xfrm>
            <a:off x="2931870" y="2756522"/>
            <a:ext cx="1036396" cy="1229196"/>
            <a:chOff x="3139422" y="2124468"/>
            <a:chExt cx="1036396" cy="1229196"/>
          </a:xfrm>
        </p:grpSpPr>
        <p:pic>
          <p:nvPicPr>
            <p:cNvPr id="19" name="Picture 18">
              <a:extLst>
                <a:ext uri="{FF2B5EF4-FFF2-40B4-BE49-F238E27FC236}">
                  <a16:creationId xmlns:a16="http://schemas.microsoft.com/office/drawing/2014/main" id="{C2367E86-37F6-46A7-A2F4-5E158DE728EE}"/>
                </a:ext>
              </a:extLst>
            </p:cNvPr>
            <p:cNvPicPr>
              <a:picLocks noChangeAspect="1"/>
            </p:cNvPicPr>
            <p:nvPr/>
          </p:nvPicPr>
          <p:blipFill>
            <a:blip r:embed="rId6"/>
            <a:stretch>
              <a:fillRect/>
            </a:stretch>
          </p:blipFill>
          <p:spPr>
            <a:xfrm>
              <a:off x="3139422" y="2124468"/>
              <a:ext cx="464002" cy="1229196"/>
            </a:xfrm>
            <a:prstGeom prst="rect">
              <a:avLst/>
            </a:prstGeom>
          </p:spPr>
        </p:pic>
        <p:pic>
          <p:nvPicPr>
            <p:cNvPr id="20" name="Picture 19">
              <a:extLst>
                <a:ext uri="{FF2B5EF4-FFF2-40B4-BE49-F238E27FC236}">
                  <a16:creationId xmlns:a16="http://schemas.microsoft.com/office/drawing/2014/main" id="{92FE0EA2-1442-4AB6-ADAF-7B01455B19B1}"/>
                </a:ext>
              </a:extLst>
            </p:cNvPr>
            <p:cNvPicPr>
              <a:picLocks noChangeAspect="1"/>
            </p:cNvPicPr>
            <p:nvPr/>
          </p:nvPicPr>
          <p:blipFill>
            <a:blip r:embed="rId7"/>
            <a:stretch>
              <a:fillRect/>
            </a:stretch>
          </p:blipFill>
          <p:spPr>
            <a:xfrm>
              <a:off x="3711816" y="2134717"/>
              <a:ext cx="464002" cy="1218947"/>
            </a:xfrm>
            <a:prstGeom prst="rect">
              <a:avLst/>
            </a:prstGeom>
          </p:spPr>
        </p:pic>
      </p:grpSp>
      <p:grpSp>
        <p:nvGrpSpPr>
          <p:cNvPr id="31" name="Group 30">
            <a:extLst>
              <a:ext uri="{FF2B5EF4-FFF2-40B4-BE49-F238E27FC236}">
                <a16:creationId xmlns:a16="http://schemas.microsoft.com/office/drawing/2014/main" id="{30A53683-C9FA-B0BB-F62A-0F0EC1638A7F}"/>
              </a:ext>
            </a:extLst>
          </p:cNvPr>
          <p:cNvGrpSpPr/>
          <p:nvPr/>
        </p:nvGrpSpPr>
        <p:grpSpPr>
          <a:xfrm>
            <a:off x="4306330" y="2697781"/>
            <a:ext cx="1368651" cy="1305433"/>
            <a:chOff x="4441109" y="2102361"/>
            <a:chExt cx="1368651" cy="1305433"/>
          </a:xfrm>
        </p:grpSpPr>
        <p:pic>
          <p:nvPicPr>
            <p:cNvPr id="21" name="Picture 20">
              <a:extLst>
                <a:ext uri="{FF2B5EF4-FFF2-40B4-BE49-F238E27FC236}">
                  <a16:creationId xmlns:a16="http://schemas.microsoft.com/office/drawing/2014/main" id="{9D22D1AA-6DF7-422C-B47F-0484EE826D0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41109" y="2159994"/>
              <a:ext cx="494567" cy="792948"/>
            </a:xfrm>
            <a:prstGeom prst="rect">
              <a:avLst/>
            </a:prstGeom>
          </p:spPr>
        </p:pic>
        <p:pic>
          <p:nvPicPr>
            <p:cNvPr id="23" name="Picture 22">
              <a:extLst>
                <a:ext uri="{FF2B5EF4-FFF2-40B4-BE49-F238E27FC236}">
                  <a16:creationId xmlns:a16="http://schemas.microsoft.com/office/drawing/2014/main" id="{5E8C613C-212E-4DD2-8647-A3B31B21109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81443" y="2936535"/>
              <a:ext cx="981402" cy="471259"/>
            </a:xfrm>
            <a:prstGeom prst="rect">
              <a:avLst/>
            </a:prstGeom>
          </p:spPr>
        </p:pic>
        <p:pic>
          <p:nvPicPr>
            <p:cNvPr id="22" name="Picture 21">
              <a:extLst>
                <a:ext uri="{FF2B5EF4-FFF2-40B4-BE49-F238E27FC236}">
                  <a16:creationId xmlns:a16="http://schemas.microsoft.com/office/drawing/2014/main" id="{1371D125-2F8E-4C1B-8899-4DB2C10A9393}"/>
                </a:ext>
              </a:extLst>
            </p:cNvPr>
            <p:cNvPicPr>
              <a:picLocks noChangeAspect="1"/>
            </p:cNvPicPr>
            <p:nvPr/>
          </p:nvPicPr>
          <p:blipFill>
            <a:blip r:embed="rId10"/>
            <a:stretch>
              <a:fillRect/>
            </a:stretch>
          </p:blipFill>
          <p:spPr>
            <a:xfrm>
              <a:off x="5130574" y="2102361"/>
              <a:ext cx="679186" cy="813328"/>
            </a:xfrm>
            <a:prstGeom prst="rect">
              <a:avLst/>
            </a:prstGeom>
          </p:spPr>
        </p:pic>
      </p:grpSp>
      <p:pic>
        <p:nvPicPr>
          <p:cNvPr id="24" name="Picture 23">
            <a:extLst>
              <a:ext uri="{FF2B5EF4-FFF2-40B4-BE49-F238E27FC236}">
                <a16:creationId xmlns:a16="http://schemas.microsoft.com/office/drawing/2014/main" id="{C38E8534-B260-4482-AB91-33BDAB971A78}"/>
              </a:ext>
            </a:extLst>
          </p:cNvPr>
          <p:cNvPicPr>
            <a:picLocks noChangeAspect="1"/>
          </p:cNvPicPr>
          <p:nvPr/>
        </p:nvPicPr>
        <p:blipFill>
          <a:blip r:embed="rId11"/>
          <a:stretch>
            <a:fillRect/>
          </a:stretch>
        </p:blipFill>
        <p:spPr>
          <a:xfrm>
            <a:off x="6003761" y="2773410"/>
            <a:ext cx="631945" cy="1154176"/>
          </a:xfrm>
          <a:prstGeom prst="rect">
            <a:avLst/>
          </a:prstGeom>
        </p:spPr>
      </p:pic>
      <p:grpSp>
        <p:nvGrpSpPr>
          <p:cNvPr id="32" name="Group 31">
            <a:extLst>
              <a:ext uri="{FF2B5EF4-FFF2-40B4-BE49-F238E27FC236}">
                <a16:creationId xmlns:a16="http://schemas.microsoft.com/office/drawing/2014/main" id="{A318D37B-4441-1F26-A896-A7CF1E279D3B}"/>
              </a:ext>
            </a:extLst>
          </p:cNvPr>
          <p:cNvGrpSpPr/>
          <p:nvPr/>
        </p:nvGrpSpPr>
        <p:grpSpPr>
          <a:xfrm>
            <a:off x="7134375" y="2683202"/>
            <a:ext cx="1419542" cy="1292829"/>
            <a:chOff x="7496139" y="2133733"/>
            <a:chExt cx="1419542" cy="1292829"/>
          </a:xfrm>
        </p:grpSpPr>
        <p:pic>
          <p:nvPicPr>
            <p:cNvPr id="26" name="Picture 25">
              <a:extLst>
                <a:ext uri="{FF2B5EF4-FFF2-40B4-BE49-F238E27FC236}">
                  <a16:creationId xmlns:a16="http://schemas.microsoft.com/office/drawing/2014/main" id="{0263D505-84BC-432C-8998-6B7E4367D6C6}"/>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1736" t="23956" r="16058" b="15997"/>
            <a:stretch/>
          </p:blipFill>
          <p:spPr>
            <a:xfrm>
              <a:off x="7496139" y="2170210"/>
              <a:ext cx="777412" cy="759640"/>
            </a:xfrm>
            <a:prstGeom prst="rect">
              <a:avLst/>
            </a:prstGeom>
          </p:spPr>
        </p:pic>
        <p:pic>
          <p:nvPicPr>
            <p:cNvPr id="27" name="Picture 26">
              <a:extLst>
                <a:ext uri="{FF2B5EF4-FFF2-40B4-BE49-F238E27FC236}">
                  <a16:creationId xmlns:a16="http://schemas.microsoft.com/office/drawing/2014/main" id="{6DD05A02-52EB-3BA9-AF32-07B00AF616B5}"/>
                </a:ext>
              </a:extLst>
            </p:cNvPr>
            <p:cNvPicPr>
              <a:picLocks noChangeAspect="1"/>
            </p:cNvPicPr>
            <p:nvPr/>
          </p:nvPicPr>
          <p:blipFill rotWithShape="1">
            <a:blip r:embed="rId13"/>
            <a:srcRect t="-1" r="1098" b="1858"/>
            <a:stretch/>
          </p:blipFill>
          <p:spPr>
            <a:xfrm>
              <a:off x="8206220" y="2855258"/>
              <a:ext cx="699763" cy="571304"/>
            </a:xfrm>
            <a:prstGeom prst="rect">
              <a:avLst/>
            </a:prstGeom>
          </p:spPr>
        </p:pic>
        <p:pic>
          <p:nvPicPr>
            <p:cNvPr id="28" name="Picture 27">
              <a:extLst>
                <a:ext uri="{FF2B5EF4-FFF2-40B4-BE49-F238E27FC236}">
                  <a16:creationId xmlns:a16="http://schemas.microsoft.com/office/drawing/2014/main" id="{DCF36436-7C64-4F4D-A863-C56157DD311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327017" y="2133733"/>
              <a:ext cx="588664" cy="589690"/>
            </a:xfrm>
            <a:prstGeom prst="rect">
              <a:avLst/>
            </a:prstGeom>
          </p:spPr>
        </p:pic>
      </p:grpSp>
      <p:grpSp>
        <p:nvGrpSpPr>
          <p:cNvPr id="35" name="Group 34">
            <a:extLst>
              <a:ext uri="{FF2B5EF4-FFF2-40B4-BE49-F238E27FC236}">
                <a16:creationId xmlns:a16="http://schemas.microsoft.com/office/drawing/2014/main" id="{AE8D4605-797A-0332-EC91-34F3F6FA7BE1}"/>
              </a:ext>
            </a:extLst>
          </p:cNvPr>
          <p:cNvGrpSpPr/>
          <p:nvPr/>
        </p:nvGrpSpPr>
        <p:grpSpPr>
          <a:xfrm>
            <a:off x="8812735" y="2656282"/>
            <a:ext cx="1337231" cy="1288024"/>
            <a:chOff x="9067226" y="2102361"/>
            <a:chExt cx="1447094" cy="1354409"/>
          </a:xfrm>
        </p:grpSpPr>
        <p:pic>
          <p:nvPicPr>
            <p:cNvPr id="33" name="Picture 32">
              <a:extLst>
                <a:ext uri="{FF2B5EF4-FFF2-40B4-BE49-F238E27FC236}">
                  <a16:creationId xmlns:a16="http://schemas.microsoft.com/office/drawing/2014/main" id="{00945864-2A39-4522-BF03-B33598DE4FF5}"/>
                </a:ext>
              </a:extLst>
            </p:cNvPr>
            <p:cNvPicPr>
              <a:picLocks noChangeAspect="1"/>
            </p:cNvPicPr>
            <p:nvPr/>
          </p:nvPicPr>
          <p:blipFill>
            <a:blip r:embed="rId15"/>
            <a:stretch>
              <a:fillRect/>
            </a:stretch>
          </p:blipFill>
          <p:spPr>
            <a:xfrm>
              <a:off x="9067226" y="2102361"/>
              <a:ext cx="733656" cy="752897"/>
            </a:xfrm>
            <a:prstGeom prst="rect">
              <a:avLst/>
            </a:prstGeom>
          </p:spPr>
        </p:pic>
        <p:pic>
          <p:nvPicPr>
            <p:cNvPr id="34" name="Picture 33">
              <a:extLst>
                <a:ext uri="{FF2B5EF4-FFF2-40B4-BE49-F238E27FC236}">
                  <a16:creationId xmlns:a16="http://schemas.microsoft.com/office/drawing/2014/main" id="{5B203EBD-637E-4761-9525-E4B36412CAE2}"/>
                </a:ext>
              </a:extLst>
            </p:cNvPr>
            <p:cNvPicPr>
              <a:picLocks noChangeAspect="1"/>
            </p:cNvPicPr>
            <p:nvPr/>
          </p:nvPicPr>
          <p:blipFill>
            <a:blip r:embed="rId16"/>
            <a:stretch>
              <a:fillRect/>
            </a:stretch>
          </p:blipFill>
          <p:spPr>
            <a:xfrm>
              <a:off x="9572416" y="2800026"/>
              <a:ext cx="941904" cy="656744"/>
            </a:xfrm>
            <a:prstGeom prst="rect">
              <a:avLst/>
            </a:prstGeom>
          </p:spPr>
        </p:pic>
      </p:grpSp>
      <p:pic>
        <p:nvPicPr>
          <p:cNvPr id="2" name="Picture 1">
            <a:extLst>
              <a:ext uri="{FF2B5EF4-FFF2-40B4-BE49-F238E27FC236}">
                <a16:creationId xmlns:a16="http://schemas.microsoft.com/office/drawing/2014/main" id="{2FF1643C-0498-9576-2F4F-D16DBAF814DE}"/>
              </a:ext>
            </a:extLst>
          </p:cNvPr>
          <p:cNvPicPr>
            <a:picLocks noChangeAspect="1"/>
          </p:cNvPicPr>
          <p:nvPr/>
        </p:nvPicPr>
        <p:blipFill>
          <a:blip r:embed="rId17"/>
          <a:stretch>
            <a:fillRect/>
          </a:stretch>
        </p:blipFill>
        <p:spPr>
          <a:xfrm>
            <a:off x="10488030" y="3300294"/>
            <a:ext cx="675737" cy="675737"/>
          </a:xfrm>
          <a:prstGeom prst="rect">
            <a:avLst/>
          </a:prstGeom>
        </p:spPr>
      </p:pic>
      <p:pic>
        <p:nvPicPr>
          <p:cNvPr id="6" name="Picture 5" descr="A blue and white plastic container&#10;&#10;AI-generated content may be incorrect.">
            <a:extLst>
              <a:ext uri="{FF2B5EF4-FFF2-40B4-BE49-F238E27FC236}">
                <a16:creationId xmlns:a16="http://schemas.microsoft.com/office/drawing/2014/main" id="{D794E0A3-944D-79EE-999F-8B2CF495AF5D}"/>
              </a:ext>
            </a:extLst>
          </p:cNvPr>
          <p:cNvPicPr>
            <a:picLocks noChangeAspect="1"/>
          </p:cNvPicPr>
          <p:nvPr/>
        </p:nvPicPr>
        <p:blipFill>
          <a:blip r:embed="rId18"/>
          <a:stretch>
            <a:fillRect/>
          </a:stretch>
        </p:blipFill>
        <p:spPr>
          <a:xfrm>
            <a:off x="10758599" y="2713697"/>
            <a:ext cx="1172654" cy="454325"/>
          </a:xfrm>
          <a:prstGeom prst="rect">
            <a:avLst/>
          </a:prstGeom>
        </p:spPr>
      </p:pic>
      <p:sp>
        <p:nvSpPr>
          <p:cNvPr id="7" name="TextBox 6">
            <a:extLst>
              <a:ext uri="{FF2B5EF4-FFF2-40B4-BE49-F238E27FC236}">
                <a16:creationId xmlns:a16="http://schemas.microsoft.com/office/drawing/2014/main" id="{4A00B847-63C4-E99A-7980-53E4536548ED}"/>
              </a:ext>
            </a:extLst>
          </p:cNvPr>
          <p:cNvSpPr txBox="1"/>
          <p:nvPr/>
        </p:nvSpPr>
        <p:spPr>
          <a:xfrm>
            <a:off x="364535" y="5622854"/>
            <a:ext cx="425359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hlinkClick r:id="rId19"/>
              </a:rPr>
              <a:t>Ventlab HCH HME Literature Sheet</a:t>
            </a:r>
            <a:endParaRPr lang="en-US" sz="2000">
              <a:cs typeface="Arial"/>
            </a:endParaRPr>
          </a:p>
          <a:p>
            <a:endParaRPr lang="en-US">
              <a:cs typeface="Arial"/>
            </a:endParaRPr>
          </a:p>
        </p:txBody>
      </p:sp>
    </p:spTree>
    <p:extLst>
      <p:ext uri="{BB962C8B-B14F-4D97-AF65-F5344CB8AC3E}">
        <p14:creationId xmlns:p14="http://schemas.microsoft.com/office/powerpoint/2010/main" val="1468788186"/>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485721" y="3912297"/>
            <a:ext cx="4967525" cy="2225031"/>
          </a:xfrm>
        </p:spPr>
        <p:txBody>
          <a:bodyPr vert="horz" lIns="91440" tIns="45720" rIns="91440" bIns="45720" rtlCol="0" anchor="t">
            <a:normAutofit fontScale="62500" lnSpcReduction="20000"/>
          </a:bodyPr>
          <a:lstStyle/>
          <a:p>
            <a:r>
              <a:rPr lang="en-US" sz="2700" b="1" i="1">
                <a:solidFill>
                  <a:srgbClr val="1D51A4"/>
                </a:solidFill>
                <a:latin typeface="+mn-lt"/>
                <a:cs typeface="Arial"/>
              </a:rPr>
              <a:t>Tail Winds:</a:t>
            </a:r>
          </a:p>
          <a:p>
            <a:r>
              <a:rPr lang="en-US"/>
              <a:t>Product is included on GPO contracts under broader product category</a:t>
            </a:r>
          </a:p>
          <a:p>
            <a:pPr lvl="1"/>
            <a:r>
              <a:rPr lang="en-US"/>
              <a:t>HPG (Respiratory Ventilator Circuits 75865 &amp; 75824, multi-source, ends 2/28/26)</a:t>
            </a:r>
          </a:p>
          <a:p>
            <a:pPr lvl="1"/>
            <a:r>
              <a:rPr lang="en-US"/>
              <a:t>Premier (Resp Therapy Products: Resp Disposables-</a:t>
            </a:r>
            <a:r>
              <a:rPr lang="en-US" err="1"/>
              <a:t>Vyaire</a:t>
            </a:r>
            <a:r>
              <a:rPr lang="en-US"/>
              <a:t> PP-NS-1744, multi-source, ends 8/31/26 &amp; Anesthesia Disposables-</a:t>
            </a:r>
            <a:r>
              <a:rPr lang="en-US" err="1"/>
              <a:t>SunMed</a:t>
            </a:r>
            <a:r>
              <a:rPr lang="en-US"/>
              <a:t> PP-OR-2224, multi-source, ends 7/31/26)</a:t>
            </a:r>
          </a:p>
          <a:p>
            <a:pPr lvl="1"/>
            <a:r>
              <a:rPr lang="en-US"/>
              <a:t>Vizient (Resp Disposables MS1086 &amp; MS1089, multi-source, ends 3/31/25)</a:t>
            </a:r>
          </a:p>
          <a:p>
            <a:r>
              <a:rPr lang="en-US"/>
              <a:t>Received EU MDR Authorization for HME/HMEF (BSI Certificate MDR 761256) on 2/9/24</a:t>
            </a:r>
          </a:p>
          <a:p>
            <a:r>
              <a:rPr lang="en-US"/>
              <a:t>Many product gaps filled with </a:t>
            </a:r>
            <a:r>
              <a:rPr lang="en-US" err="1"/>
              <a:t>Vyaire</a:t>
            </a:r>
            <a:r>
              <a:rPr lang="en-US"/>
              <a:t> and Avanos products</a:t>
            </a:r>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299</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p:nvPr/>
        </p:nvCxnSpPr>
        <p:spPr>
          <a:xfrm>
            <a:off x="6105099" y="1364776"/>
            <a:ext cx="0" cy="50790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816613E8-0FED-5804-91E9-330B6FFDB0B7}"/>
              </a:ext>
            </a:extLst>
          </p:cNvPr>
          <p:cNvSpPr txBox="1">
            <a:spLocks/>
          </p:cNvSpPr>
          <p:nvPr/>
        </p:nvSpPr>
        <p:spPr>
          <a:xfrm>
            <a:off x="457315" y="1147750"/>
            <a:ext cx="5648790" cy="2380093"/>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b="1" i="1">
                <a:solidFill>
                  <a:srgbClr val="1D51A4"/>
                </a:solidFill>
                <a:latin typeface="+mn-lt"/>
                <a:cs typeface="Arial"/>
              </a:rPr>
              <a:t>Total Market Size:</a:t>
            </a:r>
          </a:p>
          <a:p>
            <a:pPr marL="342900" indent="-342900">
              <a:buFont typeface="Arial" panose="020B0604020202020204" pitchFamily="34" charset="0"/>
              <a:buChar char="•"/>
            </a:pPr>
            <a:r>
              <a:rPr lang="en-US" sz="1400" b="1" i="1">
                <a:latin typeface="+mn-lt"/>
                <a:cs typeface="Arial"/>
              </a:rPr>
              <a:t>Total Addressable Market</a:t>
            </a:r>
            <a:endParaRPr lang="en-US" sz="1400" b="1" i="1">
              <a:latin typeface="+mn-lt"/>
            </a:endParaRPr>
          </a:p>
          <a:p>
            <a:pPr marL="1028700" lvl="1" indent="-342900"/>
            <a:r>
              <a:rPr lang="en-US" sz="1400" i="1">
                <a:latin typeface="+mn-lt"/>
                <a:cs typeface="Arial"/>
              </a:rPr>
              <a:t>Domestic			- $77M</a:t>
            </a:r>
          </a:p>
          <a:p>
            <a:pPr marL="1028700" lvl="1" indent="-342900"/>
            <a:r>
              <a:rPr lang="en-US" sz="1400" i="1">
                <a:latin typeface="+mn-lt"/>
                <a:cs typeface="Arial"/>
              </a:rPr>
              <a:t>International		- $N/A</a:t>
            </a:r>
          </a:p>
          <a:p>
            <a:pPr marL="342900" indent="-342900">
              <a:buFont typeface="Arial" panose="020B0604020202020204" pitchFamily="34" charset="0"/>
              <a:buChar char="•"/>
            </a:pPr>
            <a:r>
              <a:rPr lang="en-US" sz="1400" b="1" i="1">
                <a:latin typeface="+mn-lt"/>
              </a:rPr>
              <a:t>Market Leaders</a:t>
            </a:r>
          </a:p>
          <a:p>
            <a:pPr marL="1028700" lvl="1" indent="-342900">
              <a:buFont typeface="+mj-lt"/>
              <a:buAutoNum type="arabicPeriod"/>
            </a:pPr>
            <a:r>
              <a:rPr lang="en-US" sz="1400" i="1">
                <a:latin typeface="+mn-lt"/>
                <a:cs typeface="Arial"/>
              </a:rPr>
              <a:t>Teleflex                                         - $20.8M and 27%</a:t>
            </a:r>
          </a:p>
          <a:p>
            <a:pPr marL="1028700" lvl="1" indent="-342900">
              <a:buFont typeface="+mj-lt"/>
              <a:buAutoNum type="arabicPeriod"/>
            </a:pPr>
            <a:r>
              <a:rPr lang="en-US" sz="1400" i="1">
                <a:latin typeface="+mn-lt"/>
                <a:cs typeface="Arial"/>
              </a:rPr>
              <a:t>AirLife                                           - $17.0M and 22%</a:t>
            </a:r>
          </a:p>
          <a:p>
            <a:pPr marL="1028700" lvl="1" indent="-342900">
              <a:buFont typeface="+mj-lt"/>
              <a:buAutoNum type="arabicPeriod"/>
            </a:pPr>
            <a:r>
              <a:rPr lang="en-US" sz="1400" i="1">
                <a:latin typeface="+mn-lt"/>
                <a:cs typeface="Arial"/>
              </a:rPr>
              <a:t>Medline                                         - $6.8M and 9%</a:t>
            </a:r>
          </a:p>
          <a:p>
            <a:pPr marL="1028700" lvl="1" indent="-342900">
              <a:buAutoNum type="arabicPeriod"/>
            </a:pPr>
            <a:r>
              <a:rPr lang="en-US" sz="1400" i="1">
                <a:latin typeface="+mn-lt"/>
                <a:cs typeface="Arial"/>
              </a:rPr>
              <a:t>Medtronic                       - $4.0M and 5%</a:t>
            </a:r>
            <a:endParaRPr lang="en-US" sz="1400" i="1">
              <a:latin typeface="+mn-lt"/>
            </a:endParaRPr>
          </a:p>
          <a:p>
            <a:pPr marL="1028700" lvl="1" indent="-342900">
              <a:buFont typeface="Arial Black" panose="020B0A04020102020204"/>
              <a:buAutoNum type="arabicPeriod"/>
            </a:pPr>
            <a:endParaRPr lang="en-US" sz="1600" i="1">
              <a:highlight>
                <a:srgbClr val="FFFF00"/>
              </a:highlight>
              <a:latin typeface="+mn-lt"/>
            </a:endParaRPr>
          </a:p>
        </p:txBody>
      </p: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512398" y="3812339"/>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b="1" i="1">
                <a:solidFill>
                  <a:srgbClr val="1D51A4"/>
                </a:solidFill>
                <a:latin typeface="+mn-lt"/>
                <a:cs typeface="Arial"/>
              </a:rPr>
              <a:t>Head Winds:</a:t>
            </a:r>
          </a:p>
          <a:p>
            <a:pPr marL="285750" indent="-285750">
              <a:buFont typeface="Arial" panose="020B0604020202020204" pitchFamily="34" charset="0"/>
              <a:buChar char="•"/>
            </a:pPr>
            <a:r>
              <a:rPr lang="en-US" sz="1200">
                <a:latin typeface="+mn-lt"/>
                <a:cs typeface="Arial"/>
              </a:rPr>
              <a:t>Product category is not a focused category</a:t>
            </a:r>
          </a:p>
          <a:p>
            <a:pPr marL="971550" lvl="1" indent="-342900">
              <a:buFont typeface="Courier New" panose="020B0604020202020204" pitchFamily="34" charset="0"/>
              <a:buChar char="o"/>
            </a:pPr>
            <a:r>
              <a:rPr lang="en-US" sz="1200">
                <a:latin typeface="+mn-lt"/>
                <a:cs typeface="Arial"/>
              </a:rPr>
              <a:t>There are only 12 Salesforce open pipeline opportunities at stage4+</a:t>
            </a:r>
          </a:p>
          <a:p>
            <a:pPr marL="285750" indent="-285750">
              <a:buFont typeface="Arial" panose="020B0604020202020204" pitchFamily="34" charset="0"/>
              <a:buChar char="•"/>
            </a:pPr>
            <a:r>
              <a:rPr lang="en-US" sz="1200">
                <a:latin typeface="+mn-lt"/>
                <a:cs typeface="Arial"/>
              </a:rPr>
              <a:t>Product gap with bypass HMEF and in non-acute markets (O2 concentrator and CPAP filters)</a:t>
            </a:r>
            <a:endParaRPr lang="en-US" sz="1200"/>
          </a:p>
          <a:p>
            <a:pPr marL="342900" indent="-342900">
              <a:buFont typeface="Arial" panose="020B0604020202020204" pitchFamily="34" charset="0"/>
              <a:buChar char="•"/>
            </a:pPr>
            <a:endParaRPr lang="en-US" sz="2000" b="1" i="1">
              <a:solidFill>
                <a:srgbClr val="1D51A4"/>
              </a:solidFill>
              <a:latin typeface="+mn-lt"/>
            </a:endParaRPr>
          </a:p>
        </p:txBody>
      </p:sp>
      <p:sp>
        <p:nvSpPr>
          <p:cNvPr id="11" name="Content Placeholder 1">
            <a:extLst>
              <a:ext uri="{FF2B5EF4-FFF2-40B4-BE49-F238E27FC236}">
                <a16:creationId xmlns:a16="http://schemas.microsoft.com/office/drawing/2014/main" id="{FD0CF5CB-BC66-21D4-AA9E-846338718018}"/>
              </a:ext>
            </a:extLst>
          </p:cNvPr>
          <p:cNvSpPr txBox="1">
            <a:spLocks/>
          </p:cNvSpPr>
          <p:nvPr/>
        </p:nvSpPr>
        <p:spPr>
          <a:xfrm>
            <a:off x="6289344" y="1121304"/>
            <a:ext cx="5372527"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b="1" i="1">
                <a:solidFill>
                  <a:srgbClr val="1D51A4"/>
                </a:solidFill>
                <a:latin typeface="+mn-lt"/>
                <a:cs typeface="Arial"/>
              </a:rPr>
              <a:t>AirLife Market Share:</a:t>
            </a:r>
          </a:p>
          <a:p>
            <a:pPr marL="342900" indent="-342900">
              <a:buFont typeface="Arial" panose="020B0604020202020204" pitchFamily="34" charset="0"/>
              <a:buChar char="•"/>
            </a:pPr>
            <a:r>
              <a:rPr lang="en-US" sz="1400" b="1" i="1">
                <a:latin typeface="+mn-lt"/>
                <a:cs typeface="Arial"/>
              </a:rPr>
              <a:t>AirLife Market Share 		- $19.7M</a:t>
            </a:r>
          </a:p>
          <a:p>
            <a:pPr marL="1028700" lvl="1" indent="-182880"/>
            <a:r>
              <a:rPr lang="en-US" sz="1400" i="1">
                <a:latin typeface="+mn-lt"/>
                <a:cs typeface="Arial"/>
              </a:rPr>
              <a:t>Domestic			- $17.0M</a:t>
            </a:r>
          </a:p>
          <a:p>
            <a:pPr marL="1028700" lvl="1" indent="-182880"/>
            <a:r>
              <a:rPr lang="en-US" sz="1400" i="1">
                <a:latin typeface="+mn-lt"/>
                <a:cs typeface="Arial"/>
              </a:rPr>
              <a:t>International		- $2.7M</a:t>
            </a:r>
          </a:p>
          <a:p>
            <a:pPr marL="342900" indent="-342900">
              <a:buChar char="•"/>
            </a:pPr>
            <a:endParaRPr lang="en-US" sz="1400" b="1" i="1">
              <a:latin typeface="+mn-lt"/>
            </a:endParaRPr>
          </a:p>
        </p:txBody>
      </p:sp>
      <p:sp>
        <p:nvSpPr>
          <p:cNvPr id="5" name="TextBox 12">
            <a:extLst>
              <a:ext uri="{FF2B5EF4-FFF2-40B4-BE49-F238E27FC236}">
                <a16:creationId xmlns:a16="http://schemas.microsoft.com/office/drawing/2014/main" id="{38F66F83-5E71-7A64-353B-73714F50C2CD}"/>
              </a:ext>
            </a:extLst>
          </p:cNvPr>
          <p:cNvSpPr txBox="1"/>
          <p:nvPr/>
        </p:nvSpPr>
        <p:spPr>
          <a:xfrm>
            <a:off x="520121" y="3526004"/>
            <a:ext cx="5445211" cy="2308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a:cs typeface="Arial"/>
              </a:rPr>
              <a:t>Source: Market size and share data are obtained from Clarivate</a:t>
            </a:r>
          </a:p>
        </p:txBody>
      </p:sp>
    </p:spTree>
    <p:extLst>
      <p:ext uri="{BB962C8B-B14F-4D97-AF65-F5344CB8AC3E}">
        <p14:creationId xmlns:p14="http://schemas.microsoft.com/office/powerpoint/2010/main" val="2951692798"/>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11C7569-2724-D80F-553E-1F64374F38D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300</a:t>
            </a:fld>
            <a:endParaRPr lang="en-US"/>
          </a:p>
        </p:txBody>
      </p:sp>
      <p:sp>
        <p:nvSpPr>
          <p:cNvPr id="4" name="Title 3">
            <a:extLst>
              <a:ext uri="{FF2B5EF4-FFF2-40B4-BE49-F238E27FC236}">
                <a16:creationId xmlns:a16="http://schemas.microsoft.com/office/drawing/2014/main" id="{60690CA6-F9B9-3AEF-6AA1-AA4AED8EB82F}"/>
              </a:ext>
            </a:extLst>
          </p:cNvPr>
          <p:cNvSpPr>
            <a:spLocks noGrp="1"/>
          </p:cNvSpPr>
          <p:nvPr>
            <p:ph type="title"/>
          </p:nvPr>
        </p:nvSpPr>
        <p:spPr>
          <a:xfrm>
            <a:off x="522219" y="419100"/>
            <a:ext cx="10515600" cy="668820"/>
          </a:xfrm>
        </p:spPr>
        <p:txBody>
          <a:bodyPr/>
          <a:lstStyle/>
          <a:p>
            <a:r>
              <a:rPr lang="en-US"/>
              <a:t>Competitive Landscape</a:t>
            </a:r>
          </a:p>
        </p:txBody>
      </p:sp>
      <p:graphicFrame>
        <p:nvGraphicFramePr>
          <p:cNvPr id="5" name="Table 4">
            <a:extLst>
              <a:ext uri="{FF2B5EF4-FFF2-40B4-BE49-F238E27FC236}">
                <a16:creationId xmlns:a16="http://schemas.microsoft.com/office/drawing/2014/main" id="{9E3667C9-2B3C-32DE-C3E4-6DE20C28480D}"/>
              </a:ext>
            </a:extLst>
          </p:cNvPr>
          <p:cNvGraphicFramePr>
            <a:graphicFrameLocks noGrp="1"/>
          </p:cNvGraphicFramePr>
          <p:nvPr>
            <p:extLst>
              <p:ext uri="{D42A27DB-BD31-4B8C-83A1-F6EECF244321}">
                <p14:modId xmlns:p14="http://schemas.microsoft.com/office/powerpoint/2010/main" val="3138901507"/>
              </p:ext>
            </p:extLst>
          </p:nvPr>
        </p:nvGraphicFramePr>
        <p:xfrm>
          <a:off x="561975" y="1400175"/>
          <a:ext cx="9797603" cy="4170515"/>
        </p:xfrm>
        <a:graphic>
          <a:graphicData uri="http://schemas.openxmlformats.org/drawingml/2006/table">
            <a:tbl>
              <a:tblPr firstRow="1" bandRow="1">
                <a:tableStyleId>{69012ECD-51FC-41F1-AA8D-1B2483CD663E}</a:tableStyleId>
              </a:tblPr>
              <a:tblGrid>
                <a:gridCol w="2226211">
                  <a:extLst>
                    <a:ext uri="{9D8B030D-6E8A-4147-A177-3AD203B41FA5}">
                      <a16:colId xmlns:a16="http://schemas.microsoft.com/office/drawing/2014/main" val="3421468689"/>
                    </a:ext>
                  </a:extLst>
                </a:gridCol>
                <a:gridCol w="1892848">
                  <a:extLst>
                    <a:ext uri="{9D8B030D-6E8A-4147-A177-3AD203B41FA5}">
                      <a16:colId xmlns:a16="http://schemas.microsoft.com/office/drawing/2014/main" val="1433352190"/>
                    </a:ext>
                  </a:extLst>
                </a:gridCol>
                <a:gridCol w="1892848">
                  <a:extLst>
                    <a:ext uri="{9D8B030D-6E8A-4147-A177-3AD203B41FA5}">
                      <a16:colId xmlns:a16="http://schemas.microsoft.com/office/drawing/2014/main" val="3920236612"/>
                    </a:ext>
                  </a:extLst>
                </a:gridCol>
                <a:gridCol w="1892848">
                  <a:extLst>
                    <a:ext uri="{9D8B030D-6E8A-4147-A177-3AD203B41FA5}">
                      <a16:colId xmlns:a16="http://schemas.microsoft.com/office/drawing/2014/main" val="434171081"/>
                    </a:ext>
                  </a:extLst>
                </a:gridCol>
                <a:gridCol w="1892848">
                  <a:extLst>
                    <a:ext uri="{9D8B030D-6E8A-4147-A177-3AD203B41FA5}">
                      <a16:colId xmlns:a16="http://schemas.microsoft.com/office/drawing/2014/main" val="2384678656"/>
                    </a:ext>
                  </a:extLst>
                </a:gridCol>
              </a:tblGrid>
              <a:tr h="546482">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a:txBody>
                    <a:bodyPr/>
                    <a:lstStyle/>
                    <a:p>
                      <a:pPr algn="ctr"/>
                      <a:r>
                        <a:rPr lang="en-US" sz="1400" b="1">
                          <a:solidFill>
                            <a:schemeClr val="bg1"/>
                          </a:solidFill>
                        </a:rPr>
                        <a:t>AirLife</a:t>
                      </a:r>
                      <a:endParaRPr lang="en-US" sz="1400" b="1">
                        <a:solidFill>
                          <a:schemeClr val="bg1"/>
                        </a:solidFill>
                        <a:latin typeface="Arial"/>
                        <a:cs typeface="Arial"/>
                      </a:endParaRPr>
                    </a:p>
                  </a:txBody>
                  <a:tcPr anchor="ctr">
                    <a:solidFill>
                      <a:srgbClr val="1B51A4"/>
                    </a:solidFill>
                  </a:tcPr>
                </a:tc>
                <a:tc>
                  <a:txBody>
                    <a:bodyPr/>
                    <a:lstStyle/>
                    <a:p>
                      <a:pPr algn="ctr"/>
                      <a:r>
                        <a:rPr lang="en-US" sz="1400" b="1">
                          <a:solidFill>
                            <a:schemeClr val="bg1"/>
                          </a:solidFill>
                        </a:rPr>
                        <a:t>Teleflex</a:t>
                      </a:r>
                      <a:endParaRPr lang="en-US" sz="1400" b="1">
                        <a:solidFill>
                          <a:schemeClr val="bg1"/>
                        </a:solidFill>
                        <a:latin typeface="Arial"/>
                        <a:cs typeface="Arial"/>
                      </a:endParaRPr>
                    </a:p>
                  </a:txBody>
                  <a:tcPr anchor="ctr">
                    <a:solidFill>
                      <a:srgbClr val="1B51A4"/>
                    </a:solidFill>
                  </a:tcPr>
                </a:tc>
                <a:tc>
                  <a:txBody>
                    <a:bodyPr/>
                    <a:lstStyle/>
                    <a:p>
                      <a:pPr algn="ctr"/>
                      <a:r>
                        <a:rPr lang="en-US" sz="1400" b="1">
                          <a:solidFill>
                            <a:schemeClr val="bg1"/>
                          </a:solidFill>
                        </a:rPr>
                        <a:t>Medtronic</a:t>
                      </a:r>
                      <a:endParaRPr lang="en-US" sz="1400" b="1">
                        <a:solidFill>
                          <a:schemeClr val="bg1"/>
                        </a:solidFill>
                        <a:latin typeface="Arial"/>
                        <a:cs typeface="Arial"/>
                      </a:endParaRPr>
                    </a:p>
                  </a:txBody>
                  <a:tcPr anchor="ctr">
                    <a:solidFill>
                      <a:srgbClr val="1B51A4"/>
                    </a:solidFill>
                  </a:tcPr>
                </a:tc>
                <a:tc>
                  <a:txBody>
                    <a:bodyPr/>
                    <a:lstStyle/>
                    <a:p>
                      <a:pPr algn="ctr"/>
                      <a:r>
                        <a:rPr lang="en-US" sz="1400" b="1">
                          <a:solidFill>
                            <a:schemeClr val="bg1"/>
                          </a:solidFill>
                        </a:rPr>
                        <a:t>Medline</a:t>
                      </a:r>
                      <a:endParaRPr lang="en-US" sz="1400" b="1">
                        <a:solidFill>
                          <a:schemeClr val="bg1"/>
                        </a:solidFill>
                        <a:latin typeface="Arial"/>
                        <a:cs typeface="Arial"/>
                      </a:endParaRPr>
                    </a:p>
                  </a:txBody>
                  <a:tcPr anchor="ctr">
                    <a:solidFill>
                      <a:srgbClr val="1B51A4"/>
                    </a:solidFill>
                  </a:tcPr>
                </a:tc>
                <a:extLst>
                  <a:ext uri="{0D108BD9-81ED-4DB2-BD59-A6C34878D82A}">
                    <a16:rowId xmlns:a16="http://schemas.microsoft.com/office/drawing/2014/main" val="1920091827"/>
                  </a:ext>
                </a:extLst>
              </a:tr>
              <a:tr h="517719">
                <a:tc>
                  <a:txBody>
                    <a:bodyPr/>
                    <a:lstStyle/>
                    <a:p>
                      <a:pPr marL="0" algn="l" defTabSz="457200" rtl="0" eaLnBrk="1" latinLnBrk="0" hangingPunct="1"/>
                      <a:r>
                        <a:rPr lang="en-US" sz="1400" b="1" kern="1200">
                          <a:solidFill>
                            <a:schemeClr val="bg1"/>
                          </a:solidFill>
                        </a:rPr>
                        <a:t>HME</a:t>
                      </a:r>
                      <a:endParaRPr lang="en-US" sz="1400" b="1" kern="1200">
                        <a:solidFill>
                          <a:schemeClr val="bg1"/>
                        </a:solidFill>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a:t>Yes</a:t>
                      </a:r>
                      <a:endParaRPr lang="en-US" sz="1600">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Yes</a:t>
                      </a:r>
                      <a:endParaRPr lang="en-US" sz="160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3396665163"/>
                  </a:ext>
                </a:extLst>
              </a:tr>
              <a:tr h="51771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rPr>
                        <a:t>HME with Flex</a:t>
                      </a:r>
                      <a:endParaRPr kumimoji="0" lang="en-US" sz="14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a:t>Yes</a:t>
                      </a:r>
                      <a:endParaRPr lang="en-US" sz="1600">
                        <a:latin typeface="Arial" panose="020B0604020202020204" pitchFamily="34" charset="0"/>
                        <a:cs typeface="Arial" panose="020B0604020202020204" pitchFamily="34" charset="0"/>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0" u="none" strike="noStrike" kern="1200" cap="none" spc="0" normalizeH="0" baseline="0" noProof="0">
                          <a:ln>
                            <a:noFill/>
                          </a:ln>
                          <a:solidFill>
                            <a:schemeClr val="tx1"/>
                          </a:solidFill>
                          <a:effectLst/>
                          <a:uLnTx/>
                          <a:uFillTx/>
                        </a:rPr>
                        <a:t>Yes</a:t>
                      </a:r>
                      <a:endParaRPr kumimoji="0" lang="en-US" sz="16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algn="ct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741549868"/>
                  </a:ext>
                </a:extLst>
              </a:tr>
              <a:tr h="51771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rPr>
                        <a:t>HMEF</a:t>
                      </a:r>
                      <a:endParaRPr kumimoji="0" lang="en-US" sz="14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a:t>Yes</a:t>
                      </a:r>
                      <a:endParaRPr lang="en-US" sz="1600">
                        <a:latin typeface="Arial" panose="020B0604020202020204" pitchFamily="34" charset="0"/>
                        <a:cs typeface="Arial" panose="020B0604020202020204" pitchFamily="34" charset="0"/>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0" u="none" strike="noStrike" kern="1200" cap="none" spc="0" normalizeH="0" baseline="0" noProof="0">
                          <a:ln>
                            <a:noFill/>
                          </a:ln>
                          <a:solidFill>
                            <a:schemeClr val="tx1"/>
                          </a:solidFill>
                          <a:effectLst/>
                          <a:uLnTx/>
                          <a:uFillTx/>
                        </a:rPr>
                        <a:t>Yes</a:t>
                      </a:r>
                      <a:endParaRPr kumimoji="0" lang="en-US" sz="16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1202504062"/>
                  </a:ext>
                </a:extLst>
              </a:tr>
              <a:tr h="51771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rPr>
                        <a:t>HMEF with Flex</a:t>
                      </a:r>
                      <a:endParaRPr kumimoji="0" lang="en-US" sz="14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a:t>Yes</a:t>
                      </a:r>
                      <a:endParaRPr lang="en-US" sz="1600">
                        <a:latin typeface="Arial"/>
                        <a:cs typeface="Arial"/>
                      </a:endParaRPr>
                    </a:p>
                  </a:txBody>
                  <a:tcPr anchor="ctr"/>
                </a:tc>
                <a:tc>
                  <a:txBody>
                    <a:bodyPr/>
                    <a:lstStyle/>
                    <a:p>
                      <a:pPr algn="ctr"/>
                      <a:r>
                        <a:rPr lang="en-US" sz="1600">
                          <a:solidFill>
                            <a:schemeClr val="tx1"/>
                          </a:solidFill>
                        </a:rPr>
                        <a:t>Yes</a:t>
                      </a:r>
                      <a:endParaRPr lang="en-US" sz="1600">
                        <a:solidFill>
                          <a:schemeClr val="tx1"/>
                        </a:solidFill>
                        <a:latin typeface="Arial"/>
                        <a:cs typeface="Aria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3123673478"/>
                  </a:ext>
                </a:extLst>
              </a:tr>
              <a:tr h="51771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rPr>
                        <a:t>BV &amp; HEPA</a:t>
                      </a:r>
                      <a:endParaRPr kumimoji="0" lang="en-US" sz="14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a:t>Yes</a:t>
                      </a:r>
                      <a:endParaRPr lang="en-US" sz="1600">
                        <a:latin typeface="Arial"/>
                        <a:cs typeface="Arial"/>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schemeClr val="tx1"/>
                          </a:solidFill>
                          <a:effectLst/>
                          <a:uLnTx/>
                          <a:uFillTx/>
                        </a:rPr>
                        <a:t>Yes</a:t>
                      </a:r>
                      <a:endParaRPr kumimoji="0" lang="en-US" sz="1600" b="0" i="0" u="none" strike="noStrike" kern="1200" cap="none" spc="0" normalizeH="0" baseline="0" noProof="0">
                        <a:ln>
                          <a:noFill/>
                        </a:ln>
                        <a:solidFill>
                          <a:schemeClr val="tx1"/>
                        </a:solidFill>
                        <a:effectLst/>
                        <a:uLnTx/>
                        <a:uFillTx/>
                        <a:latin typeface="Arial"/>
                        <a:ea typeface="+mn-ea"/>
                        <a:cs typeface="Arial"/>
                      </a:endParaRPr>
                    </a:p>
                  </a:txBody>
                  <a:tcPr anchor="ctr"/>
                </a:tc>
                <a:tc>
                  <a:txBody>
                    <a:bodyPr/>
                    <a:lstStyle/>
                    <a:p>
                      <a:pPr algn="ct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2065232999"/>
                  </a:ext>
                </a:extLst>
              </a:tr>
              <a:tr h="51771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rPr>
                        <a:t>Trach</a:t>
                      </a:r>
                      <a:endParaRPr kumimoji="0" lang="en-US" sz="14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a:t>Yes</a:t>
                      </a:r>
                      <a:endParaRPr lang="en-US" sz="1600">
                        <a:latin typeface="Arial"/>
                        <a:cs typeface="Arial"/>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u="none" strike="noStrike" kern="1200" cap="none" spc="0" normalizeH="0" baseline="0" noProof="0">
                          <a:ln>
                            <a:noFill/>
                          </a:ln>
                          <a:solidFill>
                            <a:schemeClr val="tx1"/>
                          </a:solidFill>
                          <a:effectLst/>
                          <a:uLnTx/>
                          <a:uFillTx/>
                        </a:rPr>
                        <a:t>Yes</a:t>
                      </a:r>
                      <a:endParaRPr kumimoji="0" lang="en-US" sz="1600" b="0" i="0" u="none" strike="noStrike" kern="1200" cap="none" spc="0" normalizeH="0" baseline="0" noProof="0">
                        <a:ln>
                          <a:noFill/>
                        </a:ln>
                        <a:solidFill>
                          <a:schemeClr val="tx1"/>
                        </a:solidFill>
                        <a:effectLst/>
                        <a:uLnTx/>
                        <a:uFillTx/>
                        <a:latin typeface="Arial"/>
                        <a:ea typeface="+mn-ea"/>
                        <a:cs typeface="Arial"/>
                      </a:endParaRPr>
                    </a:p>
                  </a:txBody>
                  <a:tcPr anchor="ctr"/>
                </a:tc>
                <a:tc>
                  <a:txBody>
                    <a:bodyPr/>
                    <a:lstStyle/>
                    <a:p>
                      <a:pPr algn="ct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3629728876"/>
                  </a:ext>
                </a:extLst>
              </a:tr>
              <a:tr h="51771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1" u="none" strike="noStrike" kern="1200" cap="none" spc="0" normalizeH="0" baseline="0" noProof="0">
                          <a:ln>
                            <a:noFill/>
                          </a:ln>
                          <a:solidFill>
                            <a:schemeClr val="bg1"/>
                          </a:solidFill>
                          <a:effectLst/>
                          <a:uLnTx/>
                          <a:uFillTx/>
                        </a:rPr>
                        <a:t>PFT</a:t>
                      </a:r>
                      <a:endParaRPr kumimoji="0" lang="en-US" sz="1400" b="1" i="0" u="none" strike="noStrike" kern="1200" cap="none" spc="0" normalizeH="0" baseline="0" noProof="0">
                        <a:ln>
                          <a:noFill/>
                        </a:ln>
                        <a:solidFill>
                          <a:schemeClr val="bg1"/>
                        </a:solidFill>
                        <a:effectLst/>
                        <a:uLnTx/>
                        <a:uFillTx/>
                        <a:latin typeface="Arial"/>
                        <a:ea typeface="+mn-ea"/>
                        <a:cs typeface="Arial"/>
                      </a:endParaRPr>
                    </a:p>
                  </a:txBody>
                  <a:tcPr anchor="ctr">
                    <a:solidFill>
                      <a:srgbClr val="1B51A4"/>
                    </a:solidFill>
                  </a:tcPr>
                </a:tc>
                <a:tc>
                  <a:txBody>
                    <a:bodyPr/>
                    <a:lstStyle/>
                    <a:p>
                      <a:pPr algn="ctr"/>
                      <a:r>
                        <a:rPr lang="en-US" sz="1600" b="1">
                          <a:solidFill>
                            <a:schemeClr val="bg1"/>
                          </a:solidFill>
                        </a:rPr>
                        <a:t>Yes</a:t>
                      </a:r>
                      <a:endParaRPr lang="en-US" sz="1600" b="1">
                        <a:solidFill>
                          <a:schemeClr val="bg1"/>
                        </a:solidFill>
                        <a:latin typeface="Arial"/>
                        <a:cs typeface="Arial"/>
                      </a:endParaRPr>
                    </a:p>
                  </a:txBody>
                  <a:tcPr anchor="ctr">
                    <a:solidFill>
                      <a:srgbClr val="008557"/>
                    </a:solidFill>
                  </a:tcPr>
                </a:tc>
                <a:tc>
                  <a:txBody>
                    <a:bodyPr/>
                    <a:lstStyle/>
                    <a:p>
                      <a:pPr algn="ctr"/>
                      <a:r>
                        <a:rPr lang="en-US" sz="1600" b="1">
                          <a:solidFill>
                            <a:srgbClr val="C00000"/>
                          </a:solidFill>
                        </a:rPr>
                        <a:t>No</a:t>
                      </a:r>
                      <a:endParaRPr lang="en-US" sz="1600" b="1">
                        <a:solidFill>
                          <a:srgbClr val="C00000"/>
                        </a:solidFill>
                        <a:latin typeface="Arial"/>
                        <a:cs typeface="Arial"/>
                      </a:endParaRPr>
                    </a:p>
                  </a:txBody>
                  <a:tcPr anchor="ct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u="none" strike="noStrike" kern="1200" cap="none" spc="0" normalizeH="0" baseline="0" noProof="0">
                          <a:ln>
                            <a:noFill/>
                          </a:ln>
                          <a:solidFill>
                            <a:srgbClr val="C00000"/>
                          </a:solidFill>
                          <a:effectLst/>
                          <a:uLnTx/>
                          <a:uFillTx/>
                        </a:rPr>
                        <a:t>No</a:t>
                      </a:r>
                      <a:endParaRPr kumimoji="0" lang="en-US" sz="1600" b="1" i="0" u="none" strike="noStrike" kern="1200" cap="none" spc="0" normalizeH="0" baseline="0" noProof="0">
                        <a:ln>
                          <a:noFill/>
                        </a:ln>
                        <a:solidFill>
                          <a:srgbClr val="C00000"/>
                        </a:solidFill>
                        <a:effectLst/>
                        <a:uLnTx/>
                        <a:uFillTx/>
                        <a:latin typeface="Arial"/>
                        <a:ea typeface="+mn-ea"/>
                        <a:cs typeface="Arial"/>
                      </a:endParaRPr>
                    </a:p>
                  </a:txBody>
                  <a:tcPr anchor="ctr"/>
                </a:tc>
                <a:tc>
                  <a:txBody>
                    <a:bodyPr/>
                    <a:lstStyle/>
                    <a:p>
                      <a:pPr algn="ctr"/>
                      <a:r>
                        <a:rPr lang="en-US" sz="1600">
                          <a:solidFill>
                            <a:schemeClr val="tx1"/>
                          </a:solidFill>
                        </a:rPr>
                        <a:t>Yes</a:t>
                      </a:r>
                      <a:endParaRPr lang="en-US" sz="1600">
                        <a:solidFill>
                          <a:schemeClr val="tx1"/>
                        </a:solidFill>
                        <a:latin typeface="Arial"/>
                        <a:cs typeface="Arial"/>
                      </a:endParaRPr>
                    </a:p>
                  </a:txBody>
                  <a:tcPr anchor="ctr"/>
                </a:tc>
                <a:extLst>
                  <a:ext uri="{0D108BD9-81ED-4DB2-BD59-A6C34878D82A}">
                    <a16:rowId xmlns:a16="http://schemas.microsoft.com/office/drawing/2014/main" val="2599196135"/>
                  </a:ext>
                </a:extLst>
              </a:tr>
            </a:tbl>
          </a:graphicData>
        </a:graphic>
      </p:graphicFrame>
    </p:spTree>
    <p:extLst>
      <p:ext uri="{BB962C8B-B14F-4D97-AF65-F5344CB8AC3E}">
        <p14:creationId xmlns:p14="http://schemas.microsoft.com/office/powerpoint/2010/main" val="1224289077"/>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1DE00-5A89-BF21-D039-FE73177D9455}"/>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101907F-554C-C9C2-2F42-B367E2AC3730}"/>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301</a:t>
            </a:fld>
            <a:endParaRPr lang="en-US"/>
          </a:p>
        </p:txBody>
      </p:sp>
      <p:sp>
        <p:nvSpPr>
          <p:cNvPr id="4" name="Title 3">
            <a:extLst>
              <a:ext uri="{FF2B5EF4-FFF2-40B4-BE49-F238E27FC236}">
                <a16:creationId xmlns:a16="http://schemas.microsoft.com/office/drawing/2014/main" id="{DDC0C61B-D7FA-625D-89AC-BD43882E6735}"/>
              </a:ext>
            </a:extLst>
          </p:cNvPr>
          <p:cNvSpPr>
            <a:spLocks noGrp="1"/>
          </p:cNvSpPr>
          <p:nvPr>
            <p:ph type="title"/>
          </p:nvPr>
        </p:nvSpPr>
        <p:spPr>
          <a:xfrm>
            <a:off x="522219" y="419100"/>
            <a:ext cx="10515600" cy="668820"/>
          </a:xfrm>
        </p:spPr>
        <p:txBody>
          <a:bodyPr/>
          <a:lstStyle/>
          <a:p>
            <a:r>
              <a:rPr lang="en-US"/>
              <a:t>Competitive Pricing</a:t>
            </a:r>
          </a:p>
        </p:txBody>
      </p:sp>
      <p:graphicFrame>
        <p:nvGraphicFramePr>
          <p:cNvPr id="2" name="Table 1">
            <a:extLst>
              <a:ext uri="{FF2B5EF4-FFF2-40B4-BE49-F238E27FC236}">
                <a16:creationId xmlns:a16="http://schemas.microsoft.com/office/drawing/2014/main" id="{38C03FB7-31AA-DD3E-1C0A-AD0E9E18825D}"/>
              </a:ext>
            </a:extLst>
          </p:cNvPr>
          <p:cNvGraphicFramePr>
            <a:graphicFrameLocks noGrp="1"/>
          </p:cNvGraphicFramePr>
          <p:nvPr>
            <p:extLst>
              <p:ext uri="{D42A27DB-BD31-4B8C-83A1-F6EECF244321}">
                <p14:modId xmlns:p14="http://schemas.microsoft.com/office/powerpoint/2010/main" val="3005929143"/>
              </p:ext>
            </p:extLst>
          </p:nvPr>
        </p:nvGraphicFramePr>
        <p:xfrm>
          <a:off x="493753" y="1366392"/>
          <a:ext cx="11147160" cy="4381117"/>
        </p:xfrm>
        <a:graphic>
          <a:graphicData uri="http://schemas.openxmlformats.org/drawingml/2006/table">
            <a:tbl>
              <a:tblPr firstRow="1" bandRow="1">
                <a:tableStyleId>{69012ECD-51FC-41F1-AA8D-1B2483CD663E}</a:tableStyleId>
              </a:tblPr>
              <a:tblGrid>
                <a:gridCol w="1115391">
                  <a:extLst>
                    <a:ext uri="{9D8B030D-6E8A-4147-A177-3AD203B41FA5}">
                      <a16:colId xmlns:a16="http://schemas.microsoft.com/office/drawing/2014/main" val="3421468689"/>
                    </a:ext>
                  </a:extLst>
                </a:gridCol>
                <a:gridCol w="944217">
                  <a:extLst>
                    <a:ext uri="{9D8B030D-6E8A-4147-A177-3AD203B41FA5}">
                      <a16:colId xmlns:a16="http://schemas.microsoft.com/office/drawing/2014/main" val="1433352190"/>
                    </a:ext>
                  </a:extLst>
                </a:gridCol>
                <a:gridCol w="944218">
                  <a:extLst>
                    <a:ext uri="{9D8B030D-6E8A-4147-A177-3AD203B41FA5}">
                      <a16:colId xmlns:a16="http://schemas.microsoft.com/office/drawing/2014/main" val="70000278"/>
                    </a:ext>
                  </a:extLst>
                </a:gridCol>
                <a:gridCol w="944217">
                  <a:extLst>
                    <a:ext uri="{9D8B030D-6E8A-4147-A177-3AD203B41FA5}">
                      <a16:colId xmlns:a16="http://schemas.microsoft.com/office/drawing/2014/main" val="965432244"/>
                    </a:ext>
                  </a:extLst>
                </a:gridCol>
                <a:gridCol w="2039688">
                  <a:extLst>
                    <a:ext uri="{9D8B030D-6E8A-4147-A177-3AD203B41FA5}">
                      <a16:colId xmlns:a16="http://schemas.microsoft.com/office/drawing/2014/main" val="1374184352"/>
                    </a:ext>
                  </a:extLst>
                </a:gridCol>
                <a:gridCol w="1810871">
                  <a:extLst>
                    <a:ext uri="{9D8B030D-6E8A-4147-A177-3AD203B41FA5}">
                      <a16:colId xmlns:a16="http://schemas.microsoft.com/office/drawing/2014/main" val="3920236612"/>
                    </a:ext>
                  </a:extLst>
                </a:gridCol>
                <a:gridCol w="1819835">
                  <a:extLst>
                    <a:ext uri="{9D8B030D-6E8A-4147-A177-3AD203B41FA5}">
                      <a16:colId xmlns:a16="http://schemas.microsoft.com/office/drawing/2014/main" val="434171081"/>
                    </a:ext>
                  </a:extLst>
                </a:gridCol>
                <a:gridCol w="1528723">
                  <a:extLst>
                    <a:ext uri="{9D8B030D-6E8A-4147-A177-3AD203B41FA5}">
                      <a16:colId xmlns:a16="http://schemas.microsoft.com/office/drawing/2014/main" val="2384678656"/>
                    </a:ext>
                  </a:extLst>
                </a:gridCol>
              </a:tblGrid>
              <a:tr h="598083">
                <a:tc>
                  <a:txBody>
                    <a:bodyPr/>
                    <a:lstStyle/>
                    <a:p>
                      <a:pPr algn="ctr"/>
                      <a:endParaRPr lang="en-US" sz="1800"/>
                    </a:p>
                  </a:txBody>
                  <a:tcPr>
                    <a:solidFill>
                      <a:srgbClr val="1B51A4"/>
                    </a:solidFill>
                  </a:tcPr>
                </a:tc>
                <a:tc gridSpan="4">
                  <a:txBody>
                    <a:bodyPr/>
                    <a:lstStyle/>
                    <a:p>
                      <a:pPr algn="ctr"/>
                      <a:r>
                        <a:rPr lang="en-US" sz="1400">
                          <a:solidFill>
                            <a:srgbClr val="FFFFFF"/>
                          </a:solidFill>
                        </a:rPr>
                        <a:t>AirLife</a:t>
                      </a:r>
                    </a:p>
                  </a:txBody>
                  <a:tcPr anchor="ctr">
                    <a:lnB w="6350" cap="flat" cmpd="sng" algn="ctr">
                      <a:noFill/>
                      <a:prstDash val="solid"/>
                      <a:miter lim="800000"/>
                    </a:lnB>
                    <a:solidFill>
                      <a:srgbClr val="1B51A4"/>
                    </a:solidFill>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US" sz="1400">
                          <a:solidFill>
                            <a:srgbClr val="FFFFFF"/>
                          </a:solidFill>
                        </a:rPr>
                        <a:t>Teleflex</a:t>
                      </a:r>
                    </a:p>
                  </a:txBody>
                  <a:tcPr anchor="ctr">
                    <a:solidFill>
                      <a:srgbClr val="008557"/>
                    </a:solidFill>
                  </a:tcPr>
                </a:tc>
                <a:tc>
                  <a:txBody>
                    <a:bodyPr/>
                    <a:lstStyle/>
                    <a:p>
                      <a:pPr algn="ctr"/>
                      <a:r>
                        <a:rPr lang="en-US" sz="1400">
                          <a:solidFill>
                            <a:srgbClr val="FFFFFF"/>
                          </a:solidFill>
                        </a:rPr>
                        <a:t>Medtronic</a:t>
                      </a:r>
                    </a:p>
                  </a:txBody>
                  <a:tcPr anchor="ctr">
                    <a:solidFill>
                      <a:srgbClr val="008557"/>
                    </a:solidFill>
                  </a:tcPr>
                </a:tc>
                <a:tc>
                  <a:txBody>
                    <a:bodyPr/>
                    <a:lstStyle/>
                    <a:p>
                      <a:pPr algn="ctr"/>
                      <a:r>
                        <a:rPr lang="en-US" sz="1400">
                          <a:solidFill>
                            <a:srgbClr val="FFFFFF"/>
                          </a:solidFill>
                        </a:rPr>
                        <a:t>Medline</a:t>
                      </a:r>
                    </a:p>
                  </a:txBody>
                  <a:tcPr anchor="ctr">
                    <a:solidFill>
                      <a:srgbClr val="008557"/>
                    </a:solidFill>
                  </a:tcPr>
                </a:tc>
                <a:extLst>
                  <a:ext uri="{0D108BD9-81ED-4DB2-BD59-A6C34878D82A}">
                    <a16:rowId xmlns:a16="http://schemas.microsoft.com/office/drawing/2014/main" val="1920091827"/>
                  </a:ext>
                </a:extLst>
              </a:tr>
              <a:tr h="249277">
                <a:tc rowSpan="5">
                  <a:txBody>
                    <a:bodyPr/>
                    <a:lstStyle/>
                    <a:p>
                      <a:pPr marL="0" algn="ctr" defTabSz="457200" rtl="0" eaLnBrk="1" latinLnBrk="0" hangingPunct="1"/>
                      <a:r>
                        <a:rPr lang="en-US" sz="1400" kern="1200">
                          <a:solidFill>
                            <a:srgbClr val="FFFFFF"/>
                          </a:solidFill>
                        </a:rPr>
                        <a:t>HME</a:t>
                      </a:r>
                    </a:p>
                  </a:txBody>
                  <a:tcPr anchor="ctr">
                    <a:lnR>
                      <a:noFill/>
                    </a:lnR>
                    <a:solidFill>
                      <a:srgbClr val="1B51A4"/>
                    </a:solidFill>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Low GPO</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6350" cap="flat" cmpd="sng" algn="ctr">
                      <a:noFill/>
                      <a:prstDash val="solid"/>
                      <a:miter lim="800000"/>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High GPO</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6350" cap="flat" cmpd="sng" algn="ctr">
                      <a:noFill/>
                      <a:prstDash val="solid"/>
                      <a:miter lim="800000"/>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AirLife ASP</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6350" cap="flat" cmpd="sng" algn="ctr">
                      <a:noFill/>
                      <a:prstDash val="solid"/>
                      <a:miter lim="800000"/>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marR="0" lvl="0" indent="0" algn="l" defTabSz="914400" rtl="0" eaLnBrk="1" fontAlgn="b" latinLnBrk="0" hangingPunct="1">
                        <a:lnSpc>
                          <a:spcPct val="100000"/>
                        </a:lnSpc>
                        <a:spcBef>
                          <a:spcPts val="0"/>
                        </a:spcBef>
                        <a:spcAft>
                          <a:spcPts val="0"/>
                        </a:spcAft>
                        <a:buClrTx/>
                        <a:buSzTx/>
                        <a:buFontTx/>
                        <a:buNone/>
                        <a:tabLst/>
                        <a:defRPr/>
                      </a:pPr>
                      <a:r>
                        <a:rPr lang="en-US" sz="1000" b="0" u="none" strike="noStrike">
                          <a:solidFill>
                            <a:srgbClr val="000000"/>
                          </a:solidFill>
                          <a:effectLst/>
                          <a:latin typeface="Arial" panose="020B0604020202020204" pitchFamily="34" charset="0"/>
                          <a:cs typeface="Arial" panose="020B0604020202020204" pitchFamily="34" charset="0"/>
                        </a:rPr>
                        <a:t>Clarivate ASP(</a:t>
                      </a:r>
                      <a:r>
                        <a:rPr lang="en-US" sz="1000" b="0" u="none" strike="noStrike" err="1">
                          <a:solidFill>
                            <a:srgbClr val="000000"/>
                          </a:solidFill>
                          <a:effectLst/>
                          <a:latin typeface="Arial" panose="020B0604020202020204" pitchFamily="34" charset="0"/>
                          <a:cs typeface="Arial" panose="020B0604020202020204" pitchFamily="34" charset="0"/>
                        </a:rPr>
                        <a:t>SunMed</a:t>
                      </a:r>
                      <a:r>
                        <a:rPr lang="en-US" sz="1000" b="0" u="none" strike="noStrike">
                          <a:solidFill>
                            <a:srgbClr val="000000"/>
                          </a:solidFill>
                          <a:effectLst/>
                          <a:latin typeface="Arial" panose="020B0604020202020204" pitchFamily="34" charset="0"/>
                          <a:cs typeface="Arial" panose="020B0604020202020204" pitchFamily="34" charset="0"/>
                        </a:rPr>
                        <a:t>/</a:t>
                      </a:r>
                      <a:r>
                        <a:rPr lang="en-US" sz="1000" b="0" u="none" strike="noStrike" err="1">
                          <a:solidFill>
                            <a:srgbClr val="000000"/>
                          </a:solidFill>
                          <a:effectLst/>
                          <a:latin typeface="Arial" panose="020B0604020202020204" pitchFamily="34" charset="0"/>
                          <a:cs typeface="Arial" panose="020B0604020202020204" pitchFamily="34" charset="0"/>
                        </a:rPr>
                        <a:t>SM+Vyaire</a:t>
                      </a:r>
                      <a:r>
                        <a:rPr lang="en-US" sz="1000" b="0" u="none" strike="noStrike">
                          <a:solidFill>
                            <a:srgbClr val="000000"/>
                          </a:solidFill>
                          <a:effectLst/>
                          <a:latin typeface="Arial" panose="020B0604020202020204" pitchFamily="34" charset="0"/>
                          <a:cs typeface="Arial" panose="020B0604020202020204" pitchFamily="34" charset="0"/>
                        </a:rPr>
                        <a:t>)</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6350" cap="flat" cmpd="sng" algn="ctr">
                      <a:noFill/>
                      <a:prstDash val="solid"/>
                      <a:miter lim="800000"/>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1000"/>
                        <a:t>Clarivate ASP</a:t>
                      </a:r>
                    </a:p>
                  </a:txBody>
                  <a:tcPr anchor="ctr">
                    <a:lnL>
                      <a:noFill/>
                    </a:lnL>
                    <a:lnB w="3175" cap="flat" cmpd="sng" algn="ctr">
                      <a:solidFill>
                        <a:schemeClr val="bg1">
                          <a:lumMod val="75000"/>
                        </a:schemeClr>
                      </a:solidFill>
                      <a:prstDash val="solid"/>
                      <a:round/>
                      <a:headEnd type="none" w="med" len="med"/>
                      <a:tailEnd type="none" w="med" len="med"/>
                    </a:lnB>
                  </a:tcPr>
                </a:tc>
                <a:tc>
                  <a:txBody>
                    <a:bodyPr/>
                    <a:lstStyle/>
                    <a:p>
                      <a:pPr algn="l"/>
                      <a:r>
                        <a:rPr lang="en-US" sz="1000">
                          <a:solidFill>
                            <a:srgbClr val="000000"/>
                          </a:solidFill>
                        </a:rPr>
                        <a:t>Clarivate ASP</a:t>
                      </a:r>
                    </a:p>
                  </a:txBody>
                  <a:tcPr anchor="ctr">
                    <a:lnB w="3175" cap="flat" cmpd="sng" algn="ctr">
                      <a:solidFill>
                        <a:schemeClr val="bg1">
                          <a:lumMod val="75000"/>
                        </a:schemeClr>
                      </a:solidFill>
                      <a:prstDash val="solid"/>
                      <a:round/>
                      <a:headEnd type="none" w="med" len="med"/>
                      <a:tailEnd type="none" w="med" len="med"/>
                    </a:lnB>
                  </a:tcPr>
                </a:tc>
                <a:tc>
                  <a:txBody>
                    <a:bodyPr/>
                    <a:lstStyle/>
                    <a:p>
                      <a:pPr algn="l"/>
                      <a:r>
                        <a:rPr lang="en-US" sz="1000">
                          <a:solidFill>
                            <a:srgbClr val="000000"/>
                          </a:solidFill>
                        </a:rPr>
                        <a:t>Clarivate ASP</a:t>
                      </a:r>
                    </a:p>
                  </a:txBody>
                  <a:tcPr anchor="ctr">
                    <a:lnB w="3175"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396665163"/>
                  </a:ext>
                </a:extLst>
              </a:tr>
              <a:tr h="237305">
                <a:tc vMerge="1">
                  <a:txBody>
                    <a:bodyPr/>
                    <a:lstStyle/>
                    <a:p>
                      <a:endParaRPr lang="en-US"/>
                    </a:p>
                  </a:txBody>
                  <a:tcPr>
                    <a:lnT w="12700" cap="flat" cmpd="sng" algn="ctr">
                      <a:solidFill>
                        <a:schemeClr val="tx1"/>
                      </a:solidFill>
                      <a:prstDash val="solid"/>
                      <a:round/>
                      <a:headEnd type="none" w="med" len="med"/>
                      <a:tailEnd type="none" w="med" len="med"/>
                    </a:lnT>
                  </a:tcPr>
                </a:tc>
                <a:tc gridSpan="4">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SKU 003004</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l"/>
                      <a:r>
                        <a:rPr lang="en-US" sz="1000" b="1"/>
                        <a:t>SKU 11112  </a:t>
                      </a:r>
                      <a:endParaRPr lang="en-US" sz="1000"/>
                    </a:p>
                  </a:txBody>
                  <a:tcPr anchor="ctr">
                    <a:lnL>
                      <a:noFill/>
                    </a:lnL>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algn="l"/>
                      <a:r>
                        <a:rPr lang="en-US" sz="1000" b="1">
                          <a:solidFill>
                            <a:schemeClr val="tx1"/>
                          </a:solidFill>
                        </a:rPr>
                        <a:t>SKU 353U5413</a:t>
                      </a:r>
                      <a:endParaRPr lang="en-US" sz="1000"/>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algn="l"/>
                      <a:r>
                        <a:rPr lang="en-US" sz="1000">
                          <a:solidFill>
                            <a:srgbClr val="000000"/>
                          </a:solidFill>
                        </a:rPr>
                        <a:t>N/A on Clarivate</a:t>
                      </a:r>
                      <a:endParaRPr lang="en-US" sz="1000"/>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256385738"/>
                  </a:ext>
                </a:extLst>
              </a:tr>
              <a:tr h="249277">
                <a:tc vMerge="1">
                  <a:txBody>
                    <a:bodyPr/>
                    <a:lstStyle/>
                    <a:p>
                      <a:endParaRPr lang="en-US"/>
                    </a:p>
                  </a:txBody>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$1.05 </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R>
                      <a:noFill/>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$1.87 </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$1.16 </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$1.33 / $1.80</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tc rowSpan="3">
                  <a:txBody>
                    <a:bodyPr/>
                    <a:lstStyle/>
                    <a:p>
                      <a:pPr algn="l"/>
                      <a:r>
                        <a:rPr lang="en-US" sz="1000"/>
                        <a:t>$1.35</a:t>
                      </a:r>
                    </a:p>
                  </a:txBody>
                  <a:tcPr anchor="ctr">
                    <a:lnL>
                      <a:noFill/>
                    </a:lnL>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rowSpan="3">
                  <a:txBody>
                    <a:bodyPr/>
                    <a:lstStyle/>
                    <a:p>
                      <a:pPr algn="l"/>
                      <a:r>
                        <a:rPr lang="en-US" sz="1000">
                          <a:solidFill>
                            <a:schemeClr val="tx1"/>
                          </a:solidFill>
                        </a:rPr>
                        <a:t>$1.34</a:t>
                      </a:r>
                      <a:endParaRPr lang="en-US" sz="1000"/>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rowSpan="3">
                  <a:txBody>
                    <a:bodyPr/>
                    <a:lstStyle/>
                    <a:p>
                      <a:pPr algn="l"/>
                      <a:endParaRPr lang="en-US" sz="1000"/>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2029070408"/>
                  </a:ext>
                </a:extLst>
              </a:tr>
              <a:tr h="249277">
                <a:tc vMerge="1">
                  <a:txBody>
                    <a:bodyPr/>
                    <a:lstStyle/>
                    <a:p>
                      <a:endParaRPr lang="en-US"/>
                    </a:p>
                  </a:txBody>
                  <a:tcPr/>
                </a:tc>
                <a:tc gridSpan="4">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SKU FH603007</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205122850"/>
                  </a:ext>
                </a:extLst>
              </a:tr>
              <a:tr h="249277">
                <a:tc vMerge="1">
                  <a:txBody>
                    <a:bodyPr/>
                    <a:lstStyle/>
                    <a:p>
                      <a:endParaRPr lang="en-US"/>
                    </a:p>
                  </a:txBody>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$0.59 </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R>
                      <a:noFill/>
                    </a:ln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$1.25 </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N/A</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lnTlToBr w="12700" cmpd="sng">
                      <a:noFill/>
                      <a:prstDash val="solid"/>
                    </a:lnTlToBr>
                    <a:lnBlToTr w="12700" cmpd="sng">
                      <a:noFill/>
                      <a:prstDash val="solid"/>
                    </a:lnBlToTr>
                  </a:tcPr>
                </a:tc>
                <a:tc>
                  <a:txBody>
                    <a:bodyPr/>
                    <a:lstStyle/>
                    <a:p>
                      <a:pPr marL="91440" algn="l" fontAlgn="b"/>
                      <a:r>
                        <a:rPr lang="en-US" sz="1000" b="0" u="none" strike="noStrike">
                          <a:solidFill>
                            <a:srgbClr val="000000"/>
                          </a:solidFill>
                          <a:effectLst/>
                          <a:latin typeface="Arial" panose="020B0604020202020204" pitchFamily="34" charset="0"/>
                          <a:cs typeface="Arial" panose="020B0604020202020204" pitchFamily="34" charset="0"/>
                        </a:rPr>
                        <a:t>N/A  /  N/A</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ctr">
                    <a:lnL>
                      <a:noFill/>
                    </a:lnL>
                    <a:lnR>
                      <a:noFill/>
                    </a:ln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US"/>
                    </a:p>
                  </a:txBody>
                  <a:tcPr>
                    <a:lnL>
                      <a:noFill/>
                    </a:ln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3520162602"/>
                  </a:ext>
                </a:extLst>
              </a:tr>
              <a:tr h="200001">
                <a:tc rowSpan="4">
                  <a:txBody>
                    <a:bodyPr/>
                    <a:lstStyle/>
                    <a:p>
                      <a:pPr marL="0" lvl="0" algn="ctr" defTabSz="457200">
                        <a:buNone/>
                      </a:pPr>
                      <a:r>
                        <a:rPr lang="en-US" sz="1400" kern="1200">
                          <a:solidFill>
                            <a:srgbClr val="FFFFFF"/>
                          </a:solidFill>
                        </a:rPr>
                        <a:t>HMEF</a:t>
                      </a:r>
                    </a:p>
                  </a:txBody>
                  <a:tcPr anchor="ctr">
                    <a:solidFill>
                      <a:srgbClr val="1B51A4"/>
                    </a:solidFill>
                  </a:tcPr>
                </a:tc>
                <a:tc gridSpan="4">
                  <a:txBody>
                    <a:bodyPr/>
                    <a:lstStyle/>
                    <a:p>
                      <a:pPr lvl="0" algn="l">
                        <a:buNone/>
                      </a:pPr>
                      <a:r>
                        <a:rPr lang="en-US" sz="1000" u="none" strike="noStrike" noProof="0">
                          <a:solidFill>
                            <a:srgbClr val="000000"/>
                          </a:solidFill>
                          <a:latin typeface="Arial" panose="020B0604020202020204" pitchFamily="34" charset="0"/>
                          <a:cs typeface="Arial" panose="020B0604020202020204" pitchFamily="34" charset="0"/>
                        </a:rPr>
                        <a:t>SKU 003021</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rowSpan="2">
                  <a:txBody>
                    <a:bodyPr/>
                    <a:lstStyle/>
                    <a:p>
                      <a:pPr lvl="0" algn="l">
                        <a:buNone/>
                      </a:pPr>
                      <a:r>
                        <a:rPr lang="en-US" sz="1000" b="1"/>
                        <a:t>SKU RGH940U</a:t>
                      </a:r>
                      <a:endParaRPr lang="en-US" sz="1000">
                        <a:latin typeface="Arial"/>
                        <a:cs typeface="Arial"/>
                      </a:endParaRP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rowSpan="2">
                  <a:txBody>
                    <a:bodyPr/>
                    <a:lstStyle/>
                    <a:p>
                      <a:pPr lvl="0" algn="l">
                        <a:buNone/>
                      </a:pPr>
                      <a:r>
                        <a:rPr lang="en-US" sz="1000" b="1">
                          <a:solidFill>
                            <a:srgbClr val="000000"/>
                          </a:solidFill>
                        </a:rPr>
                        <a:t>SKU 351U5856</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rowSpan="2">
                  <a:txBody>
                    <a:bodyPr/>
                    <a:lstStyle/>
                    <a:p>
                      <a:pPr lvl="0" algn="l">
                        <a:buNone/>
                      </a:pPr>
                      <a:r>
                        <a:rPr lang="en-US" sz="1000" b="1">
                          <a:solidFill>
                            <a:schemeClr val="tx1"/>
                          </a:solidFill>
                        </a:rPr>
                        <a:t>SKU DYNJAAHME5</a:t>
                      </a:r>
                      <a:endParaRPr lang="en-US" sz="1000">
                        <a:solidFill>
                          <a:schemeClr val="tx1"/>
                        </a:solidFill>
                        <a:latin typeface="Arial"/>
                        <a:cs typeface="Arial"/>
                      </a:endParaRP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19228238"/>
                  </a:ext>
                </a:extLst>
              </a:tr>
              <a:tr h="0">
                <a:tc vMerge="1">
                  <a:txBody>
                    <a:bodyPr/>
                    <a:lstStyle/>
                    <a:p>
                      <a:endParaRPr lang="en-US"/>
                    </a:p>
                  </a:txBody>
                  <a:tcPr/>
                </a:tc>
                <a:tc>
                  <a:txBody>
                    <a:bodyPr/>
                    <a:lstStyle/>
                    <a:p>
                      <a:pPr lvl="0" algn="l">
                        <a:buNone/>
                      </a:pPr>
                      <a:r>
                        <a:rPr lang="en-US" sz="1000" u="none" strike="noStrike" noProof="0">
                          <a:solidFill>
                            <a:srgbClr val="000000"/>
                          </a:solidFill>
                          <a:latin typeface="Arial" panose="020B0604020202020204" pitchFamily="34" charset="0"/>
                          <a:cs typeface="Arial" panose="020B0604020202020204" pitchFamily="34" charset="0"/>
                        </a:rPr>
                        <a:t>$3.69</a:t>
                      </a:r>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$4.98</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$3.54</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$3.93 / $4.23</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824736317"/>
                  </a:ext>
                </a:extLst>
              </a:tr>
              <a:tr h="200001">
                <a:tc vMerge="1">
                  <a:txBody>
                    <a:bodyPr/>
                    <a:lstStyle/>
                    <a:p>
                      <a:endParaRPr lang="en-US"/>
                    </a:p>
                  </a:txBody>
                  <a:tcPr/>
                </a:tc>
                <a:tc gridSpan="4">
                  <a:txBody>
                    <a:bodyPr/>
                    <a:lstStyle/>
                    <a:p>
                      <a:pPr lvl="0" algn="l">
                        <a:buNone/>
                      </a:pPr>
                      <a:r>
                        <a:rPr lang="en-US" sz="1000" u="none" strike="noStrike" noProof="0">
                          <a:solidFill>
                            <a:srgbClr val="000000"/>
                          </a:solidFill>
                          <a:latin typeface="Arial" panose="020B0604020202020204" pitchFamily="34" charset="0"/>
                          <a:cs typeface="Arial" panose="020B0604020202020204" pitchFamily="34" charset="0"/>
                        </a:rPr>
                        <a:t>SKU FH603008</a:t>
                      </a:r>
                    </a:p>
                  </a:txBody>
                  <a:tcPr anchor="ct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hMerge="1">
                  <a:txBody>
                    <a:bodyPr/>
                    <a:lstStyle/>
                    <a:p>
                      <a:endParaRPr lang="en-US"/>
                    </a:p>
                  </a:txBody>
                  <a:tcPr>
                    <a:solidFill>
                      <a:schemeClr val="bg1">
                        <a:lumMod val="85000"/>
                      </a:schemeClr>
                    </a:solidFill>
                  </a:tcPr>
                </a:tc>
                <a:tc hMerge="1">
                  <a:txBody>
                    <a:bodyPr/>
                    <a:lstStyle/>
                    <a:p>
                      <a:endParaRPr lang="en-US"/>
                    </a:p>
                  </a:txBody>
                  <a:tcPr/>
                </a:tc>
                <a:tc hMerge="1">
                  <a:txBody>
                    <a:bodyPr/>
                    <a:lstStyle/>
                    <a:p>
                      <a:endParaRPr lang="en-US"/>
                    </a:p>
                  </a:txBody>
                  <a:tcPr/>
                </a:tc>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t>$2.63</a:t>
                      </a:r>
                      <a:endParaRPr lang="en-US" sz="1000">
                        <a:latin typeface="+mn-lt"/>
                        <a:cs typeface="Arial"/>
                      </a:endParaRPr>
                    </a:p>
                    <a:p>
                      <a:pPr lvl="0" algn="l">
                        <a:buNone/>
                      </a:pPr>
                      <a:endParaRPr lang="en-US" sz="1000">
                        <a:latin typeface="Arial"/>
                        <a:cs typeface="Arial"/>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rowSpan="2">
                  <a:txBody>
                    <a:bodyPr/>
                    <a:lstStyle/>
                    <a:p>
                      <a:pPr lvl="0" algn="l">
                        <a:buNone/>
                      </a:pPr>
                      <a:r>
                        <a:rPr lang="en-US" sz="1000">
                          <a:solidFill>
                            <a:srgbClr val="000000"/>
                          </a:solidFill>
                        </a:rPr>
                        <a:t>$2.26</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rowSpan="2">
                  <a:txBody>
                    <a:bodyPr/>
                    <a:lstStyle/>
                    <a:p>
                      <a:pPr lvl="0" algn="l">
                        <a:buNone/>
                      </a:pPr>
                      <a:r>
                        <a:rPr lang="en-US" sz="1000">
                          <a:solidFill>
                            <a:schemeClr val="tx1"/>
                          </a:solidFill>
                        </a:rPr>
                        <a:t>$1.50</a:t>
                      </a:r>
                      <a:endParaRPr lang="en-US" sz="1000">
                        <a:solidFill>
                          <a:schemeClr val="tx1"/>
                        </a:solidFill>
                        <a:latin typeface="Arial"/>
                        <a:cs typeface="Arial"/>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693768229"/>
                  </a:ext>
                </a:extLst>
              </a:tr>
              <a:tr h="200001">
                <a:tc vMerge="1">
                  <a:txBody>
                    <a:bodyPr/>
                    <a:lstStyle/>
                    <a:p>
                      <a:endParaRPr lang="en-US"/>
                    </a:p>
                  </a:txBody>
                  <a:tcPr/>
                </a:tc>
                <a:tc>
                  <a:txBody>
                    <a:bodyPr/>
                    <a:lstStyle/>
                    <a:p>
                      <a:pPr lvl="0" algn="l">
                        <a:buNone/>
                      </a:pPr>
                      <a:r>
                        <a:rPr lang="en-US" sz="1000" u="none" strike="noStrike" noProof="0">
                          <a:solidFill>
                            <a:srgbClr val="000000"/>
                          </a:solidFill>
                          <a:latin typeface="Arial" panose="020B0604020202020204" pitchFamily="34" charset="0"/>
                          <a:cs typeface="Arial" panose="020B0604020202020204" pitchFamily="34" charset="0"/>
                        </a:rPr>
                        <a:t>$0.87</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$1.31</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$1.07</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$1.01 / N/A</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2771839306"/>
                  </a:ext>
                </a:extLst>
              </a:tr>
              <a:tr h="240276">
                <a:tc rowSpan="2">
                  <a:txBody>
                    <a:bodyPr/>
                    <a:lstStyle/>
                    <a:p>
                      <a:pPr marL="0" lvl="0" algn="ctr" defTabSz="457200">
                        <a:buNone/>
                      </a:pPr>
                      <a:r>
                        <a:rPr lang="en-US" sz="1400" kern="1200">
                          <a:solidFill>
                            <a:srgbClr val="FFFFFF"/>
                          </a:solidFill>
                        </a:rPr>
                        <a:t>BV</a:t>
                      </a:r>
                    </a:p>
                  </a:txBody>
                  <a:tcPr anchor="ctr">
                    <a:solidFill>
                      <a:srgbClr val="1B51A4"/>
                    </a:solidFill>
                  </a:tcPr>
                </a:tc>
                <a:tc gridSpan="4">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SKU 001851</a:t>
                      </a:r>
                    </a:p>
                  </a:txBody>
                  <a:tcPr marL="9525" marR="9525" marT="9525" marB="0"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tc>
                <a:tc hMerge="1">
                  <a:txBody>
                    <a:bodyPr/>
                    <a:lstStyle/>
                    <a:p>
                      <a:pPr algn="l" fontAlgn="b"/>
                      <a:endParaRPr lang="en-US" sz="1200" b="0" i="0" u="none" strike="noStrike">
                        <a:solidFill>
                          <a:srgbClr val="000000"/>
                        </a:solidFill>
                        <a:effectLst/>
                        <a:latin typeface="Aptos Narrow" panose="020B0004020202020204" pitchFamily="34" charset="0"/>
                      </a:endParaRPr>
                    </a:p>
                  </a:txBody>
                  <a:tcPr marL="9525" marR="9525" marT="9525" marB="0" anchor="b"/>
                </a:tc>
                <a:tc>
                  <a:txBody>
                    <a:bodyPr/>
                    <a:lstStyle/>
                    <a:p>
                      <a:pPr lvl="0" algn="l">
                        <a:buNone/>
                      </a:pPr>
                      <a:r>
                        <a:rPr lang="en-US" sz="1000" b="1"/>
                        <a:t>SKU RGF605U   </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lvl="0" algn="l">
                        <a:buNone/>
                      </a:pPr>
                      <a:r>
                        <a:rPr lang="en-US" sz="1000" b="1">
                          <a:solidFill>
                            <a:srgbClr val="000000"/>
                          </a:solidFill>
                        </a:rPr>
                        <a:t>SKU 350U5865</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lvl="0" algn="l">
                        <a:buNone/>
                      </a:pPr>
                      <a:r>
                        <a:rPr lang="en-US" sz="1000" b="1">
                          <a:solidFill>
                            <a:schemeClr val="tx1"/>
                          </a:solidFill>
                        </a:rPr>
                        <a:t>SKU DYNJAABV1</a:t>
                      </a:r>
                      <a:endParaRPr lang="en-US" sz="1000">
                        <a:solidFill>
                          <a:schemeClr val="tx1"/>
                        </a:solidFill>
                        <a:latin typeface="Arial"/>
                        <a:cs typeface="Arial"/>
                      </a:endParaRP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63422829"/>
                  </a:ext>
                </a:extLst>
              </a:tr>
              <a:tr h="240276">
                <a:tc vMerge="1">
                  <a:txBody>
                    <a:bodyPr/>
                    <a:lstStyle/>
                    <a:p>
                      <a:endParaRPr lang="en-US"/>
                    </a:p>
                  </a:txBody>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$0.70 </a:t>
                      </a:r>
                    </a:p>
                  </a:txBody>
                  <a:tcPr marL="9525" marR="9525" marT="9525" marB="0"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$0.95 </a:t>
                      </a:r>
                    </a:p>
                  </a:txBody>
                  <a:tcPr marL="9525" marR="9525" marT="9525" marB="0"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$0.80 </a:t>
                      </a:r>
                    </a:p>
                  </a:txBody>
                  <a:tcPr marL="9525" marR="9525" marT="9525" marB="0"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$0.75 / $0.87</a:t>
                      </a:r>
                    </a:p>
                  </a:txBody>
                  <a:tcPr marL="9525" marR="9525" marT="9525" marB="0"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t>$0.87</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solidFill>
                            <a:srgbClr val="000000"/>
                          </a:solidFill>
                        </a:rPr>
                        <a:t>$1.00</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lvl="0" algn="l">
                        <a:buNone/>
                      </a:pPr>
                      <a:r>
                        <a:rPr lang="en-US" sz="1000">
                          <a:solidFill>
                            <a:schemeClr val="tx1"/>
                          </a:solidFill>
                        </a:rPr>
                        <a:t>$0.67</a:t>
                      </a:r>
                      <a:endParaRPr lang="en-US" sz="1000">
                        <a:solidFill>
                          <a:schemeClr val="tx1"/>
                        </a:solidFill>
                        <a:latin typeface="Arial"/>
                        <a:cs typeface="Arial"/>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4027254881"/>
                  </a:ext>
                </a:extLst>
              </a:tr>
              <a:tr h="228834">
                <a:tc rowSpan="2">
                  <a:txBody>
                    <a:bodyPr/>
                    <a:lstStyle/>
                    <a:p>
                      <a:pPr marL="0" lvl="0" algn="ctr" defTabSz="457200">
                        <a:buNone/>
                      </a:pPr>
                      <a:r>
                        <a:rPr lang="en-US" sz="1400" kern="1200">
                          <a:solidFill>
                            <a:srgbClr val="FFFFFF"/>
                          </a:solidFill>
                        </a:rPr>
                        <a:t>HEPA</a:t>
                      </a:r>
                    </a:p>
                  </a:txBody>
                  <a:tcPr anchor="ctr">
                    <a:solidFill>
                      <a:srgbClr val="1B51A4"/>
                    </a:solidFill>
                  </a:tcPr>
                </a:tc>
                <a:tc gridSpan="4">
                  <a:txBody>
                    <a:bodyPr/>
                    <a:lstStyle/>
                    <a:p>
                      <a:pPr lvl="0" algn="l">
                        <a:buNone/>
                      </a:pPr>
                      <a:r>
                        <a:rPr lang="en-US" sz="1000" u="none" strike="noStrike" noProof="0">
                          <a:solidFill>
                            <a:srgbClr val="000000"/>
                          </a:solidFill>
                          <a:latin typeface="Arial" panose="020B0604020202020204" pitchFamily="34" charset="0"/>
                          <a:cs typeface="Arial" panose="020B0604020202020204" pitchFamily="34" charset="0"/>
                        </a:rPr>
                        <a:t>SKU 303HEPA</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lvl="0" algn="l">
                        <a:buNone/>
                      </a:pPr>
                      <a:r>
                        <a:rPr lang="en-US" sz="1000" b="1"/>
                        <a:t>SKU 28022</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lvl="0" algn="l">
                        <a:buNone/>
                      </a:pPr>
                      <a:r>
                        <a:rPr lang="en-US" sz="1000" b="1">
                          <a:solidFill>
                            <a:srgbClr val="000000"/>
                          </a:solidFill>
                        </a:rPr>
                        <a:t>SKU 351U5878</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lvl="0" algn="l">
                        <a:buNone/>
                      </a:pPr>
                      <a:r>
                        <a:rPr lang="en-US" sz="1000" b="1">
                          <a:solidFill>
                            <a:schemeClr val="tx1"/>
                          </a:solidFill>
                        </a:rPr>
                        <a:t>SKU DYNJAAHF</a:t>
                      </a:r>
                      <a:endParaRPr lang="en-US" sz="1000">
                        <a:solidFill>
                          <a:schemeClr val="tx1"/>
                        </a:solidFill>
                        <a:latin typeface="Arial"/>
                        <a:cs typeface="Arial"/>
                      </a:endParaRP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665105376"/>
                  </a:ext>
                </a:extLst>
              </a:tr>
              <a:tr h="228834">
                <a:tc vMerge="1">
                  <a:txBody>
                    <a:bodyPr/>
                    <a:lstStyle/>
                    <a:p>
                      <a:endParaRPr lang="en-US"/>
                    </a:p>
                  </a:txBody>
                  <a:tcPr/>
                </a:tc>
                <a:tc>
                  <a:txBody>
                    <a:bodyPr/>
                    <a:lstStyle/>
                    <a:p>
                      <a:pPr lvl="0" algn="l">
                        <a:buNone/>
                      </a:pPr>
                      <a:r>
                        <a:rPr lang="en-US" sz="1000" u="none" strike="noStrike" noProof="0">
                          <a:solidFill>
                            <a:srgbClr val="000000"/>
                          </a:solidFill>
                          <a:latin typeface="Arial" panose="020B0604020202020204" pitchFamily="34" charset="0"/>
                          <a:cs typeface="Arial" panose="020B0604020202020204" pitchFamily="34" charset="0"/>
                        </a:rPr>
                        <a:t>$1.48</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r>
                        <a:rPr lang="en-US" sz="1000" u="none" strike="noStrike" noProof="0">
                          <a:solidFill>
                            <a:srgbClr val="000000"/>
                          </a:solidFill>
                          <a:latin typeface="Arial" panose="020B0604020202020204" pitchFamily="34" charset="0"/>
                          <a:cs typeface="Arial" panose="020B0604020202020204" pitchFamily="34" charset="0"/>
                        </a:rPr>
                        <a:t>$2.65</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a:r>
                        <a:rPr lang="en-US" sz="1000" u="none" strike="noStrike" noProof="0">
                          <a:solidFill>
                            <a:srgbClr val="000000"/>
                          </a:solidFill>
                          <a:latin typeface="Arial" panose="020B0604020202020204" pitchFamily="34" charset="0"/>
                          <a:cs typeface="Arial" panose="020B0604020202020204" pitchFamily="34" charset="0"/>
                        </a:rPr>
                        <a:t>$2.23</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algn="l"/>
                      <a:r>
                        <a:rPr lang="en-US" sz="1000" u="none" strike="noStrike" noProof="0">
                          <a:solidFill>
                            <a:srgbClr val="000000"/>
                          </a:solidFill>
                          <a:latin typeface="Arial" panose="020B0604020202020204" pitchFamily="34" charset="0"/>
                          <a:cs typeface="Arial" panose="020B0604020202020204" pitchFamily="34" charset="0"/>
                        </a:rPr>
                        <a:t>$2.28 / $1.43</a:t>
                      </a:r>
                      <a:endParaRPr lang="en-US" sz="1000">
                        <a:latin typeface="Arial" panose="020B0604020202020204" pitchFamily="34" charset="0"/>
                        <a:cs typeface="Arial" panose="020B0604020202020204" pitchFamily="34" charset="0"/>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t>$2.31</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solidFill>
                            <a:srgbClr val="000000"/>
                          </a:solidFill>
                        </a:rPr>
                        <a:t>$2.29</a:t>
                      </a: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tc>
                  <a:txBody>
                    <a:bodyPr/>
                    <a:lstStyle/>
                    <a:p>
                      <a:pPr lvl="0" algn="l">
                        <a:buNone/>
                      </a:pPr>
                      <a:r>
                        <a:rPr lang="en-US" sz="1000">
                          <a:solidFill>
                            <a:schemeClr val="tx1"/>
                          </a:solidFill>
                        </a:rPr>
                        <a:t>$2.30</a:t>
                      </a:r>
                      <a:endParaRPr lang="en-US" sz="1000">
                        <a:solidFill>
                          <a:schemeClr val="tx1"/>
                        </a:solidFill>
                        <a:latin typeface="Arial"/>
                        <a:cs typeface="Arial"/>
                      </a:endParaRPr>
                    </a:p>
                  </a:txBody>
                  <a:tcPr anchor="ctr">
                    <a:lnT w="3175" cap="flat" cmpd="sng" algn="ctr">
                      <a:solidFill>
                        <a:schemeClr val="bg1">
                          <a:lumMod val="75000"/>
                        </a:schemeClr>
                      </a:solidFill>
                      <a:prstDash val="solid"/>
                      <a:round/>
                      <a:headEnd type="none" w="med" len="med"/>
                      <a:tailEnd type="none" w="med" len="med"/>
                    </a:lnT>
                    <a:lnB w="6350" cap="flat" cmpd="sng" algn="ctr">
                      <a:solidFill>
                        <a:srgbClr val="1B51A4"/>
                      </a:solidFill>
                      <a:prstDash val="solid"/>
                      <a:round/>
                      <a:headEnd type="none" w="med" len="med"/>
                      <a:tailEnd type="none" w="med" len="med"/>
                    </a:lnB>
                  </a:tcPr>
                </a:tc>
                <a:extLst>
                  <a:ext uri="{0D108BD9-81ED-4DB2-BD59-A6C34878D82A}">
                    <a16:rowId xmlns:a16="http://schemas.microsoft.com/office/drawing/2014/main" val="1991824834"/>
                  </a:ext>
                </a:extLst>
              </a:tr>
              <a:tr h="263159">
                <a:tc rowSpan="2">
                  <a:txBody>
                    <a:bodyPr/>
                    <a:lstStyle/>
                    <a:p>
                      <a:pPr marL="0" lvl="0" algn="ctr">
                        <a:buNone/>
                      </a:pPr>
                      <a:r>
                        <a:rPr lang="en-US" sz="1400" kern="1200">
                          <a:solidFill>
                            <a:srgbClr val="FFFFFF"/>
                          </a:solidFill>
                        </a:rPr>
                        <a:t>Trach HME</a:t>
                      </a:r>
                    </a:p>
                  </a:txBody>
                  <a:tcPr anchor="ctr">
                    <a:solidFill>
                      <a:srgbClr val="1B51A4"/>
                    </a:solidFill>
                  </a:tcPr>
                </a:tc>
                <a:tc gridSpan="4">
                  <a:txBody>
                    <a:bodyPr/>
                    <a:lstStyle/>
                    <a:p>
                      <a:pPr lvl="0" algn="l">
                        <a:buNone/>
                      </a:pPr>
                      <a:r>
                        <a:rPr lang="en-US" sz="1000">
                          <a:latin typeface="Arial" panose="020B0604020202020204" pitchFamily="34" charset="0"/>
                          <a:cs typeface="Arial" panose="020B0604020202020204" pitchFamily="34" charset="0"/>
                        </a:rPr>
                        <a:t>SKU 1190</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lvl="0" algn="l">
                        <a:buNone/>
                      </a:pPr>
                      <a:r>
                        <a:rPr lang="en-US" sz="1000" b="1"/>
                        <a:t>SKU RGH912U</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lvl="0" algn="l">
                        <a:buNone/>
                      </a:pPr>
                      <a:r>
                        <a:rPr lang="en-US" sz="1000" b="1">
                          <a:solidFill>
                            <a:srgbClr val="000000"/>
                          </a:solidFill>
                        </a:rPr>
                        <a:t>SKU 353U19004</a:t>
                      </a: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tc>
                  <a:txBody>
                    <a:bodyPr/>
                    <a:lstStyle/>
                    <a:p>
                      <a:pPr lvl="0" algn="l">
                        <a:buNone/>
                      </a:pPr>
                      <a:r>
                        <a:rPr lang="en-US" sz="1000" b="1">
                          <a:solidFill>
                            <a:srgbClr val="000000"/>
                          </a:solidFill>
                        </a:rPr>
                        <a:t>SKU DYNJAAHME30</a:t>
                      </a:r>
                      <a:endParaRPr lang="en-US" b="1">
                        <a:solidFill>
                          <a:srgbClr val="000000"/>
                        </a:solidFill>
                      </a:endParaRPr>
                    </a:p>
                  </a:txBody>
                  <a:tcPr anchor="ctr">
                    <a:lnT w="6350" cap="flat" cmpd="sng" algn="ctr">
                      <a:solidFill>
                        <a:srgbClr val="1B51A4"/>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694097108"/>
                  </a:ext>
                </a:extLst>
              </a:tr>
              <a:tr h="263159">
                <a:tc vMerge="1">
                  <a:txBody>
                    <a:bodyPr/>
                    <a:lstStyle/>
                    <a:p>
                      <a:endParaRPr lang="en-US"/>
                    </a:p>
                  </a:txBody>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$1.34 </a:t>
                      </a:r>
                    </a:p>
                  </a:txBody>
                  <a:tcPr marL="9525" marR="9525" marT="9525" marB="0" anchor="ctr">
                    <a:lnT w="3175" cap="flat" cmpd="sng" algn="ctr">
                      <a:solidFill>
                        <a:schemeClr val="bg1">
                          <a:lumMod val="75000"/>
                        </a:schemeClr>
                      </a:solidFill>
                      <a:prstDash val="solid"/>
                      <a:round/>
                      <a:headEnd type="none" w="med" len="med"/>
                      <a:tailEnd type="none" w="med" len="med"/>
                    </a:lnT>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$2.21 </a:t>
                      </a:r>
                    </a:p>
                  </a:txBody>
                  <a:tcPr marL="9525" marR="9525" marT="9525" marB="0" anchor="ctr">
                    <a:lnT w="3175" cap="flat" cmpd="sng" algn="ctr">
                      <a:solidFill>
                        <a:schemeClr val="bg1">
                          <a:lumMod val="75000"/>
                        </a:schemeClr>
                      </a:solidFill>
                      <a:prstDash val="solid"/>
                      <a:round/>
                      <a:headEnd type="none" w="med" len="med"/>
                      <a:tailEnd type="none" w="med" len="med"/>
                    </a:lnT>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$1.45 </a:t>
                      </a:r>
                    </a:p>
                  </a:txBody>
                  <a:tcPr marL="9525" marR="9525" marT="9525" marB="0" anchor="ctr">
                    <a:lnT w="3175" cap="flat" cmpd="sng" algn="ctr">
                      <a:solidFill>
                        <a:schemeClr val="bg1">
                          <a:lumMod val="75000"/>
                        </a:schemeClr>
                      </a:solidFill>
                      <a:prstDash val="solid"/>
                      <a:round/>
                      <a:headEnd type="none" w="med" len="med"/>
                      <a:tailEnd type="none" w="med" len="med"/>
                    </a:lnT>
                  </a:tcPr>
                </a:tc>
                <a:tc>
                  <a:txBody>
                    <a:bodyPr/>
                    <a:lstStyle/>
                    <a:p>
                      <a:pPr marL="91440" algn="l" fontAlgn="b"/>
                      <a:r>
                        <a:rPr lang="en-US" sz="1000" b="0" i="0" u="none" strike="noStrike">
                          <a:solidFill>
                            <a:srgbClr val="000000"/>
                          </a:solidFill>
                          <a:effectLst/>
                          <a:latin typeface="Arial" panose="020B0604020202020204" pitchFamily="34" charset="0"/>
                          <a:cs typeface="Arial" panose="020B0604020202020204" pitchFamily="34" charset="0"/>
                        </a:rPr>
                        <a:t>N/A</a:t>
                      </a:r>
                    </a:p>
                  </a:txBody>
                  <a:tcPr marL="9525" marR="9525" marT="9525" marB="0" anchor="ctr">
                    <a:lnT w="3175" cap="flat" cmpd="sng" algn="ctr">
                      <a:solidFill>
                        <a:schemeClr val="bg1">
                          <a:lumMod val="75000"/>
                        </a:schemeClr>
                      </a:solidFill>
                      <a:prstDash val="solid"/>
                      <a:round/>
                      <a:headEnd type="none" w="med" len="med"/>
                      <a:tailEnd type="none" w="med" len="med"/>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t>$1.83</a:t>
                      </a:r>
                    </a:p>
                  </a:txBody>
                  <a:tcPr anchor="ctr">
                    <a:lnT w="3175" cap="flat" cmpd="sng" algn="ctr">
                      <a:solidFill>
                        <a:schemeClr val="bg1">
                          <a:lumMod val="75000"/>
                        </a:schemeClr>
                      </a:solidFill>
                      <a:prstDash val="solid"/>
                      <a:round/>
                      <a:headEnd type="none" w="med" len="med"/>
                      <a:tailEnd type="none" w="med" len="med"/>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solidFill>
                            <a:srgbClr val="000000"/>
                          </a:solidFill>
                        </a:rPr>
                        <a:t>$1.28</a:t>
                      </a:r>
                    </a:p>
                  </a:txBody>
                  <a:tcPr anchor="ctr">
                    <a:lnT w="3175" cap="flat" cmpd="sng" algn="ctr">
                      <a:solidFill>
                        <a:schemeClr val="bg1">
                          <a:lumMod val="75000"/>
                        </a:schemeClr>
                      </a:solidFill>
                      <a:prstDash val="solid"/>
                      <a:round/>
                      <a:headEnd type="none" w="med" len="med"/>
                      <a:tailEnd type="none" w="med" len="med"/>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solidFill>
                            <a:srgbClr val="000000"/>
                          </a:solidFill>
                        </a:rPr>
                        <a:t>$1.70</a:t>
                      </a:r>
                    </a:p>
                  </a:txBody>
                  <a:tcPr anchor="ctr">
                    <a:lnT w="3175"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867851945"/>
                  </a:ext>
                </a:extLst>
              </a:tr>
            </a:tbl>
          </a:graphicData>
        </a:graphic>
      </p:graphicFrame>
    </p:spTree>
    <p:extLst>
      <p:ext uri="{BB962C8B-B14F-4D97-AF65-F5344CB8AC3E}">
        <p14:creationId xmlns:p14="http://schemas.microsoft.com/office/powerpoint/2010/main" val="1142016719"/>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55BD9-780B-1465-4B2E-B8B82DECF2D8}"/>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E72EF65-FE17-0A36-8E20-CABDDBEE31BF}"/>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302</a:t>
            </a:fld>
            <a:endParaRPr lang="en-US"/>
          </a:p>
        </p:txBody>
      </p:sp>
      <p:sp>
        <p:nvSpPr>
          <p:cNvPr id="4" name="Title 3">
            <a:extLst>
              <a:ext uri="{FF2B5EF4-FFF2-40B4-BE49-F238E27FC236}">
                <a16:creationId xmlns:a16="http://schemas.microsoft.com/office/drawing/2014/main" id="{D216FF9B-AB15-CB76-A0E1-87E238E72F75}"/>
              </a:ext>
            </a:extLst>
          </p:cNvPr>
          <p:cNvSpPr>
            <a:spLocks noGrp="1"/>
          </p:cNvSpPr>
          <p:nvPr>
            <p:ph type="title"/>
          </p:nvPr>
        </p:nvSpPr>
        <p:spPr>
          <a:xfrm>
            <a:off x="522219" y="419100"/>
            <a:ext cx="10515600" cy="668820"/>
          </a:xfrm>
        </p:spPr>
        <p:txBody>
          <a:bodyPr/>
          <a:lstStyle/>
          <a:p>
            <a:r>
              <a:rPr lang="en-US"/>
              <a:t>HME: Contracts</a:t>
            </a:r>
          </a:p>
        </p:txBody>
      </p:sp>
      <p:graphicFrame>
        <p:nvGraphicFramePr>
          <p:cNvPr id="6" name="Table 5">
            <a:extLst>
              <a:ext uri="{FF2B5EF4-FFF2-40B4-BE49-F238E27FC236}">
                <a16:creationId xmlns:a16="http://schemas.microsoft.com/office/drawing/2014/main" id="{EBC9B7D5-AA47-2672-444D-24E5F8F97C66}"/>
              </a:ext>
            </a:extLst>
          </p:cNvPr>
          <p:cNvGraphicFramePr>
            <a:graphicFrameLocks noGrp="1"/>
          </p:cNvGraphicFramePr>
          <p:nvPr>
            <p:extLst>
              <p:ext uri="{D42A27DB-BD31-4B8C-83A1-F6EECF244321}">
                <p14:modId xmlns:p14="http://schemas.microsoft.com/office/powerpoint/2010/main" val="974681068"/>
              </p:ext>
            </p:extLst>
          </p:nvPr>
        </p:nvGraphicFramePr>
        <p:xfrm>
          <a:off x="600635" y="1158108"/>
          <a:ext cx="11190124" cy="4902037"/>
        </p:xfrm>
        <a:graphic>
          <a:graphicData uri="http://schemas.openxmlformats.org/drawingml/2006/table">
            <a:tbl>
              <a:tblPr firstRow="1" bandRow="1">
                <a:tableStyleId>{69012ECD-51FC-41F1-AA8D-1B2483CD663E}</a:tableStyleId>
              </a:tblPr>
              <a:tblGrid>
                <a:gridCol w="851647">
                  <a:extLst>
                    <a:ext uri="{9D8B030D-6E8A-4147-A177-3AD203B41FA5}">
                      <a16:colId xmlns:a16="http://schemas.microsoft.com/office/drawing/2014/main" val="3706292814"/>
                    </a:ext>
                  </a:extLst>
                </a:gridCol>
                <a:gridCol w="977153">
                  <a:extLst>
                    <a:ext uri="{9D8B030D-6E8A-4147-A177-3AD203B41FA5}">
                      <a16:colId xmlns:a16="http://schemas.microsoft.com/office/drawing/2014/main" val="1477053276"/>
                    </a:ext>
                  </a:extLst>
                </a:gridCol>
                <a:gridCol w="3510604">
                  <a:extLst>
                    <a:ext uri="{9D8B030D-6E8A-4147-A177-3AD203B41FA5}">
                      <a16:colId xmlns:a16="http://schemas.microsoft.com/office/drawing/2014/main" val="55190468"/>
                    </a:ext>
                  </a:extLst>
                </a:gridCol>
                <a:gridCol w="4149257">
                  <a:extLst>
                    <a:ext uri="{9D8B030D-6E8A-4147-A177-3AD203B41FA5}">
                      <a16:colId xmlns:a16="http://schemas.microsoft.com/office/drawing/2014/main" val="3661818060"/>
                    </a:ext>
                  </a:extLst>
                </a:gridCol>
                <a:gridCol w="885317">
                  <a:extLst>
                    <a:ext uri="{9D8B030D-6E8A-4147-A177-3AD203B41FA5}">
                      <a16:colId xmlns:a16="http://schemas.microsoft.com/office/drawing/2014/main" val="2813992153"/>
                    </a:ext>
                  </a:extLst>
                </a:gridCol>
                <a:gridCol w="816146">
                  <a:extLst>
                    <a:ext uri="{9D8B030D-6E8A-4147-A177-3AD203B41FA5}">
                      <a16:colId xmlns:a16="http://schemas.microsoft.com/office/drawing/2014/main" val="571291820"/>
                    </a:ext>
                  </a:extLst>
                </a:gridCol>
              </a:tblGrid>
              <a:tr h="602829">
                <a:tc>
                  <a:txBody>
                    <a:bodyPr/>
                    <a:lstStyle/>
                    <a:p>
                      <a:pPr marL="91440" algn="l">
                        <a:buNone/>
                      </a:pPr>
                      <a:r>
                        <a:rPr lang="en-US" sz="1200" b="1">
                          <a:solidFill>
                            <a:schemeClr val="bg1"/>
                          </a:solidFill>
                          <a:effectLst/>
                        </a:rPr>
                        <a:t>GPO</a:t>
                      </a:r>
                    </a:p>
                  </a:txBody>
                  <a:tcPr marL="0" marR="0" marT="0" marB="0" anchor="ctr"/>
                </a:tc>
                <a:tc>
                  <a:txBody>
                    <a:bodyPr/>
                    <a:lstStyle/>
                    <a:p>
                      <a:pPr marL="91440" algn="l">
                        <a:buNone/>
                      </a:pPr>
                      <a:r>
                        <a:rPr lang="en-US" sz="1200" b="1">
                          <a:solidFill>
                            <a:schemeClr val="bg1"/>
                          </a:solidFill>
                          <a:effectLst/>
                        </a:rPr>
                        <a:t>GPO Contract Number</a:t>
                      </a:r>
                    </a:p>
                  </a:txBody>
                  <a:tcPr marL="0" marR="0" marT="0" marB="0" anchor="ctr"/>
                </a:tc>
                <a:tc>
                  <a:txBody>
                    <a:bodyPr/>
                    <a:lstStyle/>
                    <a:p>
                      <a:pPr marL="91440" algn="l">
                        <a:buNone/>
                      </a:pPr>
                      <a:r>
                        <a:rPr lang="en-US" sz="1200" b="1">
                          <a:solidFill>
                            <a:schemeClr val="bg1"/>
                          </a:solidFill>
                          <a:effectLst/>
                        </a:rPr>
                        <a:t>Contract Description</a:t>
                      </a:r>
                    </a:p>
                  </a:txBody>
                  <a:tcPr marL="0" marR="0" marT="0" marB="0" anchor="ctr"/>
                </a:tc>
                <a:tc>
                  <a:txBody>
                    <a:bodyPr/>
                    <a:lstStyle/>
                    <a:p>
                      <a:pPr marL="91440" algn="l">
                        <a:buNone/>
                      </a:pPr>
                      <a:r>
                        <a:rPr lang="en-US" sz="1200" b="1">
                          <a:solidFill>
                            <a:schemeClr val="bg1"/>
                          </a:solidFill>
                          <a:effectLst/>
                        </a:rPr>
                        <a:t>TIER Description</a:t>
                      </a:r>
                    </a:p>
                  </a:txBody>
                  <a:tcPr marL="0" marR="0" marT="0" marB="0" anchor="ctr"/>
                </a:tc>
                <a:tc>
                  <a:txBody>
                    <a:bodyPr/>
                    <a:lstStyle/>
                    <a:p>
                      <a:pPr marL="91440" algn="l">
                        <a:buNone/>
                      </a:pPr>
                      <a:r>
                        <a:rPr lang="en-US" sz="1200" b="1">
                          <a:solidFill>
                            <a:schemeClr val="bg1"/>
                          </a:solidFill>
                          <a:effectLst/>
                        </a:rPr>
                        <a:t>Effective Date</a:t>
                      </a:r>
                    </a:p>
                  </a:txBody>
                  <a:tcPr marL="0" marR="0" marT="0" marB="0" anchor="ctr"/>
                </a:tc>
                <a:tc>
                  <a:txBody>
                    <a:bodyPr/>
                    <a:lstStyle/>
                    <a:p>
                      <a:pPr marL="91440" algn="l">
                        <a:buNone/>
                      </a:pPr>
                      <a:r>
                        <a:rPr lang="en-US" sz="1200" b="1">
                          <a:solidFill>
                            <a:schemeClr val="bg1"/>
                          </a:solidFill>
                          <a:effectLst/>
                        </a:rPr>
                        <a:t>Expiration Date</a:t>
                      </a:r>
                    </a:p>
                  </a:txBody>
                  <a:tcPr marL="0" marR="0" marT="0" marB="0" anchor="ctr"/>
                </a:tc>
                <a:extLst>
                  <a:ext uri="{0D108BD9-81ED-4DB2-BD59-A6C34878D82A}">
                    <a16:rowId xmlns:a16="http://schemas.microsoft.com/office/drawing/2014/main" val="2944900751"/>
                  </a:ext>
                </a:extLst>
              </a:tr>
              <a:tr h="303438">
                <a:tc>
                  <a:txBody>
                    <a:bodyPr/>
                    <a:lstStyle/>
                    <a:p>
                      <a:pPr marL="91440" algn="l">
                        <a:buNone/>
                      </a:pPr>
                      <a:r>
                        <a:rPr lang="en-US" sz="1000">
                          <a:effectLst/>
                        </a:rPr>
                        <a:t>HealthTrust</a:t>
                      </a:r>
                    </a:p>
                  </a:txBody>
                  <a:tcPr marL="0" marR="0" marT="0" marB="0" anchor="ctr"/>
                </a:tc>
                <a:tc>
                  <a:txBody>
                    <a:bodyPr/>
                    <a:lstStyle/>
                    <a:p>
                      <a:pPr marL="91440" algn="l">
                        <a:buNone/>
                      </a:pPr>
                      <a:r>
                        <a:rPr lang="en-US" sz="1000">
                          <a:effectLst/>
                        </a:rPr>
                        <a:t>75824</a:t>
                      </a:r>
                    </a:p>
                  </a:txBody>
                  <a:tcPr marL="0" marR="0" marT="0" marB="0" anchor="ctr"/>
                </a:tc>
                <a:tc>
                  <a:txBody>
                    <a:bodyPr/>
                    <a:lstStyle/>
                    <a:p>
                      <a:pPr marL="91440" algn="l">
                        <a:buNone/>
                      </a:pPr>
                      <a:r>
                        <a:rPr lang="en-US" sz="1000">
                          <a:effectLst/>
                        </a:rPr>
                        <a:t>Respiratory- Vents &amp; Circuits</a:t>
                      </a:r>
                    </a:p>
                  </a:txBody>
                  <a:tcPr marL="0" marR="0" marT="0" marB="0" anchor="ctr"/>
                </a:tc>
                <a:tc>
                  <a:txBody>
                    <a:bodyPr/>
                    <a:lstStyle/>
                    <a:p>
                      <a:pPr marL="91440" algn="l">
                        <a:buNone/>
                      </a:pPr>
                      <a:r>
                        <a:rPr lang="en-US" sz="1000">
                          <a:effectLst/>
                        </a:rPr>
                        <a:t>TIER 1: COMMITTED - 80% Commitment</a:t>
                      </a:r>
                    </a:p>
                  </a:txBody>
                  <a:tcPr marL="0" marR="0" marT="0" marB="0" anchor="ctr"/>
                </a:tc>
                <a:tc>
                  <a:txBody>
                    <a:bodyPr/>
                    <a:lstStyle/>
                    <a:p>
                      <a:pPr marL="91440" algn="l">
                        <a:buNone/>
                      </a:pPr>
                      <a:r>
                        <a:rPr lang="en-US" sz="1000">
                          <a:effectLst/>
                        </a:rPr>
                        <a:t>3/1/2024</a:t>
                      </a:r>
                    </a:p>
                  </a:txBody>
                  <a:tcPr marL="0" marR="0" marT="0" marB="0" anchor="ctr"/>
                </a:tc>
                <a:tc>
                  <a:txBody>
                    <a:bodyPr/>
                    <a:lstStyle/>
                    <a:p>
                      <a:pPr marL="91440" algn="l">
                        <a:buNone/>
                      </a:pPr>
                      <a:r>
                        <a:rPr lang="en-US" sz="1000">
                          <a:effectLst/>
                        </a:rPr>
                        <a:t>7/31/2027</a:t>
                      </a:r>
                    </a:p>
                  </a:txBody>
                  <a:tcPr marL="0" marR="0" marT="0" marB="0" anchor="ctr"/>
                </a:tc>
                <a:extLst>
                  <a:ext uri="{0D108BD9-81ED-4DB2-BD59-A6C34878D82A}">
                    <a16:rowId xmlns:a16="http://schemas.microsoft.com/office/drawing/2014/main" val="415629771"/>
                  </a:ext>
                </a:extLst>
              </a:tr>
              <a:tr h="303438">
                <a:tc>
                  <a:txBody>
                    <a:bodyPr/>
                    <a:lstStyle/>
                    <a:p>
                      <a:pPr marL="91440" algn="l">
                        <a:buNone/>
                      </a:pPr>
                      <a:r>
                        <a:rPr lang="en-US" sz="1000">
                          <a:effectLst/>
                        </a:rPr>
                        <a:t>HealthTrust</a:t>
                      </a:r>
                    </a:p>
                  </a:txBody>
                  <a:tcPr marL="0" marR="0" marT="0" marB="0" anchor="ctr"/>
                </a:tc>
                <a:tc>
                  <a:txBody>
                    <a:bodyPr/>
                    <a:lstStyle/>
                    <a:p>
                      <a:pPr marL="91440" algn="l">
                        <a:buNone/>
                      </a:pPr>
                      <a:r>
                        <a:rPr lang="en-US" sz="1000">
                          <a:effectLst/>
                        </a:rPr>
                        <a:t>75824</a:t>
                      </a:r>
                    </a:p>
                  </a:txBody>
                  <a:tcPr marL="0" marR="0" marT="0" marB="0" anchor="ctr"/>
                </a:tc>
                <a:tc>
                  <a:txBody>
                    <a:bodyPr/>
                    <a:lstStyle/>
                    <a:p>
                      <a:pPr marL="91440" algn="l">
                        <a:buNone/>
                      </a:pPr>
                      <a:r>
                        <a:rPr lang="en-US" sz="1000">
                          <a:effectLst/>
                        </a:rPr>
                        <a:t>Respiratory- Vents &amp; Circuits</a:t>
                      </a:r>
                    </a:p>
                  </a:txBody>
                  <a:tcPr marL="0" marR="0" marT="0" marB="0" anchor="ctr"/>
                </a:tc>
                <a:tc>
                  <a:txBody>
                    <a:bodyPr/>
                    <a:lstStyle/>
                    <a:p>
                      <a:pPr marL="91440" algn="l">
                        <a:buNone/>
                      </a:pPr>
                      <a:r>
                        <a:rPr lang="en-US" sz="1000">
                          <a:effectLst/>
                        </a:rPr>
                        <a:t>TIER 2: Access</a:t>
                      </a:r>
                    </a:p>
                  </a:txBody>
                  <a:tcPr marL="0" marR="0" marT="0" marB="0" anchor="ctr"/>
                </a:tc>
                <a:tc>
                  <a:txBody>
                    <a:bodyPr/>
                    <a:lstStyle/>
                    <a:p>
                      <a:pPr marL="91440" algn="l">
                        <a:buNone/>
                      </a:pPr>
                      <a:r>
                        <a:rPr lang="en-US" sz="1000">
                          <a:effectLst/>
                        </a:rPr>
                        <a:t>3/1/2024</a:t>
                      </a:r>
                    </a:p>
                  </a:txBody>
                  <a:tcPr marL="0" marR="0" marT="0" marB="0" anchor="ctr"/>
                </a:tc>
                <a:tc>
                  <a:txBody>
                    <a:bodyPr/>
                    <a:lstStyle/>
                    <a:p>
                      <a:pPr marL="91440" algn="l">
                        <a:buNone/>
                      </a:pPr>
                      <a:r>
                        <a:rPr lang="en-US" sz="1000">
                          <a:effectLst/>
                        </a:rPr>
                        <a:t>7/31/2027</a:t>
                      </a:r>
                    </a:p>
                  </a:txBody>
                  <a:tcPr marL="0" marR="0" marT="0" marB="0" anchor="ctr"/>
                </a:tc>
                <a:extLst>
                  <a:ext uri="{0D108BD9-81ED-4DB2-BD59-A6C34878D82A}">
                    <a16:rowId xmlns:a16="http://schemas.microsoft.com/office/drawing/2014/main" val="1193017984"/>
                  </a:ext>
                </a:extLst>
              </a:tr>
              <a:tr h="328976">
                <a:tc>
                  <a:txBody>
                    <a:bodyPr/>
                    <a:lstStyle/>
                    <a:p>
                      <a:pPr marL="91440" algn="l">
                        <a:buNone/>
                      </a:pPr>
                      <a:r>
                        <a:rPr lang="en-US" sz="1000">
                          <a:effectLst/>
                        </a:rPr>
                        <a:t>Premier</a:t>
                      </a:r>
                    </a:p>
                  </a:txBody>
                  <a:tcPr marL="0" marR="0" marT="0" marB="0" anchor="ctr"/>
                </a:tc>
                <a:tc>
                  <a:txBody>
                    <a:bodyPr/>
                    <a:lstStyle/>
                    <a:p>
                      <a:pPr marL="91440" algn="l">
                        <a:buNone/>
                      </a:pPr>
                      <a:r>
                        <a:rPr lang="en-US" sz="1000">
                          <a:effectLst/>
                        </a:rPr>
                        <a:t>AD-NS-1744</a:t>
                      </a:r>
                    </a:p>
                  </a:txBody>
                  <a:tcPr marL="0" marR="0" marT="0" marB="0" anchor="ctr"/>
                </a:tc>
                <a:tc>
                  <a:txBody>
                    <a:bodyPr/>
                    <a:lstStyle/>
                    <a:p>
                      <a:pPr marL="91440" algn="l">
                        <a:buNone/>
                      </a:pPr>
                      <a:r>
                        <a:rPr lang="en-US" sz="1000">
                          <a:effectLst/>
                        </a:rPr>
                        <a:t>Respiratory Therapy Products: Respiratory Disposables ASCEND</a:t>
                      </a:r>
                    </a:p>
                  </a:txBody>
                  <a:tcPr marL="0" marR="0" marT="0" marB="0" anchor="ctr"/>
                </a:tc>
                <a:tc>
                  <a:txBody>
                    <a:bodyPr/>
                    <a:lstStyle/>
                    <a:p>
                      <a:pPr marL="91440" algn="l">
                        <a:buNone/>
                      </a:pPr>
                      <a:r>
                        <a:rPr lang="en-US" sz="1000" err="1">
                          <a:effectLst/>
                        </a:rPr>
                        <a:t>AscenDrive</a:t>
                      </a:r>
                    </a:p>
                  </a:txBody>
                  <a:tcPr marL="0" marR="0" marT="0" marB="0" anchor="ctr"/>
                </a:tc>
                <a:tc>
                  <a:txBody>
                    <a:bodyPr/>
                    <a:lstStyle/>
                    <a:p>
                      <a:pPr marL="91440" algn="l">
                        <a:buNone/>
                      </a:pPr>
                      <a:r>
                        <a:rPr lang="en-US" sz="1000">
                          <a:effectLst/>
                        </a:rPr>
                        <a:t>5/1/2023</a:t>
                      </a:r>
                    </a:p>
                  </a:txBody>
                  <a:tcPr marL="0" marR="0" marT="0" marB="0" anchor="ctr"/>
                </a:tc>
                <a:tc>
                  <a:txBody>
                    <a:bodyPr/>
                    <a:lstStyle/>
                    <a:p>
                      <a:pPr marL="91440" algn="l">
                        <a:buNone/>
                      </a:pPr>
                      <a:r>
                        <a:rPr lang="en-US" sz="1000">
                          <a:effectLst/>
                        </a:rPr>
                        <a:t>8/31/2026</a:t>
                      </a:r>
                    </a:p>
                  </a:txBody>
                  <a:tcPr marL="0" marR="0" marT="0" marB="0" anchor="ctr"/>
                </a:tc>
                <a:extLst>
                  <a:ext uri="{0D108BD9-81ED-4DB2-BD59-A6C34878D82A}">
                    <a16:rowId xmlns:a16="http://schemas.microsoft.com/office/drawing/2014/main" val="2606363174"/>
                  </a:ext>
                </a:extLst>
              </a:tr>
              <a:tr h="303438">
                <a:tc>
                  <a:txBody>
                    <a:bodyPr/>
                    <a:lstStyle/>
                    <a:p>
                      <a:pPr marL="91440" algn="l">
                        <a:buNone/>
                      </a:pPr>
                      <a:r>
                        <a:rPr lang="en-US" sz="1000">
                          <a:effectLst/>
                        </a:rPr>
                        <a:t>Premier</a:t>
                      </a:r>
                    </a:p>
                  </a:txBody>
                  <a:tcPr marL="0" marR="0" marT="0" marB="0" anchor="ctr"/>
                </a:tc>
                <a:tc>
                  <a:txBody>
                    <a:bodyPr/>
                    <a:lstStyle/>
                    <a:p>
                      <a:pPr marL="91440" algn="l">
                        <a:buNone/>
                      </a:pPr>
                      <a:r>
                        <a:rPr lang="en-US" sz="1000">
                          <a:effectLst/>
                        </a:rPr>
                        <a:t>PP-NS-1744</a:t>
                      </a:r>
                    </a:p>
                  </a:txBody>
                  <a:tcPr marL="0" marR="0" marT="0" marB="0" anchor="ctr"/>
                </a:tc>
                <a:tc>
                  <a:txBody>
                    <a:bodyPr/>
                    <a:lstStyle/>
                    <a:p>
                      <a:pPr marL="91440" algn="l">
                        <a:buNone/>
                      </a:pPr>
                      <a:r>
                        <a:rPr lang="en-US" sz="1000">
                          <a:effectLst/>
                        </a:rPr>
                        <a:t>Respiratory Therapy Products: Respiratory Disposables</a:t>
                      </a:r>
                    </a:p>
                  </a:txBody>
                  <a:tcPr marL="0" marR="0" marT="0" marB="0" anchor="ctr"/>
                </a:tc>
                <a:tc>
                  <a:txBody>
                    <a:bodyPr/>
                    <a:lstStyle/>
                    <a:p>
                      <a:pPr marL="91440" algn="l">
                        <a:buNone/>
                      </a:pPr>
                      <a:r>
                        <a:rPr lang="en-US" sz="1000">
                          <a:effectLst/>
                        </a:rPr>
                        <a:t>TIER 1: Access</a:t>
                      </a:r>
                    </a:p>
                  </a:txBody>
                  <a:tcPr marL="0" marR="0" marT="0" marB="0" anchor="ctr"/>
                </a:tc>
                <a:tc>
                  <a:txBody>
                    <a:bodyPr/>
                    <a:lstStyle/>
                    <a:p>
                      <a:pPr marL="91440" algn="l">
                        <a:buNone/>
                      </a:pPr>
                      <a:r>
                        <a:rPr lang="en-US" sz="1000">
                          <a:effectLst/>
                        </a:rPr>
                        <a:t>5/1/2023</a:t>
                      </a:r>
                    </a:p>
                  </a:txBody>
                  <a:tcPr marL="0" marR="0" marT="0" marB="0" anchor="ctr"/>
                </a:tc>
                <a:tc>
                  <a:txBody>
                    <a:bodyPr/>
                    <a:lstStyle/>
                    <a:p>
                      <a:pPr marL="91440" algn="l">
                        <a:buNone/>
                      </a:pPr>
                      <a:r>
                        <a:rPr lang="en-US" sz="1000">
                          <a:effectLst/>
                        </a:rPr>
                        <a:t>8/31/2026</a:t>
                      </a:r>
                    </a:p>
                  </a:txBody>
                  <a:tcPr marL="0" marR="0" marT="0" marB="0" anchor="ctr"/>
                </a:tc>
                <a:extLst>
                  <a:ext uri="{0D108BD9-81ED-4DB2-BD59-A6C34878D82A}">
                    <a16:rowId xmlns:a16="http://schemas.microsoft.com/office/drawing/2014/main" val="4253350950"/>
                  </a:ext>
                </a:extLst>
              </a:tr>
              <a:tr h="303438">
                <a:tc>
                  <a:txBody>
                    <a:bodyPr/>
                    <a:lstStyle/>
                    <a:p>
                      <a:pPr marL="91440" algn="l">
                        <a:buNone/>
                      </a:pPr>
                      <a:r>
                        <a:rPr lang="en-US" sz="1000">
                          <a:effectLst/>
                        </a:rPr>
                        <a:t>Premier</a:t>
                      </a:r>
                    </a:p>
                  </a:txBody>
                  <a:tcPr marL="0" marR="0" marT="0" marB="0" anchor="ctr"/>
                </a:tc>
                <a:tc>
                  <a:txBody>
                    <a:bodyPr/>
                    <a:lstStyle/>
                    <a:p>
                      <a:pPr marL="91440" algn="l">
                        <a:buNone/>
                      </a:pPr>
                      <a:r>
                        <a:rPr lang="en-US" sz="1000">
                          <a:effectLst/>
                        </a:rPr>
                        <a:t>PP-NS-1744</a:t>
                      </a:r>
                    </a:p>
                  </a:txBody>
                  <a:tcPr marL="0" marR="0" marT="0" marB="0" anchor="ctr"/>
                </a:tc>
                <a:tc>
                  <a:txBody>
                    <a:bodyPr/>
                    <a:lstStyle/>
                    <a:p>
                      <a:pPr marL="91440" algn="l">
                        <a:buNone/>
                      </a:pPr>
                      <a:r>
                        <a:rPr lang="en-US" sz="1000">
                          <a:effectLst/>
                        </a:rPr>
                        <a:t>Respiratory Therapy Products: Respiratory Disposables</a:t>
                      </a:r>
                    </a:p>
                  </a:txBody>
                  <a:tcPr marL="0" marR="0" marT="0" marB="0" anchor="ctr"/>
                </a:tc>
                <a:tc>
                  <a:txBody>
                    <a:bodyPr/>
                    <a:lstStyle/>
                    <a:p>
                      <a:pPr marL="91440" algn="l">
                        <a:buNone/>
                      </a:pPr>
                      <a:r>
                        <a:rPr lang="en-US" sz="1000">
                          <a:effectLst/>
                        </a:rPr>
                        <a:t>TIER 2: 100K -&lt;200K AND 80%IDN</a:t>
                      </a:r>
                    </a:p>
                  </a:txBody>
                  <a:tcPr marL="0" marR="0" marT="0" marB="0" anchor="ctr"/>
                </a:tc>
                <a:tc>
                  <a:txBody>
                    <a:bodyPr/>
                    <a:lstStyle/>
                    <a:p>
                      <a:pPr marL="91440" algn="l">
                        <a:buNone/>
                      </a:pPr>
                      <a:r>
                        <a:rPr lang="en-US" sz="1000">
                          <a:effectLst/>
                        </a:rPr>
                        <a:t>5/1/2023</a:t>
                      </a:r>
                    </a:p>
                  </a:txBody>
                  <a:tcPr marL="0" marR="0" marT="0" marB="0" anchor="ctr"/>
                </a:tc>
                <a:tc>
                  <a:txBody>
                    <a:bodyPr/>
                    <a:lstStyle/>
                    <a:p>
                      <a:pPr marL="91440" algn="l">
                        <a:buNone/>
                      </a:pPr>
                      <a:r>
                        <a:rPr lang="en-US" sz="1000">
                          <a:effectLst/>
                        </a:rPr>
                        <a:t>8/31/2026</a:t>
                      </a:r>
                    </a:p>
                  </a:txBody>
                  <a:tcPr marL="0" marR="0" marT="0" marB="0" anchor="ctr"/>
                </a:tc>
                <a:extLst>
                  <a:ext uri="{0D108BD9-81ED-4DB2-BD59-A6C34878D82A}">
                    <a16:rowId xmlns:a16="http://schemas.microsoft.com/office/drawing/2014/main" val="1746897877"/>
                  </a:ext>
                </a:extLst>
              </a:tr>
              <a:tr h="303438">
                <a:tc>
                  <a:txBody>
                    <a:bodyPr/>
                    <a:lstStyle/>
                    <a:p>
                      <a:pPr marL="91440" algn="l">
                        <a:buNone/>
                      </a:pPr>
                      <a:r>
                        <a:rPr lang="en-US" sz="1000">
                          <a:effectLst/>
                        </a:rPr>
                        <a:t>Premier</a:t>
                      </a:r>
                    </a:p>
                  </a:txBody>
                  <a:tcPr marL="0" marR="0" marT="0" marB="0" anchor="ctr"/>
                </a:tc>
                <a:tc>
                  <a:txBody>
                    <a:bodyPr/>
                    <a:lstStyle/>
                    <a:p>
                      <a:pPr marL="91440" algn="l">
                        <a:buNone/>
                      </a:pPr>
                      <a:r>
                        <a:rPr lang="en-US" sz="1000">
                          <a:effectLst/>
                        </a:rPr>
                        <a:t>PP-NS-1744</a:t>
                      </a:r>
                    </a:p>
                  </a:txBody>
                  <a:tcPr marL="0" marR="0" marT="0" marB="0" anchor="ctr"/>
                </a:tc>
                <a:tc>
                  <a:txBody>
                    <a:bodyPr/>
                    <a:lstStyle/>
                    <a:p>
                      <a:pPr marL="91440" algn="l">
                        <a:buNone/>
                      </a:pPr>
                      <a:r>
                        <a:rPr lang="en-US" sz="1000">
                          <a:effectLst/>
                        </a:rPr>
                        <a:t>Respiratory Therapy Products: Respiratory Disposables</a:t>
                      </a:r>
                    </a:p>
                  </a:txBody>
                  <a:tcPr marL="0" marR="0" marT="0" marB="0" anchor="ctr"/>
                </a:tc>
                <a:tc>
                  <a:txBody>
                    <a:bodyPr/>
                    <a:lstStyle/>
                    <a:p>
                      <a:pPr marL="91440" algn="l">
                        <a:buNone/>
                      </a:pPr>
                      <a:r>
                        <a:rPr lang="en-US" sz="1000">
                          <a:effectLst/>
                        </a:rPr>
                        <a:t>TIER 3:&gt;$200K -&lt;$400K AND 90% IDN Participation or AHS</a:t>
                      </a:r>
                    </a:p>
                  </a:txBody>
                  <a:tcPr marL="0" marR="0" marT="0" marB="0" anchor="ctr"/>
                </a:tc>
                <a:tc>
                  <a:txBody>
                    <a:bodyPr/>
                    <a:lstStyle/>
                    <a:p>
                      <a:pPr marL="91440" algn="l">
                        <a:buNone/>
                      </a:pPr>
                      <a:r>
                        <a:rPr lang="en-US" sz="1000">
                          <a:effectLst/>
                        </a:rPr>
                        <a:t>5/1/2023</a:t>
                      </a:r>
                    </a:p>
                  </a:txBody>
                  <a:tcPr marL="0" marR="0" marT="0" marB="0" anchor="ctr"/>
                </a:tc>
                <a:tc>
                  <a:txBody>
                    <a:bodyPr/>
                    <a:lstStyle/>
                    <a:p>
                      <a:pPr marL="91440" algn="l">
                        <a:buNone/>
                      </a:pPr>
                      <a:r>
                        <a:rPr lang="en-US" sz="1000">
                          <a:effectLst/>
                        </a:rPr>
                        <a:t>8/31/2026</a:t>
                      </a:r>
                    </a:p>
                  </a:txBody>
                  <a:tcPr marL="0" marR="0" marT="0" marB="0" anchor="ctr"/>
                </a:tc>
                <a:extLst>
                  <a:ext uri="{0D108BD9-81ED-4DB2-BD59-A6C34878D82A}">
                    <a16:rowId xmlns:a16="http://schemas.microsoft.com/office/drawing/2014/main" val="852194097"/>
                  </a:ext>
                </a:extLst>
              </a:tr>
              <a:tr h="303438">
                <a:tc>
                  <a:txBody>
                    <a:bodyPr/>
                    <a:lstStyle/>
                    <a:p>
                      <a:pPr marL="91440" algn="l">
                        <a:buNone/>
                      </a:pPr>
                      <a:r>
                        <a:rPr lang="en-US" sz="1000">
                          <a:effectLst/>
                        </a:rPr>
                        <a:t>Premier</a:t>
                      </a:r>
                    </a:p>
                  </a:txBody>
                  <a:tcPr marL="0" marR="0" marT="0" marB="0" anchor="ctr"/>
                </a:tc>
                <a:tc>
                  <a:txBody>
                    <a:bodyPr/>
                    <a:lstStyle/>
                    <a:p>
                      <a:pPr marL="91440" algn="l">
                        <a:buNone/>
                      </a:pPr>
                      <a:r>
                        <a:rPr lang="en-US" sz="1000">
                          <a:effectLst/>
                        </a:rPr>
                        <a:t>PP-NS-1744</a:t>
                      </a:r>
                    </a:p>
                  </a:txBody>
                  <a:tcPr marL="0" marR="0" marT="0" marB="0" anchor="ctr"/>
                </a:tc>
                <a:tc>
                  <a:txBody>
                    <a:bodyPr/>
                    <a:lstStyle/>
                    <a:p>
                      <a:pPr marL="91440" algn="l">
                        <a:buNone/>
                      </a:pPr>
                      <a:r>
                        <a:rPr lang="en-US" sz="1000">
                          <a:effectLst/>
                        </a:rPr>
                        <a:t>Respiratory Therapy Products: Respiratory Disposables</a:t>
                      </a:r>
                    </a:p>
                  </a:txBody>
                  <a:tcPr marL="0" marR="0" marT="0" marB="0" anchor="ctr"/>
                </a:tc>
                <a:tc>
                  <a:txBody>
                    <a:bodyPr/>
                    <a:lstStyle/>
                    <a:p>
                      <a:pPr marL="91440" algn="l">
                        <a:buNone/>
                      </a:pPr>
                      <a:r>
                        <a:rPr lang="en-US" sz="1000">
                          <a:effectLst/>
                        </a:rPr>
                        <a:t>TIER 4: &gt;$400K AND 90% IDN participation</a:t>
                      </a:r>
                    </a:p>
                  </a:txBody>
                  <a:tcPr marL="0" marR="0" marT="0" marB="0" anchor="ctr"/>
                </a:tc>
                <a:tc>
                  <a:txBody>
                    <a:bodyPr/>
                    <a:lstStyle/>
                    <a:p>
                      <a:pPr marL="91440" algn="l">
                        <a:buNone/>
                      </a:pPr>
                      <a:r>
                        <a:rPr lang="en-US" sz="1000">
                          <a:effectLst/>
                        </a:rPr>
                        <a:t>5/1/2023</a:t>
                      </a:r>
                    </a:p>
                  </a:txBody>
                  <a:tcPr marL="0" marR="0" marT="0" marB="0" anchor="ctr"/>
                </a:tc>
                <a:tc>
                  <a:txBody>
                    <a:bodyPr/>
                    <a:lstStyle/>
                    <a:p>
                      <a:pPr marL="91440" algn="l">
                        <a:buNone/>
                      </a:pPr>
                      <a:r>
                        <a:rPr lang="en-US" sz="1000">
                          <a:effectLst/>
                        </a:rPr>
                        <a:t>8/31/2026</a:t>
                      </a:r>
                    </a:p>
                  </a:txBody>
                  <a:tcPr marL="0" marR="0" marT="0" marB="0" anchor="ctr"/>
                </a:tc>
                <a:extLst>
                  <a:ext uri="{0D108BD9-81ED-4DB2-BD59-A6C34878D82A}">
                    <a16:rowId xmlns:a16="http://schemas.microsoft.com/office/drawing/2014/main" val="1684490633"/>
                  </a:ext>
                </a:extLst>
              </a:tr>
              <a:tr h="328976">
                <a:tc>
                  <a:txBody>
                    <a:bodyPr/>
                    <a:lstStyle/>
                    <a:p>
                      <a:pPr marL="91440" algn="l">
                        <a:buNone/>
                      </a:pPr>
                      <a:r>
                        <a:rPr lang="en-US" sz="1000">
                          <a:effectLst/>
                        </a:rPr>
                        <a:t>Premier</a:t>
                      </a:r>
                    </a:p>
                  </a:txBody>
                  <a:tcPr marL="0" marR="0" marT="0" marB="0" anchor="ctr"/>
                </a:tc>
                <a:tc>
                  <a:txBody>
                    <a:bodyPr/>
                    <a:lstStyle/>
                    <a:p>
                      <a:pPr marL="91440" algn="l">
                        <a:buNone/>
                      </a:pPr>
                      <a:r>
                        <a:rPr lang="en-US" sz="1000">
                          <a:effectLst/>
                        </a:rPr>
                        <a:t>PP-NS-1744</a:t>
                      </a:r>
                    </a:p>
                  </a:txBody>
                  <a:tcPr marL="0" marR="0" marT="0" marB="0" anchor="ctr"/>
                </a:tc>
                <a:tc>
                  <a:txBody>
                    <a:bodyPr/>
                    <a:lstStyle/>
                    <a:p>
                      <a:pPr marL="91440" algn="l">
                        <a:buNone/>
                      </a:pPr>
                      <a:r>
                        <a:rPr lang="en-US" sz="1000">
                          <a:effectLst/>
                        </a:rPr>
                        <a:t>Respiratory Therapy Products: Respiratory Disposables</a:t>
                      </a:r>
                    </a:p>
                  </a:txBody>
                  <a:tcPr marL="0" marR="0" marT="0" marB="0" anchor="ctr"/>
                </a:tc>
                <a:tc>
                  <a:txBody>
                    <a:bodyPr/>
                    <a:lstStyle/>
                    <a:p>
                      <a:pPr marL="91440" algn="l">
                        <a:buNone/>
                      </a:pPr>
                      <a:r>
                        <a:rPr lang="en-US" sz="1000">
                          <a:effectLst/>
                        </a:rPr>
                        <a:t>TIER 5: Family Tier: ≥$1m Combined in THREE Contracts AND 90% Respiratory Disposables AND 80% in all other contracts</a:t>
                      </a:r>
                    </a:p>
                  </a:txBody>
                  <a:tcPr marL="0" marR="0" marT="0" marB="0" anchor="ctr"/>
                </a:tc>
                <a:tc>
                  <a:txBody>
                    <a:bodyPr/>
                    <a:lstStyle/>
                    <a:p>
                      <a:pPr marL="91440" algn="l">
                        <a:buNone/>
                      </a:pPr>
                      <a:r>
                        <a:rPr lang="en-US" sz="1000">
                          <a:effectLst/>
                        </a:rPr>
                        <a:t>5/1/2023</a:t>
                      </a:r>
                    </a:p>
                  </a:txBody>
                  <a:tcPr marL="0" marR="0" marT="0" marB="0" anchor="ctr"/>
                </a:tc>
                <a:tc>
                  <a:txBody>
                    <a:bodyPr/>
                    <a:lstStyle/>
                    <a:p>
                      <a:pPr marL="91440" algn="l">
                        <a:buNone/>
                      </a:pPr>
                      <a:r>
                        <a:rPr lang="en-US" sz="1000">
                          <a:effectLst/>
                        </a:rPr>
                        <a:t>8/31/2026</a:t>
                      </a:r>
                    </a:p>
                  </a:txBody>
                  <a:tcPr marL="0" marR="0" marT="0" marB="0" anchor="ctr"/>
                </a:tc>
                <a:extLst>
                  <a:ext uri="{0D108BD9-81ED-4DB2-BD59-A6C34878D82A}">
                    <a16:rowId xmlns:a16="http://schemas.microsoft.com/office/drawing/2014/main" val="1675239484"/>
                  </a:ext>
                </a:extLst>
              </a:tr>
              <a:tr h="303438">
                <a:tc>
                  <a:txBody>
                    <a:bodyPr/>
                    <a:lstStyle/>
                    <a:p>
                      <a:pPr marL="91440" algn="l">
                        <a:buNone/>
                      </a:pPr>
                      <a:r>
                        <a:rPr lang="en-US" sz="1000">
                          <a:effectLst/>
                        </a:rPr>
                        <a:t>Vizient</a:t>
                      </a:r>
                    </a:p>
                  </a:txBody>
                  <a:tcPr marL="0" marR="0" marT="0" marB="0" anchor="ctr"/>
                </a:tc>
                <a:tc>
                  <a:txBody>
                    <a:bodyPr/>
                    <a:lstStyle/>
                    <a:p>
                      <a:pPr marL="91440" algn="l">
                        <a:buNone/>
                      </a:pPr>
                      <a:r>
                        <a:rPr lang="en-US" sz="1000">
                          <a:effectLst/>
                        </a:rPr>
                        <a:t>MS1089</a:t>
                      </a:r>
                    </a:p>
                  </a:txBody>
                  <a:tcPr marL="0" marR="0" marT="0" marB="0" anchor="ctr"/>
                </a:tc>
                <a:tc>
                  <a:txBody>
                    <a:bodyPr/>
                    <a:lstStyle/>
                    <a:p>
                      <a:pPr marL="91440" algn="l">
                        <a:buNone/>
                      </a:pPr>
                      <a:r>
                        <a:rPr lang="en-US" sz="1000">
                          <a:effectLst/>
                        </a:rPr>
                        <a:t>Respiratory Disposables</a:t>
                      </a:r>
                    </a:p>
                  </a:txBody>
                  <a:tcPr marL="0" marR="0" marT="0" marB="0" anchor="ctr"/>
                </a:tc>
                <a:tc>
                  <a:txBody>
                    <a:bodyPr/>
                    <a:lstStyle/>
                    <a:p>
                      <a:pPr marL="91440" algn="l">
                        <a:buNone/>
                      </a:pPr>
                      <a:r>
                        <a:rPr lang="en-US" sz="1000">
                          <a:effectLst/>
                        </a:rPr>
                        <a:t>Tier 1: Access</a:t>
                      </a:r>
                    </a:p>
                  </a:txBody>
                  <a:tcPr marL="0" marR="0" marT="0" marB="0" anchor="ctr"/>
                </a:tc>
                <a:tc>
                  <a:txBody>
                    <a:bodyPr/>
                    <a:lstStyle/>
                    <a:p>
                      <a:pPr marL="91440" algn="l">
                        <a:buNone/>
                      </a:pPr>
                      <a:r>
                        <a:rPr lang="en-US" sz="1000">
                          <a:effectLst/>
                        </a:rPr>
                        <a:t>6/1/2024</a:t>
                      </a:r>
                    </a:p>
                  </a:txBody>
                  <a:tcPr marL="0" marR="0" marT="0" marB="0" anchor="ctr"/>
                </a:tc>
                <a:tc>
                  <a:txBody>
                    <a:bodyPr/>
                    <a:lstStyle/>
                    <a:p>
                      <a:pPr marL="91440" algn="l">
                        <a:buNone/>
                      </a:pPr>
                      <a:r>
                        <a:rPr lang="en-US" sz="1000">
                          <a:effectLst/>
                        </a:rPr>
                        <a:t>3/31/2027</a:t>
                      </a:r>
                    </a:p>
                  </a:txBody>
                  <a:tcPr marL="0" marR="0" marT="0" marB="0" anchor="ctr"/>
                </a:tc>
                <a:extLst>
                  <a:ext uri="{0D108BD9-81ED-4DB2-BD59-A6C34878D82A}">
                    <a16:rowId xmlns:a16="http://schemas.microsoft.com/office/drawing/2014/main" val="38349048"/>
                  </a:ext>
                </a:extLst>
              </a:tr>
              <a:tr h="303438">
                <a:tc>
                  <a:txBody>
                    <a:bodyPr/>
                    <a:lstStyle/>
                    <a:p>
                      <a:pPr marL="91440" algn="l">
                        <a:buNone/>
                      </a:pPr>
                      <a:r>
                        <a:rPr lang="en-US" sz="1000">
                          <a:effectLst/>
                        </a:rPr>
                        <a:t>Vizient</a:t>
                      </a:r>
                    </a:p>
                  </a:txBody>
                  <a:tcPr marL="0" marR="0" marT="0" marB="0" anchor="ctr"/>
                </a:tc>
                <a:tc>
                  <a:txBody>
                    <a:bodyPr/>
                    <a:lstStyle/>
                    <a:p>
                      <a:pPr marL="91440" algn="l">
                        <a:buNone/>
                      </a:pPr>
                      <a:r>
                        <a:rPr lang="en-US" sz="1000">
                          <a:effectLst/>
                        </a:rPr>
                        <a:t>MS1089</a:t>
                      </a:r>
                    </a:p>
                  </a:txBody>
                  <a:tcPr marL="0" marR="0" marT="0" marB="0" anchor="ctr"/>
                </a:tc>
                <a:tc>
                  <a:txBody>
                    <a:bodyPr/>
                    <a:lstStyle/>
                    <a:p>
                      <a:pPr marL="91440" algn="l">
                        <a:buNone/>
                      </a:pPr>
                      <a:r>
                        <a:rPr lang="en-US" sz="1000">
                          <a:effectLst/>
                        </a:rPr>
                        <a:t>Respiratory Disposables</a:t>
                      </a:r>
                    </a:p>
                  </a:txBody>
                  <a:tcPr marL="0" marR="0" marT="0" marB="0" anchor="ctr"/>
                </a:tc>
                <a:tc>
                  <a:txBody>
                    <a:bodyPr/>
                    <a:lstStyle/>
                    <a:p>
                      <a:pPr marL="91440" algn="l">
                        <a:buNone/>
                      </a:pPr>
                      <a:r>
                        <a:rPr lang="en-US" sz="1000">
                          <a:effectLst/>
                        </a:rPr>
                        <a:t>Tier 2 - $200K Annual spend or 80%</a:t>
                      </a:r>
                    </a:p>
                  </a:txBody>
                  <a:tcPr marL="0" marR="0" marT="0" marB="0" anchor="ctr"/>
                </a:tc>
                <a:tc>
                  <a:txBody>
                    <a:bodyPr/>
                    <a:lstStyle/>
                    <a:p>
                      <a:pPr marL="91440" algn="l">
                        <a:buNone/>
                      </a:pPr>
                      <a:r>
                        <a:rPr lang="en-US" sz="1000">
                          <a:effectLst/>
                        </a:rPr>
                        <a:t>6/1/2024</a:t>
                      </a:r>
                    </a:p>
                  </a:txBody>
                  <a:tcPr marL="0" marR="0" marT="0" marB="0" anchor="ctr"/>
                </a:tc>
                <a:tc>
                  <a:txBody>
                    <a:bodyPr/>
                    <a:lstStyle/>
                    <a:p>
                      <a:pPr marL="91440" algn="l">
                        <a:buNone/>
                      </a:pPr>
                      <a:r>
                        <a:rPr lang="en-US" sz="1000">
                          <a:effectLst/>
                        </a:rPr>
                        <a:t>3/31/2027</a:t>
                      </a:r>
                    </a:p>
                  </a:txBody>
                  <a:tcPr marL="0" marR="0" marT="0" marB="0" anchor="ctr"/>
                </a:tc>
                <a:extLst>
                  <a:ext uri="{0D108BD9-81ED-4DB2-BD59-A6C34878D82A}">
                    <a16:rowId xmlns:a16="http://schemas.microsoft.com/office/drawing/2014/main" val="3346237142"/>
                  </a:ext>
                </a:extLst>
              </a:tr>
              <a:tr h="303438">
                <a:tc>
                  <a:txBody>
                    <a:bodyPr/>
                    <a:lstStyle/>
                    <a:p>
                      <a:pPr marL="91440" algn="l">
                        <a:buNone/>
                      </a:pPr>
                      <a:r>
                        <a:rPr lang="en-US" sz="1000">
                          <a:effectLst/>
                        </a:rPr>
                        <a:t>Vizient</a:t>
                      </a:r>
                    </a:p>
                  </a:txBody>
                  <a:tcPr marL="0" marR="0" marT="0" marB="0" anchor="ctr"/>
                </a:tc>
                <a:tc>
                  <a:txBody>
                    <a:bodyPr/>
                    <a:lstStyle/>
                    <a:p>
                      <a:pPr marL="91440" algn="l">
                        <a:buNone/>
                      </a:pPr>
                      <a:r>
                        <a:rPr lang="en-US" sz="1000">
                          <a:effectLst/>
                        </a:rPr>
                        <a:t>MS1089</a:t>
                      </a:r>
                    </a:p>
                  </a:txBody>
                  <a:tcPr marL="0" marR="0" marT="0" marB="0" anchor="ctr"/>
                </a:tc>
                <a:tc>
                  <a:txBody>
                    <a:bodyPr/>
                    <a:lstStyle/>
                    <a:p>
                      <a:pPr marL="91440" algn="l">
                        <a:buNone/>
                      </a:pPr>
                      <a:r>
                        <a:rPr lang="en-US" sz="1000">
                          <a:effectLst/>
                        </a:rPr>
                        <a:t>Respiratory Disposables</a:t>
                      </a:r>
                    </a:p>
                  </a:txBody>
                  <a:tcPr marL="0" marR="0" marT="0" marB="0" anchor="ctr"/>
                </a:tc>
                <a:tc>
                  <a:txBody>
                    <a:bodyPr/>
                    <a:lstStyle/>
                    <a:p>
                      <a:pPr marL="91440" algn="l">
                        <a:buNone/>
                      </a:pPr>
                      <a:r>
                        <a:rPr lang="en-US" sz="1000">
                          <a:effectLst/>
                        </a:rPr>
                        <a:t>Tier 3 - $550K annual spend and 80% or AHS Access</a:t>
                      </a:r>
                    </a:p>
                  </a:txBody>
                  <a:tcPr marL="0" marR="0" marT="0" marB="0" anchor="ctr"/>
                </a:tc>
                <a:tc>
                  <a:txBody>
                    <a:bodyPr/>
                    <a:lstStyle/>
                    <a:p>
                      <a:pPr marL="91440" algn="l">
                        <a:buNone/>
                      </a:pPr>
                      <a:r>
                        <a:rPr lang="en-US" sz="1000">
                          <a:effectLst/>
                        </a:rPr>
                        <a:t>6/1/2024</a:t>
                      </a:r>
                    </a:p>
                  </a:txBody>
                  <a:tcPr marL="0" marR="0" marT="0" marB="0" anchor="ctr"/>
                </a:tc>
                <a:tc>
                  <a:txBody>
                    <a:bodyPr/>
                    <a:lstStyle/>
                    <a:p>
                      <a:pPr marL="91440" algn="l">
                        <a:buNone/>
                      </a:pPr>
                      <a:r>
                        <a:rPr lang="en-US" sz="1000">
                          <a:effectLst/>
                        </a:rPr>
                        <a:t>3/31/2027</a:t>
                      </a:r>
                    </a:p>
                  </a:txBody>
                  <a:tcPr marL="0" marR="0" marT="0" marB="0" anchor="ctr"/>
                </a:tc>
                <a:extLst>
                  <a:ext uri="{0D108BD9-81ED-4DB2-BD59-A6C34878D82A}">
                    <a16:rowId xmlns:a16="http://schemas.microsoft.com/office/drawing/2014/main" val="3640902317"/>
                  </a:ext>
                </a:extLst>
              </a:tr>
              <a:tr h="303438">
                <a:tc>
                  <a:txBody>
                    <a:bodyPr/>
                    <a:lstStyle/>
                    <a:p>
                      <a:pPr marL="91440" algn="l">
                        <a:buNone/>
                      </a:pPr>
                      <a:r>
                        <a:rPr lang="en-US" sz="1000">
                          <a:effectLst/>
                        </a:rPr>
                        <a:t>Vizient</a:t>
                      </a:r>
                    </a:p>
                  </a:txBody>
                  <a:tcPr marL="0" marR="0" marT="0" marB="0" anchor="ctr"/>
                </a:tc>
                <a:tc>
                  <a:txBody>
                    <a:bodyPr/>
                    <a:lstStyle/>
                    <a:p>
                      <a:pPr marL="91440" algn="l">
                        <a:buNone/>
                      </a:pPr>
                      <a:r>
                        <a:rPr lang="en-US" sz="1000">
                          <a:effectLst/>
                        </a:rPr>
                        <a:t>MS1089</a:t>
                      </a:r>
                    </a:p>
                  </a:txBody>
                  <a:tcPr marL="0" marR="0" marT="0" marB="0" anchor="ctr"/>
                </a:tc>
                <a:tc>
                  <a:txBody>
                    <a:bodyPr/>
                    <a:lstStyle/>
                    <a:p>
                      <a:pPr marL="91440" algn="l">
                        <a:buNone/>
                      </a:pPr>
                      <a:r>
                        <a:rPr lang="en-US" sz="1000">
                          <a:effectLst/>
                        </a:rPr>
                        <a:t>Respiratory Disposables</a:t>
                      </a:r>
                    </a:p>
                  </a:txBody>
                  <a:tcPr marL="0" marR="0" marT="0" marB="0" anchor="ctr"/>
                </a:tc>
                <a:tc>
                  <a:txBody>
                    <a:bodyPr/>
                    <a:lstStyle/>
                    <a:p>
                      <a:pPr marL="91440" algn="l">
                        <a:buNone/>
                      </a:pPr>
                      <a:r>
                        <a:rPr lang="en-US" sz="1000">
                          <a:effectLst/>
                        </a:rPr>
                        <a:t>Tier 4 - $700K annual spend and 80%</a:t>
                      </a:r>
                    </a:p>
                  </a:txBody>
                  <a:tcPr marL="0" marR="0" marT="0" marB="0" anchor="ctr"/>
                </a:tc>
                <a:tc>
                  <a:txBody>
                    <a:bodyPr/>
                    <a:lstStyle/>
                    <a:p>
                      <a:pPr marL="91440" algn="l">
                        <a:buNone/>
                      </a:pPr>
                      <a:r>
                        <a:rPr lang="en-US" sz="1000">
                          <a:effectLst/>
                        </a:rPr>
                        <a:t>6/1/2024</a:t>
                      </a:r>
                    </a:p>
                  </a:txBody>
                  <a:tcPr marL="0" marR="0" marT="0" marB="0" anchor="ctr"/>
                </a:tc>
                <a:tc>
                  <a:txBody>
                    <a:bodyPr/>
                    <a:lstStyle/>
                    <a:p>
                      <a:pPr marL="91440" algn="l">
                        <a:buNone/>
                      </a:pPr>
                      <a:r>
                        <a:rPr lang="en-US" sz="1000">
                          <a:effectLst/>
                        </a:rPr>
                        <a:t>3/31/2027</a:t>
                      </a:r>
                    </a:p>
                  </a:txBody>
                  <a:tcPr marL="0" marR="0" marT="0" marB="0" anchor="ctr"/>
                </a:tc>
                <a:extLst>
                  <a:ext uri="{0D108BD9-81ED-4DB2-BD59-A6C34878D82A}">
                    <a16:rowId xmlns:a16="http://schemas.microsoft.com/office/drawing/2014/main" val="4258214170"/>
                  </a:ext>
                </a:extLst>
              </a:tr>
              <a:tr h="303438">
                <a:tc>
                  <a:txBody>
                    <a:bodyPr/>
                    <a:lstStyle/>
                    <a:p>
                      <a:pPr marL="91440" algn="l">
                        <a:buNone/>
                      </a:pPr>
                      <a:r>
                        <a:rPr lang="en-US" sz="1000">
                          <a:effectLst/>
                        </a:rPr>
                        <a:t>Vizient</a:t>
                      </a:r>
                    </a:p>
                  </a:txBody>
                  <a:tcPr marL="0" marR="0" marT="0" marB="0" anchor="ctr"/>
                </a:tc>
                <a:tc>
                  <a:txBody>
                    <a:bodyPr/>
                    <a:lstStyle/>
                    <a:p>
                      <a:pPr marL="91440" algn="l">
                        <a:buNone/>
                      </a:pPr>
                      <a:r>
                        <a:rPr lang="en-US" sz="1000">
                          <a:effectLst/>
                        </a:rPr>
                        <a:t>MS1089</a:t>
                      </a:r>
                    </a:p>
                  </a:txBody>
                  <a:tcPr marL="0" marR="0" marT="0" marB="0" anchor="ctr"/>
                </a:tc>
                <a:tc>
                  <a:txBody>
                    <a:bodyPr/>
                    <a:lstStyle/>
                    <a:p>
                      <a:pPr marL="91440" algn="l">
                        <a:buNone/>
                      </a:pPr>
                      <a:r>
                        <a:rPr lang="en-US" sz="1000">
                          <a:effectLst/>
                        </a:rPr>
                        <a:t>Respiratory Disposables</a:t>
                      </a:r>
                    </a:p>
                  </a:txBody>
                  <a:tcPr marL="0" marR="0" marT="0" marB="0" anchor="ctr"/>
                </a:tc>
                <a:tc>
                  <a:txBody>
                    <a:bodyPr/>
                    <a:lstStyle/>
                    <a:p>
                      <a:pPr marL="91440" algn="l">
                        <a:buNone/>
                      </a:pPr>
                      <a:r>
                        <a:rPr lang="en-US" sz="1000">
                          <a:effectLst/>
                        </a:rPr>
                        <a:t>Tier 5 - $1.2M combined annual spend with MS1098 and 90%</a:t>
                      </a:r>
                    </a:p>
                  </a:txBody>
                  <a:tcPr marL="0" marR="0" marT="0" marB="0" anchor="ctr"/>
                </a:tc>
                <a:tc>
                  <a:txBody>
                    <a:bodyPr/>
                    <a:lstStyle/>
                    <a:p>
                      <a:pPr marL="91440" algn="l">
                        <a:buNone/>
                      </a:pPr>
                      <a:r>
                        <a:rPr lang="en-US" sz="1000">
                          <a:effectLst/>
                        </a:rPr>
                        <a:t>6/1/2024</a:t>
                      </a:r>
                    </a:p>
                  </a:txBody>
                  <a:tcPr marL="0" marR="0" marT="0" marB="0" anchor="ctr"/>
                </a:tc>
                <a:tc>
                  <a:txBody>
                    <a:bodyPr/>
                    <a:lstStyle/>
                    <a:p>
                      <a:pPr marL="91440" algn="l">
                        <a:buNone/>
                      </a:pPr>
                      <a:r>
                        <a:rPr lang="en-US" sz="1000">
                          <a:effectLst/>
                        </a:rPr>
                        <a:t>3/31/2027</a:t>
                      </a:r>
                    </a:p>
                  </a:txBody>
                  <a:tcPr marL="0" marR="0" marT="0" marB="0" anchor="ctr"/>
                </a:tc>
                <a:extLst>
                  <a:ext uri="{0D108BD9-81ED-4DB2-BD59-A6C34878D82A}">
                    <a16:rowId xmlns:a16="http://schemas.microsoft.com/office/drawing/2014/main" val="1460996849"/>
                  </a:ext>
                </a:extLst>
              </a:tr>
              <a:tr h="303438">
                <a:tc>
                  <a:txBody>
                    <a:bodyPr/>
                    <a:lstStyle/>
                    <a:p>
                      <a:pPr marL="91440" algn="l">
                        <a:buNone/>
                      </a:pPr>
                      <a:r>
                        <a:rPr lang="en-US" sz="1000">
                          <a:effectLst/>
                        </a:rPr>
                        <a:t>Vizient</a:t>
                      </a:r>
                    </a:p>
                  </a:txBody>
                  <a:tcPr marL="0" marR="0" marT="0" marB="0" anchor="ctr"/>
                </a:tc>
                <a:tc>
                  <a:txBody>
                    <a:bodyPr/>
                    <a:lstStyle/>
                    <a:p>
                      <a:pPr marL="91440" algn="l">
                        <a:buNone/>
                      </a:pPr>
                      <a:r>
                        <a:rPr lang="en-US" sz="1000">
                          <a:effectLst/>
                        </a:rPr>
                        <a:t>10005907</a:t>
                      </a:r>
                    </a:p>
                  </a:txBody>
                  <a:tcPr marL="0" marR="0" marT="0" marB="0" anchor="ctr"/>
                </a:tc>
                <a:tc>
                  <a:txBody>
                    <a:bodyPr/>
                    <a:lstStyle/>
                    <a:p>
                      <a:pPr marL="91440" algn="l">
                        <a:buNone/>
                      </a:pPr>
                      <a:r>
                        <a:rPr lang="en-US" sz="1000">
                          <a:effectLst/>
                        </a:rPr>
                        <a:t>VIZIENT S05 RESP DISP-CAPTIS-10005907</a:t>
                      </a:r>
                    </a:p>
                  </a:txBody>
                  <a:tcPr marL="0" marR="0" marT="0" marB="0" anchor="ctr"/>
                </a:tc>
                <a:tc>
                  <a:txBody>
                    <a:bodyPr/>
                    <a:lstStyle/>
                    <a:p>
                      <a:pPr marL="91440" algn="l">
                        <a:buNone/>
                      </a:pPr>
                      <a:r>
                        <a:rPr lang="en-US" sz="1000" err="1">
                          <a:effectLst/>
                        </a:rPr>
                        <a:t>Captis</a:t>
                      </a:r>
                      <a:r>
                        <a:rPr lang="en-US" sz="1000">
                          <a:effectLst/>
                        </a:rPr>
                        <a:t> Member</a:t>
                      </a:r>
                    </a:p>
                  </a:txBody>
                  <a:tcPr marL="0" marR="0" marT="0" marB="0" anchor="ctr"/>
                </a:tc>
                <a:tc>
                  <a:txBody>
                    <a:bodyPr/>
                    <a:lstStyle/>
                    <a:p>
                      <a:pPr marL="91440" algn="l">
                        <a:buNone/>
                      </a:pPr>
                      <a:r>
                        <a:rPr lang="en-US" sz="1000">
                          <a:effectLst/>
                        </a:rPr>
                        <a:t>7/1/2022</a:t>
                      </a:r>
                    </a:p>
                  </a:txBody>
                  <a:tcPr marL="0" marR="0" marT="0" marB="0" anchor="ctr"/>
                </a:tc>
                <a:tc>
                  <a:txBody>
                    <a:bodyPr/>
                    <a:lstStyle/>
                    <a:p>
                      <a:pPr marL="91440" algn="l">
                        <a:buNone/>
                      </a:pPr>
                      <a:r>
                        <a:rPr lang="en-US" sz="1000">
                          <a:effectLst/>
                        </a:rPr>
                        <a:t>9/30/2025</a:t>
                      </a:r>
                    </a:p>
                  </a:txBody>
                  <a:tcPr marL="0" marR="0" marT="0" marB="0" anchor="ctr"/>
                </a:tc>
                <a:extLst>
                  <a:ext uri="{0D108BD9-81ED-4DB2-BD59-A6C34878D82A}">
                    <a16:rowId xmlns:a16="http://schemas.microsoft.com/office/drawing/2014/main" val="4055830155"/>
                  </a:ext>
                </a:extLst>
              </a:tr>
            </a:tbl>
          </a:graphicData>
        </a:graphic>
      </p:graphicFrame>
    </p:spTree>
    <p:extLst>
      <p:ext uri="{BB962C8B-B14F-4D97-AF65-F5344CB8AC3E}">
        <p14:creationId xmlns:p14="http://schemas.microsoft.com/office/powerpoint/2010/main" val="2162947053"/>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E9C48D-AB09-63A7-412D-86177012DB5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8C0B984-7BE3-49FA-C00C-531D5398A491}"/>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HME: Highest Volume SKUs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6994C8B5-BEE8-2067-DF5A-E713E1423AB9}"/>
              </a:ext>
            </a:extLst>
          </p:cNvPr>
          <p:cNvSpPr txBox="1"/>
          <p:nvPr/>
        </p:nvSpPr>
        <p:spPr>
          <a:xfrm>
            <a:off x="314324" y="1246023"/>
            <a:ext cx="10963276" cy="1292662"/>
          </a:xfrm>
          <a:prstGeom prst="rect">
            <a:avLst/>
          </a:prstGeom>
          <a:noFill/>
        </p:spPr>
        <p:txBody>
          <a:bodyPr wrap="square" lIns="91440" tIns="45720" rIns="91440" bIns="45720" numCol="1" rtlCol="0" anchor="t">
            <a:spAutoFit/>
          </a:bodyPr>
          <a:lstStyle/>
          <a:p>
            <a:pPr marL="0" indent="0">
              <a:buNone/>
            </a:pPr>
            <a:endParaRPr lang="en-US" sz="2000" b="1">
              <a:cs typeface="Arial"/>
            </a:endParaRPr>
          </a:p>
          <a:p>
            <a:pPr lvl="1"/>
            <a:endParaRPr lang="en-US" sz="2000" b="1">
              <a:latin typeface="Aptos"/>
              <a:cs typeface="Arial"/>
            </a:endParaRPr>
          </a:p>
          <a:p>
            <a:pPr marL="0" indent="0">
              <a:buNone/>
            </a:pPr>
            <a:endParaRPr lang="en-US" sz="2000" b="1">
              <a:cs typeface="Arial"/>
            </a:endParaRPr>
          </a:p>
          <a:p>
            <a:r>
              <a:rPr lang="en-US"/>
              <a:t>.</a:t>
            </a:r>
            <a:endParaRPr lang="en-US">
              <a:cs typeface="Arial"/>
            </a:endParaRPr>
          </a:p>
        </p:txBody>
      </p:sp>
      <p:sp>
        <p:nvSpPr>
          <p:cNvPr id="2" name="TextBox 1">
            <a:extLst>
              <a:ext uri="{FF2B5EF4-FFF2-40B4-BE49-F238E27FC236}">
                <a16:creationId xmlns:a16="http://schemas.microsoft.com/office/drawing/2014/main" id="{AE513837-277C-BF29-FA05-ED6950D8AD9F}"/>
              </a:ext>
            </a:extLst>
          </p:cNvPr>
          <p:cNvSpPr txBox="1"/>
          <p:nvPr/>
        </p:nvSpPr>
        <p:spPr>
          <a:xfrm>
            <a:off x="690113" y="1531189"/>
            <a:ext cx="6096000"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b="1">
                <a:solidFill>
                  <a:srgbClr val="444444"/>
                </a:solidFill>
                <a:latin typeface="Aptos"/>
                <a:ea typeface="Calibri"/>
                <a:cs typeface="Calibri"/>
              </a:rPr>
              <a:t>High Volume:​</a:t>
            </a:r>
          </a:p>
          <a:p>
            <a:pPr rtl="0"/>
            <a:r>
              <a:rPr lang="en-US" sz="2000">
                <a:solidFill>
                  <a:srgbClr val="444444"/>
                </a:solidFill>
                <a:latin typeface="Aptos"/>
                <a:ea typeface="Calibri"/>
                <a:cs typeface="Calibri"/>
              </a:rPr>
              <a:t>001851 | FILTER BACT F/RESP THERAPY 50/CS​</a:t>
            </a:r>
          </a:p>
          <a:p>
            <a:pPr rtl="0"/>
            <a:r>
              <a:rPr lang="en-US" sz="2000">
                <a:solidFill>
                  <a:srgbClr val="444444"/>
                </a:solidFill>
                <a:latin typeface="Aptos"/>
                <a:ea typeface="Calibri"/>
                <a:cs typeface="Calibri"/>
              </a:rPr>
              <a:t>003005 | HMEF ADULT W GSP FILTERED 25/CS​</a:t>
            </a:r>
          </a:p>
          <a:p>
            <a:pPr rtl="0"/>
            <a:r>
              <a:rPr lang="en-US" sz="2000">
                <a:solidFill>
                  <a:srgbClr val="444444"/>
                </a:solidFill>
                <a:latin typeface="Aptos"/>
                <a:ea typeface="Calibri"/>
                <a:cs typeface="Calibri"/>
              </a:rPr>
              <a:t>003003 | HME TYPE I ADULT 50/CS​</a:t>
            </a:r>
          </a:p>
          <a:p>
            <a:pPr rtl="0"/>
            <a:r>
              <a:rPr lang="en-US" sz="2000">
                <a:solidFill>
                  <a:srgbClr val="444444"/>
                </a:solidFill>
                <a:latin typeface="Aptos"/>
                <a:ea typeface="Calibri"/>
                <a:cs typeface="Calibri"/>
              </a:rPr>
              <a:t>001853 | FILTER HIGH-EFFICENCY RESP 50/CS​</a:t>
            </a:r>
          </a:p>
          <a:p>
            <a:pPr rtl="0"/>
            <a:r>
              <a:rPr lang="en-US" sz="2000">
                <a:solidFill>
                  <a:srgbClr val="444444"/>
                </a:solidFill>
                <a:latin typeface="Aptos"/>
                <a:ea typeface="Calibri"/>
                <a:cs typeface="Calibri"/>
              </a:rPr>
              <a:t>157 | BALLARD 1000 HEAT MOIST EXCH,25​</a:t>
            </a:r>
          </a:p>
          <a:p>
            <a:pPr rtl="0"/>
            <a:r>
              <a:rPr lang="en-US" sz="2000">
                <a:solidFill>
                  <a:srgbClr val="444444"/>
                </a:solidFill>
                <a:latin typeface="Aptos"/>
                <a:ea typeface="Calibri"/>
                <a:cs typeface="Calibri"/>
              </a:rPr>
              <a:t>153 | BALLARD 1500 HEAT MOIST EXCH,50​</a:t>
            </a:r>
          </a:p>
          <a:p>
            <a:pPr rtl="0"/>
            <a:r>
              <a:rPr lang="en-US" sz="2000">
                <a:solidFill>
                  <a:srgbClr val="444444"/>
                </a:solidFill>
                <a:latin typeface="Aptos"/>
                <a:ea typeface="Calibri"/>
                <a:cs typeface="Calibri"/>
              </a:rPr>
              <a:t>003021 | HMEF BYPASS FILTERED 25/CS​</a:t>
            </a:r>
          </a:p>
          <a:p>
            <a:pPr rtl="0"/>
            <a:r>
              <a:rPr lang="en-US">
                <a:solidFill>
                  <a:srgbClr val="444444"/>
                </a:solidFill>
                <a:latin typeface="Aptos"/>
                <a:ea typeface="Calibri"/>
                <a:cs typeface="Calibri"/>
              </a:rPr>
              <a:t>​</a:t>
            </a:r>
          </a:p>
          <a:p>
            <a:pPr algn="ctr"/>
            <a:endParaRPr lang="en-US"/>
          </a:p>
        </p:txBody>
      </p:sp>
      <p:sp>
        <p:nvSpPr>
          <p:cNvPr id="4" name="TextBox 3">
            <a:extLst>
              <a:ext uri="{FF2B5EF4-FFF2-40B4-BE49-F238E27FC236}">
                <a16:creationId xmlns:a16="http://schemas.microsoft.com/office/drawing/2014/main" id="{B21DE795-C862-FE8A-AEA8-83BF37660154}"/>
              </a:ext>
            </a:extLst>
          </p:cNvPr>
          <p:cNvSpPr txBox="1"/>
          <p:nvPr/>
        </p:nvSpPr>
        <p:spPr>
          <a:xfrm>
            <a:off x="7519722" y="1377249"/>
            <a:ext cx="4536440" cy="2708434"/>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ea typeface="+mn-lt"/>
                <a:cs typeface="+mn-lt"/>
                <a:hlinkClick r:id="rId3"/>
              </a:rPr>
              <a:t>AirLife HMEF with B/V Filter Technical Data Sheet</a:t>
            </a:r>
            <a:endParaRPr lang="en-US" sz="1400">
              <a:ea typeface="+mn-lt"/>
              <a:cs typeface="+mn-lt"/>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r>
              <a:rPr lang="en-US" sz="1400">
                <a:ea typeface="+mn-lt"/>
                <a:cs typeface="+mn-lt"/>
                <a:hlinkClick r:id="rId4"/>
              </a:rPr>
              <a:t>Ventlab BV Filters Lit Sheet</a:t>
            </a:r>
            <a:endParaRPr lang="en-US" sz="1400">
              <a:cs typeface="Arial" panose="020B0604020202020204"/>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endParaRPr lang="en-US" sz="1400">
              <a:cs typeface="Arial" panose="020B0604020202020204"/>
            </a:endParaRPr>
          </a:p>
          <a:p>
            <a:endParaRPr lang="en-US">
              <a:cs typeface="Arial" panose="020B0604020202020204"/>
            </a:endParaRPr>
          </a:p>
          <a:p>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p:txBody>
      </p:sp>
    </p:spTree>
    <p:extLst>
      <p:ext uri="{BB962C8B-B14F-4D97-AF65-F5344CB8AC3E}">
        <p14:creationId xmlns:p14="http://schemas.microsoft.com/office/powerpoint/2010/main" val="2173365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679F3D-25B7-769B-0454-DF15F6FDA62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4404BEA-B2F6-DE0D-5874-37D3878086C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304</a:t>
            </a:fld>
            <a:endParaRPr lang="en-US"/>
          </a:p>
        </p:txBody>
      </p:sp>
      <p:sp>
        <p:nvSpPr>
          <p:cNvPr id="3" name="Title 2">
            <a:extLst>
              <a:ext uri="{FF2B5EF4-FFF2-40B4-BE49-F238E27FC236}">
                <a16:creationId xmlns:a16="http://schemas.microsoft.com/office/drawing/2014/main" id="{20745EAD-AE94-0DEC-5B77-A3B5A91C70E0}"/>
              </a:ext>
            </a:extLst>
          </p:cNvPr>
          <p:cNvSpPr>
            <a:spLocks noGrp="1"/>
          </p:cNvSpPr>
          <p:nvPr>
            <p:ph type="title"/>
          </p:nvPr>
        </p:nvSpPr>
        <p:spPr>
          <a:xfrm>
            <a:off x="3329609" y="3676303"/>
            <a:ext cx="8311302" cy="2635399"/>
          </a:xfrm>
        </p:spPr>
        <p:txBody>
          <a:bodyPr>
            <a:normAutofit/>
          </a:bodyPr>
          <a:lstStyle/>
          <a:p>
            <a:r>
              <a:rPr lang="en-US"/>
              <a:t>Bronchial Hygiene</a:t>
            </a:r>
            <a:br>
              <a:rPr lang="en-US"/>
            </a:br>
            <a:br>
              <a:rPr lang="en-US"/>
            </a:br>
            <a:endParaRPr lang="en-US"/>
          </a:p>
        </p:txBody>
      </p:sp>
    </p:spTree>
    <p:extLst>
      <p:ext uri="{BB962C8B-B14F-4D97-AF65-F5344CB8AC3E}">
        <p14:creationId xmlns:p14="http://schemas.microsoft.com/office/powerpoint/2010/main" val="14883684"/>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9E352-D4BB-8B5A-84FA-5D49A7C5C3EA}"/>
            </a:ext>
          </a:extLst>
        </p:cNvPr>
        <p:cNvGrpSpPr/>
        <p:nvPr/>
      </p:nvGrpSpPr>
      <p:grpSpPr>
        <a:xfrm>
          <a:off x="0" y="0"/>
          <a:ext cx="0" cy="0"/>
          <a:chOff x="0" y="0"/>
          <a:chExt cx="0" cy="0"/>
        </a:xfrm>
      </p:grpSpPr>
      <p:pic>
        <p:nvPicPr>
          <p:cNvPr id="1026" name="Picture 2" descr="Incentive Spirometers">
            <a:extLst>
              <a:ext uri="{FF2B5EF4-FFF2-40B4-BE49-F238E27FC236}">
                <a16:creationId xmlns:a16="http://schemas.microsoft.com/office/drawing/2014/main" id="{9339B571-F180-D7F9-1323-45ACC9B9DC4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68425" y="1217558"/>
            <a:ext cx="2481055" cy="2481055"/>
          </a:xfr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58A88740-8786-222A-C119-A58A037953C6}"/>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305</a:t>
            </a:fld>
            <a:endParaRPr lang="en-US"/>
          </a:p>
        </p:txBody>
      </p:sp>
      <p:sp>
        <p:nvSpPr>
          <p:cNvPr id="4" name="Title 3">
            <a:extLst>
              <a:ext uri="{FF2B5EF4-FFF2-40B4-BE49-F238E27FC236}">
                <a16:creationId xmlns:a16="http://schemas.microsoft.com/office/drawing/2014/main" id="{8FAEF3A3-5AFE-A5BC-8D79-E85F0C07786F}"/>
              </a:ext>
            </a:extLst>
          </p:cNvPr>
          <p:cNvSpPr>
            <a:spLocks noGrp="1"/>
          </p:cNvSpPr>
          <p:nvPr>
            <p:ph type="title"/>
          </p:nvPr>
        </p:nvSpPr>
        <p:spPr>
          <a:xfrm>
            <a:off x="522219" y="419100"/>
            <a:ext cx="10515600" cy="668820"/>
          </a:xfrm>
        </p:spPr>
        <p:txBody>
          <a:bodyPr/>
          <a:lstStyle/>
          <a:p>
            <a:r>
              <a:rPr lang="en-US"/>
              <a:t>Product Overview</a:t>
            </a:r>
          </a:p>
        </p:txBody>
      </p:sp>
      <p:cxnSp>
        <p:nvCxnSpPr>
          <p:cNvPr id="6" name="Straight Connector 5">
            <a:extLst>
              <a:ext uri="{FF2B5EF4-FFF2-40B4-BE49-F238E27FC236}">
                <a16:creationId xmlns:a16="http://schemas.microsoft.com/office/drawing/2014/main" id="{3F0F919A-DF07-27A9-8E17-87ED55C6ADC4}"/>
              </a:ext>
            </a:extLst>
          </p:cNvPr>
          <p:cNvCxnSpPr>
            <a:cxnSpLocks/>
          </p:cNvCxnSpPr>
          <p:nvPr/>
        </p:nvCxnSpPr>
        <p:spPr>
          <a:xfrm>
            <a:off x="6105099" y="1364776"/>
            <a:ext cx="0" cy="479397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3C77CC6-331C-7C8D-65C8-A2EB71A3E5B1}"/>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1028" name="Picture 4" descr="vPEP™">
            <a:extLst>
              <a:ext uri="{FF2B5EF4-FFF2-40B4-BE49-F238E27FC236}">
                <a16:creationId xmlns:a16="http://schemas.microsoft.com/office/drawing/2014/main" id="{879F54F5-5F8E-0561-0F77-2E4B7E4D08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35283" y="893211"/>
            <a:ext cx="2789470" cy="27894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cket Pep®">
            <a:extLst>
              <a:ext uri="{FF2B5EF4-FFF2-40B4-BE49-F238E27FC236}">
                <a16:creationId xmlns:a16="http://schemas.microsoft.com/office/drawing/2014/main" id="{129BC7C5-9B5E-FAD8-4F3B-1CA95CAEA3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90701" y="3880879"/>
            <a:ext cx="2433336" cy="243333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uc-Away™ Nasal Aspiration Device">
            <a:extLst>
              <a:ext uri="{FF2B5EF4-FFF2-40B4-BE49-F238E27FC236}">
                <a16:creationId xmlns:a16="http://schemas.microsoft.com/office/drawing/2014/main" id="{55FD97A1-4DE8-DA66-E352-BEB26A6FE9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86843" y="3812319"/>
            <a:ext cx="2760216" cy="2760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317639"/>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C4E2-E108-7BE9-7B68-577ECBA4672B}"/>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E3E1A32-88E9-4C76-81F4-86463D6938F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306</a:t>
            </a:fld>
            <a:endParaRPr lang="en-US"/>
          </a:p>
        </p:txBody>
      </p:sp>
      <p:sp>
        <p:nvSpPr>
          <p:cNvPr id="4" name="Title 3">
            <a:extLst>
              <a:ext uri="{FF2B5EF4-FFF2-40B4-BE49-F238E27FC236}">
                <a16:creationId xmlns:a16="http://schemas.microsoft.com/office/drawing/2014/main" id="{AAAFACDE-CB93-ECDB-6A04-C296CAFE76F3}"/>
              </a:ext>
            </a:extLst>
          </p:cNvPr>
          <p:cNvSpPr>
            <a:spLocks noGrp="1"/>
          </p:cNvSpPr>
          <p:nvPr>
            <p:ph type="title"/>
          </p:nvPr>
        </p:nvSpPr>
        <p:spPr>
          <a:xfrm>
            <a:off x="522219" y="419100"/>
            <a:ext cx="10515600" cy="668820"/>
          </a:xfrm>
        </p:spPr>
        <p:txBody>
          <a:bodyPr/>
          <a:lstStyle/>
          <a:p>
            <a:r>
              <a:rPr lang="en-US"/>
              <a:t>Competitors</a:t>
            </a:r>
          </a:p>
        </p:txBody>
      </p:sp>
      <p:cxnSp>
        <p:nvCxnSpPr>
          <p:cNvPr id="6" name="Straight Connector 5">
            <a:extLst>
              <a:ext uri="{FF2B5EF4-FFF2-40B4-BE49-F238E27FC236}">
                <a16:creationId xmlns:a16="http://schemas.microsoft.com/office/drawing/2014/main" id="{66F61A22-35F4-3C6D-AC9C-F69F9F404749}"/>
              </a:ext>
            </a:extLst>
          </p:cNvPr>
          <p:cNvCxnSpPr>
            <a:cxnSpLocks/>
          </p:cNvCxnSpPr>
          <p:nvPr/>
        </p:nvCxnSpPr>
        <p:spPr>
          <a:xfrm>
            <a:off x="6105099" y="1364776"/>
            <a:ext cx="0" cy="480294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79477B5-3F18-6009-678C-2D22037C0BE9}"/>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2054" name="Picture 6">
            <a:extLst>
              <a:ext uri="{FF2B5EF4-FFF2-40B4-BE49-F238E27FC236}">
                <a16:creationId xmlns:a16="http://schemas.microsoft.com/office/drawing/2014/main" id="{4E604428-E080-A407-1700-364EA6B191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3104" y="1183908"/>
            <a:ext cx="2492513" cy="249251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6591CF17-83B7-55F5-BF39-C515BA5BC0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2333" y="3826060"/>
            <a:ext cx="2714217" cy="271421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capella Vibratory PEP Therapy System – State Medical Equipment">
            <a:extLst>
              <a:ext uri="{FF2B5EF4-FFF2-40B4-BE49-F238E27FC236}">
                <a16:creationId xmlns:a16="http://schemas.microsoft.com/office/drawing/2014/main" id="{63F0DC05-F281-BC06-3803-DF640672D3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60607" y="3589866"/>
            <a:ext cx="3268133" cy="3268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225156"/>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0DEEA1-E091-C3A9-B462-0D391D90A818}"/>
              </a:ext>
            </a:extLst>
          </p:cNvPr>
          <p:cNvSpPr>
            <a:spLocks noGrp="1"/>
          </p:cNvSpPr>
          <p:nvPr>
            <p:ph idx="1"/>
          </p:nvPr>
        </p:nvSpPr>
        <p:spPr>
          <a:xfrm>
            <a:off x="6623240" y="3954169"/>
            <a:ext cx="4830006" cy="2183159"/>
          </a:xfrm>
        </p:spPr>
        <p:txBody>
          <a:bodyPr vert="horz" lIns="91440" tIns="45720" rIns="91440" bIns="45720" rtlCol="0" anchor="t">
            <a:normAutofit fontScale="32500" lnSpcReduction="20000"/>
          </a:bodyPr>
          <a:lstStyle/>
          <a:p>
            <a:r>
              <a:rPr lang="en-US" sz="6200" b="1" i="1">
                <a:solidFill>
                  <a:srgbClr val="1D51A4"/>
                </a:solidFill>
                <a:latin typeface="+mn-lt"/>
                <a:cs typeface="Arial"/>
              </a:rPr>
              <a:t>Tail Winds:</a:t>
            </a:r>
          </a:p>
          <a:p>
            <a:r>
              <a:rPr lang="en-US" sz="3500"/>
              <a:t>OPEP</a:t>
            </a:r>
          </a:p>
          <a:p>
            <a:pPr lvl="1"/>
            <a:r>
              <a:rPr lang="en-US" sz="3500"/>
              <a:t>In process of identifying new device that does not infringe on Trudell IP</a:t>
            </a:r>
          </a:p>
          <a:p>
            <a:pPr lvl="1"/>
            <a:r>
              <a:rPr lang="en-US" sz="3500"/>
              <a:t> D R Burton economics allow for a lower ASP compared to competitors</a:t>
            </a:r>
          </a:p>
          <a:p>
            <a:pPr lvl="1"/>
            <a:r>
              <a:rPr lang="en-US" sz="3500"/>
              <a:t>Secured current cost with D R Burton through 2025</a:t>
            </a:r>
          </a:p>
          <a:p>
            <a:pPr lvl="1"/>
            <a:r>
              <a:rPr lang="en-US" sz="3500"/>
              <a:t>Conversations with RC Cornet </a:t>
            </a:r>
          </a:p>
          <a:p>
            <a:r>
              <a:rPr lang="en-US" sz="3500"/>
              <a:t>Incentive Spirometers</a:t>
            </a:r>
          </a:p>
          <a:p>
            <a:pPr lvl="1"/>
            <a:r>
              <a:rPr lang="en-US" sz="3500"/>
              <a:t>Market leader, trusted brand</a:t>
            </a:r>
          </a:p>
          <a:p>
            <a:endParaRPr lang="en-US"/>
          </a:p>
        </p:txBody>
      </p:sp>
      <p:sp>
        <p:nvSpPr>
          <p:cNvPr id="3" name="Slide Number Placeholder 2">
            <a:extLst>
              <a:ext uri="{FF2B5EF4-FFF2-40B4-BE49-F238E27FC236}">
                <a16:creationId xmlns:a16="http://schemas.microsoft.com/office/drawing/2014/main" id="{E98EF68B-083B-FCB2-49FB-A0501DC79814}"/>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307</a:t>
            </a:fld>
            <a:endParaRPr lang="en-US"/>
          </a:p>
        </p:txBody>
      </p:sp>
      <p:sp>
        <p:nvSpPr>
          <p:cNvPr id="4" name="Title 3">
            <a:extLst>
              <a:ext uri="{FF2B5EF4-FFF2-40B4-BE49-F238E27FC236}">
                <a16:creationId xmlns:a16="http://schemas.microsoft.com/office/drawing/2014/main" id="{0052C824-7ABB-6F73-9E72-578E0D2F5097}"/>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40FACC3F-DCD6-108C-9964-529C6CACEBC6}"/>
              </a:ext>
            </a:extLst>
          </p:cNvPr>
          <p:cNvCxnSpPr>
            <a:cxnSpLocks/>
          </p:cNvCxnSpPr>
          <p:nvPr/>
        </p:nvCxnSpPr>
        <p:spPr>
          <a:xfrm flipH="1">
            <a:off x="6096000" y="1364776"/>
            <a:ext cx="9099" cy="477255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9C6BEC8-BA7E-C01D-EF4B-002D5165DA94}"/>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816613E8-0FED-5804-91E9-330B6FFDB0B7}"/>
              </a:ext>
            </a:extLst>
          </p:cNvPr>
          <p:cNvSpPr txBox="1">
            <a:spLocks/>
          </p:cNvSpPr>
          <p:nvPr/>
        </p:nvSpPr>
        <p:spPr>
          <a:xfrm>
            <a:off x="714374" y="1211170"/>
            <a:ext cx="5212080" cy="2468880"/>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cs typeface="Arial"/>
              </a:rPr>
              <a:t>Total Market Size: </a:t>
            </a:r>
            <a:r>
              <a:rPr lang="en-US" sz="1100" b="1" i="1">
                <a:solidFill>
                  <a:srgbClr val="1D51A4"/>
                </a:solidFill>
                <a:latin typeface="+mn-lt"/>
                <a:cs typeface="Arial"/>
              </a:rPr>
              <a:t>Source – Insight ACE analytics</a:t>
            </a:r>
          </a:p>
          <a:p>
            <a:pPr marL="342900" indent="-342900">
              <a:buFont typeface="Arial" panose="020B0604020202020204" pitchFamily="34" charset="0"/>
              <a:buChar char="•"/>
            </a:pPr>
            <a:r>
              <a:rPr lang="en-US" sz="1400" b="1" i="1">
                <a:latin typeface="+mn-lt"/>
                <a:cs typeface="Arial"/>
              </a:rPr>
              <a:t>CAGR - 9.0%</a:t>
            </a:r>
          </a:p>
          <a:p>
            <a:pPr marL="342900" indent="-342900">
              <a:buFont typeface="Arial" panose="020B0604020202020204" pitchFamily="34" charset="0"/>
              <a:buChar char="•"/>
            </a:pPr>
            <a:r>
              <a:rPr lang="en-US" sz="1400" b="1" i="1">
                <a:latin typeface="+mn-lt"/>
                <a:cs typeface="Arial"/>
              </a:rPr>
              <a:t>Total Addressable Market	</a:t>
            </a:r>
            <a:endParaRPr lang="en-US"/>
          </a:p>
          <a:p>
            <a:pPr marL="1085850" lvl="1" indent="-285750"/>
            <a:r>
              <a:rPr lang="en-US" sz="1400" b="1" i="1">
                <a:latin typeface="+mn-lt"/>
                <a:cs typeface="Arial"/>
              </a:rPr>
              <a:t>OPEP            $55 Million</a:t>
            </a:r>
            <a:endParaRPr lang="en-US"/>
          </a:p>
          <a:p>
            <a:pPr marL="1028700" lvl="1"/>
            <a:r>
              <a:rPr lang="en-US" sz="1400" b="1" i="1">
                <a:latin typeface="+mn-lt"/>
                <a:cs typeface="Arial"/>
              </a:rPr>
              <a:t>Incentive Spirometers      $18 Million </a:t>
            </a:r>
          </a:p>
          <a:p>
            <a:pPr marL="1028700" lvl="1" indent="-342900">
              <a:buFont typeface="Arial" panose="020B0604020202020204" pitchFamily="34" charset="0"/>
              <a:buChar char="•"/>
            </a:pPr>
            <a:endParaRPr lang="en-US" sz="1400" b="1" i="1">
              <a:latin typeface="+mn-lt"/>
            </a:endParaRPr>
          </a:p>
          <a:p>
            <a:pPr marL="342900" indent="-342900">
              <a:buFont typeface="Arial" panose="020B0604020202020204" pitchFamily="34" charset="0"/>
              <a:buChar char="•"/>
            </a:pPr>
            <a:r>
              <a:rPr lang="en-US" sz="1400" b="1" i="1">
                <a:latin typeface="+mn-lt"/>
                <a:cs typeface="Arial"/>
              </a:rPr>
              <a:t>Market Leaders</a:t>
            </a:r>
          </a:p>
          <a:p>
            <a:pPr marL="1028700" lvl="1" indent="-342900">
              <a:buFont typeface="Arial" panose="020B0A04020102020204"/>
              <a:buChar char="•"/>
            </a:pPr>
            <a:r>
              <a:rPr lang="en-US" sz="1400" b="1" i="1">
                <a:latin typeface="+mn-lt"/>
                <a:cs typeface="Arial"/>
              </a:rPr>
              <a:t>Monaghan (OPEP)	     45%</a:t>
            </a:r>
          </a:p>
          <a:p>
            <a:pPr marL="1028700" lvl="1" indent="-342900">
              <a:buFont typeface="Arial" panose="020B0A04020102020204"/>
              <a:buChar char="•"/>
            </a:pPr>
            <a:r>
              <a:rPr lang="en-US" sz="1400" b="1" i="1">
                <a:latin typeface="+mn-lt"/>
                <a:cs typeface="Arial"/>
              </a:rPr>
              <a:t>ICU Medical (OPEP)                      30%</a:t>
            </a:r>
          </a:p>
          <a:p>
            <a:pPr marL="1028700" lvl="1" indent="-342900">
              <a:buFont typeface="Arial" panose="020B0A04020102020204"/>
              <a:buChar char="•"/>
            </a:pPr>
            <a:r>
              <a:rPr lang="en-US" sz="1400" b="1" i="1">
                <a:latin typeface="+mn-lt"/>
                <a:cs typeface="Arial"/>
              </a:rPr>
              <a:t>AirLife (IS)                 73%</a:t>
            </a:r>
          </a:p>
          <a:p>
            <a:pPr marL="1028700" lvl="1" indent="-342900">
              <a:buFont typeface="Arial" panose="020B0A04020102020204"/>
              <a:buChar char="•"/>
            </a:pPr>
            <a:r>
              <a:rPr lang="en-US" sz="1400" b="1" i="1">
                <a:latin typeface="+mn-lt"/>
                <a:cs typeface="Arial"/>
              </a:rPr>
              <a:t>Medline (IS)	     20%</a:t>
            </a:r>
            <a:endParaRPr lang="en-US" sz="1600" b="1" i="1">
              <a:latin typeface="+mn-lt"/>
              <a:cs typeface="Arial"/>
            </a:endParaRPr>
          </a:p>
        </p:txBody>
      </p:sp>
      <p:sp>
        <p:nvSpPr>
          <p:cNvPr id="10" name="Content Placeholder 1">
            <a:extLst>
              <a:ext uri="{FF2B5EF4-FFF2-40B4-BE49-F238E27FC236}">
                <a16:creationId xmlns:a16="http://schemas.microsoft.com/office/drawing/2014/main" id="{894E4A7C-5FF0-D4CF-51D7-6ADB61B58962}"/>
              </a:ext>
            </a:extLst>
          </p:cNvPr>
          <p:cNvSpPr txBox="1">
            <a:spLocks/>
          </p:cNvSpPr>
          <p:nvPr/>
        </p:nvSpPr>
        <p:spPr>
          <a:xfrm>
            <a:off x="714374" y="3867423"/>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cs typeface="Arial"/>
              </a:rPr>
              <a:t>Head Winds:</a:t>
            </a:r>
          </a:p>
          <a:p>
            <a:pPr marL="342900" indent="-342900">
              <a:buFont typeface="Arial" panose="020B0604020202020204" pitchFamily="34" charset="0"/>
              <a:buChar char="•"/>
            </a:pPr>
            <a:r>
              <a:rPr lang="en-US" sz="1400" b="1" i="1">
                <a:latin typeface="+mn-lt"/>
                <a:cs typeface="Arial"/>
              </a:rPr>
              <a:t>Contract negotiations/lack of exclusivity (D R Burton)</a:t>
            </a:r>
          </a:p>
          <a:p>
            <a:pPr marL="1028700" lvl="1" indent="-342900"/>
            <a:r>
              <a:rPr lang="en-US" sz="1400" b="1"/>
              <a:t>FY26 potential increase in cost</a:t>
            </a:r>
          </a:p>
          <a:p>
            <a:pPr marL="342900" indent="-342900">
              <a:buFont typeface="Arial" panose="020B0604020202020204" pitchFamily="34" charset="0"/>
              <a:buChar char="•"/>
            </a:pPr>
            <a:r>
              <a:rPr lang="en-US" sz="1400" b="1" i="1">
                <a:latin typeface="+mn-lt"/>
                <a:cs typeface="Arial"/>
              </a:rPr>
              <a:t>Incentive Spirometers:</a:t>
            </a:r>
            <a:endParaRPr lang="en-US" sz="1400" b="1" i="1">
              <a:latin typeface="+mn-lt"/>
            </a:endParaRPr>
          </a:p>
          <a:p>
            <a:pPr marL="1028700" lvl="1" indent="-342900"/>
            <a:r>
              <a:rPr lang="en-US" sz="1400" b="1" i="1">
                <a:latin typeface="+mn-lt"/>
                <a:cs typeface="Arial"/>
              </a:rPr>
              <a:t>Made in China</a:t>
            </a:r>
          </a:p>
          <a:p>
            <a:pPr marL="1028700" lvl="1" indent="-342900"/>
            <a:r>
              <a:rPr lang="en-US" sz="1400" b="1" i="1">
                <a:latin typeface="+mn-lt"/>
                <a:cs typeface="Arial"/>
              </a:rPr>
              <a:t>Declining usage (studies show ineffective therapy)</a:t>
            </a:r>
            <a:endParaRPr lang="en-US" sz="1400">
              <a:solidFill>
                <a:srgbClr val="808080"/>
              </a:solidFill>
              <a:latin typeface="+mn-lt"/>
              <a:cs typeface="Arial"/>
            </a:endParaRPr>
          </a:p>
          <a:p>
            <a:pPr marL="1028700" lvl="1" indent="-342900"/>
            <a:r>
              <a:rPr lang="en-US" sz="1400" b="1" i="1">
                <a:latin typeface="+mn-lt"/>
                <a:cs typeface="Arial"/>
              </a:rPr>
              <a:t>Supply chain issues pushed customers to competition</a:t>
            </a:r>
            <a:endParaRPr lang="en-US" sz="1400">
              <a:solidFill>
                <a:srgbClr val="808080"/>
              </a:solidFill>
              <a:latin typeface="+mn-lt"/>
              <a:cs typeface="Arial"/>
            </a:endParaRPr>
          </a:p>
          <a:p>
            <a:pPr marL="342900" indent="-342900">
              <a:buFont typeface="Arial,Sans-Serif" panose="020B0604020202020204" pitchFamily="34" charset="0"/>
              <a:buChar char="•"/>
            </a:pPr>
            <a:endParaRPr lang="en-US" sz="1400">
              <a:solidFill>
                <a:srgbClr val="808080"/>
              </a:solidFill>
              <a:latin typeface="+mn-lt"/>
            </a:endParaRPr>
          </a:p>
          <a:p>
            <a:pPr marL="1028700" lvl="1">
              <a:buFont typeface="Courier New" panose="020B0604020202020204" pitchFamily="34" charset="0"/>
              <a:buChar char="o"/>
            </a:pPr>
            <a:endParaRPr lang="en-US" sz="1400" b="1" i="1">
              <a:latin typeface="+mn-lt"/>
            </a:endParaRPr>
          </a:p>
          <a:p>
            <a:endParaRPr lang="en-US" sz="1400" b="1" i="1">
              <a:latin typeface="+mn-lt"/>
            </a:endParaRPr>
          </a:p>
          <a:p>
            <a:pPr marL="342900" indent="-342900">
              <a:buFont typeface="Arial" panose="020B0604020202020204" pitchFamily="34" charset="0"/>
              <a:buChar char="•"/>
            </a:pPr>
            <a:endParaRPr lang="en-US" sz="1400" b="1" i="1">
              <a:solidFill>
                <a:srgbClr val="000000"/>
              </a:solidFill>
              <a:latin typeface="+mn-lt"/>
            </a:endParaRPr>
          </a:p>
          <a:p>
            <a:pPr marL="342900" indent="-342900">
              <a:buFont typeface="Arial" panose="020B0604020202020204" pitchFamily="34" charset="0"/>
              <a:buChar char="•"/>
            </a:pPr>
            <a:endParaRPr lang="en-US" sz="2000" b="1" i="1">
              <a:solidFill>
                <a:srgbClr val="1D51A4"/>
              </a:solidFill>
              <a:latin typeface="+mn-lt"/>
            </a:endParaRPr>
          </a:p>
        </p:txBody>
      </p:sp>
      <p:sp>
        <p:nvSpPr>
          <p:cNvPr id="11" name="Content Placeholder 1">
            <a:extLst>
              <a:ext uri="{FF2B5EF4-FFF2-40B4-BE49-F238E27FC236}">
                <a16:creationId xmlns:a16="http://schemas.microsoft.com/office/drawing/2014/main" id="{FD0CF5CB-BC66-21D4-AA9E-846338718018}"/>
              </a:ext>
            </a:extLst>
          </p:cNvPr>
          <p:cNvSpPr txBox="1">
            <a:spLocks/>
          </p:cNvSpPr>
          <p:nvPr/>
        </p:nvSpPr>
        <p:spPr>
          <a:xfrm>
            <a:off x="6289345" y="1222292"/>
            <a:ext cx="5212080" cy="246888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i="1">
                <a:solidFill>
                  <a:srgbClr val="1D51A4"/>
                </a:solidFill>
                <a:latin typeface="+mn-lt"/>
                <a:cs typeface="Arial"/>
              </a:rPr>
              <a:t>AirLife Market Share:</a:t>
            </a:r>
          </a:p>
          <a:p>
            <a:pPr marL="342900" indent="-342900">
              <a:buFont typeface="Arial" panose="020B0604020202020204" pitchFamily="34" charset="0"/>
              <a:buChar char="•"/>
            </a:pPr>
            <a:r>
              <a:rPr lang="en-US" sz="1400" b="1" i="1">
                <a:latin typeface="+mn-lt"/>
                <a:cs typeface="Arial"/>
              </a:rPr>
              <a:t>AirLife Market Share 		</a:t>
            </a:r>
          </a:p>
          <a:p>
            <a:pPr marL="1028700" lvl="1" indent="-342900"/>
            <a:r>
              <a:rPr lang="en-US" sz="1400" b="1" i="1">
                <a:latin typeface="+mn-lt"/>
                <a:cs typeface="Arial"/>
              </a:rPr>
              <a:t>OPEP therapy – 15% (D R Burton)</a:t>
            </a:r>
          </a:p>
          <a:p>
            <a:pPr marL="1028700" lvl="1" indent="-342900"/>
            <a:r>
              <a:rPr lang="en-US" sz="1400" b="1" i="1">
                <a:latin typeface="+mn-lt"/>
                <a:cs typeface="Arial"/>
              </a:rPr>
              <a:t>Market leader in Incentive Spirometers  - 73%</a:t>
            </a:r>
            <a:endParaRPr lang="en-US" sz="1400">
              <a:latin typeface="+mn-lt"/>
              <a:cs typeface="Arial"/>
            </a:endParaRPr>
          </a:p>
          <a:p>
            <a:pPr marL="1028700" lvl="1" indent="-342900"/>
            <a:endParaRPr lang="en-US" sz="1400" b="1" i="1">
              <a:latin typeface="+mn-lt"/>
            </a:endParaRPr>
          </a:p>
          <a:p>
            <a:pPr lvl="1" indent="0">
              <a:buNone/>
            </a:pPr>
            <a:endParaRPr lang="en-US" sz="1400" b="1" i="1">
              <a:latin typeface="+mn-lt"/>
            </a:endParaRPr>
          </a:p>
          <a:p>
            <a:pPr marL="342900" indent="-342900">
              <a:buFont typeface="Arial" panose="020B0604020202020204" pitchFamily="34" charset="0"/>
              <a:buChar char="•"/>
            </a:pPr>
            <a:endParaRPr lang="en-US" sz="1400" b="1" i="1">
              <a:latin typeface="+mn-lt"/>
            </a:endParaRPr>
          </a:p>
        </p:txBody>
      </p:sp>
    </p:spTree>
    <p:extLst>
      <p:ext uri="{BB962C8B-B14F-4D97-AF65-F5344CB8AC3E}">
        <p14:creationId xmlns:p14="http://schemas.microsoft.com/office/powerpoint/2010/main" val="2998336961"/>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D8463-EE75-367F-5F3E-715DD3E9E3D9}"/>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E1EFF159-F390-D24B-8ACF-79394C9CADC0}"/>
              </a:ext>
            </a:extLst>
          </p:cNvPr>
          <p:cNvGraphicFramePr>
            <a:graphicFrameLocks noGrp="1"/>
          </p:cNvGraphicFramePr>
          <p:nvPr>
            <p:ph sz="half" idx="1"/>
            <p:extLst>
              <p:ext uri="{D42A27DB-BD31-4B8C-83A1-F6EECF244321}">
                <p14:modId xmlns:p14="http://schemas.microsoft.com/office/powerpoint/2010/main" val="2651678639"/>
              </p:ext>
            </p:extLst>
          </p:nvPr>
        </p:nvGraphicFramePr>
        <p:xfrm>
          <a:off x="584200" y="1300163"/>
          <a:ext cx="11056710" cy="3630635"/>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750707">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719982">
                <a:tc>
                  <a:txBody>
                    <a:bodyPr/>
                    <a:lstStyle/>
                    <a:p>
                      <a:pPr algn="ctr"/>
                      <a:r>
                        <a:rPr lang="en-US"/>
                        <a:t>AirLife (vPEP)</a:t>
                      </a:r>
                    </a:p>
                  </a:txBody>
                  <a:tcPr anchor="ctr"/>
                </a:tc>
                <a:tc>
                  <a:txBody>
                    <a:bodyPr/>
                    <a:lstStyle/>
                    <a:p>
                      <a:pPr algn="ctr"/>
                      <a:r>
                        <a:rPr lang="en-US"/>
                        <a:t>USA</a:t>
                      </a:r>
                    </a:p>
                  </a:txBody>
                  <a:tcPr anchor="ctr"/>
                </a:tc>
                <a:tc>
                  <a:txBody>
                    <a:bodyPr/>
                    <a:lstStyle/>
                    <a:p>
                      <a:pPr algn="ctr"/>
                      <a:r>
                        <a:rPr lang="en-US"/>
                        <a:t>Medium</a:t>
                      </a:r>
                    </a:p>
                  </a:txBody>
                  <a:tcPr anchor="ctr"/>
                </a:tc>
                <a:tc>
                  <a:txBody>
                    <a:bodyPr/>
                    <a:lstStyle/>
                    <a:p>
                      <a:pPr algn="ctr"/>
                      <a:r>
                        <a:rPr lang="en-US"/>
                        <a:t>All Major</a:t>
                      </a:r>
                    </a:p>
                  </a:txBody>
                  <a:tcPr anchor="ctr"/>
                </a:tc>
                <a:tc>
                  <a:txBody>
                    <a:bodyPr/>
                    <a:lstStyle/>
                    <a:p>
                      <a:pPr algn="ctr"/>
                      <a:endParaRPr lang="en-US"/>
                    </a:p>
                  </a:txBody>
                  <a:tcPr anchor="ctr"/>
                </a:tc>
                <a:extLst>
                  <a:ext uri="{0D108BD9-81ED-4DB2-BD59-A6C34878D82A}">
                    <a16:rowId xmlns:a16="http://schemas.microsoft.com/office/drawing/2014/main" val="1464136050"/>
                  </a:ext>
                </a:extLst>
              </a:tr>
              <a:tr h="719982">
                <a:tc>
                  <a:txBody>
                    <a:bodyPr/>
                    <a:lstStyle/>
                    <a:p>
                      <a:pPr algn="ctr"/>
                      <a:r>
                        <a:rPr lang="en-US"/>
                        <a:t>Monaghan (Aerobika)</a:t>
                      </a:r>
                    </a:p>
                  </a:txBody>
                  <a:tcPr anchor="ctr"/>
                </a:tc>
                <a:tc>
                  <a:txBody>
                    <a:bodyPr/>
                    <a:lstStyle/>
                    <a:p>
                      <a:pPr algn="ctr"/>
                      <a:r>
                        <a:rPr lang="en-US"/>
                        <a:t>Canada</a:t>
                      </a:r>
                    </a:p>
                  </a:txBody>
                  <a:tcPr anchor="ctr"/>
                </a:tc>
                <a:tc>
                  <a:txBody>
                    <a:bodyPr/>
                    <a:lstStyle/>
                    <a:p>
                      <a:pPr algn="ctr"/>
                      <a:r>
                        <a:rPr lang="en-US"/>
                        <a:t>Medium</a:t>
                      </a:r>
                    </a:p>
                  </a:txBody>
                  <a:tcPr anchor="ctr"/>
                </a:tc>
                <a:tc>
                  <a:txBody>
                    <a:bodyPr/>
                    <a:lstStyle/>
                    <a:p>
                      <a:pPr algn="ctr"/>
                      <a:r>
                        <a:rPr lang="en-US"/>
                        <a:t>All Major</a:t>
                      </a:r>
                    </a:p>
                  </a:txBody>
                  <a:tcPr anchor="ctr"/>
                </a:tc>
                <a:tc>
                  <a:txBody>
                    <a:bodyPr/>
                    <a:lstStyle/>
                    <a:p>
                      <a:pPr algn="ctr"/>
                      <a:endParaRPr lang="en-US"/>
                    </a:p>
                  </a:txBody>
                  <a:tcPr anchor="ctr"/>
                </a:tc>
                <a:extLst>
                  <a:ext uri="{0D108BD9-81ED-4DB2-BD59-A6C34878D82A}">
                    <a16:rowId xmlns:a16="http://schemas.microsoft.com/office/drawing/2014/main" val="553816961"/>
                  </a:ext>
                </a:extLst>
              </a:tr>
              <a:tr h="719982">
                <a:tc>
                  <a:txBody>
                    <a:bodyPr/>
                    <a:lstStyle/>
                    <a:p>
                      <a:pPr algn="ctr"/>
                      <a:r>
                        <a:rPr lang="en-US"/>
                        <a:t>ICU Medical (Acapella)</a:t>
                      </a:r>
                    </a:p>
                  </a:txBody>
                  <a:tcPr anchor="ctr"/>
                </a:tc>
                <a:tc>
                  <a:txBody>
                    <a:bodyPr/>
                    <a:lstStyle/>
                    <a:p>
                      <a:pPr algn="ctr"/>
                      <a:endParaRPr lang="en-US"/>
                    </a:p>
                  </a:txBody>
                  <a:tcPr anchor="ctr"/>
                </a:tc>
                <a:tc>
                  <a:txBody>
                    <a:bodyPr/>
                    <a:lstStyle/>
                    <a:p>
                      <a:pPr algn="ctr"/>
                      <a:r>
                        <a:rPr lang="en-US"/>
                        <a:t>Medium</a:t>
                      </a:r>
                    </a:p>
                  </a:txBody>
                  <a:tcPr anchor="ctr"/>
                </a:tc>
                <a:tc>
                  <a:txBody>
                    <a:bodyPr/>
                    <a:lstStyle/>
                    <a:p>
                      <a:pPr algn="ctr"/>
                      <a:r>
                        <a:rPr lang="en-US"/>
                        <a:t>All Major</a:t>
                      </a:r>
                    </a:p>
                  </a:txBody>
                  <a:tcPr anchor="ctr"/>
                </a:tc>
                <a:tc>
                  <a:txBody>
                    <a:bodyPr/>
                    <a:lstStyle/>
                    <a:p>
                      <a:pPr algn="ctr"/>
                      <a:endParaRPr lang="en-US"/>
                    </a:p>
                  </a:txBody>
                  <a:tcPr anchor="ctr"/>
                </a:tc>
                <a:extLst>
                  <a:ext uri="{0D108BD9-81ED-4DB2-BD59-A6C34878D82A}">
                    <a16:rowId xmlns:a16="http://schemas.microsoft.com/office/drawing/2014/main" val="1568618598"/>
                  </a:ext>
                </a:extLst>
              </a:tr>
              <a:tr h="719982">
                <a:tc>
                  <a:txBody>
                    <a:bodyPr/>
                    <a:lstStyle/>
                    <a:p>
                      <a:pPr algn="ctr"/>
                      <a:r>
                        <a:rPr lang="en-US"/>
                        <a:t>Curaplex (VibraPEP)</a:t>
                      </a:r>
                    </a:p>
                  </a:txBody>
                  <a:tcPr anchor="ctr"/>
                </a:tc>
                <a:tc>
                  <a:txBody>
                    <a:bodyPr/>
                    <a:lstStyle/>
                    <a:p>
                      <a:pPr algn="ctr"/>
                      <a:endParaRPr lang="en-US"/>
                    </a:p>
                  </a:txBody>
                  <a:tcPr anchor="ctr"/>
                </a:tc>
                <a:tc>
                  <a:txBody>
                    <a:bodyPr/>
                    <a:lstStyle/>
                    <a:p>
                      <a:pPr algn="ctr"/>
                      <a:r>
                        <a:rPr lang="en-US"/>
                        <a:t>Medium</a:t>
                      </a:r>
                    </a:p>
                  </a:txBody>
                  <a:tcPr anchor="ctr"/>
                </a:tc>
                <a:tc>
                  <a:txBody>
                    <a:bodyPr/>
                    <a:lstStyle/>
                    <a:p>
                      <a:pPr algn="ctr"/>
                      <a:r>
                        <a:rPr lang="en-US"/>
                        <a:t>Most Major</a:t>
                      </a:r>
                    </a:p>
                  </a:txBody>
                  <a:tcPr anchor="ctr"/>
                </a:tc>
                <a:tc>
                  <a:txBody>
                    <a:bodyPr/>
                    <a:lstStyle/>
                    <a:p>
                      <a:pPr algn="ctr"/>
                      <a:endParaRPr lang="en-US"/>
                    </a:p>
                  </a:txBody>
                  <a:tcPr anchor="ctr"/>
                </a:tc>
                <a:extLst>
                  <a:ext uri="{0D108BD9-81ED-4DB2-BD59-A6C34878D82A}">
                    <a16:rowId xmlns:a16="http://schemas.microsoft.com/office/drawing/2014/main" val="1582127093"/>
                  </a:ext>
                </a:extLst>
              </a:tr>
            </a:tbl>
          </a:graphicData>
        </a:graphic>
      </p:graphicFrame>
      <p:sp>
        <p:nvSpPr>
          <p:cNvPr id="4" name="Slide Number Placeholder 3">
            <a:extLst>
              <a:ext uri="{FF2B5EF4-FFF2-40B4-BE49-F238E27FC236}">
                <a16:creationId xmlns:a16="http://schemas.microsoft.com/office/drawing/2014/main" id="{4E7889C7-9E63-2FEE-3E70-C2D0640E70C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308</a:t>
            </a:fld>
            <a:endParaRPr lang="en-US"/>
          </a:p>
        </p:txBody>
      </p:sp>
      <p:sp>
        <p:nvSpPr>
          <p:cNvPr id="5" name="Title 4">
            <a:extLst>
              <a:ext uri="{FF2B5EF4-FFF2-40B4-BE49-F238E27FC236}">
                <a16:creationId xmlns:a16="http://schemas.microsoft.com/office/drawing/2014/main" id="{E1CDA2EA-EADD-5C5B-D700-07A42AE282D1}"/>
              </a:ext>
            </a:extLst>
          </p:cNvPr>
          <p:cNvSpPr>
            <a:spLocks noGrp="1"/>
          </p:cNvSpPr>
          <p:nvPr>
            <p:ph type="title"/>
          </p:nvPr>
        </p:nvSpPr>
        <p:spPr>
          <a:xfrm>
            <a:off x="522219" y="419100"/>
            <a:ext cx="10515600" cy="668820"/>
          </a:xfrm>
        </p:spPr>
        <p:txBody>
          <a:bodyPr/>
          <a:lstStyle/>
          <a:p>
            <a:r>
              <a:rPr lang="en-US"/>
              <a:t>PEP Devices</a:t>
            </a:r>
          </a:p>
        </p:txBody>
      </p:sp>
    </p:spTree>
    <p:extLst>
      <p:ext uri="{BB962C8B-B14F-4D97-AF65-F5344CB8AC3E}">
        <p14:creationId xmlns:p14="http://schemas.microsoft.com/office/powerpoint/2010/main" val="106982433"/>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9F878-D157-3E31-DA67-27EEC3866F93}"/>
            </a:ext>
          </a:extLst>
        </p:cNvPr>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50949DFC-518C-6F4B-5EE0-74EC12636D51}"/>
              </a:ext>
            </a:extLst>
          </p:cNvPr>
          <p:cNvGraphicFramePr>
            <a:graphicFrameLocks noGrp="1"/>
          </p:cNvGraphicFramePr>
          <p:nvPr>
            <p:ph sz="half" idx="1"/>
            <p:extLst>
              <p:ext uri="{D42A27DB-BD31-4B8C-83A1-F6EECF244321}">
                <p14:modId xmlns:p14="http://schemas.microsoft.com/office/powerpoint/2010/main" val="19826789"/>
              </p:ext>
            </p:extLst>
          </p:nvPr>
        </p:nvGraphicFramePr>
        <p:xfrm>
          <a:off x="584200" y="1300163"/>
          <a:ext cx="11056710" cy="3630635"/>
        </p:xfrm>
        <a:graphic>
          <a:graphicData uri="http://schemas.openxmlformats.org/drawingml/2006/table">
            <a:tbl>
              <a:tblPr firstRow="1" bandRow="1">
                <a:tableStyleId>{69012ECD-51FC-41F1-AA8D-1B2483CD663E}</a:tableStyleId>
              </a:tblPr>
              <a:tblGrid>
                <a:gridCol w="2211342">
                  <a:extLst>
                    <a:ext uri="{9D8B030D-6E8A-4147-A177-3AD203B41FA5}">
                      <a16:colId xmlns:a16="http://schemas.microsoft.com/office/drawing/2014/main" val="837788312"/>
                    </a:ext>
                  </a:extLst>
                </a:gridCol>
                <a:gridCol w="2211342">
                  <a:extLst>
                    <a:ext uri="{9D8B030D-6E8A-4147-A177-3AD203B41FA5}">
                      <a16:colId xmlns:a16="http://schemas.microsoft.com/office/drawing/2014/main" val="1080632164"/>
                    </a:ext>
                  </a:extLst>
                </a:gridCol>
                <a:gridCol w="2211342">
                  <a:extLst>
                    <a:ext uri="{9D8B030D-6E8A-4147-A177-3AD203B41FA5}">
                      <a16:colId xmlns:a16="http://schemas.microsoft.com/office/drawing/2014/main" val="2833677695"/>
                    </a:ext>
                  </a:extLst>
                </a:gridCol>
                <a:gridCol w="2211342">
                  <a:extLst>
                    <a:ext uri="{9D8B030D-6E8A-4147-A177-3AD203B41FA5}">
                      <a16:colId xmlns:a16="http://schemas.microsoft.com/office/drawing/2014/main" val="3414188886"/>
                    </a:ext>
                  </a:extLst>
                </a:gridCol>
                <a:gridCol w="2211342">
                  <a:extLst>
                    <a:ext uri="{9D8B030D-6E8A-4147-A177-3AD203B41FA5}">
                      <a16:colId xmlns:a16="http://schemas.microsoft.com/office/drawing/2014/main" val="445000359"/>
                    </a:ext>
                  </a:extLst>
                </a:gridCol>
              </a:tblGrid>
              <a:tr h="750707">
                <a:tc>
                  <a:txBody>
                    <a:bodyPr/>
                    <a:lstStyle/>
                    <a:p>
                      <a:pPr algn="ctr"/>
                      <a:r>
                        <a:rPr lang="en-US"/>
                        <a:t>Competitor</a:t>
                      </a:r>
                    </a:p>
                  </a:txBody>
                  <a:tcPr anchor="ctr"/>
                </a:tc>
                <a:tc>
                  <a:txBody>
                    <a:bodyPr/>
                    <a:lstStyle/>
                    <a:p>
                      <a:pPr algn="ctr"/>
                      <a:r>
                        <a:rPr lang="en-US"/>
                        <a:t>Manufacturing Location</a:t>
                      </a:r>
                    </a:p>
                  </a:txBody>
                  <a:tcPr anchor="ctr"/>
                </a:tc>
                <a:tc>
                  <a:txBody>
                    <a:bodyPr/>
                    <a:lstStyle/>
                    <a:p>
                      <a:pPr algn="ctr"/>
                      <a:r>
                        <a:rPr lang="en-US"/>
                        <a:t>Price Sensitivity</a:t>
                      </a:r>
                    </a:p>
                  </a:txBody>
                  <a:tcPr anchor="ctr"/>
                </a:tc>
                <a:tc>
                  <a:txBody>
                    <a:bodyPr/>
                    <a:lstStyle/>
                    <a:p>
                      <a:pPr algn="ctr"/>
                      <a:r>
                        <a:rPr lang="en-US"/>
                        <a:t>GPO Position(s)</a:t>
                      </a:r>
                    </a:p>
                  </a:txBody>
                  <a:tcPr anchor="ctr"/>
                </a:tc>
                <a:tc>
                  <a:txBody>
                    <a:bodyPr/>
                    <a:lstStyle/>
                    <a:p>
                      <a:pPr algn="ctr"/>
                      <a:r>
                        <a:rPr lang="en-US"/>
                        <a:t>Expectation</a:t>
                      </a:r>
                    </a:p>
                  </a:txBody>
                  <a:tcPr anchor="ctr"/>
                </a:tc>
                <a:extLst>
                  <a:ext uri="{0D108BD9-81ED-4DB2-BD59-A6C34878D82A}">
                    <a16:rowId xmlns:a16="http://schemas.microsoft.com/office/drawing/2014/main" val="3198698296"/>
                  </a:ext>
                </a:extLst>
              </a:tr>
              <a:tr h="719982">
                <a:tc>
                  <a:txBody>
                    <a:bodyPr/>
                    <a:lstStyle/>
                    <a:p>
                      <a:pPr algn="ctr"/>
                      <a:r>
                        <a:rPr lang="en-US"/>
                        <a:t>AirLife</a:t>
                      </a:r>
                    </a:p>
                  </a:txBody>
                  <a:tcPr anchor="ctr"/>
                </a:tc>
                <a:tc>
                  <a:txBody>
                    <a:bodyPr/>
                    <a:lstStyle/>
                    <a:p>
                      <a:pPr algn="ctr"/>
                      <a:r>
                        <a:rPr lang="en-US"/>
                        <a:t>China</a:t>
                      </a:r>
                    </a:p>
                  </a:txBody>
                  <a:tcPr anchor="ctr"/>
                </a:tc>
                <a:tc>
                  <a:txBody>
                    <a:bodyPr/>
                    <a:lstStyle/>
                    <a:p>
                      <a:pPr algn="ctr"/>
                      <a:r>
                        <a:rPr lang="en-US"/>
                        <a:t>Medium</a:t>
                      </a:r>
                    </a:p>
                  </a:txBody>
                  <a:tcPr anchor="ctr"/>
                </a:tc>
                <a:tc>
                  <a:txBody>
                    <a:bodyPr/>
                    <a:lstStyle/>
                    <a:p>
                      <a:pPr algn="ctr"/>
                      <a:r>
                        <a:rPr lang="en-US"/>
                        <a:t>All Major</a:t>
                      </a:r>
                    </a:p>
                  </a:txBody>
                  <a:tcPr anchor="ctr"/>
                </a:tc>
                <a:tc>
                  <a:txBody>
                    <a:bodyPr/>
                    <a:lstStyle/>
                    <a:p>
                      <a:pPr algn="ctr"/>
                      <a:r>
                        <a:rPr lang="en-US"/>
                        <a:t>Increase</a:t>
                      </a:r>
                    </a:p>
                  </a:txBody>
                  <a:tcPr anchor="ctr"/>
                </a:tc>
                <a:extLst>
                  <a:ext uri="{0D108BD9-81ED-4DB2-BD59-A6C34878D82A}">
                    <a16:rowId xmlns:a16="http://schemas.microsoft.com/office/drawing/2014/main" val="1464136050"/>
                  </a:ext>
                </a:extLst>
              </a:tr>
              <a:tr h="719982">
                <a:tc>
                  <a:txBody>
                    <a:bodyPr/>
                    <a:lstStyle/>
                    <a:p>
                      <a:pPr algn="ctr"/>
                      <a:r>
                        <a:rPr lang="en-US"/>
                        <a:t>Medline (Telexflex) – Voldyne</a:t>
                      </a:r>
                    </a:p>
                  </a:txBody>
                  <a:tcPr anchor="ctr"/>
                </a:tc>
                <a:tc>
                  <a:txBody>
                    <a:bodyPr/>
                    <a:lstStyle/>
                    <a:p>
                      <a:pPr algn="ctr"/>
                      <a:r>
                        <a:rPr lang="en-US"/>
                        <a:t>Mexico</a:t>
                      </a:r>
                    </a:p>
                  </a:txBody>
                  <a:tcPr anchor="ctr"/>
                </a:tc>
                <a:tc>
                  <a:txBody>
                    <a:bodyPr/>
                    <a:lstStyle/>
                    <a:p>
                      <a:pPr algn="ctr"/>
                      <a:r>
                        <a:rPr lang="en-US"/>
                        <a:t>Medium </a:t>
                      </a:r>
                    </a:p>
                  </a:txBody>
                  <a:tcPr anchor="ctr"/>
                </a:tc>
                <a:tc>
                  <a:txBody>
                    <a:bodyPr/>
                    <a:lstStyle/>
                    <a:p>
                      <a:pPr algn="ctr"/>
                      <a:r>
                        <a:rPr lang="en-US"/>
                        <a:t>All Major</a:t>
                      </a:r>
                    </a:p>
                  </a:txBody>
                  <a:tcPr anchor="ctr"/>
                </a:tc>
                <a:tc>
                  <a:txBody>
                    <a:bodyPr/>
                    <a:lstStyle/>
                    <a:p>
                      <a:pPr algn="ctr"/>
                      <a:r>
                        <a:rPr lang="en-US"/>
                        <a:t>No Increase</a:t>
                      </a:r>
                    </a:p>
                  </a:txBody>
                  <a:tcPr anchor="ctr"/>
                </a:tc>
                <a:extLst>
                  <a:ext uri="{0D108BD9-81ED-4DB2-BD59-A6C34878D82A}">
                    <a16:rowId xmlns:a16="http://schemas.microsoft.com/office/drawing/2014/main" val="553816961"/>
                  </a:ext>
                </a:extLst>
              </a:tr>
              <a:tr h="719982">
                <a:tc>
                  <a:txBody>
                    <a:bodyPr/>
                    <a:lstStyle/>
                    <a:p>
                      <a:pPr algn="ctr"/>
                      <a:r>
                        <a:rPr lang="en-US"/>
                        <a:t>Medline (Hudson) – TriFlo II</a:t>
                      </a:r>
                    </a:p>
                  </a:txBody>
                  <a:tcPr anchor="ctr"/>
                </a:tc>
                <a:tc>
                  <a:txBody>
                    <a:bodyPr/>
                    <a:lstStyle/>
                    <a:p>
                      <a:pPr algn="ctr"/>
                      <a:r>
                        <a:rPr lang="en-US"/>
                        <a:t>Mexico</a:t>
                      </a:r>
                    </a:p>
                  </a:txBody>
                  <a:tcPr anchor="ctr"/>
                </a:tc>
                <a:tc>
                  <a:txBody>
                    <a:bodyPr/>
                    <a:lstStyle/>
                    <a:p>
                      <a:pPr algn="ctr"/>
                      <a:r>
                        <a:rPr lang="en-US"/>
                        <a:t>Medium</a:t>
                      </a:r>
                    </a:p>
                  </a:txBody>
                  <a:tcPr anchor="ctr"/>
                </a:tc>
                <a:tc>
                  <a:txBody>
                    <a:bodyPr/>
                    <a:lstStyle/>
                    <a:p>
                      <a:pPr algn="ctr"/>
                      <a:r>
                        <a:rPr lang="en-US"/>
                        <a:t>All Major</a:t>
                      </a:r>
                    </a:p>
                  </a:txBody>
                  <a:tcPr anchor="ctr"/>
                </a:tc>
                <a:tc>
                  <a:txBody>
                    <a:bodyPr/>
                    <a:lstStyle/>
                    <a:p>
                      <a:pPr algn="ctr"/>
                      <a:r>
                        <a:rPr lang="en-US"/>
                        <a:t>No Increase</a:t>
                      </a:r>
                    </a:p>
                  </a:txBody>
                  <a:tcPr anchor="ctr"/>
                </a:tc>
                <a:extLst>
                  <a:ext uri="{0D108BD9-81ED-4DB2-BD59-A6C34878D82A}">
                    <a16:rowId xmlns:a16="http://schemas.microsoft.com/office/drawing/2014/main" val="1568618598"/>
                  </a:ext>
                </a:extLst>
              </a:tr>
              <a:tr h="719982">
                <a:tc>
                  <a:txBody>
                    <a:bodyPr/>
                    <a:lstStyle/>
                    <a:p>
                      <a:pPr algn="ctr"/>
                      <a:r>
                        <a:rPr lang="en-US"/>
                        <a:t>Portex (Smiths) – Coach 2</a:t>
                      </a:r>
                    </a:p>
                  </a:txBody>
                  <a:tcPr anchor="ctr"/>
                </a:tc>
                <a:tc>
                  <a:txBody>
                    <a:bodyPr/>
                    <a:lstStyle/>
                    <a:p>
                      <a:pPr algn="ctr"/>
                      <a:r>
                        <a:rPr lang="en-US"/>
                        <a:t>USA (Adult)</a:t>
                      </a:r>
                    </a:p>
                    <a:p>
                      <a:pPr algn="ctr"/>
                      <a:r>
                        <a:rPr lang="en-US"/>
                        <a:t>India (Pediatric)</a:t>
                      </a:r>
                    </a:p>
                  </a:txBody>
                  <a:tcPr anchor="ctr"/>
                </a:tc>
                <a:tc>
                  <a:txBody>
                    <a:bodyPr/>
                    <a:lstStyle/>
                    <a:p>
                      <a:pPr algn="ctr"/>
                      <a:r>
                        <a:rPr lang="en-US"/>
                        <a:t>Medium</a:t>
                      </a:r>
                    </a:p>
                  </a:txBody>
                  <a:tcPr anchor="ctr"/>
                </a:tc>
                <a:tc>
                  <a:txBody>
                    <a:bodyPr/>
                    <a:lstStyle/>
                    <a:p>
                      <a:pPr algn="ctr"/>
                      <a:r>
                        <a:rPr lang="en-US"/>
                        <a:t>Most Major</a:t>
                      </a:r>
                    </a:p>
                  </a:txBody>
                  <a:tcPr anchor="ctr"/>
                </a:tc>
                <a:tc>
                  <a:txBody>
                    <a:bodyPr/>
                    <a:lstStyle/>
                    <a:p>
                      <a:pPr algn="ctr"/>
                      <a:r>
                        <a:rPr lang="en-US"/>
                        <a:t>No Increase</a:t>
                      </a:r>
                    </a:p>
                  </a:txBody>
                  <a:tcPr anchor="ctr"/>
                </a:tc>
                <a:extLst>
                  <a:ext uri="{0D108BD9-81ED-4DB2-BD59-A6C34878D82A}">
                    <a16:rowId xmlns:a16="http://schemas.microsoft.com/office/drawing/2014/main" val="1582127093"/>
                  </a:ext>
                </a:extLst>
              </a:tr>
            </a:tbl>
          </a:graphicData>
        </a:graphic>
      </p:graphicFrame>
      <p:sp>
        <p:nvSpPr>
          <p:cNvPr id="4" name="Slide Number Placeholder 3">
            <a:extLst>
              <a:ext uri="{FF2B5EF4-FFF2-40B4-BE49-F238E27FC236}">
                <a16:creationId xmlns:a16="http://schemas.microsoft.com/office/drawing/2014/main" id="{8C2BE925-9904-2699-2E79-383BA8553B5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309</a:t>
            </a:fld>
            <a:endParaRPr lang="en-US"/>
          </a:p>
        </p:txBody>
      </p:sp>
      <p:sp>
        <p:nvSpPr>
          <p:cNvPr id="5" name="Title 4">
            <a:extLst>
              <a:ext uri="{FF2B5EF4-FFF2-40B4-BE49-F238E27FC236}">
                <a16:creationId xmlns:a16="http://schemas.microsoft.com/office/drawing/2014/main" id="{0AC83443-4ED6-1746-A6DD-F0F3B25070C7}"/>
              </a:ext>
            </a:extLst>
          </p:cNvPr>
          <p:cNvSpPr>
            <a:spLocks noGrp="1"/>
          </p:cNvSpPr>
          <p:nvPr>
            <p:ph type="title"/>
          </p:nvPr>
        </p:nvSpPr>
        <p:spPr>
          <a:xfrm>
            <a:off x="522219" y="419100"/>
            <a:ext cx="10515600" cy="668820"/>
          </a:xfrm>
        </p:spPr>
        <p:txBody>
          <a:bodyPr/>
          <a:lstStyle/>
          <a:p>
            <a:r>
              <a:rPr lang="en-US"/>
              <a:t>Incentive Spirometers </a:t>
            </a:r>
          </a:p>
        </p:txBody>
      </p:sp>
    </p:spTree>
    <p:extLst>
      <p:ext uri="{BB962C8B-B14F-4D97-AF65-F5344CB8AC3E}">
        <p14:creationId xmlns:p14="http://schemas.microsoft.com/office/powerpoint/2010/main" val="2380745828"/>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B488F-A5BB-D373-E7A5-5222C5058288}"/>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F11D1D1-6F17-2ED7-1259-6918CA3959DC}"/>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310</a:t>
            </a:fld>
            <a:endParaRPr lang="en-US"/>
          </a:p>
        </p:txBody>
      </p:sp>
      <p:sp>
        <p:nvSpPr>
          <p:cNvPr id="5" name="Title 4">
            <a:extLst>
              <a:ext uri="{FF2B5EF4-FFF2-40B4-BE49-F238E27FC236}">
                <a16:creationId xmlns:a16="http://schemas.microsoft.com/office/drawing/2014/main" id="{F4A7EF42-5994-E64D-A53F-1C40B7131E4E}"/>
              </a:ext>
            </a:extLst>
          </p:cNvPr>
          <p:cNvSpPr>
            <a:spLocks noGrp="1"/>
          </p:cNvSpPr>
          <p:nvPr>
            <p:ph type="title"/>
          </p:nvPr>
        </p:nvSpPr>
        <p:spPr>
          <a:xfrm>
            <a:off x="522219" y="419100"/>
            <a:ext cx="10515600" cy="668820"/>
          </a:xfrm>
        </p:spPr>
        <p:txBody>
          <a:bodyPr>
            <a:normAutofit/>
          </a:bodyPr>
          <a:lstStyle/>
          <a:p>
            <a:r>
              <a:rPr lang="en-US"/>
              <a:t>Bronchial Hygiene: Contracts</a:t>
            </a:r>
          </a:p>
        </p:txBody>
      </p:sp>
      <p:graphicFrame>
        <p:nvGraphicFramePr>
          <p:cNvPr id="2" name="Table 1">
            <a:extLst>
              <a:ext uri="{FF2B5EF4-FFF2-40B4-BE49-F238E27FC236}">
                <a16:creationId xmlns:a16="http://schemas.microsoft.com/office/drawing/2014/main" id="{0F8024B4-B0D0-262B-06BE-1C398430C471}"/>
              </a:ext>
            </a:extLst>
          </p:cNvPr>
          <p:cNvGraphicFramePr>
            <a:graphicFrameLocks noGrp="1"/>
          </p:cNvGraphicFramePr>
          <p:nvPr>
            <p:extLst>
              <p:ext uri="{D42A27DB-BD31-4B8C-83A1-F6EECF244321}">
                <p14:modId xmlns:p14="http://schemas.microsoft.com/office/powerpoint/2010/main" val="847363746"/>
              </p:ext>
            </p:extLst>
          </p:nvPr>
        </p:nvGraphicFramePr>
        <p:xfrm>
          <a:off x="617121" y="1254391"/>
          <a:ext cx="10957758" cy="3461045"/>
        </p:xfrm>
        <a:graphic>
          <a:graphicData uri="http://schemas.openxmlformats.org/drawingml/2006/table">
            <a:tbl>
              <a:tblPr>
                <a:tableStyleId>{5C22544A-7EE6-4342-B048-85BDC9FD1C3A}</a:tableStyleId>
              </a:tblPr>
              <a:tblGrid>
                <a:gridCol w="1371600">
                  <a:extLst>
                    <a:ext uri="{9D8B030D-6E8A-4147-A177-3AD203B41FA5}">
                      <a16:colId xmlns:a16="http://schemas.microsoft.com/office/drawing/2014/main" val="2120412178"/>
                    </a:ext>
                  </a:extLst>
                </a:gridCol>
                <a:gridCol w="1247538">
                  <a:extLst>
                    <a:ext uri="{9D8B030D-6E8A-4147-A177-3AD203B41FA5}">
                      <a16:colId xmlns:a16="http://schemas.microsoft.com/office/drawing/2014/main" val="1704237337"/>
                    </a:ext>
                  </a:extLst>
                </a:gridCol>
                <a:gridCol w="1001630">
                  <a:extLst>
                    <a:ext uri="{9D8B030D-6E8A-4147-A177-3AD203B41FA5}">
                      <a16:colId xmlns:a16="http://schemas.microsoft.com/office/drawing/2014/main" val="3683379076"/>
                    </a:ext>
                  </a:extLst>
                </a:gridCol>
                <a:gridCol w="2468880">
                  <a:extLst>
                    <a:ext uri="{9D8B030D-6E8A-4147-A177-3AD203B41FA5}">
                      <a16:colId xmlns:a16="http://schemas.microsoft.com/office/drawing/2014/main" val="2313236237"/>
                    </a:ext>
                  </a:extLst>
                </a:gridCol>
                <a:gridCol w="914400">
                  <a:extLst>
                    <a:ext uri="{9D8B030D-6E8A-4147-A177-3AD203B41FA5}">
                      <a16:colId xmlns:a16="http://schemas.microsoft.com/office/drawing/2014/main" val="1779620046"/>
                    </a:ext>
                  </a:extLst>
                </a:gridCol>
                <a:gridCol w="661870">
                  <a:extLst>
                    <a:ext uri="{9D8B030D-6E8A-4147-A177-3AD203B41FA5}">
                      <a16:colId xmlns:a16="http://schemas.microsoft.com/office/drawing/2014/main" val="3027230453"/>
                    </a:ext>
                  </a:extLst>
                </a:gridCol>
                <a:gridCol w="3291840">
                  <a:extLst>
                    <a:ext uri="{9D8B030D-6E8A-4147-A177-3AD203B41FA5}">
                      <a16:colId xmlns:a16="http://schemas.microsoft.com/office/drawing/2014/main" val="2605855694"/>
                    </a:ext>
                  </a:extLst>
                </a:gridCol>
              </a:tblGrid>
              <a:tr h="824626">
                <a:tc>
                  <a:txBody>
                    <a:bodyPr/>
                    <a:lstStyle/>
                    <a:p>
                      <a:pPr marL="91440" algn="l" fontAlgn="ctr">
                        <a:buNone/>
                      </a:pPr>
                      <a:r>
                        <a:rPr lang="en-US" sz="1050" u="none" strike="noStrike">
                          <a:effectLst/>
                        </a:rPr>
                        <a:t>Neal </a:t>
                      </a:r>
                      <a:r>
                        <a:rPr lang="en-US" sz="1050" u="none" strike="noStrike" err="1">
                          <a:effectLst/>
                        </a:rPr>
                        <a:t>Harpstrite</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75834</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National</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Respiratory - Airway Clearance</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7/31/2025</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Multi</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vPep Devices</a:t>
                      </a:r>
                      <a:endParaRPr lang="en-US" sz="105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3424111864"/>
                  </a:ext>
                </a:extLst>
              </a:tr>
              <a:tr h="824626">
                <a:tc>
                  <a:txBody>
                    <a:bodyPr/>
                    <a:lstStyle/>
                    <a:p>
                      <a:pPr marL="91440" algn="l" fontAlgn="ctr">
                        <a:buNone/>
                      </a:pPr>
                      <a:r>
                        <a:rPr lang="en-US" sz="1000" u="none" strike="noStrike">
                          <a:effectLst/>
                        </a:rPr>
                        <a:t>Kellie </a:t>
                      </a:r>
                      <a:r>
                        <a:rPr lang="en-US" sz="1000" u="none" strike="noStrike" err="1">
                          <a:effectLst/>
                        </a:rPr>
                        <a:t>Vande</a:t>
                      </a:r>
                      <a:r>
                        <a:rPr lang="en-US" sz="1000" u="none" strike="noStrike">
                          <a:effectLst/>
                        </a:rPr>
                        <a:t> </a:t>
                      </a:r>
                      <a:r>
                        <a:rPr lang="en-US" sz="1000" u="none" strike="noStrike" err="1">
                          <a:effectLst/>
                        </a:rPr>
                        <a:t>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AD-NS-1744</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err="1">
                          <a:effectLst/>
                        </a:rPr>
                        <a:t>AscenDrive</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err="1">
                          <a:effectLst/>
                        </a:rPr>
                        <a:t>AscenDrive</a:t>
                      </a:r>
                      <a:r>
                        <a:rPr lang="en-US" sz="1050" u="none" strike="noStrike">
                          <a:effectLst/>
                        </a:rPr>
                        <a:t> Respiratory Therapy Products: Respiratory Disposables</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Dual</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All 1740 and 1744 contracted products</a:t>
                      </a:r>
                      <a:endParaRPr lang="en-US" sz="105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878829395"/>
                  </a:ext>
                </a:extLst>
              </a:tr>
              <a:tr h="987167">
                <a:tc>
                  <a:txBody>
                    <a:bodyPr/>
                    <a:lstStyle/>
                    <a:p>
                      <a:pPr marL="91440" algn="l" fontAlgn="ctr">
                        <a:buNone/>
                      </a:pPr>
                      <a:r>
                        <a:rPr lang="en-US" sz="1000" u="none" strike="noStrike">
                          <a:effectLst/>
                        </a:rPr>
                        <a:t>Kellie Vande Woude</a:t>
                      </a:r>
                      <a:endParaRPr lang="en-US" sz="100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AD-NS-1755</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AscenDrive</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err="1">
                          <a:effectLst/>
                        </a:rPr>
                        <a:t>AscenDrive</a:t>
                      </a:r>
                      <a:r>
                        <a:rPr lang="en-US" sz="1050" u="none" strike="noStrike">
                          <a:effectLst/>
                        </a:rPr>
                        <a:t> Respiratory Therapy Products: Medication Delivery and Bronchial Hygiene</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8/31/2026</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Dual</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All 1752 and 1755 contracted products</a:t>
                      </a:r>
                      <a:endParaRPr lang="en-US" sz="105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426337766"/>
                  </a:ext>
                </a:extLst>
              </a:tr>
              <a:tr h="824626">
                <a:tc>
                  <a:txBody>
                    <a:bodyPr/>
                    <a:lstStyle/>
                    <a:p>
                      <a:pPr marL="91440" algn="l" fontAlgn="ctr">
                        <a:buNone/>
                      </a:pPr>
                      <a:r>
                        <a:rPr lang="en-US" sz="1050" b="0" i="0" u="none" strike="noStrike">
                          <a:solidFill>
                            <a:srgbClr val="000000"/>
                          </a:solidFill>
                          <a:effectLst/>
                          <a:latin typeface="Arial" panose="020B0604020202020204" pitchFamily="34" charset="0"/>
                        </a:rPr>
                        <a:t>John Bowen</a:t>
                      </a:r>
                    </a:p>
                  </a:txBody>
                  <a:tcPr marL="2934" marR="2934" marT="2934" marB="0" anchor="ctr"/>
                </a:tc>
                <a:tc>
                  <a:txBody>
                    <a:bodyPr/>
                    <a:lstStyle/>
                    <a:p>
                      <a:pPr marL="91440" algn="l" fontAlgn="ctr">
                        <a:buNone/>
                      </a:pPr>
                      <a:r>
                        <a:rPr lang="en-US" sz="1050" u="none" strike="noStrike">
                          <a:effectLst/>
                        </a:rPr>
                        <a:t>SP020095H5055</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DAPA</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Respiratory/Airway Disposables</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12/31/2025</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Multi </a:t>
                      </a:r>
                      <a:endParaRPr lang="en-US" sz="1050" b="0" i="0" u="none" strike="noStrike">
                        <a:solidFill>
                          <a:srgbClr val="000000"/>
                        </a:solidFill>
                        <a:effectLst/>
                        <a:latin typeface="Arial" panose="020B0604020202020204" pitchFamily="34" charset="0"/>
                      </a:endParaRPr>
                    </a:p>
                  </a:txBody>
                  <a:tcPr marL="2934" marR="2934" marT="2934" marB="0" anchor="ctr"/>
                </a:tc>
                <a:tc>
                  <a:txBody>
                    <a:bodyPr/>
                    <a:lstStyle/>
                    <a:p>
                      <a:pPr marL="91440" algn="l" fontAlgn="ctr">
                        <a:buNone/>
                      </a:pPr>
                      <a:r>
                        <a:rPr lang="en-US" sz="1050" u="none" strike="noStrike">
                          <a:effectLst/>
                        </a:rPr>
                        <a:t>Westmed branded. Limited items: Nebs, Comfort Soft Plus, Anesthesia Circuits </a:t>
                      </a:r>
                      <a:endParaRPr lang="en-US" sz="1050" b="0" i="0" u="none" strike="noStrike">
                        <a:solidFill>
                          <a:srgbClr val="000000"/>
                        </a:solidFill>
                        <a:effectLst/>
                        <a:latin typeface="Arial" panose="020B0604020202020204" pitchFamily="34" charset="0"/>
                      </a:endParaRPr>
                    </a:p>
                  </a:txBody>
                  <a:tcPr marL="2934" marR="2934" marT="2934" marB="0" anchor="ctr"/>
                </a:tc>
                <a:extLst>
                  <a:ext uri="{0D108BD9-81ED-4DB2-BD59-A6C34878D82A}">
                    <a16:rowId xmlns:a16="http://schemas.microsoft.com/office/drawing/2014/main" val="2267286132"/>
                  </a:ext>
                </a:extLst>
              </a:tr>
            </a:tbl>
          </a:graphicData>
        </a:graphic>
      </p:graphicFrame>
    </p:spTree>
    <p:extLst>
      <p:ext uri="{BB962C8B-B14F-4D97-AF65-F5344CB8AC3E}">
        <p14:creationId xmlns:p14="http://schemas.microsoft.com/office/powerpoint/2010/main" val="87423021"/>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9D287-A07B-345C-800C-37D2D5E5AAD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EA3A38E-9991-EEB5-13D0-5FB664C91418}"/>
              </a:ext>
            </a:extLst>
          </p:cNvPr>
          <p:cNvSpPr/>
          <p:nvPr/>
        </p:nvSpPr>
        <p:spPr>
          <a:xfrm>
            <a:off x="238124" y="338392"/>
            <a:ext cx="11997048" cy="553998"/>
          </a:xfrm>
          <a:prstGeom prst="rect">
            <a:avLst/>
          </a:prstGeom>
          <a:solidFill>
            <a:schemeClr val="bg1"/>
          </a:solidFill>
          <a:ln>
            <a:noFill/>
            <a:extLst>
              <a:ext uri="{C807C97D-BFC1-408E-A445-0C87EB9F89A2}">
                <ask:lineSketchStyleProps xmlns:ask="http://schemas.microsoft.com/office/drawing/2018/sketchyshapes">
                  <ask:type>
                    <ask:lineSketchNone/>
                  </ask:type>
                </ask:lineSketchStyleProps>
              </a:ext>
            </a:extLst>
          </a:ln>
          <a:effectLst/>
        </p:spPr>
        <p:txBody>
          <a:bodyPr wrap="square" lIns="91440" tIns="45720" rIns="91440" bIns="45720" anchor="t">
            <a:spAutoFit/>
          </a:bodyPr>
          <a:lstStyle/>
          <a:p>
            <a:pPr defTabSz="1219170">
              <a:spcBef>
                <a:spcPts val="2400"/>
              </a:spcBef>
              <a:defRPr/>
            </a:pPr>
            <a:r>
              <a:rPr lang="en-US" sz="3000" b="1">
                <a:ln w="0"/>
                <a:solidFill>
                  <a:schemeClr val="accent1"/>
                </a:solidFill>
                <a:latin typeface="Arial"/>
                <a:cs typeface="Arial"/>
              </a:rPr>
              <a:t>Bronchial Hygiene: Highest Volume SKUs</a:t>
            </a:r>
            <a:endParaRPr lang="en-US" sz="3000" b="1">
              <a:solidFill>
                <a:schemeClr val="accent1"/>
              </a:solidFill>
              <a:latin typeface="+mn-lt"/>
            </a:endParaRPr>
          </a:p>
        </p:txBody>
      </p:sp>
      <p:sp>
        <p:nvSpPr>
          <p:cNvPr id="6" name="TextBox 5">
            <a:extLst>
              <a:ext uri="{FF2B5EF4-FFF2-40B4-BE49-F238E27FC236}">
                <a16:creationId xmlns:a16="http://schemas.microsoft.com/office/drawing/2014/main" id="{04BE2354-8505-262F-A8FD-8291F448DD68}"/>
              </a:ext>
            </a:extLst>
          </p:cNvPr>
          <p:cNvSpPr txBox="1"/>
          <p:nvPr/>
        </p:nvSpPr>
        <p:spPr>
          <a:xfrm>
            <a:off x="314324" y="1246023"/>
            <a:ext cx="10963276" cy="1292662"/>
          </a:xfrm>
          <a:prstGeom prst="rect">
            <a:avLst/>
          </a:prstGeom>
          <a:noFill/>
        </p:spPr>
        <p:txBody>
          <a:bodyPr wrap="square" lIns="91440" tIns="45720" rIns="91440" bIns="45720" numCol="1" rtlCol="0" anchor="t">
            <a:spAutoFit/>
          </a:bodyPr>
          <a:lstStyle/>
          <a:p>
            <a:pPr marL="0" indent="0">
              <a:buNone/>
            </a:pPr>
            <a:endParaRPr lang="en-US" sz="2000" b="1">
              <a:cs typeface="Arial"/>
            </a:endParaRPr>
          </a:p>
          <a:p>
            <a:pPr lvl="1"/>
            <a:endParaRPr lang="en-US" sz="2000" b="1">
              <a:latin typeface="Aptos"/>
              <a:cs typeface="Arial"/>
            </a:endParaRPr>
          </a:p>
          <a:p>
            <a:pPr marL="0" indent="0">
              <a:buNone/>
            </a:pPr>
            <a:endParaRPr lang="en-US" sz="2000" b="1">
              <a:cs typeface="Arial"/>
            </a:endParaRPr>
          </a:p>
          <a:p>
            <a:r>
              <a:rPr lang="en-US"/>
              <a:t>.</a:t>
            </a:r>
            <a:endParaRPr lang="en-US">
              <a:cs typeface="Arial"/>
            </a:endParaRPr>
          </a:p>
        </p:txBody>
      </p:sp>
      <p:sp>
        <p:nvSpPr>
          <p:cNvPr id="2" name="TextBox 1">
            <a:extLst>
              <a:ext uri="{FF2B5EF4-FFF2-40B4-BE49-F238E27FC236}">
                <a16:creationId xmlns:a16="http://schemas.microsoft.com/office/drawing/2014/main" id="{5C77AAD2-E22B-3F28-B404-A37860F7C829}"/>
              </a:ext>
            </a:extLst>
          </p:cNvPr>
          <p:cNvSpPr txBox="1"/>
          <p:nvPr/>
        </p:nvSpPr>
        <p:spPr>
          <a:xfrm>
            <a:off x="690113" y="1531189"/>
            <a:ext cx="6096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sz="2000" b="1">
              <a:solidFill>
                <a:srgbClr val="444444"/>
              </a:solidFill>
              <a:latin typeface="Aptos"/>
              <a:ea typeface="Calibri"/>
              <a:cs typeface="Calibri"/>
            </a:endParaRPr>
          </a:p>
          <a:p>
            <a:pPr rtl="0"/>
            <a:r>
              <a:rPr lang="en-US">
                <a:solidFill>
                  <a:srgbClr val="444444"/>
                </a:solidFill>
                <a:latin typeface="Aptos"/>
                <a:ea typeface="Calibri"/>
                <a:cs typeface="Calibri"/>
              </a:rPr>
              <a:t>​</a:t>
            </a:r>
          </a:p>
          <a:p>
            <a:pPr algn="ctr"/>
            <a:endParaRPr lang="en-US"/>
          </a:p>
        </p:txBody>
      </p:sp>
      <p:sp>
        <p:nvSpPr>
          <p:cNvPr id="3" name="TextBox 2">
            <a:extLst>
              <a:ext uri="{FF2B5EF4-FFF2-40B4-BE49-F238E27FC236}">
                <a16:creationId xmlns:a16="http://schemas.microsoft.com/office/drawing/2014/main" id="{682D8D68-9005-48DF-2777-743EBA39093F}"/>
              </a:ext>
            </a:extLst>
          </p:cNvPr>
          <p:cNvSpPr txBox="1"/>
          <p:nvPr/>
        </p:nvSpPr>
        <p:spPr>
          <a:xfrm>
            <a:off x="690113" y="1890623"/>
            <a:ext cx="60960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b="1">
                <a:solidFill>
                  <a:srgbClr val="444444"/>
                </a:solidFill>
                <a:latin typeface="Aptos"/>
                <a:ea typeface="Calibri"/>
                <a:cs typeface="Calibri"/>
              </a:rPr>
              <a:t>High Volume:​</a:t>
            </a:r>
          </a:p>
          <a:p>
            <a:pPr rtl="0"/>
            <a:r>
              <a:rPr lang="en-US" sz="2000">
                <a:solidFill>
                  <a:srgbClr val="444444"/>
                </a:solidFill>
                <a:latin typeface="Aptos"/>
                <a:ea typeface="Calibri"/>
                <a:cs typeface="Calibri"/>
              </a:rPr>
              <a:t>510 | VPEP OSCILLATING POS PRESSURE DEVICE​</a:t>
            </a:r>
          </a:p>
          <a:p>
            <a:pPr rtl="0"/>
            <a:r>
              <a:rPr lang="en-US" sz="2000">
                <a:solidFill>
                  <a:srgbClr val="444444"/>
                </a:solidFill>
                <a:latin typeface="Aptos"/>
                <a:ea typeface="Calibri"/>
                <a:cs typeface="Calibri"/>
              </a:rPr>
              <a:t>512 | VPEP OSCILLATING POS PRESSURE DEVICE-HC​</a:t>
            </a:r>
          </a:p>
          <a:p>
            <a:pPr rtl="0"/>
            <a:r>
              <a:rPr lang="en-US" sz="2000">
                <a:solidFill>
                  <a:srgbClr val="444444"/>
                </a:solidFill>
                <a:latin typeface="Aptos"/>
                <a:ea typeface="Calibri"/>
                <a:cs typeface="Calibri"/>
              </a:rPr>
              <a:t>530V | POCKETPEP OPEP DEVICE 10-PACK CASE​</a:t>
            </a:r>
          </a:p>
          <a:p>
            <a:pPr algn="ctr"/>
            <a:endParaRPr lang="en-US"/>
          </a:p>
        </p:txBody>
      </p:sp>
      <p:sp>
        <p:nvSpPr>
          <p:cNvPr id="5" name="TextBox 4">
            <a:extLst>
              <a:ext uri="{FF2B5EF4-FFF2-40B4-BE49-F238E27FC236}">
                <a16:creationId xmlns:a16="http://schemas.microsoft.com/office/drawing/2014/main" id="{DD9F50D2-BB93-439A-76F0-BAC7593FCD22}"/>
              </a:ext>
            </a:extLst>
          </p:cNvPr>
          <p:cNvSpPr txBox="1"/>
          <p:nvPr/>
        </p:nvSpPr>
        <p:spPr>
          <a:xfrm>
            <a:off x="7519722" y="1377249"/>
            <a:ext cx="4536440" cy="2492990"/>
          </a:xfrm>
          <a:prstGeom prst="rect">
            <a:avLst/>
          </a:prstGeom>
          <a:noFill/>
        </p:spPr>
        <p:txBody>
          <a:bodyPr wrap="square" lIns="91440" tIns="45720" rIns="91440" bIns="45720" anchor="t">
            <a:spAutoFit/>
          </a:bodyPr>
          <a:lstStyle/>
          <a:p>
            <a:r>
              <a:rPr lang="en-US" b="1">
                <a:solidFill>
                  <a:srgbClr val="008557"/>
                </a:solidFill>
              </a:rPr>
              <a:t>Resources: </a:t>
            </a:r>
          </a:p>
          <a:p>
            <a:pPr marL="285750" indent="-285750">
              <a:buFont typeface="Arial" panose="020B0604020202020204" pitchFamily="34" charset="0"/>
              <a:buChar char="•"/>
            </a:pPr>
            <a:endParaRPr lang="en-US" sz="1400">
              <a:cs typeface="Arial"/>
            </a:endParaRPr>
          </a:p>
          <a:p>
            <a:pPr marL="285750" indent="-285750">
              <a:buFont typeface="Arial" panose="020B0604020202020204" pitchFamily="34" charset="0"/>
              <a:buChar char="•"/>
            </a:pPr>
            <a:r>
              <a:rPr lang="en-US" sz="1400">
                <a:ea typeface="+mn-lt"/>
                <a:cs typeface="+mn-lt"/>
                <a:hlinkClick r:id="rId3"/>
              </a:rPr>
              <a:t>VPEP Lit Sheet</a:t>
            </a:r>
            <a:endParaRPr lang="en-US" sz="1400">
              <a:cs typeface="Arial"/>
            </a:endParaRPr>
          </a:p>
          <a:p>
            <a:pPr marL="285750" indent="-285750">
              <a:buFont typeface="Arial" panose="020B0604020202020204" pitchFamily="34" charset="0"/>
              <a:buChar char="•"/>
            </a:pPr>
            <a:endParaRPr lang="en-US" sz="1400">
              <a:ea typeface="+mn-lt"/>
              <a:cs typeface="+mn-lt"/>
            </a:endParaRP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endParaRPr lang="en-US" sz="1400">
              <a:cs typeface="Arial" panose="020B0604020202020204"/>
            </a:endParaRPr>
          </a:p>
          <a:p>
            <a:pPr marL="285750" indent="-285750">
              <a:buFont typeface="Arial" panose="020B0604020202020204" pitchFamily="34" charset="0"/>
              <a:buChar char="•"/>
            </a:pPr>
            <a:endParaRPr lang="en-US" sz="1400">
              <a:cs typeface="Arial" panose="020B0604020202020204"/>
            </a:endParaRPr>
          </a:p>
          <a:p>
            <a:endParaRPr lang="en-US">
              <a:cs typeface="Arial" panose="020B0604020202020204"/>
            </a:endParaRPr>
          </a:p>
          <a:p>
            <a:endParaRPr lang="en-US">
              <a:cs typeface="Arial" panose="020B0604020202020204"/>
            </a:endParaRPr>
          </a:p>
          <a:p>
            <a:pPr marL="285750" indent="-285750">
              <a:buFont typeface="Wingdings" panose="05000000000000000000" pitchFamily="2" charset="2"/>
              <a:buChar char="Ø"/>
            </a:pPr>
            <a:endParaRPr lang="en-US">
              <a:cs typeface="Arial" panose="020B0604020202020204"/>
            </a:endParaRPr>
          </a:p>
        </p:txBody>
      </p:sp>
    </p:spTree>
    <p:extLst>
      <p:ext uri="{BB962C8B-B14F-4D97-AF65-F5344CB8AC3E}">
        <p14:creationId xmlns:p14="http://schemas.microsoft.com/office/powerpoint/2010/main" val="134277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B314C1-23C3-4AD5-507F-66C649E2E8B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92417D-DD29-E232-5877-1A70A6043E2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312</a:t>
            </a:fld>
            <a:endParaRPr lang="en-US"/>
          </a:p>
        </p:txBody>
      </p:sp>
      <p:sp>
        <p:nvSpPr>
          <p:cNvPr id="3" name="Title 2">
            <a:extLst>
              <a:ext uri="{FF2B5EF4-FFF2-40B4-BE49-F238E27FC236}">
                <a16:creationId xmlns:a16="http://schemas.microsoft.com/office/drawing/2014/main" id="{653E3D0D-CC8F-5439-0CF3-BC6E5ED0D63B}"/>
              </a:ext>
            </a:extLst>
          </p:cNvPr>
          <p:cNvSpPr>
            <a:spLocks noGrp="1"/>
          </p:cNvSpPr>
          <p:nvPr>
            <p:ph type="title"/>
          </p:nvPr>
        </p:nvSpPr>
        <p:spPr>
          <a:xfrm>
            <a:off x="3329609" y="3676303"/>
            <a:ext cx="8311302" cy="2635399"/>
          </a:xfrm>
        </p:spPr>
        <p:txBody>
          <a:bodyPr>
            <a:normAutofit/>
          </a:bodyPr>
          <a:lstStyle/>
          <a:p>
            <a:r>
              <a:rPr lang="en-US"/>
              <a:t>Intubation Aids </a:t>
            </a:r>
            <a:br>
              <a:rPr lang="en-US"/>
            </a:br>
            <a:br>
              <a:rPr lang="en-US"/>
            </a:br>
            <a:endParaRPr lang="en-US"/>
          </a:p>
        </p:txBody>
      </p:sp>
    </p:spTree>
    <p:extLst>
      <p:ext uri="{BB962C8B-B14F-4D97-AF65-F5344CB8AC3E}">
        <p14:creationId xmlns:p14="http://schemas.microsoft.com/office/powerpoint/2010/main" val="3034885187"/>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DC85B-2829-21AC-85CB-FC429C97A254}"/>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67AFB9FA-7ED0-7FC1-3BBA-9C184078A785}"/>
              </a:ext>
            </a:extLst>
          </p:cNvPr>
          <p:cNvSpPr/>
          <p:nvPr/>
        </p:nvSpPr>
        <p:spPr>
          <a:xfrm>
            <a:off x="7066047" y="306415"/>
            <a:ext cx="4746423" cy="425190"/>
          </a:xfrm>
          <a:prstGeom prst="rect">
            <a:avLst/>
          </a:prstGeom>
          <a:solidFill>
            <a:srgbClr val="1B51A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6FD7C04-5641-8436-6B5E-44865E48ABFB}"/>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313</a:t>
            </a:fld>
            <a:endParaRPr lang="en-US"/>
          </a:p>
        </p:txBody>
      </p:sp>
      <p:sp>
        <p:nvSpPr>
          <p:cNvPr id="4" name="Title 3">
            <a:extLst>
              <a:ext uri="{FF2B5EF4-FFF2-40B4-BE49-F238E27FC236}">
                <a16:creationId xmlns:a16="http://schemas.microsoft.com/office/drawing/2014/main" id="{0759C5BD-3AC0-FA51-6817-643019C24508}"/>
              </a:ext>
            </a:extLst>
          </p:cNvPr>
          <p:cNvSpPr>
            <a:spLocks noGrp="1"/>
          </p:cNvSpPr>
          <p:nvPr>
            <p:ph type="title"/>
          </p:nvPr>
        </p:nvSpPr>
        <p:spPr>
          <a:xfrm>
            <a:off x="522219" y="419100"/>
            <a:ext cx="10515600" cy="668820"/>
          </a:xfrm>
        </p:spPr>
        <p:txBody>
          <a:bodyPr/>
          <a:lstStyle/>
          <a:p>
            <a:r>
              <a:rPr lang="en-US"/>
              <a:t>Intubation Aids</a:t>
            </a:r>
          </a:p>
        </p:txBody>
      </p:sp>
      <p:graphicFrame>
        <p:nvGraphicFramePr>
          <p:cNvPr id="5" name="Table 4">
            <a:extLst>
              <a:ext uri="{FF2B5EF4-FFF2-40B4-BE49-F238E27FC236}">
                <a16:creationId xmlns:a16="http://schemas.microsoft.com/office/drawing/2014/main" id="{20E1E507-3B01-3377-99DF-E547FBAE184B}"/>
              </a:ext>
            </a:extLst>
          </p:cNvPr>
          <p:cNvGraphicFramePr>
            <a:graphicFrameLocks noGrp="1"/>
          </p:cNvGraphicFramePr>
          <p:nvPr>
            <p:extLst>
              <p:ext uri="{D42A27DB-BD31-4B8C-83A1-F6EECF244321}">
                <p14:modId xmlns:p14="http://schemas.microsoft.com/office/powerpoint/2010/main" val="3052851946"/>
              </p:ext>
            </p:extLst>
          </p:nvPr>
        </p:nvGraphicFramePr>
        <p:xfrm>
          <a:off x="268207" y="1137447"/>
          <a:ext cx="11655586" cy="4927904"/>
        </p:xfrm>
        <a:graphic>
          <a:graphicData uri="http://schemas.openxmlformats.org/drawingml/2006/table">
            <a:tbl>
              <a:tblPr firstRow="1" bandRow="1">
                <a:tableStyleId>{69012ECD-51FC-41F1-AA8D-1B2483CD663E}</a:tableStyleId>
              </a:tblPr>
              <a:tblGrid>
                <a:gridCol w="862852">
                  <a:extLst>
                    <a:ext uri="{9D8B030D-6E8A-4147-A177-3AD203B41FA5}">
                      <a16:colId xmlns:a16="http://schemas.microsoft.com/office/drawing/2014/main" val="3421468689"/>
                    </a:ext>
                  </a:extLst>
                </a:gridCol>
                <a:gridCol w="1557618">
                  <a:extLst>
                    <a:ext uri="{9D8B030D-6E8A-4147-A177-3AD203B41FA5}">
                      <a16:colId xmlns:a16="http://schemas.microsoft.com/office/drawing/2014/main" val="1433352190"/>
                    </a:ext>
                  </a:extLst>
                </a:gridCol>
                <a:gridCol w="1311088">
                  <a:extLst>
                    <a:ext uri="{9D8B030D-6E8A-4147-A177-3AD203B41FA5}">
                      <a16:colId xmlns:a16="http://schemas.microsoft.com/office/drawing/2014/main" val="518146607"/>
                    </a:ext>
                  </a:extLst>
                </a:gridCol>
                <a:gridCol w="1378324">
                  <a:extLst>
                    <a:ext uri="{9D8B030D-6E8A-4147-A177-3AD203B41FA5}">
                      <a16:colId xmlns:a16="http://schemas.microsoft.com/office/drawing/2014/main" val="2285209099"/>
                    </a:ext>
                  </a:extLst>
                </a:gridCol>
                <a:gridCol w="1249560">
                  <a:extLst>
                    <a:ext uri="{9D8B030D-6E8A-4147-A177-3AD203B41FA5}">
                      <a16:colId xmlns:a16="http://schemas.microsoft.com/office/drawing/2014/main" val="820132089"/>
                    </a:ext>
                  </a:extLst>
                </a:gridCol>
                <a:gridCol w="1164394">
                  <a:extLst>
                    <a:ext uri="{9D8B030D-6E8A-4147-A177-3AD203B41FA5}">
                      <a16:colId xmlns:a16="http://schemas.microsoft.com/office/drawing/2014/main" val="1945718728"/>
                    </a:ext>
                  </a:extLst>
                </a:gridCol>
                <a:gridCol w="1377250">
                  <a:extLst>
                    <a:ext uri="{9D8B030D-6E8A-4147-A177-3AD203B41FA5}">
                      <a16:colId xmlns:a16="http://schemas.microsoft.com/office/drawing/2014/main" val="2150959043"/>
                    </a:ext>
                  </a:extLst>
                </a:gridCol>
                <a:gridCol w="1377250">
                  <a:extLst>
                    <a:ext uri="{9D8B030D-6E8A-4147-A177-3AD203B41FA5}">
                      <a16:colId xmlns:a16="http://schemas.microsoft.com/office/drawing/2014/main" val="3633713484"/>
                    </a:ext>
                  </a:extLst>
                </a:gridCol>
                <a:gridCol w="1377250">
                  <a:extLst>
                    <a:ext uri="{9D8B030D-6E8A-4147-A177-3AD203B41FA5}">
                      <a16:colId xmlns:a16="http://schemas.microsoft.com/office/drawing/2014/main" val="1259837991"/>
                    </a:ext>
                  </a:extLst>
                </a:gridCol>
              </a:tblGrid>
              <a:tr h="337715">
                <a:tc>
                  <a:txBody>
                    <a:bodyPr/>
                    <a:lstStyle/>
                    <a:p>
                      <a:endParaRPr lang="en-US" sz="1800">
                        <a:latin typeface="Arial" panose="020B0604020202020204" pitchFamily="34" charset="0"/>
                        <a:cs typeface="Arial" panose="020B0604020202020204" pitchFamily="34" charset="0"/>
                      </a:endParaRPr>
                    </a:p>
                  </a:txBody>
                  <a:tcPr>
                    <a:solidFill>
                      <a:srgbClr val="1B51A4"/>
                    </a:solidFill>
                  </a:tcPr>
                </a:tc>
                <a:tc>
                  <a:txBody>
                    <a:bodyPr/>
                    <a:lstStyle/>
                    <a:p>
                      <a:pPr algn="ctr"/>
                      <a:r>
                        <a:rPr lang="en-US" sz="1200"/>
                        <a:t>Bougie</a:t>
                      </a:r>
                      <a:endParaRPr lang="en-US" sz="1200">
                        <a:latin typeface="Arial" panose="020B0604020202020204" pitchFamily="34" charset="0"/>
                        <a:cs typeface="Arial" panose="020B0604020202020204" pitchFamily="34" charset="0"/>
                      </a:endParaRPr>
                    </a:p>
                  </a:txBody>
                  <a:tcPr anchor="ctr">
                    <a:solidFill>
                      <a:srgbClr val="1B51A4"/>
                    </a:solidFill>
                  </a:tcPr>
                </a:tc>
                <a:tc gridSpan="3">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200" b="1" kern="1200">
                          <a:solidFill>
                            <a:schemeClr val="lt1"/>
                          </a:solidFill>
                        </a:rPr>
                        <a:t>Stylet</a:t>
                      </a:r>
                      <a:endParaRPr lang="en-US" sz="12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hMerge="1">
                  <a:txBody>
                    <a:bodyPr/>
                    <a:lstStyle/>
                    <a:p>
                      <a:pPr marL="0" algn="ctr" defTabSz="457200" rtl="0" eaLnBrk="1" latinLnBrk="0" hangingPunct="1"/>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chemeClr val="tx2">
                        <a:lumMod val="60000"/>
                        <a:lumOff val="40000"/>
                      </a:schemeClr>
                    </a:solidFill>
                  </a:tcPr>
                </a:tc>
                <a:tc hMerge="1">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US" sz="1200" b="1" kern="1200">
                        <a:solidFill>
                          <a:schemeClr val="lt1"/>
                        </a:solidFill>
                        <a:latin typeface="Arial" panose="020B0604020202020204" pitchFamily="34" charset="0"/>
                        <a:ea typeface="+mn-ea"/>
                        <a:cs typeface="Arial" panose="020B0604020202020204" pitchFamily="34" charset="0"/>
                      </a:endParaRPr>
                    </a:p>
                  </a:txBody>
                  <a:tcPr anchor="ctr">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US" sz="12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gridSpan="2">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200" b="1" kern="1200">
                          <a:solidFill>
                            <a:schemeClr val="lt1"/>
                          </a:solidFill>
                        </a:rPr>
                        <a:t>Lighted Stylet</a:t>
                      </a:r>
                      <a:endParaRPr lang="en-US" sz="12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hMerge="1">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US" sz="1200" b="1" kern="1200">
                        <a:solidFill>
                          <a:schemeClr val="lt1"/>
                        </a:solidFill>
                        <a:latin typeface="Arial" panose="020B0604020202020204" pitchFamily="34" charset="0"/>
                        <a:ea typeface="+mn-ea"/>
                        <a:cs typeface="Arial" panose="020B0604020202020204" pitchFamily="34" charset="0"/>
                      </a:endParaRPr>
                    </a:p>
                  </a:txBody>
                  <a:tcPr anchor="ctr">
                    <a:lnB w="12700" cap="flat" cmpd="sng" algn="ctr">
                      <a:solidFill>
                        <a:schemeClr val="tx1"/>
                      </a:solidFill>
                      <a:prstDash val="solid"/>
                      <a:round/>
                      <a:headEnd type="none" w="med" len="med"/>
                      <a:tailEnd type="none" w="med" len="med"/>
                    </a:lnB>
                    <a:solidFill>
                      <a:schemeClr val="accent1"/>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200" b="1" kern="1200">
                          <a:solidFill>
                            <a:schemeClr val="lt1"/>
                          </a:solidFill>
                        </a:rPr>
                        <a:t>Head Positioner</a:t>
                      </a:r>
                      <a:endParaRPr lang="en-US" sz="12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extLst>
                  <a:ext uri="{0D108BD9-81ED-4DB2-BD59-A6C34878D82A}">
                    <a16:rowId xmlns:a16="http://schemas.microsoft.com/office/drawing/2014/main" val="1920091827"/>
                  </a:ext>
                </a:extLst>
              </a:tr>
              <a:tr h="422143">
                <a:tc>
                  <a:txBody>
                    <a:bodyPr/>
                    <a:lstStyle/>
                    <a:p>
                      <a:pPr marL="0" algn="l" defTabSz="457200" rtl="0" eaLnBrk="1" latinLnBrk="0" hangingPunct="1"/>
                      <a:r>
                        <a:rPr lang="en-US" sz="900" b="1" kern="1200">
                          <a:solidFill>
                            <a:schemeClr val="lt1"/>
                          </a:solidFill>
                        </a:rPr>
                        <a:t>Product</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00" b="1"/>
                        <a:t>Straight, </a:t>
                      </a:r>
                      <a:r>
                        <a:rPr lang="en-US" sz="1000" b="1" err="1"/>
                        <a:t>Coude</a:t>
                      </a:r>
                      <a:r>
                        <a:rPr lang="en-US" sz="1000" b="1"/>
                        <a:t>, </a:t>
                      </a:r>
                    </a:p>
                    <a:p>
                      <a:pPr algn="ctr"/>
                      <a:r>
                        <a:rPr lang="en-US" sz="1000" b="1"/>
                        <a:t>To-Go</a:t>
                      </a:r>
                      <a:endParaRPr lang="en-US" sz="1000" b="1" i="1">
                        <a:latin typeface="Arial" panose="020B0604020202020204" pitchFamily="34" charset="0"/>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1000" b="1">
                          <a:solidFill>
                            <a:schemeClr val="tx1"/>
                          </a:solidFill>
                        </a:rPr>
                        <a:t>PVC Sheathed</a:t>
                      </a:r>
                      <a:endParaRPr lang="en-US" sz="1000" b="1" i="1">
                        <a:solidFill>
                          <a:schemeClr val="tx1"/>
                        </a:solidFill>
                        <a:latin typeface="Arial" panose="020B0604020202020204" pitchFamily="34" charset="0"/>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a:solidFill>
                            <a:schemeClr val="tx1"/>
                          </a:solidFill>
                        </a:rPr>
                        <a:t>Su</a:t>
                      </a:r>
                      <a:r>
                        <a:rPr lang="en-US" sz="1000" b="1" kern="1200">
                          <a:solidFill>
                            <a:schemeClr val="tx1"/>
                          </a:solidFill>
                        </a:rPr>
                        <a:t>nGli</a:t>
                      </a:r>
                      <a:r>
                        <a:rPr lang="en-US" sz="1000" b="1">
                          <a:solidFill>
                            <a:schemeClr val="tx1"/>
                          </a:solidFill>
                        </a:rPr>
                        <a:t>de</a:t>
                      </a:r>
                      <a:endParaRPr lang="en-US" sz="1000" b="1" i="1">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000" b="1">
                          <a:solidFill>
                            <a:schemeClr val="tx1"/>
                          </a:solidFill>
                        </a:rPr>
                        <a:t>Aluminum</a:t>
                      </a:r>
                      <a:endParaRPr lang="en-US" sz="1000" b="1" i="1">
                        <a:solidFill>
                          <a:schemeClr val="tx1"/>
                        </a:solidFill>
                        <a:latin typeface="Arial" panose="020B0604020202020204" pitchFamily="34" charset="0"/>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1">
                          <a:solidFill>
                            <a:schemeClr val="tx1"/>
                          </a:solidFill>
                        </a:rPr>
                        <a:t>Other</a:t>
                      </a:r>
                      <a:endParaRPr lang="en-US" sz="1000" b="1" i="1">
                        <a:solidFill>
                          <a:schemeClr val="tx1"/>
                        </a:solidFill>
                        <a:latin typeface="Arial" panose="020B0604020202020204" pitchFamily="34" charset="0"/>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algn="ctr"/>
                      <a:r>
                        <a:rPr lang="en-US" sz="1000" b="1">
                          <a:solidFill>
                            <a:schemeClr val="tx1"/>
                          </a:solidFill>
                        </a:rPr>
                        <a:t>SunMed Lighted</a:t>
                      </a:r>
                      <a:endParaRPr lang="en-US" sz="1000" b="1" i="1">
                        <a:solidFill>
                          <a:schemeClr val="tx1"/>
                        </a:solidFill>
                        <a:latin typeface="Arial" panose="020B0604020202020204" pitchFamily="34" charset="0"/>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err="1">
                          <a:solidFill>
                            <a:schemeClr val="tx1"/>
                          </a:solidFill>
                        </a:rPr>
                        <a:t>LiteWand</a:t>
                      </a:r>
                      <a:r>
                        <a:rPr lang="en-US" sz="1000" b="1">
                          <a:solidFill>
                            <a:schemeClr val="tx1"/>
                          </a:solidFill>
                        </a:rPr>
                        <a:t>*</a:t>
                      </a:r>
                      <a:endParaRPr lang="en-US" sz="1000" b="1" i="1">
                        <a:solidFill>
                          <a:schemeClr val="tx1"/>
                        </a:solidFill>
                        <a:latin typeface="Arial" panose="020B0604020202020204" pitchFamily="34" charset="0"/>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1000" b="1">
                          <a:solidFill>
                            <a:schemeClr val="tx1"/>
                          </a:solidFill>
                        </a:rPr>
                        <a:t>Head Positioner</a:t>
                      </a:r>
                      <a:endParaRPr lang="en-US" sz="1000" b="1" i="1">
                        <a:solidFill>
                          <a:schemeClr val="tx1"/>
                        </a:solidFill>
                        <a:latin typeface="Arial" panose="020B0604020202020204" pitchFamily="34" charset="0"/>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3396665163"/>
                  </a:ext>
                </a:extLst>
              </a:tr>
              <a:tr h="394000">
                <a:tc>
                  <a:txBody>
                    <a:bodyPr/>
                    <a:lstStyle/>
                    <a:p>
                      <a:pPr marL="0" algn="l" defTabSz="457200" rtl="0" eaLnBrk="1" latinLnBrk="0" hangingPunct="1"/>
                      <a:r>
                        <a:rPr lang="en-US" sz="900" b="1" kern="1200">
                          <a:solidFill>
                            <a:schemeClr val="lt1"/>
                          </a:solidFill>
                        </a:rPr>
                        <a:t>Brand</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900" b="1" kern="1200">
                          <a:solidFill>
                            <a:schemeClr val="dk1"/>
                          </a:solidFill>
                        </a:rPr>
                        <a:t>SunMed</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900" b="1" kern="1200" err="1">
                          <a:solidFill>
                            <a:schemeClr val="dk1"/>
                          </a:solidFill>
                        </a:rPr>
                        <a:t>SunMed</a:t>
                      </a:r>
                      <a:r>
                        <a:rPr lang="en-US" sz="900" b="1" kern="1200">
                          <a:solidFill>
                            <a:schemeClr val="dk1"/>
                          </a:solidFill>
                        </a:rPr>
                        <a:t>, Parker, </a:t>
                      </a:r>
                      <a:r>
                        <a:rPr lang="en-US" sz="900" b="1" kern="1200" err="1">
                          <a:solidFill>
                            <a:schemeClr val="dk1"/>
                          </a:solidFill>
                        </a:rPr>
                        <a:t>Vyaire</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900" b="1" kern="1200">
                          <a:solidFill>
                            <a:schemeClr val="dk1"/>
                          </a:solidFill>
                        </a:rPr>
                        <a:t>SunMed</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tc>
                <a:tc>
                  <a:txBody>
                    <a:bodyPr/>
                    <a:lstStyle/>
                    <a:p>
                      <a:pPr algn="ctr"/>
                      <a:r>
                        <a:rPr lang="en-US" sz="900" b="1" kern="1200">
                          <a:solidFill>
                            <a:schemeClr val="dk1"/>
                          </a:solidFill>
                        </a:rPr>
                        <a:t>SunMed</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900" b="1" kern="1200">
                          <a:solidFill>
                            <a:schemeClr val="dk1"/>
                          </a:solidFill>
                        </a:rPr>
                        <a:t>SunMed</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algn="ctr"/>
                      <a:r>
                        <a:rPr lang="en-US" sz="900" b="1" kern="1200">
                          <a:solidFill>
                            <a:schemeClr val="dk1"/>
                          </a:solidFill>
                        </a:rPr>
                        <a:t>SunMed</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900" b="1" kern="1200">
                          <a:solidFill>
                            <a:schemeClr val="dk1"/>
                          </a:solidFill>
                        </a:rPr>
                        <a:t>Vyaire</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algn="ctr"/>
                      <a:r>
                        <a:rPr lang="en-US" sz="900" b="1" kern="1200">
                          <a:solidFill>
                            <a:schemeClr val="dk1"/>
                          </a:solidFill>
                        </a:rPr>
                        <a:t>Vyaire</a:t>
                      </a:r>
                      <a:endParaRPr lang="en-US" sz="900" b="1" i="0" kern="1200">
                        <a:solidFill>
                          <a:schemeClr val="dk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973669927"/>
                  </a:ext>
                </a:extLst>
              </a:tr>
              <a:tr h="1210375">
                <a:tc>
                  <a:txBody>
                    <a:bodyPr/>
                    <a:lstStyle/>
                    <a:p>
                      <a:pPr marL="0" algn="l" defTabSz="457200" rtl="0" eaLnBrk="1" latinLnBrk="0" hangingPunct="1"/>
                      <a:r>
                        <a:rPr lang="en-US" sz="900" b="1" kern="1200">
                          <a:solidFill>
                            <a:schemeClr val="lt1"/>
                          </a:solidFill>
                        </a:rPr>
                        <a:t>Picture</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endParaRPr lang="en-US" sz="600"/>
                    </a:p>
                  </a:txBody>
                  <a:tcPr>
                    <a:lnR w="6350" cap="flat" cmpd="sng" algn="ctr">
                      <a:solidFill>
                        <a:srgbClr val="1B51A4"/>
                      </a:solidFill>
                      <a:prstDash val="solid"/>
                      <a:round/>
                      <a:headEnd type="none" w="med" len="med"/>
                      <a:tailEnd type="none" w="med" len="med"/>
                    </a:lnR>
                  </a:tcPr>
                </a:tc>
                <a:tc>
                  <a:txBody>
                    <a:bodyPr/>
                    <a:lstStyle/>
                    <a:p>
                      <a:endParaRPr lang="en-US" sz="2400"/>
                    </a:p>
                  </a:txBody>
                  <a:tcPr>
                    <a:lnL w="6350" cap="flat" cmpd="sng" algn="ctr">
                      <a:solidFill>
                        <a:srgbClr val="1B51A4"/>
                      </a:solidFill>
                      <a:prstDash val="solid"/>
                      <a:round/>
                      <a:headEnd type="none" w="med" len="med"/>
                      <a:tailEnd type="none" w="med" len="med"/>
                    </a:lnL>
                  </a:tcPr>
                </a:tc>
                <a:tc>
                  <a:txBody>
                    <a:bodyPr/>
                    <a:lstStyle/>
                    <a:p>
                      <a:endParaRPr lang="en-US" sz="2400"/>
                    </a:p>
                  </a:txBody>
                  <a:tcPr/>
                </a:tc>
                <a:tc>
                  <a:txBody>
                    <a:bodyPr/>
                    <a:lstStyle/>
                    <a:p>
                      <a:endParaRPr lang="en-US" sz="2400"/>
                    </a:p>
                  </a:txBody>
                  <a:tcPr>
                    <a:lnR w="6350" cap="flat" cmpd="sng" algn="ctr">
                      <a:solidFill>
                        <a:srgbClr val="1B51A4"/>
                      </a:solidFill>
                      <a:prstDash val="solid"/>
                      <a:round/>
                      <a:headEnd type="none" w="med" len="med"/>
                      <a:tailEnd type="none" w="med" len="med"/>
                    </a:lnR>
                  </a:tcPr>
                </a:tc>
                <a:tc>
                  <a:txBody>
                    <a:bodyPr/>
                    <a:lstStyle/>
                    <a:p>
                      <a:endParaRPr lang="en-US" sz="2400"/>
                    </a:p>
                  </a:txBody>
                  <a:tcP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endParaRPr lang="en-US" sz="2400"/>
                    </a:p>
                  </a:txBody>
                  <a:tcPr>
                    <a:lnL w="6350" cap="flat" cmpd="sng" algn="ctr">
                      <a:solidFill>
                        <a:srgbClr val="1B51A4"/>
                      </a:solidFill>
                      <a:prstDash val="solid"/>
                      <a:round/>
                      <a:headEnd type="none" w="med" len="med"/>
                      <a:tailEnd type="none" w="med" len="med"/>
                    </a:lnL>
                  </a:tcPr>
                </a:tc>
                <a:tc>
                  <a:txBody>
                    <a:bodyPr/>
                    <a:lstStyle/>
                    <a:p>
                      <a:endParaRPr lang="en-US" sz="2400"/>
                    </a:p>
                  </a:txBody>
                  <a:tcPr>
                    <a:lnR w="6350" cap="flat" cmpd="sng" algn="ctr">
                      <a:solidFill>
                        <a:srgbClr val="1B51A4"/>
                      </a:solidFill>
                      <a:prstDash val="solid"/>
                      <a:round/>
                      <a:headEnd type="none" w="med" len="med"/>
                      <a:tailEnd type="none" w="med" len="med"/>
                    </a:lnR>
                  </a:tcPr>
                </a:tc>
                <a:tc>
                  <a:txBody>
                    <a:bodyPr/>
                    <a:lstStyle/>
                    <a:p>
                      <a:endParaRPr lang="en-US" sz="2400"/>
                    </a:p>
                  </a:txBody>
                  <a:tcP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328326524"/>
                  </a:ext>
                </a:extLst>
              </a:tr>
              <a:tr h="394000">
                <a:tc>
                  <a:txBody>
                    <a:bodyPr/>
                    <a:lstStyle/>
                    <a:p>
                      <a:pPr marL="0" algn="l" defTabSz="457200" rtl="0" eaLnBrk="1" latinLnBrk="0" hangingPunct="1"/>
                      <a:r>
                        <a:rPr lang="en-US" sz="900" b="1" kern="1200">
                          <a:solidFill>
                            <a:schemeClr val="lt1"/>
                          </a:solidFill>
                        </a:rPr>
                        <a:t>2023 US Revenue </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fontAlgn="b"/>
                      <a:r>
                        <a:rPr lang="en-US" sz="1000" b="1" kern="1200">
                          <a:solidFill>
                            <a:schemeClr val="tx1"/>
                          </a:solidFill>
                        </a:rPr>
                        <a:t> $3,438,487 </a:t>
                      </a:r>
                      <a:endParaRPr lang="en-US" sz="1000" b="1" kern="1200">
                        <a:solidFill>
                          <a:schemeClr val="tx1"/>
                        </a:solidFill>
                        <a:latin typeface="Arial" panose="020B0604020202020204" pitchFamily="34" charset="0"/>
                        <a:ea typeface="+mn-ea"/>
                        <a:cs typeface="Arial" panose="020B0604020202020204" pitchFamily="34" charset="0"/>
                      </a:endParaRPr>
                    </a:p>
                  </a:txBody>
                  <a:tcPr marL="9525" marR="9525" marT="9525" marB="0"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$418,753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kern="1200">
                          <a:solidFill>
                            <a:schemeClr val="tx1"/>
                          </a:solidFill>
                        </a:rPr>
                        <a:t> $10,791</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$137,572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$1,827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$5,152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$127,272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$222,031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1202504062"/>
                  </a:ext>
                </a:extLst>
              </a:tr>
              <a:tr h="548786">
                <a:tc>
                  <a:txBody>
                    <a:bodyPr/>
                    <a:lstStyle/>
                    <a:p>
                      <a:pPr marL="0" algn="l" defTabSz="457200" rtl="0" eaLnBrk="1" latinLnBrk="0" hangingPunct="1"/>
                      <a:r>
                        <a:rPr lang="en-US" sz="900" b="1" kern="1200">
                          <a:solidFill>
                            <a:schemeClr val="lt1"/>
                          </a:solidFill>
                        </a:rPr>
                        <a:t>US Standard Margin</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fontAlgn="b"/>
                      <a:r>
                        <a:rPr lang="en-US" sz="1000" b="1" kern="1200">
                          <a:solidFill>
                            <a:schemeClr val="tx1"/>
                          </a:solidFill>
                        </a:rPr>
                        <a:t> $2,765,806 </a:t>
                      </a:r>
                      <a:endParaRPr lang="en-US" sz="1000" b="1" kern="1200">
                        <a:solidFill>
                          <a:schemeClr val="tx1"/>
                        </a:solidFill>
                        <a:latin typeface="Arial" panose="020B0604020202020204" pitchFamily="34" charset="0"/>
                        <a:ea typeface="+mn-ea"/>
                        <a:cs typeface="Arial" panose="020B0604020202020204" pitchFamily="34" charset="0"/>
                      </a:endParaRPr>
                    </a:p>
                  </a:txBody>
                  <a:tcPr marL="9525" marR="9525" marT="9525" marB="0"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$266,914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kern="1200">
                          <a:solidFill>
                            <a:schemeClr val="tx1"/>
                          </a:solidFill>
                        </a:rPr>
                        <a:t> $6,350</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$69,992</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$1,742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$2,837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$103,758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$116,833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2230562422"/>
                  </a:ext>
                </a:extLst>
              </a:tr>
              <a:tr h="285178">
                <a:tc>
                  <a:txBody>
                    <a:bodyPr/>
                    <a:lstStyle/>
                    <a:p>
                      <a:pPr marL="0" algn="l" defTabSz="457200" rtl="0" eaLnBrk="1" latinLnBrk="0" hangingPunct="1"/>
                      <a:r>
                        <a:rPr lang="en-US" sz="900" b="1" kern="1200">
                          <a:solidFill>
                            <a:schemeClr val="lt1"/>
                          </a:solidFill>
                        </a:rPr>
                        <a:t>US SM%</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fontAlgn="b"/>
                      <a:r>
                        <a:rPr lang="en-US" sz="1000" b="1" kern="1200">
                          <a:solidFill>
                            <a:schemeClr val="tx1"/>
                          </a:solidFill>
                        </a:rPr>
                        <a:t>77%</a:t>
                      </a:r>
                      <a:endParaRPr lang="en-US" sz="1000" b="1" kern="1200">
                        <a:solidFill>
                          <a:schemeClr val="tx1"/>
                        </a:solidFill>
                        <a:latin typeface="Arial" panose="020B0604020202020204" pitchFamily="34" charset="0"/>
                        <a:ea typeface="+mn-ea"/>
                        <a:cs typeface="Arial" panose="020B0604020202020204" pitchFamily="34" charset="0"/>
                      </a:endParaRPr>
                    </a:p>
                  </a:txBody>
                  <a:tcPr marL="9525" marR="9525" marT="9525" marB="0"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68%</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kern="1200">
                          <a:solidFill>
                            <a:schemeClr val="tx1"/>
                          </a:solidFill>
                        </a:rPr>
                        <a:t>59%</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66%</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92%</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55%</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109%</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53%</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926692863"/>
                  </a:ext>
                </a:extLst>
              </a:tr>
              <a:tr h="394000">
                <a:tc>
                  <a:txBody>
                    <a:bodyPr/>
                    <a:lstStyle/>
                    <a:p>
                      <a:pPr marL="0" algn="l" defTabSz="457200" rtl="0" eaLnBrk="1" latinLnBrk="0" hangingPunct="1"/>
                      <a:r>
                        <a:rPr lang="en-US" sz="900" b="1" kern="1200">
                          <a:solidFill>
                            <a:schemeClr val="lt1"/>
                          </a:solidFill>
                        </a:rPr>
                        <a:t>2023 INT Revenue </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000" b="1" kern="1200">
                          <a:solidFill>
                            <a:schemeClr val="tx1"/>
                          </a:solidFill>
                        </a:rPr>
                        <a:t> $275,353 </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$159,691</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kern="1200">
                          <a:solidFill>
                            <a:schemeClr val="tx1"/>
                          </a:solidFill>
                        </a:rPr>
                        <a:t> $379</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$10,118</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$19,634</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$421,022</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1875543072"/>
                  </a:ext>
                </a:extLst>
              </a:tr>
              <a:tr h="548786">
                <a:tc>
                  <a:txBody>
                    <a:bodyPr/>
                    <a:lstStyle/>
                    <a:p>
                      <a:pPr marL="0" algn="l" defTabSz="457200" rtl="0" eaLnBrk="1" latinLnBrk="0" hangingPunct="1"/>
                      <a:r>
                        <a:rPr lang="en-US" sz="900" b="1" kern="1200">
                          <a:solidFill>
                            <a:schemeClr val="lt1"/>
                          </a:solidFill>
                        </a:rPr>
                        <a:t>INT Standard Margin</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000" b="1" kern="1200">
                          <a:solidFill>
                            <a:schemeClr val="tx1"/>
                          </a:solidFill>
                        </a:rPr>
                        <a:t> $202,835</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$80,300</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kern="1200">
                          <a:solidFill>
                            <a:schemeClr val="tx1"/>
                          </a:solidFill>
                        </a:rPr>
                        <a:t> $197</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$4,773</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$15,469</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 $196,595</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1210270806"/>
                  </a:ext>
                </a:extLst>
              </a:tr>
              <a:tr h="364876">
                <a:tc>
                  <a:txBody>
                    <a:bodyPr/>
                    <a:lstStyle/>
                    <a:p>
                      <a:pPr marL="0" algn="l" defTabSz="457200" rtl="0" eaLnBrk="1" latinLnBrk="0" hangingPunct="1"/>
                      <a:r>
                        <a:rPr lang="en-US" sz="900" b="1" kern="1200">
                          <a:solidFill>
                            <a:schemeClr val="lt1"/>
                          </a:solidFill>
                        </a:rPr>
                        <a:t>INT SM%</a:t>
                      </a:r>
                      <a:endParaRPr lang="en-US" sz="900" b="1" kern="1200">
                        <a:solidFill>
                          <a:schemeClr val="lt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marL="0" marR="0" lvl="0" indent="0" algn="ctr" defTabSz="4572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sz="1000" b="1" kern="1200">
                          <a:solidFill>
                            <a:schemeClr val="tx1"/>
                          </a:solidFill>
                        </a:rPr>
                        <a:t>76%</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45%</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algn="ctr"/>
                      <a:r>
                        <a:rPr lang="en-US" sz="1000" b="1" kern="1200">
                          <a:solidFill>
                            <a:schemeClr val="tx1"/>
                          </a:solidFill>
                        </a:rPr>
                        <a:t>52%</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54%</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74%</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R w="6350" cap="flat" cmpd="sng" algn="ctr">
                      <a:solidFill>
                        <a:srgbClr val="1B51A4"/>
                      </a:solidFill>
                      <a:prstDash val="solid"/>
                      <a:round/>
                      <a:headEnd type="none" w="med" len="med"/>
                      <a:tailEnd type="none" w="med" len="med"/>
                    </a:lnR>
                  </a:tcPr>
                </a:tc>
                <a:tc>
                  <a:txBody>
                    <a:bodyPr/>
                    <a:lstStyle/>
                    <a:p>
                      <a:pPr marL="0" indent="0" algn="ctr" defTabSz="457200" rtl="0" eaLnBrk="1" latinLnBrk="0" hangingPunct="1">
                        <a:buFont typeface="Arial" panose="020B0604020202020204" pitchFamily="34" charset="0"/>
                        <a:buNone/>
                      </a:pPr>
                      <a:r>
                        <a:rPr lang="en-US" sz="1000" b="1" kern="1200">
                          <a:solidFill>
                            <a:schemeClr val="tx1"/>
                          </a:solidFill>
                        </a:rPr>
                        <a:t>45%</a:t>
                      </a:r>
                      <a:endParaRPr lang="en-US" sz="1000" b="1" kern="1200">
                        <a:solidFill>
                          <a:schemeClr val="tx1"/>
                        </a:solidFill>
                        <a:latin typeface="Arial" panose="020B0604020202020204" pitchFamily="34" charset="0"/>
                        <a:ea typeface="+mn-ea"/>
                        <a:cs typeface="Arial" panose="020B0604020202020204" pitchFamily="34" charset="0"/>
                      </a:endParaRPr>
                    </a:p>
                  </a:txBody>
                  <a:tcPr anchor="ctr">
                    <a:lnL w="6350" cap="flat" cmpd="sng" algn="ctr">
                      <a:solidFill>
                        <a:srgbClr val="1B51A4"/>
                      </a:solidFill>
                      <a:prstDash val="solid"/>
                      <a:round/>
                      <a:headEnd type="none" w="med" len="med"/>
                      <a:tailEnd type="none" w="med" len="med"/>
                    </a:lnL>
                  </a:tcPr>
                </a:tc>
                <a:extLst>
                  <a:ext uri="{0D108BD9-81ED-4DB2-BD59-A6C34878D82A}">
                    <a16:rowId xmlns:a16="http://schemas.microsoft.com/office/drawing/2014/main" val="1572488360"/>
                  </a:ext>
                </a:extLst>
              </a:tr>
            </a:tbl>
          </a:graphicData>
        </a:graphic>
      </p:graphicFrame>
      <p:sp>
        <p:nvSpPr>
          <p:cNvPr id="2" name="TextBox 1">
            <a:extLst>
              <a:ext uri="{FF2B5EF4-FFF2-40B4-BE49-F238E27FC236}">
                <a16:creationId xmlns:a16="http://schemas.microsoft.com/office/drawing/2014/main" id="{8AC027B2-E37E-7AFF-4CCB-DE93D3DF7B0F}"/>
              </a:ext>
            </a:extLst>
          </p:cNvPr>
          <p:cNvSpPr txBox="1"/>
          <p:nvPr/>
        </p:nvSpPr>
        <p:spPr>
          <a:xfrm>
            <a:off x="7254117" y="338721"/>
            <a:ext cx="4517409" cy="369332"/>
          </a:xfrm>
          <a:prstGeom prst="rect">
            <a:avLst/>
          </a:prstGeom>
          <a:noFill/>
        </p:spPr>
        <p:txBody>
          <a:bodyPr wrap="square" rtlCol="0">
            <a:spAutoFit/>
          </a:bodyPr>
          <a:lstStyle/>
          <a:p>
            <a:pPr algn="ctr"/>
            <a:r>
              <a:rPr lang="en-US" b="1" i="1">
                <a:solidFill>
                  <a:schemeClr val="bg1"/>
                </a:solidFill>
              </a:rPr>
              <a:t>$5.2M Revenue, $3.8M GP, 73%GP</a:t>
            </a:r>
          </a:p>
        </p:txBody>
      </p:sp>
      <p:sp>
        <p:nvSpPr>
          <p:cNvPr id="16" name="TextBox 15">
            <a:extLst>
              <a:ext uri="{FF2B5EF4-FFF2-40B4-BE49-F238E27FC236}">
                <a16:creationId xmlns:a16="http://schemas.microsoft.com/office/drawing/2014/main" id="{2D33B6E2-4408-3EC3-5329-CF4F39DF46E1}"/>
              </a:ext>
            </a:extLst>
          </p:cNvPr>
          <p:cNvSpPr txBox="1"/>
          <p:nvPr/>
        </p:nvSpPr>
        <p:spPr>
          <a:xfrm>
            <a:off x="8116047" y="6228409"/>
            <a:ext cx="3978974" cy="215444"/>
          </a:xfrm>
          <a:prstGeom prst="rect">
            <a:avLst/>
          </a:prstGeom>
          <a:noFill/>
        </p:spPr>
        <p:txBody>
          <a:bodyPr wrap="none" rtlCol="0">
            <a:spAutoFit/>
          </a:bodyPr>
          <a:lstStyle/>
          <a:p>
            <a:r>
              <a:rPr lang="en-US" sz="800"/>
              <a:t>*</a:t>
            </a:r>
            <a:r>
              <a:rPr lang="en-US" sz="800" err="1"/>
              <a:t>LightWand</a:t>
            </a:r>
            <a:r>
              <a:rPr lang="en-US" sz="800"/>
              <a:t> will be rationalized in 2024. Demand moving to </a:t>
            </a:r>
            <a:r>
              <a:rPr lang="en-US" sz="800" err="1"/>
              <a:t>SunMed</a:t>
            </a:r>
            <a:r>
              <a:rPr lang="en-US" sz="800"/>
              <a:t> Lighted Stylet.</a:t>
            </a:r>
          </a:p>
        </p:txBody>
      </p:sp>
      <p:pic>
        <p:nvPicPr>
          <p:cNvPr id="18" name="Picture 17" descr="A group of blue plastic tubes&#10;&#10;Description automatically generated with medium confidence">
            <a:extLst>
              <a:ext uri="{FF2B5EF4-FFF2-40B4-BE49-F238E27FC236}">
                <a16:creationId xmlns:a16="http://schemas.microsoft.com/office/drawing/2014/main" id="{D607056A-342F-325E-07D3-BEC9859F0840}"/>
              </a:ext>
            </a:extLst>
          </p:cNvPr>
          <p:cNvPicPr>
            <a:picLocks noChangeAspect="1"/>
          </p:cNvPicPr>
          <p:nvPr/>
        </p:nvPicPr>
        <p:blipFill rotWithShape="1">
          <a:blip r:embed="rId3"/>
          <a:srcRect l="1358" t="39876" r="865" b="41729"/>
          <a:stretch/>
        </p:blipFill>
        <p:spPr>
          <a:xfrm rot="16200000">
            <a:off x="945185" y="2841512"/>
            <a:ext cx="1102604" cy="207435"/>
          </a:xfrm>
          <a:prstGeom prst="rect">
            <a:avLst/>
          </a:prstGeom>
        </p:spPr>
      </p:pic>
      <p:pic>
        <p:nvPicPr>
          <p:cNvPr id="20" name="Picture 19" descr="A blue tube in a package&#10;&#10;Description automatically generated">
            <a:extLst>
              <a:ext uri="{FF2B5EF4-FFF2-40B4-BE49-F238E27FC236}">
                <a16:creationId xmlns:a16="http://schemas.microsoft.com/office/drawing/2014/main" id="{E151780C-B943-0A1B-5DC0-0C6650934B1D}"/>
              </a:ext>
            </a:extLst>
          </p:cNvPr>
          <p:cNvPicPr>
            <a:picLocks noChangeAspect="1"/>
          </p:cNvPicPr>
          <p:nvPr/>
        </p:nvPicPr>
        <p:blipFill>
          <a:blip r:embed="rId4"/>
          <a:stretch>
            <a:fillRect/>
          </a:stretch>
        </p:blipFill>
        <p:spPr>
          <a:xfrm>
            <a:off x="1663704" y="2565400"/>
            <a:ext cx="863600" cy="863600"/>
          </a:xfrm>
          <a:prstGeom prst="rect">
            <a:avLst/>
          </a:prstGeom>
        </p:spPr>
      </p:pic>
      <p:pic>
        <p:nvPicPr>
          <p:cNvPr id="22" name="Picture 21" descr="A group of metal hooks&#10;&#10;Description automatically generated">
            <a:extLst>
              <a:ext uri="{FF2B5EF4-FFF2-40B4-BE49-F238E27FC236}">
                <a16:creationId xmlns:a16="http://schemas.microsoft.com/office/drawing/2014/main" id="{39205545-79E0-79EA-CED4-03ED68F3F3DE}"/>
              </a:ext>
            </a:extLst>
          </p:cNvPr>
          <p:cNvPicPr>
            <a:picLocks noChangeAspect="1"/>
          </p:cNvPicPr>
          <p:nvPr/>
        </p:nvPicPr>
        <p:blipFill>
          <a:blip r:embed="rId5"/>
          <a:stretch>
            <a:fillRect/>
          </a:stretch>
        </p:blipFill>
        <p:spPr>
          <a:xfrm rot="16200000">
            <a:off x="2834833" y="2438752"/>
            <a:ext cx="1042900" cy="1042900"/>
          </a:xfrm>
          <a:prstGeom prst="rect">
            <a:avLst/>
          </a:prstGeom>
        </p:spPr>
      </p:pic>
      <p:pic>
        <p:nvPicPr>
          <p:cNvPr id="24" name="Picture 23" descr="Several blue and green rods&#10;&#10;Description automatically generated">
            <a:extLst>
              <a:ext uri="{FF2B5EF4-FFF2-40B4-BE49-F238E27FC236}">
                <a16:creationId xmlns:a16="http://schemas.microsoft.com/office/drawing/2014/main" id="{3480847E-1E67-A061-27F9-0ECE734D0738}"/>
              </a:ext>
            </a:extLst>
          </p:cNvPr>
          <p:cNvPicPr>
            <a:picLocks noChangeAspect="1"/>
          </p:cNvPicPr>
          <p:nvPr/>
        </p:nvPicPr>
        <p:blipFill>
          <a:blip r:embed="rId6"/>
          <a:stretch>
            <a:fillRect/>
          </a:stretch>
        </p:blipFill>
        <p:spPr>
          <a:xfrm rot="16200000">
            <a:off x="4185263" y="2407889"/>
            <a:ext cx="1073763" cy="1073763"/>
          </a:xfrm>
          <a:prstGeom prst="rect">
            <a:avLst/>
          </a:prstGeom>
        </p:spPr>
      </p:pic>
      <p:pic>
        <p:nvPicPr>
          <p:cNvPr id="26" name="Picture 25" descr="A pair of silver hair pins&#10;&#10;Description automatically generated">
            <a:extLst>
              <a:ext uri="{FF2B5EF4-FFF2-40B4-BE49-F238E27FC236}">
                <a16:creationId xmlns:a16="http://schemas.microsoft.com/office/drawing/2014/main" id="{B186E280-2863-E61D-93E3-35028DAB5757}"/>
              </a:ext>
            </a:extLst>
          </p:cNvPr>
          <p:cNvPicPr>
            <a:picLocks noChangeAspect="1"/>
          </p:cNvPicPr>
          <p:nvPr/>
        </p:nvPicPr>
        <p:blipFill rotWithShape="1">
          <a:blip r:embed="rId7"/>
          <a:srcRect t="26188" b="28225"/>
          <a:stretch/>
        </p:blipFill>
        <p:spPr>
          <a:xfrm rot="5400000">
            <a:off x="5260167" y="2658565"/>
            <a:ext cx="1095793" cy="499533"/>
          </a:xfrm>
          <a:prstGeom prst="rect">
            <a:avLst/>
          </a:prstGeom>
        </p:spPr>
      </p:pic>
      <p:pic>
        <p:nvPicPr>
          <p:cNvPr id="1026" name="Picture 2">
            <a:extLst>
              <a:ext uri="{FF2B5EF4-FFF2-40B4-BE49-F238E27FC236}">
                <a16:creationId xmlns:a16="http://schemas.microsoft.com/office/drawing/2014/main" id="{62F90751-2007-4E28-E40C-1FCB597E25B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3536" b="27547"/>
          <a:stretch/>
        </p:blipFill>
        <p:spPr bwMode="auto">
          <a:xfrm rot="5400000">
            <a:off x="5692712" y="2808635"/>
            <a:ext cx="932346" cy="362839"/>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descr="A white object with a curved tip&#10;&#10;Description automatically generated">
            <a:extLst>
              <a:ext uri="{FF2B5EF4-FFF2-40B4-BE49-F238E27FC236}">
                <a16:creationId xmlns:a16="http://schemas.microsoft.com/office/drawing/2014/main" id="{0B5EC760-111B-1B4F-7E7E-0192D4066EF7}"/>
              </a:ext>
            </a:extLst>
          </p:cNvPr>
          <p:cNvPicPr>
            <a:picLocks noChangeAspect="1"/>
          </p:cNvPicPr>
          <p:nvPr/>
        </p:nvPicPr>
        <p:blipFill rotWithShape="1">
          <a:blip r:embed="rId9"/>
          <a:srcRect l="13089" t="35034" r="13624" b="31168"/>
          <a:stretch/>
        </p:blipFill>
        <p:spPr>
          <a:xfrm rot="16200000">
            <a:off x="7915606" y="2713581"/>
            <a:ext cx="1083186" cy="499535"/>
          </a:xfrm>
          <a:prstGeom prst="rect">
            <a:avLst/>
          </a:prstGeom>
        </p:spPr>
      </p:pic>
      <p:pic>
        <p:nvPicPr>
          <p:cNvPr id="30" name="Picture 29" descr="A long metal rod with a black handle&#10;&#10;Description automatically generated">
            <a:extLst>
              <a:ext uri="{FF2B5EF4-FFF2-40B4-BE49-F238E27FC236}">
                <a16:creationId xmlns:a16="http://schemas.microsoft.com/office/drawing/2014/main" id="{8ABBC953-B0A9-BFAA-B9B8-63D343E00B1B}"/>
              </a:ext>
            </a:extLst>
          </p:cNvPr>
          <p:cNvPicPr>
            <a:picLocks noChangeAspect="1"/>
          </p:cNvPicPr>
          <p:nvPr/>
        </p:nvPicPr>
        <p:blipFill rotWithShape="1">
          <a:blip r:embed="rId10"/>
          <a:srcRect t="35313" b="37984"/>
          <a:stretch/>
        </p:blipFill>
        <p:spPr>
          <a:xfrm rot="5400000">
            <a:off x="6693794" y="2760473"/>
            <a:ext cx="1091562" cy="291486"/>
          </a:xfrm>
          <a:prstGeom prst="rect">
            <a:avLst/>
          </a:prstGeom>
        </p:spPr>
      </p:pic>
      <p:pic>
        <p:nvPicPr>
          <p:cNvPr id="32" name="Picture 31" descr="Several blue and white tubes&#10;&#10;Description automatically generated with medium confidence">
            <a:extLst>
              <a:ext uri="{FF2B5EF4-FFF2-40B4-BE49-F238E27FC236}">
                <a16:creationId xmlns:a16="http://schemas.microsoft.com/office/drawing/2014/main" id="{A82F574E-A5E9-25EE-BC70-B08C0831A13A}"/>
              </a:ext>
            </a:extLst>
          </p:cNvPr>
          <p:cNvPicPr>
            <a:picLocks noChangeAspect="1"/>
          </p:cNvPicPr>
          <p:nvPr/>
        </p:nvPicPr>
        <p:blipFill rotWithShape="1">
          <a:blip r:embed="rId11"/>
          <a:srcRect t="19226" b="33857"/>
          <a:stretch/>
        </p:blipFill>
        <p:spPr>
          <a:xfrm rot="16200000">
            <a:off x="9230222" y="2721350"/>
            <a:ext cx="1064737" cy="499538"/>
          </a:xfrm>
          <a:prstGeom prst="rect">
            <a:avLst/>
          </a:prstGeom>
        </p:spPr>
      </p:pic>
      <p:pic>
        <p:nvPicPr>
          <p:cNvPr id="34" name="Picture 33" descr="A white plastic seat with a hole in the middle&#10;&#10;Description automatically generated">
            <a:extLst>
              <a:ext uri="{FF2B5EF4-FFF2-40B4-BE49-F238E27FC236}">
                <a16:creationId xmlns:a16="http://schemas.microsoft.com/office/drawing/2014/main" id="{CB484781-BF60-60C9-4237-F5979231652C}"/>
              </a:ext>
            </a:extLst>
          </p:cNvPr>
          <p:cNvPicPr>
            <a:picLocks noChangeAspect="1"/>
          </p:cNvPicPr>
          <p:nvPr/>
        </p:nvPicPr>
        <p:blipFill>
          <a:blip r:embed="rId12"/>
          <a:stretch>
            <a:fillRect/>
          </a:stretch>
        </p:blipFill>
        <p:spPr>
          <a:xfrm>
            <a:off x="10799231" y="2532059"/>
            <a:ext cx="969408" cy="924169"/>
          </a:xfrm>
          <a:prstGeom prst="rect">
            <a:avLst/>
          </a:prstGeom>
        </p:spPr>
      </p:pic>
    </p:spTree>
    <p:extLst>
      <p:ext uri="{BB962C8B-B14F-4D97-AF65-F5344CB8AC3E}">
        <p14:creationId xmlns:p14="http://schemas.microsoft.com/office/powerpoint/2010/main" val="3362603030"/>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98289-E6B9-2EA0-43FF-C798C6955C8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DAE0CA-3E64-7269-459D-2EAE69C07875}"/>
              </a:ext>
            </a:extLst>
          </p:cNvPr>
          <p:cNvSpPr>
            <a:spLocks noGrp="1"/>
          </p:cNvSpPr>
          <p:nvPr>
            <p:ph idx="1"/>
          </p:nvPr>
        </p:nvSpPr>
        <p:spPr>
          <a:xfrm>
            <a:off x="6536746" y="3954163"/>
            <a:ext cx="4916500" cy="2183165"/>
          </a:xfrm>
        </p:spPr>
        <p:txBody>
          <a:bodyPr>
            <a:normAutofit/>
          </a:bodyPr>
          <a:lstStyle/>
          <a:p>
            <a:r>
              <a:rPr lang="en-US" sz="2000" b="1" i="1">
                <a:solidFill>
                  <a:srgbClr val="1D51A4"/>
                </a:solidFill>
                <a:latin typeface="+mn-lt"/>
              </a:rPr>
              <a:t>Tail Winds:</a:t>
            </a:r>
          </a:p>
        </p:txBody>
      </p:sp>
      <p:sp>
        <p:nvSpPr>
          <p:cNvPr id="3" name="Slide Number Placeholder 2">
            <a:extLst>
              <a:ext uri="{FF2B5EF4-FFF2-40B4-BE49-F238E27FC236}">
                <a16:creationId xmlns:a16="http://schemas.microsoft.com/office/drawing/2014/main" id="{40423726-D2EB-87A7-3CB9-7E9191733A8A}"/>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314</a:t>
            </a:fld>
            <a:endParaRPr lang="en-US"/>
          </a:p>
        </p:txBody>
      </p:sp>
      <p:sp>
        <p:nvSpPr>
          <p:cNvPr id="4" name="Title 3">
            <a:extLst>
              <a:ext uri="{FF2B5EF4-FFF2-40B4-BE49-F238E27FC236}">
                <a16:creationId xmlns:a16="http://schemas.microsoft.com/office/drawing/2014/main" id="{3CB85747-3EBC-9650-E44D-4822D6D55A01}"/>
              </a:ext>
            </a:extLst>
          </p:cNvPr>
          <p:cNvSpPr>
            <a:spLocks noGrp="1"/>
          </p:cNvSpPr>
          <p:nvPr>
            <p:ph type="title"/>
          </p:nvPr>
        </p:nvSpPr>
        <p:spPr>
          <a:xfrm>
            <a:off x="522219" y="419100"/>
            <a:ext cx="10515600" cy="668820"/>
          </a:xfrm>
        </p:spPr>
        <p:txBody>
          <a:bodyPr/>
          <a:lstStyle/>
          <a:p>
            <a:r>
              <a:rPr lang="en-US"/>
              <a:t>Market Dynamics Overview</a:t>
            </a:r>
          </a:p>
        </p:txBody>
      </p:sp>
      <p:cxnSp>
        <p:nvCxnSpPr>
          <p:cNvPr id="6" name="Straight Connector 5">
            <a:extLst>
              <a:ext uri="{FF2B5EF4-FFF2-40B4-BE49-F238E27FC236}">
                <a16:creationId xmlns:a16="http://schemas.microsoft.com/office/drawing/2014/main" id="{2C7E37B3-42F8-A396-4C44-95318641B8BB}"/>
              </a:ext>
            </a:extLst>
          </p:cNvPr>
          <p:cNvCxnSpPr>
            <a:cxnSpLocks/>
          </p:cNvCxnSpPr>
          <p:nvPr/>
        </p:nvCxnSpPr>
        <p:spPr>
          <a:xfrm>
            <a:off x="6105099" y="1364776"/>
            <a:ext cx="0" cy="477255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DCB8E43-9EFB-E61D-5289-1409E7CFC31E}"/>
              </a:ext>
            </a:extLst>
          </p:cNvPr>
          <p:cNvCxnSpPr/>
          <p:nvPr/>
        </p:nvCxnSpPr>
        <p:spPr>
          <a:xfrm>
            <a:off x="561974" y="3751240"/>
            <a:ext cx="107929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Content Placeholder 1">
            <a:extLst>
              <a:ext uri="{FF2B5EF4-FFF2-40B4-BE49-F238E27FC236}">
                <a16:creationId xmlns:a16="http://schemas.microsoft.com/office/drawing/2014/main" id="{88E6D0D8-661F-1143-900B-7327E9DE2F54}"/>
              </a:ext>
            </a:extLst>
          </p:cNvPr>
          <p:cNvSpPr txBox="1">
            <a:spLocks/>
          </p:cNvSpPr>
          <p:nvPr/>
        </p:nvSpPr>
        <p:spPr>
          <a:xfrm>
            <a:off x="714373" y="1211170"/>
            <a:ext cx="5372527"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Total Market Size:</a:t>
            </a:r>
          </a:p>
          <a:p>
            <a:pPr marL="342900" indent="-342900">
              <a:buFont typeface="Arial" panose="020B0604020202020204" pitchFamily="34" charset="0"/>
              <a:buChar char="•"/>
            </a:pPr>
            <a:r>
              <a:rPr lang="en-US" sz="1400" b="1" i="1">
                <a:latin typeface="+mn-lt"/>
              </a:rPr>
              <a:t>Total Addressable Market*		- $90.1M</a:t>
            </a:r>
          </a:p>
          <a:p>
            <a:pPr marL="1028700" lvl="1" indent="-342900"/>
            <a:r>
              <a:rPr lang="en-US" sz="1400" b="1" i="1">
                <a:latin typeface="+mn-lt"/>
              </a:rPr>
              <a:t>Domestic	*		- $22.9M</a:t>
            </a:r>
          </a:p>
          <a:p>
            <a:pPr marL="1028700" lvl="1" indent="-342900"/>
            <a:r>
              <a:rPr lang="en-US" sz="1400" b="1" i="1">
                <a:latin typeface="+mn-lt"/>
              </a:rPr>
              <a:t>International*               	- $67.2M</a:t>
            </a:r>
          </a:p>
          <a:p>
            <a:pPr marL="342900" indent="-342900">
              <a:buFont typeface="Arial" panose="020B0604020202020204" pitchFamily="34" charset="0"/>
              <a:buChar char="•"/>
            </a:pPr>
            <a:r>
              <a:rPr lang="en-US" sz="1400" b="1" i="1">
                <a:latin typeface="+mn-lt"/>
              </a:rPr>
              <a:t>Market Leaders (domestic)</a:t>
            </a:r>
          </a:p>
          <a:p>
            <a:pPr marL="1028700" lvl="1" indent="-342900">
              <a:buFont typeface="+mj-lt"/>
              <a:buAutoNum type="arabicPeriod"/>
            </a:pPr>
            <a:r>
              <a:rPr lang="en-US" sz="1400" b="1" i="1">
                <a:latin typeface="+mn-lt"/>
              </a:rPr>
              <a:t>Medtronic		- $11.6M and 51%</a:t>
            </a:r>
          </a:p>
          <a:p>
            <a:pPr marL="1028700" lvl="1" indent="-342900">
              <a:buFont typeface="+mj-lt"/>
              <a:buAutoNum type="arabicPeriod"/>
            </a:pPr>
            <a:r>
              <a:rPr lang="en-US" sz="1400" b="1" i="1">
                <a:latin typeface="+mn-lt"/>
              </a:rPr>
              <a:t>Teleflex 			- $5.2M and 23%</a:t>
            </a:r>
          </a:p>
          <a:p>
            <a:pPr marL="1028700" lvl="1" indent="-342900">
              <a:buFont typeface="+mj-lt"/>
              <a:buAutoNum type="arabicPeriod"/>
            </a:pPr>
            <a:r>
              <a:rPr lang="en-US" sz="1400" b="1" i="1">
                <a:latin typeface="+mn-lt"/>
              </a:rPr>
              <a:t>AirLife			- $4.4M and 19%</a:t>
            </a:r>
            <a:endParaRPr lang="en-US" sz="1600" b="1" i="1">
              <a:latin typeface="+mn-lt"/>
            </a:endParaRPr>
          </a:p>
        </p:txBody>
      </p:sp>
      <p:sp>
        <p:nvSpPr>
          <p:cNvPr id="10" name="Content Placeholder 1">
            <a:extLst>
              <a:ext uri="{FF2B5EF4-FFF2-40B4-BE49-F238E27FC236}">
                <a16:creationId xmlns:a16="http://schemas.microsoft.com/office/drawing/2014/main" id="{BD474373-AFB9-19D7-E185-C8A1F939FF1D}"/>
              </a:ext>
            </a:extLst>
          </p:cNvPr>
          <p:cNvSpPr txBox="1">
            <a:spLocks/>
          </p:cNvSpPr>
          <p:nvPr/>
        </p:nvSpPr>
        <p:spPr>
          <a:xfrm>
            <a:off x="714374" y="3867423"/>
            <a:ext cx="5212080"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a:solidFill>
                  <a:srgbClr val="1D51A4"/>
                </a:solidFill>
                <a:latin typeface="+mn-lt"/>
              </a:rPr>
              <a:t>Head Winds:</a:t>
            </a:r>
          </a:p>
          <a:p>
            <a:pPr marL="342900" indent="-342900">
              <a:buFont typeface="Arial" panose="020B0604020202020204" pitchFamily="34" charset="0"/>
              <a:buChar char="•"/>
            </a:pPr>
            <a:r>
              <a:rPr lang="en-US" sz="1400" b="1" i="1">
                <a:latin typeface="+mn-lt"/>
              </a:rPr>
              <a:t>3</a:t>
            </a:r>
            <a:r>
              <a:rPr lang="en-US" sz="1400" b="1" i="1" baseline="30000">
                <a:latin typeface="+mn-lt"/>
              </a:rPr>
              <a:t>rd</a:t>
            </a:r>
            <a:r>
              <a:rPr lang="en-US" sz="1400" b="1" i="1">
                <a:latin typeface="+mn-lt"/>
              </a:rPr>
              <a:t> party international supplier</a:t>
            </a:r>
          </a:p>
          <a:p>
            <a:pPr marL="342900" indent="-342900">
              <a:buFont typeface="Arial" panose="020B0604020202020204" pitchFamily="34" charset="0"/>
              <a:buChar char="•"/>
            </a:pPr>
            <a:r>
              <a:rPr lang="en-US" sz="1400" b="1" i="1">
                <a:latin typeface="+mn-lt"/>
              </a:rPr>
              <a:t>Backorders due to labeling updates in 2023</a:t>
            </a:r>
          </a:p>
          <a:p>
            <a:pPr marL="342900" indent="-342900">
              <a:buFont typeface="Arial" panose="020B0604020202020204" pitchFamily="34" charset="0"/>
              <a:buChar char="•"/>
            </a:pPr>
            <a:endParaRPr lang="en-US" sz="2000" b="1" i="1">
              <a:solidFill>
                <a:srgbClr val="1D51A4"/>
              </a:solidFill>
              <a:latin typeface="+mn-lt"/>
            </a:endParaRPr>
          </a:p>
        </p:txBody>
      </p:sp>
      <p:sp>
        <p:nvSpPr>
          <p:cNvPr id="11" name="Content Placeholder 1">
            <a:extLst>
              <a:ext uri="{FF2B5EF4-FFF2-40B4-BE49-F238E27FC236}">
                <a16:creationId xmlns:a16="http://schemas.microsoft.com/office/drawing/2014/main" id="{207FA346-EF9F-EC27-B3E7-019FD98BE1B3}"/>
              </a:ext>
            </a:extLst>
          </p:cNvPr>
          <p:cNvSpPr txBox="1">
            <a:spLocks/>
          </p:cNvSpPr>
          <p:nvPr/>
        </p:nvSpPr>
        <p:spPr>
          <a:xfrm>
            <a:off x="6289344" y="1222292"/>
            <a:ext cx="5668667" cy="24688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i="1">
                <a:solidFill>
                  <a:srgbClr val="1D51A4"/>
                </a:solidFill>
                <a:latin typeface="+mn-lt"/>
              </a:rPr>
              <a:t>AirLife Market Share:</a:t>
            </a:r>
          </a:p>
          <a:p>
            <a:pPr marL="342900" indent="-342900">
              <a:buFont typeface="Arial" panose="020B0604020202020204" pitchFamily="34" charset="0"/>
              <a:buChar char="•"/>
            </a:pPr>
            <a:r>
              <a:rPr lang="en-US" sz="1400" b="1" i="1">
                <a:latin typeface="+mn-lt"/>
              </a:rPr>
              <a:t>AirLife Market Share 		- $5.2M and 14%</a:t>
            </a:r>
          </a:p>
          <a:p>
            <a:pPr marL="1028700" lvl="1" indent="-342900"/>
            <a:r>
              <a:rPr lang="en-US" sz="1400" b="1" i="1">
                <a:latin typeface="+mn-lt"/>
              </a:rPr>
              <a:t>Domestic			- $4.4M and 19%</a:t>
            </a:r>
          </a:p>
          <a:p>
            <a:pPr marL="1028700" lvl="1" indent="-342900"/>
            <a:r>
              <a:rPr lang="en-US" sz="1400" b="1" i="1">
                <a:latin typeface="+mn-lt"/>
              </a:rPr>
              <a:t>International (if applicable)	- $886K and 1.3%</a:t>
            </a:r>
          </a:p>
          <a:p>
            <a:pPr lvl="1" indent="0">
              <a:buNone/>
            </a:pPr>
            <a:endParaRPr lang="en-US" sz="1400" b="1" i="1">
              <a:latin typeface="+mn-lt"/>
            </a:endParaRPr>
          </a:p>
          <a:p>
            <a:pPr marL="342900" indent="-342900">
              <a:buFont typeface="Arial" panose="020B0604020202020204" pitchFamily="34" charset="0"/>
              <a:buChar char="•"/>
            </a:pPr>
            <a:endParaRPr lang="en-US" sz="1400" b="1" i="1">
              <a:latin typeface="+mn-lt"/>
            </a:endParaRPr>
          </a:p>
        </p:txBody>
      </p:sp>
    </p:spTree>
    <p:extLst>
      <p:ext uri="{BB962C8B-B14F-4D97-AF65-F5344CB8AC3E}">
        <p14:creationId xmlns:p14="http://schemas.microsoft.com/office/powerpoint/2010/main" val="4183400365"/>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2C840-0F38-D860-77B8-13E8A8A954D9}"/>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B2535DE-5CD3-0E7C-E12F-A1DB31D1CFCE}"/>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315</a:t>
            </a:fld>
            <a:endParaRPr lang="en-US"/>
          </a:p>
        </p:txBody>
      </p:sp>
      <p:sp>
        <p:nvSpPr>
          <p:cNvPr id="4" name="Title 3">
            <a:extLst>
              <a:ext uri="{FF2B5EF4-FFF2-40B4-BE49-F238E27FC236}">
                <a16:creationId xmlns:a16="http://schemas.microsoft.com/office/drawing/2014/main" id="{D522E776-2D45-AA5C-6C27-2665BA89EEB2}"/>
              </a:ext>
            </a:extLst>
          </p:cNvPr>
          <p:cNvSpPr>
            <a:spLocks noGrp="1"/>
          </p:cNvSpPr>
          <p:nvPr>
            <p:ph type="title"/>
          </p:nvPr>
        </p:nvSpPr>
        <p:spPr>
          <a:xfrm>
            <a:off x="522219" y="419100"/>
            <a:ext cx="10515600" cy="668820"/>
          </a:xfrm>
        </p:spPr>
        <p:txBody>
          <a:bodyPr/>
          <a:lstStyle/>
          <a:p>
            <a:r>
              <a:rPr lang="en-US"/>
              <a:t>Competitive Landscape Example</a:t>
            </a:r>
          </a:p>
        </p:txBody>
      </p:sp>
      <p:graphicFrame>
        <p:nvGraphicFramePr>
          <p:cNvPr id="5" name="Table 4">
            <a:extLst>
              <a:ext uri="{FF2B5EF4-FFF2-40B4-BE49-F238E27FC236}">
                <a16:creationId xmlns:a16="http://schemas.microsoft.com/office/drawing/2014/main" id="{76F157B3-9034-61CD-5E31-4B3DFAEF9248}"/>
              </a:ext>
            </a:extLst>
          </p:cNvPr>
          <p:cNvGraphicFramePr>
            <a:graphicFrameLocks noGrp="1"/>
          </p:cNvGraphicFramePr>
          <p:nvPr>
            <p:extLst>
              <p:ext uri="{D42A27DB-BD31-4B8C-83A1-F6EECF244321}">
                <p14:modId xmlns:p14="http://schemas.microsoft.com/office/powerpoint/2010/main" val="3569713488"/>
              </p:ext>
            </p:extLst>
          </p:nvPr>
        </p:nvGraphicFramePr>
        <p:xfrm>
          <a:off x="522219" y="2575664"/>
          <a:ext cx="10985604" cy="3179182"/>
        </p:xfrm>
        <a:graphic>
          <a:graphicData uri="http://schemas.openxmlformats.org/drawingml/2006/table">
            <a:tbl>
              <a:tblPr firstRow="1" bandRow="1">
                <a:tableStyleId>{69012ECD-51FC-41F1-AA8D-1B2483CD663E}</a:tableStyleId>
              </a:tblPr>
              <a:tblGrid>
                <a:gridCol w="1405134">
                  <a:extLst>
                    <a:ext uri="{9D8B030D-6E8A-4147-A177-3AD203B41FA5}">
                      <a16:colId xmlns:a16="http://schemas.microsoft.com/office/drawing/2014/main" val="3421468689"/>
                    </a:ext>
                  </a:extLst>
                </a:gridCol>
                <a:gridCol w="2214341">
                  <a:extLst>
                    <a:ext uri="{9D8B030D-6E8A-4147-A177-3AD203B41FA5}">
                      <a16:colId xmlns:a16="http://schemas.microsoft.com/office/drawing/2014/main" val="1433352190"/>
                    </a:ext>
                  </a:extLst>
                </a:gridCol>
                <a:gridCol w="1927412">
                  <a:extLst>
                    <a:ext uri="{9D8B030D-6E8A-4147-A177-3AD203B41FA5}">
                      <a16:colId xmlns:a16="http://schemas.microsoft.com/office/drawing/2014/main" val="3920236612"/>
                    </a:ext>
                  </a:extLst>
                </a:gridCol>
                <a:gridCol w="1649506">
                  <a:extLst>
                    <a:ext uri="{9D8B030D-6E8A-4147-A177-3AD203B41FA5}">
                      <a16:colId xmlns:a16="http://schemas.microsoft.com/office/drawing/2014/main" val="434171081"/>
                    </a:ext>
                  </a:extLst>
                </a:gridCol>
                <a:gridCol w="1694329">
                  <a:extLst>
                    <a:ext uri="{9D8B030D-6E8A-4147-A177-3AD203B41FA5}">
                      <a16:colId xmlns:a16="http://schemas.microsoft.com/office/drawing/2014/main" val="2384678656"/>
                    </a:ext>
                  </a:extLst>
                </a:gridCol>
                <a:gridCol w="2094882">
                  <a:extLst>
                    <a:ext uri="{9D8B030D-6E8A-4147-A177-3AD203B41FA5}">
                      <a16:colId xmlns:a16="http://schemas.microsoft.com/office/drawing/2014/main" val="2285209099"/>
                    </a:ext>
                  </a:extLst>
                </a:gridCol>
              </a:tblGrid>
              <a:tr h="569287">
                <a:tc>
                  <a:txBody>
                    <a:bodyPr/>
                    <a:lstStyle/>
                    <a:p>
                      <a:endParaRPr lang="en-US" sz="1800" b="1">
                        <a:latin typeface="Arial" panose="020B0604020202020204" pitchFamily="34" charset="0"/>
                        <a:cs typeface="Arial" panose="020B0604020202020204" pitchFamily="34" charset="0"/>
                      </a:endParaRPr>
                    </a:p>
                  </a:txBody>
                  <a:tcPr>
                    <a:solidFill>
                      <a:srgbClr val="1B51A4"/>
                    </a:solidFill>
                  </a:tcPr>
                </a:tc>
                <a:tc>
                  <a:txBody>
                    <a:bodyPr/>
                    <a:lstStyle/>
                    <a:p>
                      <a:pPr algn="ctr"/>
                      <a:r>
                        <a:rPr lang="en-US" sz="1400" b="1">
                          <a:solidFill>
                            <a:schemeClr val="bg1"/>
                          </a:solidFill>
                        </a:rPr>
                        <a:t>AirLife</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a:solidFill>
                            <a:schemeClr val="bg1"/>
                          </a:solidFill>
                        </a:rPr>
                        <a:t>Medtronic</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a:solidFill>
                            <a:schemeClr val="bg1"/>
                          </a:solidFill>
                        </a:rPr>
                        <a:t>Teleflex</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algn="ctr"/>
                      <a:r>
                        <a:rPr lang="en-US" sz="1400" b="1">
                          <a:solidFill>
                            <a:schemeClr val="bg1"/>
                          </a:solidFill>
                        </a:rPr>
                        <a:t>Cardinal Health</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a:solidFill>
                            <a:schemeClr val="bg1"/>
                          </a:solidFill>
                        </a:rPr>
                        <a:t>Cook Medical</a:t>
                      </a:r>
                      <a:endParaRPr lang="en-US" sz="1400" b="1">
                        <a:solidFill>
                          <a:schemeClr val="bg1"/>
                        </a:solidFill>
                        <a:latin typeface="Arial" panose="020B0604020202020204" pitchFamily="34" charset="0"/>
                        <a:cs typeface="Arial" panose="020B0604020202020204" pitchFamily="34" charset="0"/>
                      </a:endParaRPr>
                    </a:p>
                  </a:txBody>
                  <a:tcPr anchor="ctr">
                    <a:solidFill>
                      <a:srgbClr val="1B51A4"/>
                    </a:solidFill>
                  </a:tcPr>
                </a:tc>
                <a:extLst>
                  <a:ext uri="{0D108BD9-81ED-4DB2-BD59-A6C34878D82A}">
                    <a16:rowId xmlns:a16="http://schemas.microsoft.com/office/drawing/2014/main" val="1920091827"/>
                  </a:ext>
                </a:extLst>
              </a:tr>
              <a:tr h="1182578">
                <a:tc>
                  <a:txBody>
                    <a:bodyPr/>
                    <a:lstStyle/>
                    <a:p>
                      <a:pPr marL="0" algn="l" defTabSz="457200" rtl="0" eaLnBrk="1" latinLnBrk="0" hangingPunct="1"/>
                      <a:r>
                        <a:rPr lang="en-US" sz="1050" b="1" kern="1200">
                          <a:solidFill>
                            <a:schemeClr val="bg1"/>
                          </a:solidFill>
                        </a:rPr>
                        <a:t>Stylet</a:t>
                      </a:r>
                      <a:endParaRPr lang="en-US" sz="1050" b="1" kern="1200">
                        <a:solidFill>
                          <a:schemeClr val="bg1"/>
                        </a:solidFill>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00" b="1" kern="1200" err="1">
                          <a:solidFill>
                            <a:schemeClr val="bg1"/>
                          </a:solidFill>
                        </a:rPr>
                        <a:t>SunSlip</a:t>
                      </a:r>
                      <a:r>
                        <a:rPr lang="en-US" sz="1000" b="1" kern="1200">
                          <a:solidFill>
                            <a:schemeClr val="bg1"/>
                          </a:solidFill>
                        </a:rPr>
                        <a:t> Stylet</a:t>
                      </a:r>
                    </a:p>
                    <a:p>
                      <a:pPr algn="ctr"/>
                      <a:r>
                        <a:rPr lang="en-US" sz="1000" b="1" kern="1200">
                          <a:solidFill>
                            <a:schemeClr val="bg1"/>
                          </a:solidFill>
                        </a:rPr>
                        <a:t>Malleable aluminum PVC coated</a:t>
                      </a:r>
                    </a:p>
                    <a:p>
                      <a:pPr algn="ctr"/>
                      <a:r>
                        <a:rPr lang="en-US" sz="1000" b="1" kern="1200">
                          <a:solidFill>
                            <a:schemeClr val="bg1"/>
                          </a:solidFill>
                        </a:rPr>
                        <a:t>6, 10, 14 Fr</a:t>
                      </a:r>
                    </a:p>
                    <a:p>
                      <a:pPr algn="ctr"/>
                      <a:endParaRPr lang="en-US" sz="1000" b="1" baseline="30000">
                        <a:solidFill>
                          <a:schemeClr val="bg1"/>
                        </a:solidFill>
                        <a:latin typeface="Arial" panose="020B0604020202020204" pitchFamily="34" charset="0"/>
                        <a:cs typeface="Arial" panose="020B0604020202020204" pitchFamily="34" charset="0"/>
                      </a:endParaRPr>
                    </a:p>
                  </a:txBody>
                  <a:tcPr anchor="ctr">
                    <a:solidFill>
                      <a:srgbClr val="008557"/>
                    </a:solidFill>
                  </a:tcPr>
                </a:tc>
                <a:tc>
                  <a:txBody>
                    <a:bodyPr/>
                    <a:lstStyle/>
                    <a:p>
                      <a:pPr algn="ctr"/>
                      <a:r>
                        <a:rPr lang="en-US" sz="1000" kern="1200">
                          <a:solidFill>
                            <a:schemeClr val="tx1"/>
                          </a:solidFill>
                        </a:rPr>
                        <a:t>Shiley Intubating Stylet</a:t>
                      </a:r>
                    </a:p>
                    <a:p>
                      <a:pPr algn="ctr"/>
                      <a:r>
                        <a:rPr lang="en-US" sz="1000" kern="1200">
                          <a:solidFill>
                            <a:schemeClr val="tx1"/>
                          </a:solidFill>
                        </a:rPr>
                        <a:t>Malleable aluminum PVC coated</a:t>
                      </a:r>
                    </a:p>
                    <a:p>
                      <a:pPr algn="ctr"/>
                      <a:r>
                        <a:rPr lang="en-US" sz="1000" kern="1200">
                          <a:solidFill>
                            <a:schemeClr val="tx1"/>
                          </a:solidFill>
                        </a:rPr>
                        <a:t>6, 10, 14 Fr</a:t>
                      </a:r>
                    </a:p>
                    <a:p>
                      <a:pPr algn="ctr"/>
                      <a:endParaRPr lang="en-US" sz="1000" kern="1200">
                        <a:solidFill>
                          <a:schemeClr val="tx1"/>
                        </a:solidFill>
                      </a:endParaRPr>
                    </a:p>
                    <a:p>
                      <a:pPr algn="ctr"/>
                      <a:r>
                        <a:rPr lang="en-US" sz="1000" kern="1200">
                          <a:solidFill>
                            <a:schemeClr val="tx1"/>
                          </a:solidFill>
                        </a:rPr>
                        <a:t>Extended sheath</a:t>
                      </a:r>
                      <a:endParaRPr lang="en-US" sz="1000"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kern="1200">
                          <a:solidFill>
                            <a:schemeClr val="tx1"/>
                          </a:solidFill>
                        </a:rPr>
                        <a:t>RUSCH® FLEXI-SLIP™ STYLET</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kern="1200">
                          <a:solidFill>
                            <a:schemeClr val="tx1"/>
                          </a:solidFill>
                        </a:rPr>
                        <a:t>Malleable aluminum, </a:t>
                      </a:r>
                      <a:br>
                        <a:rPr lang="en-US" sz="1000" kern="1200">
                          <a:solidFill>
                            <a:schemeClr val="tx1"/>
                          </a:solidFill>
                        </a:rPr>
                      </a:br>
                      <a:r>
                        <a:rPr lang="en-US" sz="1000" kern="1200">
                          <a:solidFill>
                            <a:schemeClr val="tx1"/>
                          </a:solidFill>
                        </a:rPr>
                        <a:t>PVC coated</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kern="1200">
                          <a:solidFill>
                            <a:schemeClr val="tx1"/>
                          </a:solidFill>
                        </a:rPr>
                        <a:t>10, 12, 14 Fr</a:t>
                      </a:r>
                      <a:endParaRPr lang="en-US" sz="1000"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algn="ctr" defTabSz="914400" rtl="0" eaLnBrk="1" latinLnBrk="0" hangingPunct="1"/>
                      <a:r>
                        <a:rPr lang="en-US" sz="1000" kern="1200">
                          <a:solidFill>
                            <a:schemeClr val="tx1"/>
                          </a:solidFill>
                        </a:rPr>
                        <a:t>Malleable aluminum, </a:t>
                      </a:r>
                      <a:br>
                        <a:rPr lang="en-US" sz="1000" kern="1200">
                          <a:solidFill>
                            <a:schemeClr val="tx1"/>
                          </a:solidFill>
                        </a:rPr>
                      </a:br>
                      <a:r>
                        <a:rPr lang="en-US" sz="1000" kern="1200">
                          <a:solidFill>
                            <a:schemeClr val="tx1"/>
                          </a:solidFill>
                        </a:rPr>
                        <a:t>PVC coated</a:t>
                      </a:r>
                    </a:p>
                    <a:p>
                      <a:pPr marL="0" algn="ctr" defTabSz="914400" rtl="0" eaLnBrk="1" latinLnBrk="0" hangingPunct="1"/>
                      <a:r>
                        <a:rPr lang="en-US" sz="1000" kern="1200">
                          <a:solidFill>
                            <a:schemeClr val="tx1"/>
                          </a:solidFill>
                        </a:rPr>
                        <a:t>6, 10, 12, 12 Fr</a:t>
                      </a:r>
                      <a:endParaRPr lang="en-US" sz="1000"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algn="ctr" defTabSz="914400" rtl="0" eaLnBrk="1" latinLnBrk="0" hangingPunct="1"/>
                      <a:r>
                        <a:rPr lang="en-US" sz="1000" kern="1200">
                          <a:solidFill>
                            <a:schemeClr val="tx1"/>
                          </a:solidFill>
                        </a:rPr>
                        <a:t>-</a:t>
                      </a:r>
                      <a:endParaRPr lang="en-US" sz="1000" kern="1200">
                        <a:solidFill>
                          <a:schemeClr val="tx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3396665163"/>
                  </a:ext>
                </a:extLst>
              </a:tr>
              <a:tr h="142731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50" b="1" u="none" strike="noStrike" kern="1200" cap="none" spc="0" normalizeH="0" baseline="0" noProof="0">
                          <a:ln>
                            <a:noFill/>
                          </a:ln>
                          <a:solidFill>
                            <a:schemeClr val="bg1"/>
                          </a:solidFill>
                          <a:effectLst/>
                          <a:uLnTx/>
                          <a:uFillTx/>
                        </a:rPr>
                        <a:t>Introducer</a:t>
                      </a:r>
                      <a:endParaRPr kumimoji="0" lang="en-US" sz="1050" b="1"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txBody>
                  <a:tcPr anchor="ctr">
                    <a:solidFill>
                      <a:srgbClr val="1B51A4"/>
                    </a:solidFill>
                  </a:tcPr>
                </a:tc>
                <a:tc>
                  <a:txBody>
                    <a:bodyPr/>
                    <a:lstStyle/>
                    <a:p>
                      <a:pPr algn="ctr"/>
                      <a:r>
                        <a:rPr lang="en-US" sz="1050" b="1">
                          <a:solidFill>
                            <a:schemeClr val="bg1"/>
                          </a:solidFill>
                        </a:rPr>
                        <a:t>Blue bougie</a:t>
                      </a:r>
                    </a:p>
                    <a:p>
                      <a:pPr algn="ctr"/>
                      <a:r>
                        <a:rPr lang="en-US" sz="1000" b="1">
                          <a:solidFill>
                            <a:schemeClr val="bg1"/>
                          </a:solidFill>
                        </a:rPr>
                        <a:t>Straight, </a:t>
                      </a:r>
                      <a:r>
                        <a:rPr lang="en-US" sz="1000" b="1" err="1">
                          <a:solidFill>
                            <a:schemeClr val="bg1"/>
                          </a:solidFill>
                        </a:rPr>
                        <a:t>Coude</a:t>
                      </a:r>
                      <a:r>
                        <a:rPr lang="en-US" sz="1000" b="1">
                          <a:solidFill>
                            <a:schemeClr val="bg1"/>
                          </a:solidFill>
                        </a:rPr>
                        <a:t>, Pediatric</a:t>
                      </a:r>
                      <a:endParaRPr lang="en-US" sz="1000" b="1">
                        <a:solidFill>
                          <a:schemeClr val="bg1"/>
                        </a:solidFill>
                        <a:latin typeface="Arial" panose="020B0604020202020204" pitchFamily="34" charset="0"/>
                        <a:cs typeface="Arial" panose="020B0604020202020204" pitchFamily="34" charset="0"/>
                      </a:endParaRPr>
                    </a:p>
                  </a:txBody>
                  <a:tcPr anchor="ctr">
                    <a:solidFill>
                      <a:srgbClr val="008557"/>
                    </a:solidFill>
                  </a:tcPr>
                </a:tc>
                <a:tc>
                  <a:txBody>
                    <a:bodyPr/>
                    <a:lstStyle/>
                    <a:p>
                      <a:pPr algn="ctr"/>
                      <a:endParaRPr lang="en-US" sz="1200"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000" kern="1200" noProof="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algn="ctr" defTabSz="914400" rtl="0" eaLnBrk="1" latinLnBrk="0" hangingPunct="1"/>
                      <a:endParaRPr lang="en-US" sz="1000" kern="1200">
                        <a:solidFill>
                          <a:schemeClr val="tx1"/>
                        </a:solidFill>
                        <a:latin typeface="Arial" panose="020B0604020202020204" pitchFamily="34" charset="0"/>
                        <a:ea typeface="+mn-ea"/>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kern="1200" noProof="0" err="1">
                          <a:solidFill>
                            <a:schemeClr val="tx1"/>
                          </a:solidFill>
                        </a:rPr>
                        <a:t>Frova</a:t>
                      </a:r>
                      <a:r>
                        <a:rPr lang="en-US" sz="1000" kern="1200" noProof="0">
                          <a:solidFill>
                            <a:schemeClr val="tx1"/>
                          </a:solidFill>
                        </a:rPr>
                        <a:t> Intubating Introducer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kern="1200" noProof="0">
                          <a:solidFill>
                            <a:schemeClr val="tx1"/>
                          </a:solidFill>
                        </a:rPr>
                        <a:t>Vented tube exchanger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000" kern="1200" noProof="0">
                        <a:solidFill>
                          <a:schemeClr val="tx1"/>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1" kern="1200" noProof="0" err="1">
                          <a:solidFill>
                            <a:schemeClr val="tx1"/>
                          </a:solidFill>
                        </a:rPr>
                        <a:t>Anitree</a:t>
                      </a:r>
                      <a:r>
                        <a:rPr lang="en-US" sz="1000" b="1" kern="1200" noProof="0">
                          <a:solidFill>
                            <a:schemeClr val="tx1"/>
                          </a:solidFill>
                        </a:rPr>
                        <a:t> Intubation Catheter for SGA to ETT exchange (G57626)</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000" kern="1200" noProof="0">
                        <a:solidFill>
                          <a:schemeClr val="tx1"/>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kern="1200" noProof="0">
                          <a:solidFill>
                            <a:schemeClr val="tx1"/>
                          </a:solidFill>
                        </a:rPr>
                        <a:t>Cook Airway Exchange Catheter (vented)</a:t>
                      </a:r>
                      <a:endParaRPr lang="en-US" sz="1000" kern="1200" noProof="0">
                        <a:solidFill>
                          <a:schemeClr val="tx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741549868"/>
                  </a:ext>
                </a:extLst>
              </a:tr>
            </a:tbl>
          </a:graphicData>
        </a:graphic>
      </p:graphicFrame>
      <p:pic>
        <p:nvPicPr>
          <p:cNvPr id="6" name="Picture 5">
            <a:extLst>
              <a:ext uri="{FF2B5EF4-FFF2-40B4-BE49-F238E27FC236}">
                <a16:creationId xmlns:a16="http://schemas.microsoft.com/office/drawing/2014/main" id="{A788AC8A-2EE2-835F-7158-A46ADE699C21}"/>
              </a:ext>
            </a:extLst>
          </p:cNvPr>
          <p:cNvPicPr>
            <a:picLocks noChangeAspect="1"/>
          </p:cNvPicPr>
          <p:nvPr/>
        </p:nvPicPr>
        <p:blipFill>
          <a:blip r:embed="rId3"/>
          <a:stretch>
            <a:fillRect/>
          </a:stretch>
        </p:blipFill>
        <p:spPr>
          <a:xfrm>
            <a:off x="4673971" y="1243148"/>
            <a:ext cx="1031006" cy="1200386"/>
          </a:xfrm>
          <a:prstGeom prst="rect">
            <a:avLst/>
          </a:prstGeom>
        </p:spPr>
      </p:pic>
      <p:pic>
        <p:nvPicPr>
          <p:cNvPr id="8" name="Picture 7">
            <a:extLst>
              <a:ext uri="{FF2B5EF4-FFF2-40B4-BE49-F238E27FC236}">
                <a16:creationId xmlns:a16="http://schemas.microsoft.com/office/drawing/2014/main" id="{1AA8C81D-0A9C-E780-9C84-B7B3572B5675}"/>
              </a:ext>
            </a:extLst>
          </p:cNvPr>
          <p:cNvPicPr>
            <a:picLocks noChangeAspect="1"/>
          </p:cNvPicPr>
          <p:nvPr/>
        </p:nvPicPr>
        <p:blipFill>
          <a:blip r:embed="rId4"/>
          <a:stretch>
            <a:fillRect/>
          </a:stretch>
        </p:blipFill>
        <p:spPr>
          <a:xfrm rot="18064972">
            <a:off x="7950148" y="1599111"/>
            <a:ext cx="1454318" cy="379526"/>
          </a:xfrm>
          <a:prstGeom prst="rect">
            <a:avLst/>
          </a:prstGeom>
        </p:spPr>
      </p:pic>
      <p:pic>
        <p:nvPicPr>
          <p:cNvPr id="10" name="Picture 9">
            <a:extLst>
              <a:ext uri="{FF2B5EF4-FFF2-40B4-BE49-F238E27FC236}">
                <a16:creationId xmlns:a16="http://schemas.microsoft.com/office/drawing/2014/main" id="{61746297-51FA-F2E0-534D-861E63ACF220}"/>
              </a:ext>
            </a:extLst>
          </p:cNvPr>
          <p:cNvPicPr>
            <a:picLocks noChangeAspect="1"/>
          </p:cNvPicPr>
          <p:nvPr/>
        </p:nvPicPr>
        <p:blipFill>
          <a:blip r:embed="rId5"/>
          <a:stretch>
            <a:fillRect/>
          </a:stretch>
        </p:blipFill>
        <p:spPr>
          <a:xfrm rot="18101725">
            <a:off x="2398640" y="1632770"/>
            <a:ext cx="1354208" cy="421141"/>
          </a:xfrm>
          <a:prstGeom prst="rect">
            <a:avLst/>
          </a:prstGeom>
        </p:spPr>
      </p:pic>
      <p:pic>
        <p:nvPicPr>
          <p:cNvPr id="11" name="Picture 10">
            <a:extLst>
              <a:ext uri="{FF2B5EF4-FFF2-40B4-BE49-F238E27FC236}">
                <a16:creationId xmlns:a16="http://schemas.microsoft.com/office/drawing/2014/main" id="{9325C1A3-7A3D-2DBE-B70B-C27BB6321225}"/>
              </a:ext>
            </a:extLst>
          </p:cNvPr>
          <p:cNvPicPr>
            <a:picLocks noChangeAspect="1"/>
          </p:cNvPicPr>
          <p:nvPr/>
        </p:nvPicPr>
        <p:blipFill>
          <a:blip r:embed="rId5"/>
          <a:stretch>
            <a:fillRect/>
          </a:stretch>
        </p:blipFill>
        <p:spPr>
          <a:xfrm rot="18101725">
            <a:off x="6354364" y="1588188"/>
            <a:ext cx="1354208" cy="421141"/>
          </a:xfrm>
          <a:prstGeom prst="rect">
            <a:avLst/>
          </a:prstGeom>
        </p:spPr>
      </p:pic>
      <p:pic>
        <p:nvPicPr>
          <p:cNvPr id="1026" name="Picture 2">
            <a:extLst>
              <a:ext uri="{FF2B5EF4-FFF2-40B4-BE49-F238E27FC236}">
                <a16:creationId xmlns:a16="http://schemas.microsoft.com/office/drawing/2014/main" id="{90E82C1B-49E2-33B8-7113-C240ABD5AE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61774" y="1087920"/>
            <a:ext cx="1831339" cy="137350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2E25E29-9A56-0352-B75C-DD20358D8FB3}"/>
              </a:ext>
            </a:extLst>
          </p:cNvPr>
          <p:cNvSpPr txBox="1"/>
          <p:nvPr/>
        </p:nvSpPr>
        <p:spPr>
          <a:xfrm>
            <a:off x="6492657" y="5798506"/>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SunMed Bougie Lit Sheet</a:t>
            </a:r>
            <a:endParaRPr lang="en-US">
              <a:cs typeface="Arial"/>
            </a:endParaRPr>
          </a:p>
          <a:p>
            <a:endParaRPr lang="en-US">
              <a:cs typeface="Arial"/>
            </a:endParaRPr>
          </a:p>
          <a:p>
            <a:pPr algn="ctr"/>
            <a:endParaRPr lang="en-US">
              <a:cs typeface="Arial"/>
            </a:endParaRPr>
          </a:p>
        </p:txBody>
      </p:sp>
      <p:sp>
        <p:nvSpPr>
          <p:cNvPr id="7" name="TextBox 6">
            <a:extLst>
              <a:ext uri="{FF2B5EF4-FFF2-40B4-BE49-F238E27FC236}">
                <a16:creationId xmlns:a16="http://schemas.microsoft.com/office/drawing/2014/main" id="{2F6B3AB8-4B83-4879-5E26-F5836B889B25}"/>
              </a:ext>
            </a:extLst>
          </p:cNvPr>
          <p:cNvSpPr txBox="1"/>
          <p:nvPr/>
        </p:nvSpPr>
        <p:spPr>
          <a:xfrm>
            <a:off x="1628384" y="5808945"/>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8"/>
              </a:rPr>
              <a:t>SunMed Stylet Lit Sheet</a:t>
            </a:r>
            <a:endParaRPr lang="en-US">
              <a:cs typeface="Arial"/>
            </a:endParaRPr>
          </a:p>
          <a:p>
            <a:endParaRPr lang="en-US">
              <a:cs typeface="Arial"/>
            </a:endParaRPr>
          </a:p>
          <a:p>
            <a:pPr algn="ctr"/>
            <a:endParaRPr lang="en-US">
              <a:cs typeface="Arial"/>
            </a:endParaRPr>
          </a:p>
        </p:txBody>
      </p:sp>
    </p:spTree>
    <p:extLst>
      <p:ext uri="{BB962C8B-B14F-4D97-AF65-F5344CB8AC3E}">
        <p14:creationId xmlns:p14="http://schemas.microsoft.com/office/powerpoint/2010/main" val="1114030708"/>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70B96-E6BA-3CCE-487C-08AB6A7BEA5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BCAA48-8C09-B672-9B7B-5F48EF9F2128}"/>
              </a:ext>
            </a:extLst>
          </p:cNvPr>
          <p:cNvSpPr>
            <a:spLocks noGrp="1"/>
          </p:cNvSpPr>
          <p:nvPr>
            <p:ph type="sldNum" sz="quarter" idx="4"/>
          </p:nvPr>
        </p:nvSpPr>
        <p:spPr>
          <a:xfrm>
            <a:off x="10810215" y="6443853"/>
            <a:ext cx="830696" cy="281997"/>
          </a:xfrm>
        </p:spPr>
        <p:txBody>
          <a:bodyPr/>
          <a:lstStyle/>
          <a:p>
            <a:fld id="{065D75E3-62B6-C44A-8295-14DF27978E1A}" type="slidenum">
              <a:rPr lang="en-US" smtClean="0"/>
              <a:pPr/>
              <a:t>316</a:t>
            </a:fld>
            <a:endParaRPr lang="en-US"/>
          </a:p>
        </p:txBody>
      </p:sp>
      <p:sp>
        <p:nvSpPr>
          <p:cNvPr id="3" name="Title 2">
            <a:extLst>
              <a:ext uri="{FF2B5EF4-FFF2-40B4-BE49-F238E27FC236}">
                <a16:creationId xmlns:a16="http://schemas.microsoft.com/office/drawing/2014/main" id="{7A6CADC7-3086-C4FF-994D-80BA779F8411}"/>
              </a:ext>
            </a:extLst>
          </p:cNvPr>
          <p:cNvSpPr>
            <a:spLocks noGrp="1"/>
          </p:cNvSpPr>
          <p:nvPr>
            <p:ph type="title"/>
          </p:nvPr>
        </p:nvSpPr>
        <p:spPr>
          <a:xfrm>
            <a:off x="3329609" y="3676303"/>
            <a:ext cx="8311302" cy="2635399"/>
          </a:xfrm>
        </p:spPr>
        <p:txBody>
          <a:bodyPr>
            <a:normAutofit/>
          </a:bodyPr>
          <a:lstStyle/>
          <a:p>
            <a:r>
              <a:rPr lang="en-US"/>
              <a:t>Thank You!</a:t>
            </a:r>
          </a:p>
        </p:txBody>
      </p:sp>
    </p:spTree>
    <p:extLst>
      <p:ext uri="{BB962C8B-B14F-4D97-AF65-F5344CB8AC3E}">
        <p14:creationId xmlns:p14="http://schemas.microsoft.com/office/powerpoint/2010/main" val="3820558691"/>
      </p:ext>
    </p:extLst>
  </p:cSld>
  <p:clrMapOvr>
    <a:masterClrMapping/>
  </p:clrMapOvr>
</p:sld>
</file>

<file path=ppt/theme/theme1.xml><?xml version="1.0" encoding="utf-8"?>
<a:theme xmlns:a="http://schemas.openxmlformats.org/drawingml/2006/main" name="AirLif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keting KPI Presentation 052023.potx" id="{271F2D1B-EFE1-4A0F-A9F5-40BEFF72D0A1}" vid="{105D4547-4B97-48C8-8312-8BB17C07D6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o xmlns="05fe8802-1c7e-4c63-a744-d3ad4249c00e" xsi:nil="true"/>
    <JULIO xmlns="05fe8802-1c7e-4c63-a744-d3ad4249c00e" xsi:nil="true"/>
    <FolderNumber xmlns="05fe8802-1c7e-4c63-a744-d3ad4249c00e" xsi:nil="true"/>
    <_Flow_SignoffStatus xmlns="05fe8802-1c7e-4c63-a744-d3ad4249c00e" xsi:nil="true"/>
    <Folder_x0023_ xmlns="05fe8802-1c7e-4c63-a744-d3ad4249c00e">1</Folder_x0023_>
    <lcf76f155ced4ddcb4097134ff3c332f xmlns="05fe8802-1c7e-4c63-a744-d3ad4249c00e">
      <Terms xmlns="http://schemas.microsoft.com/office/infopath/2007/PartnerControls"/>
    </lcf76f155ced4ddcb4097134ff3c332f>
    <TaxCatchAll xmlns="50b6b7bc-82fb-48e8-879e-7335a231a96e" xsi:nil="true"/>
    <DateNow xmlns="05fe8802-1c7e-4c63-a744-d3ad4249c00e" xsi:nil="true"/>
    <Catagory xmlns="05fe8802-1c7e-4c63-a744-d3ad4249c00e" xsi:nil="true"/>
    <Validation_x0023_ xmlns="05fe8802-1c7e-4c63-a744-d3ad4249c00e" xsi:nil="true"/>
    <Image xmlns="05fe8802-1c7e-4c63-a744-d3ad4249c00e" xsi:nil="true"/>
    <LastModified xmlns="05fe8802-1c7e-4c63-a744-d3ad4249c0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D8E6B1B7E30242B6F9762BE7D3A811" ma:contentTypeVersion="31" ma:contentTypeDescription="Create a new document." ma:contentTypeScope="" ma:versionID="7fdc2cfaf52c7c560734a773867ef1d3">
  <xsd:schema xmlns:xsd="http://www.w3.org/2001/XMLSchema" xmlns:xs="http://www.w3.org/2001/XMLSchema" xmlns:p="http://schemas.microsoft.com/office/2006/metadata/properties" xmlns:ns2="05fe8802-1c7e-4c63-a744-d3ad4249c00e" xmlns:ns3="50b6b7bc-82fb-48e8-879e-7335a231a96e" targetNamespace="http://schemas.microsoft.com/office/2006/metadata/properties" ma:root="true" ma:fieldsID="d03f016e84b4116d83fd533efda41a7f" ns2:_="" ns3:_="">
    <xsd:import namespace="05fe8802-1c7e-4c63-a744-d3ad4249c00e"/>
    <xsd:import namespace="50b6b7bc-82fb-48e8-879e-7335a231a96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DateTaken" minOccurs="0"/>
                <xsd:element ref="ns2:MediaLengthInSeconds" minOccurs="0"/>
                <xsd:element ref="ns2:MediaServiceLocation" minOccurs="0"/>
                <xsd:element ref="ns2:lcf76f155ced4ddcb4097134ff3c332f" minOccurs="0"/>
                <xsd:element ref="ns3:TaxCatchAll" minOccurs="0"/>
                <xsd:element ref="ns3:SharedWithUsers" minOccurs="0"/>
                <xsd:element ref="ns3:SharedWithDetails" minOccurs="0"/>
                <xsd:element ref="ns2:Image" minOccurs="0"/>
                <xsd:element ref="ns2:mo" minOccurs="0"/>
                <xsd:element ref="ns2:LastModified" minOccurs="0"/>
                <xsd:element ref="ns2:FolderNumber" minOccurs="0"/>
                <xsd:element ref="ns2:Validation_x0023_" minOccurs="0"/>
                <xsd:element ref="ns2:Folder_x0023_" minOccurs="0"/>
                <xsd:element ref="ns2:DateNow" minOccurs="0"/>
                <xsd:element ref="ns2:MediaServiceObjectDetectorVersions" minOccurs="0"/>
                <xsd:element ref="ns2:MediaServiceSearchProperties" minOccurs="0"/>
                <xsd:element ref="ns2:_Flow_SignoffStatus" minOccurs="0"/>
                <xsd:element ref="ns2:MediaServiceBillingMetadata" minOccurs="0"/>
                <xsd:element ref="ns2:JULIO" minOccurs="0"/>
                <xsd:element ref="ns2:Cata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fe8802-1c7e-4c63-a744-d3ad4249c0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376f51eb-9e79-45c4-851c-b5c9ecafc73f" ma:termSetId="09814cd3-568e-fe90-9814-8d621ff8fb84" ma:anchorId="fba54fb3-c3e1-fe81-a776-ca4b69148c4d" ma:open="true" ma:isKeyword="false">
      <xsd:complexType>
        <xsd:sequence>
          <xsd:element ref="pc:Terms" minOccurs="0" maxOccurs="1"/>
        </xsd:sequence>
      </xsd:complexType>
    </xsd:element>
    <xsd:element name="Image" ma:index="24" nillable="true" ma:displayName="Image" ma:format="Thumbnail" ma:internalName="Image">
      <xsd:simpleType>
        <xsd:restriction base="dms:Unknown"/>
      </xsd:simpleType>
    </xsd:element>
    <xsd:element name="mo" ma:index="25" nillable="true" ma:displayName="mo" ma:format="Dropdown" ma:indexed="true" ma:internalName="mo" ma:percentage="FALSE">
      <xsd:simpleType>
        <xsd:restriction base="dms:Number"/>
      </xsd:simpleType>
    </xsd:element>
    <xsd:element name="LastModified" ma:index="26" nillable="true" ma:displayName="Last Modified" ma:format="DateOnly" ma:internalName="LastModified">
      <xsd:simpleType>
        <xsd:restriction base="dms:DateTime"/>
      </xsd:simpleType>
    </xsd:element>
    <xsd:element name="FolderNumber" ma:index="27" nillable="true" ma:displayName="Folder Number" ma:decimals="0" ma:format="Dropdown" ma:internalName="FolderNumber" ma:percentage="FALSE">
      <xsd:simpleType>
        <xsd:restriction base="dms:Number"/>
      </xsd:simpleType>
    </xsd:element>
    <xsd:element name="Validation_x0023_" ma:index="28" nillable="true" ma:displayName="Validation #" ma:format="Dropdown" ma:internalName="Validation_x0023_">
      <xsd:simpleType>
        <xsd:restriction base="dms:Text">
          <xsd:maxLength value="255"/>
        </xsd:restriction>
      </xsd:simpleType>
    </xsd:element>
    <xsd:element name="Folder_x0023_" ma:index="29" nillable="true" ma:displayName="Folder #" ma:default="1" ma:format="Dropdown" ma:internalName="Folder_x0023_" ma:percentage="FALSE">
      <xsd:simpleType>
        <xsd:restriction base="dms:Number"/>
      </xsd:simpleType>
    </xsd:element>
    <xsd:element name="DateNow" ma:index="30" nillable="true" ma:displayName="Date Now" ma:format="DateOnly" ma:internalName="DateNow">
      <xsd:simpleType>
        <xsd:restriction base="dms:DateTim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2" nillable="true" ma:displayName="MediaServiceSearchProperties" ma:hidden="true" ma:internalName="MediaServiceSearchProperties" ma:readOnly="true">
      <xsd:simpleType>
        <xsd:restriction base="dms:Note"/>
      </xsd:simpleType>
    </xsd:element>
    <xsd:element name="_Flow_SignoffStatus" ma:index="33" nillable="true" ma:displayName="Sign-off status" ma:internalName="Sign_x002d_off_x0020_status">
      <xsd:simpleType>
        <xsd:restriction base="dms:Text"/>
      </xsd:simpleType>
    </xsd:element>
    <xsd:element name="MediaServiceBillingMetadata" ma:index="34" nillable="true" ma:displayName="MediaServiceBillingMetadata" ma:hidden="true" ma:internalName="MediaServiceBillingMetadata" ma:readOnly="true">
      <xsd:simpleType>
        <xsd:restriction base="dms:Note"/>
      </xsd:simpleType>
    </xsd:element>
    <xsd:element name="JULIO" ma:index="35" nillable="true" ma:displayName="JULIO" ma:format="Dropdown" ma:internalName="JULIO">
      <xsd:simpleType>
        <xsd:restriction base="dms:Text">
          <xsd:maxLength value="255"/>
        </xsd:restriction>
      </xsd:simpleType>
    </xsd:element>
    <xsd:element name="Catagory" ma:index="36" nillable="true" ma:displayName="Catagory" ma:format="Dropdown" ma:internalName="Catagory">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b6b7bc-82fb-48e8-879e-7335a231a96e"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a22aabfd-e979-40ef-a5ac-047678663beb}" ma:internalName="TaxCatchAll" ma:showField="CatchAllData" ma:web="50b6b7bc-82fb-48e8-879e-7335a231a96e">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5BA3E4-6A4E-4EB8-B8C7-F92961ECF962}">
  <ds:schemaRefs>
    <ds:schemaRef ds:uri="0743c35b-1ff2-46f9-8414-f42a2a0a6df2"/>
    <ds:schemaRef ds:uri="http://purl.org/dc/elements/1.1/"/>
    <ds:schemaRef ds:uri="http://purl.org/dc/term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f9966237-efde-4db9-b733-ca53c70ca6c6"/>
    <ds:schemaRef ds:uri="http://schemas.microsoft.com/office/2006/metadata/properties"/>
    <ds:schemaRef ds:uri="http://www.w3.org/XML/1998/namespace"/>
    <ds:schemaRef ds:uri="05fe8802-1c7e-4c63-a744-d3ad4249c00e"/>
    <ds:schemaRef ds:uri="50b6b7bc-82fb-48e8-879e-7335a231a96e"/>
  </ds:schemaRefs>
</ds:datastoreItem>
</file>

<file path=customXml/itemProps2.xml><?xml version="1.0" encoding="utf-8"?>
<ds:datastoreItem xmlns:ds="http://schemas.openxmlformats.org/officeDocument/2006/customXml" ds:itemID="{880CFCDF-1308-4D4C-9CEF-BC1A3C469EC6}">
  <ds:schemaRefs>
    <ds:schemaRef ds:uri="http://schemas.microsoft.com/sharepoint/v3/contenttype/forms"/>
  </ds:schemaRefs>
</ds:datastoreItem>
</file>

<file path=customXml/itemProps3.xml><?xml version="1.0" encoding="utf-8"?>
<ds:datastoreItem xmlns:ds="http://schemas.openxmlformats.org/officeDocument/2006/customXml" ds:itemID="{D6D93E0B-9930-4BBE-AAB6-27525BB3F3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5fe8802-1c7e-4c63-a744-d3ad4249c00e"/>
    <ds:schemaRef ds:uri="50b6b7bc-82fb-48e8-879e-7335a231a9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10619</TotalTime>
  <Words>34695</Words>
  <Application>Microsoft Office PowerPoint</Application>
  <PresentationFormat>Widescreen</PresentationFormat>
  <Paragraphs>8030</Paragraphs>
  <Slides>316</Slides>
  <Notes>285</Notes>
  <HiddenSlides>2</HiddenSlides>
  <MMClips>2</MMClips>
  <ScaleCrop>false</ScaleCrop>
  <HeadingPairs>
    <vt:vector size="4" baseType="variant">
      <vt:variant>
        <vt:lpstr>Theme</vt:lpstr>
      </vt:variant>
      <vt:variant>
        <vt:i4>1</vt:i4>
      </vt:variant>
      <vt:variant>
        <vt:lpstr>Slide Titles</vt:lpstr>
      </vt:variant>
      <vt:variant>
        <vt:i4>316</vt:i4>
      </vt:variant>
    </vt:vector>
  </HeadingPairs>
  <TitlesOfParts>
    <vt:vector size="317" baseType="lpstr">
      <vt:lpstr>AirLife Theme</vt:lpstr>
      <vt:lpstr>TSM Product Information</vt:lpstr>
      <vt:lpstr>PowerPoint Presentation</vt:lpstr>
      <vt:lpstr>Pressure Infusion Bags </vt:lpstr>
      <vt:lpstr>Pressure Infusion Bags</vt:lpstr>
      <vt:lpstr>Clinical Application</vt:lpstr>
      <vt:lpstr>Pressure Infusion Bag - Considerations</vt:lpstr>
      <vt:lpstr>AirLife Branded Product Portfolio</vt:lpstr>
      <vt:lpstr>AirLife Portfolio</vt:lpstr>
      <vt:lpstr>Item Attributes </vt:lpstr>
      <vt:lpstr>Pressure Infusion Bag Instructions For Use (IFU)</vt:lpstr>
      <vt:lpstr>GPO Contracts</vt:lpstr>
      <vt:lpstr>Domestic Market Share</vt:lpstr>
      <vt:lpstr>Competitor Overview: Medline</vt:lpstr>
      <vt:lpstr>Competitor Overview: Merit Medical</vt:lpstr>
      <vt:lpstr>PIB -  Selling Strategy</vt:lpstr>
      <vt:lpstr>Objection Handling</vt:lpstr>
      <vt:lpstr>Private Label Product Portfolio</vt:lpstr>
      <vt:lpstr>PowerPoint Presentation</vt:lpstr>
      <vt:lpstr>PIB: Questions to Ask</vt:lpstr>
      <vt:lpstr>PIB: Key Selling Points</vt:lpstr>
      <vt:lpstr>Leadwires </vt:lpstr>
      <vt:lpstr>X2 Market Dynamics Overview</vt:lpstr>
      <vt:lpstr>Leadwires</vt:lpstr>
      <vt:lpstr>Why Disposable Leadwires?</vt:lpstr>
      <vt:lpstr>Cardinal Health</vt:lpstr>
      <vt:lpstr>3M and Philips</vt:lpstr>
      <vt:lpstr>Monitoring Cables /Leads (Kepler)</vt:lpstr>
      <vt:lpstr>Leadwires: Contracts</vt:lpstr>
      <vt:lpstr>PowerPoint Presentation</vt:lpstr>
      <vt:lpstr>Leadwires: Questions to Ask</vt:lpstr>
      <vt:lpstr>Leadwires: Questions to Ask</vt:lpstr>
      <vt:lpstr>Leadwires: Key Selling Points</vt:lpstr>
      <vt:lpstr>Leadwires: Key Selling Points</vt:lpstr>
      <vt:lpstr>Leadwires: Objection Handling</vt:lpstr>
      <vt:lpstr>Leadwires: Objection Handling</vt:lpstr>
      <vt:lpstr>Capnography (EtCO2) </vt:lpstr>
      <vt:lpstr>Market Dynamics Overview</vt:lpstr>
      <vt:lpstr>EtCO2 Product Portfolio</vt:lpstr>
      <vt:lpstr>Patient Interfaces</vt:lpstr>
      <vt:lpstr>POM (Procedure Oxygen Mask)</vt:lpstr>
      <vt:lpstr>Monitoring Interfaces</vt:lpstr>
      <vt:lpstr>Salter Reflective Connector Cannulas</vt:lpstr>
      <vt:lpstr>Common Objections – Medtronic</vt:lpstr>
      <vt:lpstr>Messaging against Medtronic</vt:lpstr>
      <vt:lpstr>Messaging against Medtronic</vt:lpstr>
      <vt:lpstr>EtCO2</vt:lpstr>
      <vt:lpstr>Capnography: Contracts</vt:lpstr>
      <vt:lpstr>PowerPoint Presentation</vt:lpstr>
      <vt:lpstr>SalterSTAT: Questions to Ask</vt:lpstr>
      <vt:lpstr>SalterSTAT: Key Selling Points</vt:lpstr>
      <vt:lpstr>SalterSTAT: Objection Handling</vt:lpstr>
      <vt:lpstr>SalterSTAT: Objection Handling</vt:lpstr>
      <vt:lpstr>Anesthesia Circuits and Masks</vt:lpstr>
      <vt:lpstr>Anesthesia Circuit Product Portfolio</vt:lpstr>
      <vt:lpstr>Parts and Pieces</vt:lpstr>
      <vt:lpstr>Circuit Types – Brands: Westmed &amp; Vital Signs</vt:lpstr>
      <vt:lpstr>Competition</vt:lpstr>
      <vt:lpstr>Competition</vt:lpstr>
      <vt:lpstr>AMBU / Manifold</vt:lpstr>
      <vt:lpstr>Common Objections - Medline</vt:lpstr>
      <vt:lpstr>Breathing Masks: Features</vt:lpstr>
      <vt:lpstr>Mask Portfolio</vt:lpstr>
      <vt:lpstr>Medisorb and Medisorb EF CO2 Absorbent</vt:lpstr>
      <vt:lpstr>Competitors</vt:lpstr>
      <vt:lpstr>Comparative CO2 Absorbent Study</vt:lpstr>
      <vt:lpstr>Competitive Notes</vt:lpstr>
      <vt:lpstr>Anesthesia Circuits and Masks</vt:lpstr>
      <vt:lpstr>Anesthesia Circuits / Absorbents: Contracts</vt:lpstr>
      <vt:lpstr>PowerPoint Presentation</vt:lpstr>
      <vt:lpstr>PowerPoint Presentation</vt:lpstr>
      <vt:lpstr>Anesthesia Circuits / Absorbents: Questions to Ask</vt:lpstr>
      <vt:lpstr>Anesthesia Circuits / Absorbents: Key Selling Points</vt:lpstr>
      <vt:lpstr>Anesthesia Circuits / Absorbents: Objection Handling</vt:lpstr>
      <vt:lpstr>SuperNO2VA® Et  </vt:lpstr>
      <vt:lpstr>Who? </vt:lpstr>
      <vt:lpstr>Quick Tip – SuperNO2VA et Mask Selection </vt:lpstr>
      <vt:lpstr>PowerPoint Presentation</vt:lpstr>
      <vt:lpstr>PowerPoint Presentation</vt:lpstr>
      <vt:lpstr>SuperNO2VA Et: Questions to Ask</vt:lpstr>
      <vt:lpstr>SuperNO2VA Et: Key Selling Points</vt:lpstr>
      <vt:lpstr>PowerPoint Presentation</vt:lpstr>
      <vt:lpstr>PowerPoint Presentation</vt:lpstr>
      <vt:lpstr>PowerPoint Presentation</vt:lpstr>
      <vt:lpstr>AirLife DuoTherm®</vt:lpstr>
      <vt:lpstr>Market Dynamics Overview</vt:lpstr>
      <vt:lpstr>AirLife DuoTherm® Humidification System</vt:lpstr>
      <vt:lpstr>DuoTherm System Overview </vt:lpstr>
      <vt:lpstr>Rainout Control – DuoTherm™ vs Competitor over 24 hr. Test Period</vt:lpstr>
      <vt:lpstr>PowerPoint Presentation</vt:lpstr>
      <vt:lpstr>Competitive Visual</vt:lpstr>
      <vt:lpstr>Temp Probe Comparison </vt:lpstr>
      <vt:lpstr>AirLife DuoTherm</vt:lpstr>
      <vt:lpstr>Fisher and Paykel – MR850</vt:lpstr>
      <vt:lpstr>DuoTherm Vs MR850 – Display Screen</vt:lpstr>
      <vt:lpstr>DuoTherm Vs MR850 – Circuits</vt:lpstr>
      <vt:lpstr>PowerPoint Presentation</vt:lpstr>
      <vt:lpstr>DuoTherm: Questions to Ask</vt:lpstr>
      <vt:lpstr>DuoTherm: Key Selling Points</vt:lpstr>
      <vt:lpstr>DuoTherm: Key Selling Points</vt:lpstr>
      <vt:lpstr>DuoTherm: Key Selling Points</vt:lpstr>
      <vt:lpstr>DuoTherm: Objection Handling</vt:lpstr>
      <vt:lpstr>Humidification  (Sterile Water &amp; Saline)   </vt:lpstr>
      <vt:lpstr>Market Dynamics Overview</vt:lpstr>
      <vt:lpstr>Inhalation Water Use</vt:lpstr>
      <vt:lpstr>Sterile Water &amp; Saline</vt:lpstr>
      <vt:lpstr>How Dose Humidification Fit in Respiratory Care</vt:lpstr>
      <vt:lpstr>Pre-filled Bubble Humidifier</vt:lpstr>
      <vt:lpstr>Competition – Bubble Humidifiers</vt:lpstr>
      <vt:lpstr>Pre-filled Large Volume Nebulizers</vt:lpstr>
      <vt:lpstr>Competition – Pre-filled Large Volume Nebulizers</vt:lpstr>
      <vt:lpstr>Irrigation Solutions</vt:lpstr>
      <vt:lpstr>Modudose Unit Does Solution</vt:lpstr>
      <vt:lpstr>Competition</vt:lpstr>
      <vt:lpstr>Flex Bags and Hanging Bottles</vt:lpstr>
      <vt:lpstr>Competition</vt:lpstr>
      <vt:lpstr>Competitive Landscape</vt:lpstr>
      <vt:lpstr>Safety Risk: Inhalation water vs IV Fluids</vt:lpstr>
      <vt:lpstr>How is risk mitigated today?</vt:lpstr>
      <vt:lpstr>FC0010 – Flexible Hanging Container</vt:lpstr>
      <vt:lpstr>AirLife Flex Container vs AirLife Flex Bag</vt:lpstr>
      <vt:lpstr>AirLife Flex Container vs SensiMedical Flex Bag</vt:lpstr>
      <vt:lpstr>Health Systems</vt:lpstr>
      <vt:lpstr>GO ALL IN!</vt:lpstr>
      <vt:lpstr>Customer Targets</vt:lpstr>
      <vt:lpstr>Water: Contracts</vt:lpstr>
      <vt:lpstr>PowerPoint Presentation</vt:lpstr>
      <vt:lpstr>Sterile Water &amp; Saline: Questions to Ask</vt:lpstr>
      <vt:lpstr>Water: Key Selling Points</vt:lpstr>
      <vt:lpstr>Non-Invasive Ventilation  </vt:lpstr>
      <vt:lpstr>Non-Invasive Ventilation (NIV)</vt:lpstr>
      <vt:lpstr>AirLife Portfolio </vt:lpstr>
      <vt:lpstr>Non-Heated NIV Circuit</vt:lpstr>
      <vt:lpstr>Adult NIV Heated Circuit</vt:lpstr>
      <vt:lpstr>PowerPoint Presentation</vt:lpstr>
      <vt:lpstr>PowerPoint Presentation</vt:lpstr>
      <vt:lpstr>PowerPoint Presentation</vt:lpstr>
      <vt:lpstr>Competition</vt:lpstr>
      <vt:lpstr>NIV: Contracts</vt:lpstr>
      <vt:lpstr>PowerPoint Presentation</vt:lpstr>
      <vt:lpstr>NIV: Questions to Ask</vt:lpstr>
      <vt:lpstr>NIV: Key Selling Points</vt:lpstr>
      <vt:lpstr>NIV: Key Selling Points</vt:lpstr>
      <vt:lpstr>NIV: Objection Handling</vt:lpstr>
      <vt:lpstr>Airways </vt:lpstr>
      <vt:lpstr>Market Dynamics Overview</vt:lpstr>
      <vt:lpstr>AirLife Airways Products</vt:lpstr>
      <vt:lpstr>Oropharyngeal (Oral) Airways</vt:lpstr>
      <vt:lpstr>Nasopharyngeal Airways (Nasos)</vt:lpstr>
      <vt:lpstr>Endotracheal Tube Products</vt:lpstr>
      <vt:lpstr>See the difference</vt:lpstr>
      <vt:lpstr>PowerPoint Presentation</vt:lpstr>
      <vt:lpstr>Supraglottic Airways (SGAs)</vt:lpstr>
      <vt:lpstr>Supraglottic Airways (SGAs) – Gen 2</vt:lpstr>
      <vt:lpstr>Air-Q3 Exchangers (Removal Stylets)</vt:lpstr>
      <vt:lpstr>SGA Competitor Matrix</vt:lpstr>
      <vt:lpstr>SGA Competitor Matrix</vt:lpstr>
      <vt:lpstr>Air-Q3 vs. i-gel</vt:lpstr>
      <vt:lpstr>Air-Qsp3G Compared to i-gel</vt:lpstr>
      <vt:lpstr>Comparison to Teleflex SGA’s</vt:lpstr>
      <vt:lpstr>Air-Q3G Compared to Ambu AuraGain</vt:lpstr>
      <vt:lpstr>Airways Competitive Landscape</vt:lpstr>
      <vt:lpstr>Airways Competitive Pricing</vt:lpstr>
      <vt:lpstr>Air-Q3: Contracts</vt:lpstr>
      <vt:lpstr>ETT: Contracts</vt:lpstr>
      <vt:lpstr>PowerPoint Presentation</vt:lpstr>
      <vt:lpstr>ETT / Air-Q3: Key Questions</vt:lpstr>
      <vt:lpstr>Air-Q3: Key Selling Points</vt:lpstr>
      <vt:lpstr>Air-Q3: Key Selling Points Continued</vt:lpstr>
      <vt:lpstr>SunMed / Microcuff / Parker: Key Selling Points</vt:lpstr>
      <vt:lpstr>Air-Q3: Objection Handling</vt:lpstr>
      <vt:lpstr>Air-Q3: Objection Handling</vt:lpstr>
      <vt:lpstr>ETT: Objection Handling</vt:lpstr>
      <vt:lpstr>Laryngoscopes  </vt:lpstr>
      <vt:lpstr>Market Dynamics Overview</vt:lpstr>
      <vt:lpstr>Revenue /GPOs /Mix</vt:lpstr>
      <vt:lpstr>Reality of Laryngoscopes at AirLife</vt:lpstr>
      <vt:lpstr>Handles</vt:lpstr>
      <vt:lpstr>Blades</vt:lpstr>
      <vt:lpstr>Mac vs. Miller Blades</vt:lpstr>
      <vt:lpstr>Combos</vt:lpstr>
      <vt:lpstr>IntuBrite Dual LED System</vt:lpstr>
      <vt:lpstr>Competition - Flexicare</vt:lpstr>
      <vt:lpstr>Competition - Flexicare</vt:lpstr>
      <vt:lpstr>Competition - Teleflex</vt:lpstr>
      <vt:lpstr>Competition - Teleflex</vt:lpstr>
      <vt:lpstr>Competition - Teleflex</vt:lpstr>
      <vt:lpstr>HEINE visionPRO</vt:lpstr>
      <vt:lpstr>Medtronic McGrath (market leader)</vt:lpstr>
      <vt:lpstr>Competitive Landscape</vt:lpstr>
      <vt:lpstr>Glidescope Go 2</vt:lpstr>
      <vt:lpstr>Flexicare ProVu</vt:lpstr>
      <vt:lpstr>Direct Laryngoscopy</vt:lpstr>
      <vt:lpstr>Video Laryngoscopy</vt:lpstr>
      <vt:lpstr>Competitive Landscape</vt:lpstr>
      <vt:lpstr>Competitive Landscape – VIDEO LARYNGOSCOPES</vt:lpstr>
      <vt:lpstr>Competitive Pricing</vt:lpstr>
      <vt:lpstr>Laryngoscopes: Contracts</vt:lpstr>
      <vt:lpstr>Laryngoscopes: Contracts</vt:lpstr>
      <vt:lpstr>PowerPoint Presentation</vt:lpstr>
      <vt:lpstr>Laryngoscopes: Questions to Ask</vt:lpstr>
      <vt:lpstr>Laryngoscopes: Key Selling Points</vt:lpstr>
      <vt:lpstr>Laryngoscopes / visionPRO: Key Selling Points</vt:lpstr>
      <vt:lpstr>Laryngoscopes: Key Selling Points</vt:lpstr>
      <vt:lpstr>Laryngoscopes: Objection Handling</vt:lpstr>
      <vt:lpstr>Laryngoscopes: Objection Handling</vt:lpstr>
      <vt:lpstr>Laryngoscopes: Objection Handling</vt:lpstr>
      <vt:lpstr>Closed Suction </vt:lpstr>
      <vt:lpstr>Closed Suction Portfolio</vt:lpstr>
      <vt:lpstr>Ballard Turbo-Cleaning Catheter Design Basics</vt:lpstr>
      <vt:lpstr>Ballard Turbo vs. Standard Catheter</vt:lpstr>
      <vt:lpstr>Ballard Mini-BAL (Bronchoalveolar Lavage Catheter)</vt:lpstr>
      <vt:lpstr>Competition- Medline ClearPro</vt:lpstr>
      <vt:lpstr>Closed Suction - ClearPro</vt:lpstr>
      <vt:lpstr>Competition – Medline ClearPro Features</vt:lpstr>
      <vt:lpstr>Protecting Closed Suction</vt:lpstr>
      <vt:lpstr>Disadvantages of Competitive Product</vt:lpstr>
      <vt:lpstr>Additional Supply Chain Tactics to Watch For </vt:lpstr>
      <vt:lpstr>Ballard Longevity</vt:lpstr>
      <vt:lpstr>A Full Range of Closed Suction Systems</vt:lpstr>
      <vt:lpstr>Ballard Closed Suction Systems</vt:lpstr>
      <vt:lpstr>Ballard Market Leader</vt:lpstr>
      <vt:lpstr>Next Steps Going into an Account </vt:lpstr>
      <vt:lpstr>PowerPoint Presentation</vt:lpstr>
      <vt:lpstr>PowerPoint Presentation</vt:lpstr>
      <vt:lpstr>PowerPoint Presentation</vt:lpstr>
      <vt:lpstr>Competition – ICU Medical</vt:lpstr>
      <vt:lpstr>Competition – ICU Medical </vt:lpstr>
      <vt:lpstr>Competition – Flexicare CliCTM Closed Suction Systems</vt:lpstr>
      <vt:lpstr>Competition – Flexicare CliCTM Closed Suction Systems</vt:lpstr>
      <vt:lpstr>Competition – Flexicare Cross to Ballard Products</vt:lpstr>
      <vt:lpstr>Competition – Medtronic DARTM</vt:lpstr>
      <vt:lpstr>Competition – Medtronic DARTM </vt:lpstr>
      <vt:lpstr>ET Tube Clearing Catheters – BALLARD Restore2</vt:lpstr>
      <vt:lpstr>Mini-BAL (Bronchoalveolar Lavage Catheter)</vt:lpstr>
      <vt:lpstr>Closed Suction: Contracts</vt:lpstr>
      <vt:lpstr>Closed Suction: Contracts</vt:lpstr>
      <vt:lpstr>PowerPoint Presentation</vt:lpstr>
      <vt:lpstr>Closed Suction: Questions to Ask</vt:lpstr>
      <vt:lpstr>Closed Suction: Key Selling Points</vt:lpstr>
      <vt:lpstr>Closed Suction: Objection Handling</vt:lpstr>
      <vt:lpstr>Ballard Oral Care </vt:lpstr>
      <vt:lpstr>Ballard 24 Hour Oral Care Kit Configurations</vt:lpstr>
      <vt:lpstr>Ballard Oral Care</vt:lpstr>
      <vt:lpstr>Ballard Oral Care</vt:lpstr>
      <vt:lpstr>Ballard Oral Care Product Comparisons </vt:lpstr>
      <vt:lpstr>Competitive Products – Sage/Stryker &amp; Medline</vt:lpstr>
      <vt:lpstr>Suggestions for “Improvements”</vt:lpstr>
      <vt:lpstr>Oral Care: Contracts</vt:lpstr>
      <vt:lpstr>PowerPoint Presentation</vt:lpstr>
      <vt:lpstr>Oral Care: Questions to Ask</vt:lpstr>
      <vt:lpstr>Oral Care: Key Selling Points</vt:lpstr>
      <vt:lpstr>Oral Care: Objection Handling</vt:lpstr>
      <vt:lpstr>Medication Delivery </vt:lpstr>
      <vt:lpstr>Market Dynamics Overview</vt:lpstr>
      <vt:lpstr>Selling the Portfolio</vt:lpstr>
      <vt:lpstr>PowerPoint Presentation</vt:lpstr>
      <vt:lpstr>Know the Competition</vt:lpstr>
      <vt:lpstr>How do we compare to our competition?</vt:lpstr>
      <vt:lpstr>Medication Delivery</vt:lpstr>
      <vt:lpstr>Med Delivery: Contracts</vt:lpstr>
      <vt:lpstr>Med Delivery: Contracts</vt:lpstr>
      <vt:lpstr>PowerPoint Presentation</vt:lpstr>
      <vt:lpstr>NebuTech: Questions to Ask</vt:lpstr>
      <vt:lpstr>NebuTech: Key Selling Points</vt:lpstr>
      <vt:lpstr>NebuTech: Objection Handling</vt:lpstr>
      <vt:lpstr>Oxygen Delivery  </vt:lpstr>
      <vt:lpstr>Market Dynamics Overview</vt:lpstr>
      <vt:lpstr>PowerPoint Presentation</vt:lpstr>
      <vt:lpstr>AirLife Open Oxygen Mask</vt:lpstr>
      <vt:lpstr>OxyMask </vt:lpstr>
      <vt:lpstr>AirLife Open Strategy</vt:lpstr>
      <vt:lpstr>O2 Competition</vt:lpstr>
      <vt:lpstr>O2 Delivery: Contract</vt:lpstr>
      <vt:lpstr>O2 Delivery: Contract, part 2</vt:lpstr>
      <vt:lpstr>O2 Delivery: Contract, part 3</vt:lpstr>
      <vt:lpstr>PowerPoint Presentation</vt:lpstr>
      <vt:lpstr>AirLife Open: Questions to Ask</vt:lpstr>
      <vt:lpstr>AirLife Open: Key Selling Points</vt:lpstr>
      <vt:lpstr>AirLife Open: Key Selling Points</vt:lpstr>
      <vt:lpstr>AirLife Open: Key Selling Points</vt:lpstr>
      <vt:lpstr>AirLife Open: Objection Handling</vt:lpstr>
      <vt:lpstr>Resuscitation / Hyperinflation </vt:lpstr>
      <vt:lpstr>Resus Market Dynamics Overview</vt:lpstr>
      <vt:lpstr>Hyper Market Dynamics Overview</vt:lpstr>
      <vt:lpstr>AirFlow Resuscitation Bags: Key Features</vt:lpstr>
      <vt:lpstr>Resuscitation Accessories</vt:lpstr>
      <vt:lpstr>How do we compare to our competition</vt:lpstr>
      <vt:lpstr>How do we compare to our competition</vt:lpstr>
      <vt:lpstr>Hyperinflation System Overview</vt:lpstr>
      <vt:lpstr>Mercury Medical Competitive Comparison</vt:lpstr>
      <vt:lpstr> Competitive Landscape</vt:lpstr>
      <vt:lpstr>Resus / Hyperinflation: Contracts</vt:lpstr>
      <vt:lpstr>PowerPoint Presentation</vt:lpstr>
      <vt:lpstr>Resus / Hyperinflation: Questions to Ask</vt:lpstr>
      <vt:lpstr>Resus / Hyperinflation: Key Selling Points</vt:lpstr>
      <vt:lpstr>Resus / Hyperinflation: Objection Handling</vt:lpstr>
      <vt:lpstr>HME - HMEF   </vt:lpstr>
      <vt:lpstr>HME/HMEF Product Portfolio</vt:lpstr>
      <vt:lpstr>Market Dynamics Overview</vt:lpstr>
      <vt:lpstr>Competitive Landscape</vt:lpstr>
      <vt:lpstr>Competitive Pricing</vt:lpstr>
      <vt:lpstr>HME: Contracts</vt:lpstr>
      <vt:lpstr>PowerPoint Presentation</vt:lpstr>
      <vt:lpstr>Bronchial Hygiene  </vt:lpstr>
      <vt:lpstr>Product Overview</vt:lpstr>
      <vt:lpstr>Competitors</vt:lpstr>
      <vt:lpstr>Market Dynamics Overview</vt:lpstr>
      <vt:lpstr>PEP Devices</vt:lpstr>
      <vt:lpstr>Incentive Spirometers </vt:lpstr>
      <vt:lpstr>Bronchial Hygiene: Contracts</vt:lpstr>
      <vt:lpstr>PowerPoint Presentation</vt:lpstr>
      <vt:lpstr>Intubation Aids   </vt:lpstr>
      <vt:lpstr>Intubation Aids</vt:lpstr>
      <vt:lpstr>Market Dynamics Overview</vt:lpstr>
      <vt:lpstr>Competitive Landscape Example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BALLARDTM Closed Suction Catheters RA/QA Training</dc:title>
  <dc:creator>Namrata Sopory</dc:creator>
  <cp:lastModifiedBy>Aubrey Good</cp:lastModifiedBy>
  <cp:revision>42</cp:revision>
  <dcterms:modified xsi:type="dcterms:W3CDTF">2026-04-10T17:54:42Z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0x010100E3D8E6B1B7E30242B6F9762BE7D3A811</vt:lpwstr>
  </property>
</Properties>
</file>