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sldIdLst>
    <p:sldId id="277" r:id="rId5"/>
    <p:sldId id="398" r:id="rId6"/>
    <p:sldId id="397" r:id="rId7"/>
    <p:sldId id="400" r:id="rId8"/>
    <p:sldId id="399" r:id="rId9"/>
    <p:sldId id="395" r:id="rId10"/>
    <p:sldId id="38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8dg4YbeN9C5lcx0LYn01Ng==" hashData="9I5hV20PLhflIZjenqMaxfPK/nIEjVs15sFx0UJL+gt7Ozvu4eCWvpPwUSWfNUYEnuvrR+e+N/CJx/wNhQTu/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57"/>
    <a:srgbClr val="1B51A4"/>
    <a:srgbClr val="868687"/>
    <a:srgbClr val="2C4BA6"/>
    <a:srgbClr val="1D51A4"/>
    <a:srgbClr val="21478B"/>
    <a:srgbClr val="000000"/>
    <a:srgbClr val="D9EAEF"/>
    <a:srgbClr val="E4ECF6"/>
    <a:srgbClr val="E5F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259289-2BD5-40C0-87B2-6F378924B61A}" v="2" dt="2026-03-31T15:30:19.8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658"/>
  </p:normalViewPr>
  <p:slideViewPr>
    <p:cSldViewPr snapToGrid="0">
      <p:cViewPr varScale="1">
        <p:scale>
          <a:sx n="120" d="100"/>
          <a:sy n="120" d="100"/>
        </p:scale>
        <p:origin x="44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ia Loesch" userId="e5139171-5e6b-44b5-8f68-d5c99150df2e" providerId="ADAL" clId="{D5259289-2BD5-40C0-87B2-6F378924B61A}"/>
    <pc:docChg chg="custSel modSld">
      <pc:chgData name="Olivia Loesch" userId="e5139171-5e6b-44b5-8f68-d5c99150df2e" providerId="ADAL" clId="{D5259289-2BD5-40C0-87B2-6F378924B61A}" dt="2026-03-31T15:30:19.874" v="91" actId="20577"/>
      <pc:docMkLst>
        <pc:docMk/>
      </pc:docMkLst>
      <pc:sldChg chg="modSp mod">
        <pc:chgData name="Olivia Loesch" userId="e5139171-5e6b-44b5-8f68-d5c99150df2e" providerId="ADAL" clId="{D5259289-2BD5-40C0-87B2-6F378924B61A}" dt="2026-03-31T15:30:19.874" v="91" actId="20577"/>
        <pc:sldMkLst>
          <pc:docMk/>
          <pc:sldMk cId="719780100" sldId="400"/>
        </pc:sldMkLst>
        <pc:spChg chg="mod">
          <ac:chgData name="Olivia Loesch" userId="e5139171-5e6b-44b5-8f68-d5c99150df2e" providerId="ADAL" clId="{D5259289-2BD5-40C0-87B2-6F378924B61A}" dt="2026-03-31T15:30:17.570" v="90" actId="20577"/>
          <ac:spMkLst>
            <pc:docMk/>
            <pc:sldMk cId="719780100" sldId="400"/>
            <ac:spMk id="18" creationId="{4311A600-C9BE-1991-C947-4EBB0FD81257}"/>
          </ac:spMkLst>
        </pc:spChg>
        <pc:spChg chg="mod">
          <ac:chgData name="Olivia Loesch" userId="e5139171-5e6b-44b5-8f68-d5c99150df2e" providerId="ADAL" clId="{D5259289-2BD5-40C0-87B2-6F378924B61A}" dt="2026-03-31T15:30:19.874" v="91" actId="20577"/>
          <ac:spMkLst>
            <pc:docMk/>
            <pc:sldMk cId="719780100" sldId="400"/>
            <ac:spMk id="20" creationId="{D0A03277-E72E-9C6F-1769-BB64FFFCF7C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308FD-0CD5-9D40-B287-381FB1DAB637}" type="datetimeFigureOut">
              <a:rPr lang="en-US" smtClean="0"/>
              <a:t>4/16/26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09C48-B138-8B43-99F5-406097D30C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7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09C48-B138-8B43-99F5-406097D30C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5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09C48-B138-8B43-99F5-406097D30C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29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E530A41D-69D3-5241-E500-816DB361EA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EA5A1-BCCC-B047-868E-B192178D68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15" y="4359563"/>
            <a:ext cx="8461108" cy="660112"/>
          </a:xfrm>
          <a:prstGeom prst="rect">
            <a:avLst/>
          </a:prstGeom>
        </p:spPr>
        <p:txBody>
          <a:bodyPr anchor="t"/>
          <a:lstStyle>
            <a:lvl1pPr algn="l"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Cover slide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CD8A78-1914-CF47-BF05-908C78EC21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516" y="5105401"/>
            <a:ext cx="8461108" cy="555624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Secondary title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1507DE-079F-39F4-49BF-B5D323A3ECD9}"/>
              </a:ext>
            </a:extLst>
          </p:cNvPr>
          <p:cNvSpPr txBox="1"/>
          <p:nvPr userDrawn="1"/>
        </p:nvSpPr>
        <p:spPr>
          <a:xfrm>
            <a:off x="623515" y="6434903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1713279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and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C1B80DF-A056-9443-AF84-51B2F8DB27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9023" y="-9440"/>
            <a:ext cx="6520091" cy="413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658CD5-83CB-F538-FA5A-88D0366669C3}"/>
              </a:ext>
            </a:extLst>
          </p:cNvPr>
          <p:cNvSpPr txBox="1"/>
          <p:nvPr userDrawn="1"/>
        </p:nvSpPr>
        <p:spPr>
          <a:xfrm>
            <a:off x="2084992" y="6533265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15374BBA-BB0D-C575-BC7C-B34EF57A8C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785" y="6369947"/>
            <a:ext cx="976153" cy="370391"/>
          </a:xfrm>
          <a:prstGeom prst="rect">
            <a:avLst/>
          </a:prstGeom>
        </p:spPr>
      </p:pic>
      <p:pic>
        <p:nvPicPr>
          <p:cNvPr id="3" name="Picture 2" descr="A graph of different types of signs&#10;&#10;Description automatically generated with medium confidence">
            <a:extLst>
              <a:ext uri="{FF2B5EF4-FFF2-40B4-BE49-F238E27FC236}">
                <a16:creationId xmlns:a16="http://schemas.microsoft.com/office/drawing/2014/main" id="{7DFC120A-E44E-F54C-1B46-6A5444DA7B0E}"/>
              </a:ext>
            </a:extLst>
          </p:cNvPr>
          <p:cNvPicPr/>
          <p:nvPr userDrawn="1"/>
        </p:nvPicPr>
        <p:blipFill rotWithShape="1">
          <a:blip r:embed="rId4"/>
          <a:srcRect r="16964"/>
          <a:stretch/>
        </p:blipFill>
        <p:spPr>
          <a:xfrm>
            <a:off x="195948" y="1125444"/>
            <a:ext cx="10123709" cy="421582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A2D9DC-A12D-B8AF-6B6A-BCCC0241E1E0}"/>
              </a:ext>
            </a:extLst>
          </p:cNvPr>
          <p:cNvGrpSpPr/>
          <p:nvPr userDrawn="1"/>
        </p:nvGrpSpPr>
        <p:grpSpPr>
          <a:xfrm>
            <a:off x="9158824" y="2035437"/>
            <a:ext cx="2482087" cy="2482087"/>
            <a:chOff x="9390121" y="2113055"/>
            <a:chExt cx="2514210" cy="251421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3F0A507-6B16-8FE9-5FA0-F8FAEBADAC53}"/>
                </a:ext>
              </a:extLst>
            </p:cNvPr>
            <p:cNvSpPr/>
            <p:nvPr/>
          </p:nvSpPr>
          <p:spPr>
            <a:xfrm>
              <a:off x="9390121" y="2113055"/>
              <a:ext cx="2514210" cy="2514210"/>
            </a:xfrm>
            <a:prstGeom prst="ellipse">
              <a:avLst/>
            </a:prstGeom>
            <a:solidFill>
              <a:srgbClr val="1D51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A6BFC7-E571-17E0-E00A-33C5B206F56B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7015" y="2828338"/>
              <a:ext cx="2020421" cy="767534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A75B389-B81C-9863-B900-CB7AEC74F101}"/>
              </a:ext>
            </a:extLst>
          </p:cNvPr>
          <p:cNvSpPr/>
          <p:nvPr userDrawn="1"/>
        </p:nvSpPr>
        <p:spPr>
          <a:xfrm>
            <a:off x="11328675" y="3120445"/>
            <a:ext cx="106536" cy="112911"/>
          </a:xfrm>
          <a:prstGeom prst="rect">
            <a:avLst/>
          </a:prstGeom>
          <a:solidFill>
            <a:srgbClr val="1D51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1000BF-ECC3-DEEE-9DDD-CD464A9A37E0}"/>
              </a:ext>
            </a:extLst>
          </p:cNvPr>
          <p:cNvSpPr txBox="1"/>
          <p:nvPr userDrawn="1"/>
        </p:nvSpPr>
        <p:spPr>
          <a:xfrm>
            <a:off x="11248596" y="3106764"/>
            <a:ext cx="16766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>
                <a:solidFill>
                  <a:schemeClr val="bg1"/>
                </a:solidFill>
              </a:rPr>
              <a:t>®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5791BC4-C7E3-A81B-99BA-4F47805ACD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008557"/>
                </a:solidFill>
              </a:defRPr>
            </a:lvl1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0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F898B591-7F0C-8983-0647-70805A25359C}"/>
              </a:ext>
            </a:extLst>
          </p:cNvPr>
          <p:cNvGrpSpPr/>
          <p:nvPr userDrawn="1"/>
        </p:nvGrpSpPr>
        <p:grpSpPr>
          <a:xfrm>
            <a:off x="367058" y="1379527"/>
            <a:ext cx="3573062" cy="4466959"/>
            <a:chOff x="367058" y="1379527"/>
            <a:chExt cx="3573062" cy="4466959"/>
          </a:xfrm>
        </p:grpSpPr>
        <p:sp>
          <p:nvSpPr>
            <p:cNvPr id="6" name="Round Single Corner Rectangle 5">
              <a:extLst>
                <a:ext uri="{FF2B5EF4-FFF2-40B4-BE49-F238E27FC236}">
                  <a16:creationId xmlns:a16="http://schemas.microsoft.com/office/drawing/2014/main" id="{0C973431-F41E-2278-493B-90574FB6C1A9}"/>
                </a:ext>
              </a:extLst>
            </p:cNvPr>
            <p:cNvSpPr/>
            <p:nvPr/>
          </p:nvSpPr>
          <p:spPr>
            <a:xfrm>
              <a:off x="367060" y="1379527"/>
              <a:ext cx="3573060" cy="3476039"/>
            </a:xfrm>
            <a:prstGeom prst="round1Rect">
              <a:avLst>
                <a:gd name="adj" fmla="val 13313"/>
              </a:avLst>
            </a:prstGeom>
            <a:solidFill>
              <a:srgbClr val="8686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 Single Corner Rectangle 6">
              <a:extLst>
                <a:ext uri="{FF2B5EF4-FFF2-40B4-BE49-F238E27FC236}">
                  <a16:creationId xmlns:a16="http://schemas.microsoft.com/office/drawing/2014/main" id="{3268435F-5ABD-5D1E-4EDB-487F4C240684}"/>
                </a:ext>
              </a:extLst>
            </p:cNvPr>
            <p:cNvSpPr/>
            <p:nvPr/>
          </p:nvSpPr>
          <p:spPr>
            <a:xfrm>
              <a:off x="367058" y="1379527"/>
              <a:ext cx="3573060" cy="1700745"/>
            </a:xfrm>
            <a:prstGeom prst="round1Rect">
              <a:avLst>
                <a:gd name="adj" fmla="val 27433"/>
              </a:avLst>
            </a:prstGeom>
            <a:gradFill flip="none" rotWithShape="1">
              <a:gsLst>
                <a:gs pos="0">
                  <a:srgbClr val="2C4BA6">
                    <a:alpha val="46967"/>
                  </a:srgbClr>
                </a:gs>
                <a:gs pos="74000">
                  <a:srgbClr val="008557">
                    <a:alpha val="3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 Single Corner Rectangle 7">
              <a:extLst>
                <a:ext uri="{FF2B5EF4-FFF2-40B4-BE49-F238E27FC236}">
                  <a16:creationId xmlns:a16="http://schemas.microsoft.com/office/drawing/2014/main" id="{E34A1B7A-8EC4-1FC7-A237-3DFA8A212046}"/>
                </a:ext>
              </a:extLst>
            </p:cNvPr>
            <p:cNvSpPr/>
            <p:nvPr/>
          </p:nvSpPr>
          <p:spPr>
            <a:xfrm flipH="1" flipV="1">
              <a:off x="367058" y="2080401"/>
              <a:ext cx="3573061" cy="3766085"/>
            </a:xfrm>
            <a:prstGeom prst="round1Rect">
              <a:avLst>
                <a:gd name="adj" fmla="val 14930"/>
              </a:avLst>
            </a:prstGeom>
            <a:solidFill>
              <a:srgbClr val="8686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4DDB8E8-F22C-B059-F9D5-FE947D3140F4}"/>
              </a:ext>
            </a:extLst>
          </p:cNvPr>
          <p:cNvGrpSpPr/>
          <p:nvPr userDrawn="1"/>
        </p:nvGrpSpPr>
        <p:grpSpPr>
          <a:xfrm>
            <a:off x="4309468" y="1379527"/>
            <a:ext cx="3573062" cy="4466960"/>
            <a:chOff x="4309468" y="1379527"/>
            <a:chExt cx="3573062" cy="4466960"/>
          </a:xfrm>
        </p:grpSpPr>
        <p:sp>
          <p:nvSpPr>
            <p:cNvPr id="10" name="Round Single Corner Rectangle 9">
              <a:extLst>
                <a:ext uri="{FF2B5EF4-FFF2-40B4-BE49-F238E27FC236}">
                  <a16:creationId xmlns:a16="http://schemas.microsoft.com/office/drawing/2014/main" id="{34351624-DCF9-1DFE-90C8-430EED67956E}"/>
                </a:ext>
              </a:extLst>
            </p:cNvPr>
            <p:cNvSpPr/>
            <p:nvPr userDrawn="1"/>
          </p:nvSpPr>
          <p:spPr>
            <a:xfrm>
              <a:off x="4309470" y="1379527"/>
              <a:ext cx="3573060" cy="3476039"/>
            </a:xfrm>
            <a:prstGeom prst="round1Rect">
              <a:avLst>
                <a:gd name="adj" fmla="val 13313"/>
              </a:avLst>
            </a:prstGeom>
            <a:solidFill>
              <a:srgbClr val="8686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 Single Corner Rectangle 10">
              <a:extLst>
                <a:ext uri="{FF2B5EF4-FFF2-40B4-BE49-F238E27FC236}">
                  <a16:creationId xmlns:a16="http://schemas.microsoft.com/office/drawing/2014/main" id="{2F5581F9-507B-15CC-1103-2B01C8E9474E}"/>
                </a:ext>
              </a:extLst>
            </p:cNvPr>
            <p:cNvSpPr/>
            <p:nvPr userDrawn="1"/>
          </p:nvSpPr>
          <p:spPr>
            <a:xfrm>
              <a:off x="4309468" y="1379527"/>
              <a:ext cx="3573060" cy="1700745"/>
            </a:xfrm>
            <a:prstGeom prst="round1Rect">
              <a:avLst>
                <a:gd name="adj" fmla="val 27433"/>
              </a:avLst>
            </a:prstGeom>
            <a:gradFill flip="none" rotWithShape="1">
              <a:gsLst>
                <a:gs pos="0">
                  <a:srgbClr val="2C4BA6">
                    <a:alpha val="46967"/>
                  </a:srgbClr>
                </a:gs>
                <a:gs pos="74000">
                  <a:srgbClr val="008557">
                    <a:alpha val="3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 Single Corner Rectangle 11">
              <a:extLst>
                <a:ext uri="{FF2B5EF4-FFF2-40B4-BE49-F238E27FC236}">
                  <a16:creationId xmlns:a16="http://schemas.microsoft.com/office/drawing/2014/main" id="{96868531-1CD4-2D4E-EB69-987B8F408DA9}"/>
                </a:ext>
              </a:extLst>
            </p:cNvPr>
            <p:cNvSpPr/>
            <p:nvPr userDrawn="1"/>
          </p:nvSpPr>
          <p:spPr>
            <a:xfrm flipH="1" flipV="1">
              <a:off x="4309468" y="2080403"/>
              <a:ext cx="3573061" cy="3766084"/>
            </a:xfrm>
            <a:prstGeom prst="round1Rect">
              <a:avLst>
                <a:gd name="adj" fmla="val 14930"/>
              </a:avLst>
            </a:prstGeom>
            <a:solidFill>
              <a:srgbClr val="8686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F8C47D0-FD0F-896F-B908-09834AC48F6B}"/>
              </a:ext>
            </a:extLst>
          </p:cNvPr>
          <p:cNvGrpSpPr/>
          <p:nvPr userDrawn="1"/>
        </p:nvGrpSpPr>
        <p:grpSpPr>
          <a:xfrm>
            <a:off x="8251877" y="1379527"/>
            <a:ext cx="3573062" cy="4466960"/>
            <a:chOff x="8251877" y="1379527"/>
            <a:chExt cx="3573062" cy="4466960"/>
          </a:xfrm>
        </p:grpSpPr>
        <p:sp>
          <p:nvSpPr>
            <p:cNvPr id="14" name="Round Single Corner Rectangle 13">
              <a:extLst>
                <a:ext uri="{FF2B5EF4-FFF2-40B4-BE49-F238E27FC236}">
                  <a16:creationId xmlns:a16="http://schemas.microsoft.com/office/drawing/2014/main" id="{40140BD6-444F-CD15-84D8-6F86088A19EE}"/>
                </a:ext>
              </a:extLst>
            </p:cNvPr>
            <p:cNvSpPr/>
            <p:nvPr userDrawn="1"/>
          </p:nvSpPr>
          <p:spPr>
            <a:xfrm>
              <a:off x="8251879" y="1379527"/>
              <a:ext cx="3573060" cy="3476039"/>
            </a:xfrm>
            <a:prstGeom prst="round1Rect">
              <a:avLst>
                <a:gd name="adj" fmla="val 13313"/>
              </a:avLst>
            </a:prstGeom>
            <a:solidFill>
              <a:srgbClr val="8686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 Single Corner Rectangle 14">
              <a:extLst>
                <a:ext uri="{FF2B5EF4-FFF2-40B4-BE49-F238E27FC236}">
                  <a16:creationId xmlns:a16="http://schemas.microsoft.com/office/drawing/2014/main" id="{D4FDB4AF-93C2-9301-BCEE-32317937FEE9}"/>
                </a:ext>
              </a:extLst>
            </p:cNvPr>
            <p:cNvSpPr/>
            <p:nvPr userDrawn="1"/>
          </p:nvSpPr>
          <p:spPr>
            <a:xfrm>
              <a:off x="8251877" y="1379527"/>
              <a:ext cx="3573060" cy="1700745"/>
            </a:xfrm>
            <a:prstGeom prst="round1Rect">
              <a:avLst>
                <a:gd name="adj" fmla="val 27433"/>
              </a:avLst>
            </a:prstGeom>
            <a:gradFill flip="none" rotWithShape="1">
              <a:gsLst>
                <a:gs pos="0">
                  <a:srgbClr val="2C4BA6">
                    <a:alpha val="46967"/>
                  </a:srgbClr>
                </a:gs>
                <a:gs pos="74000">
                  <a:srgbClr val="008557">
                    <a:alpha val="3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 Single Corner Rectangle 15">
              <a:extLst>
                <a:ext uri="{FF2B5EF4-FFF2-40B4-BE49-F238E27FC236}">
                  <a16:creationId xmlns:a16="http://schemas.microsoft.com/office/drawing/2014/main" id="{964548EF-594F-8F42-AC42-86D95F31074D}"/>
                </a:ext>
              </a:extLst>
            </p:cNvPr>
            <p:cNvSpPr/>
            <p:nvPr userDrawn="1"/>
          </p:nvSpPr>
          <p:spPr>
            <a:xfrm flipH="1" flipV="1">
              <a:off x="8251877" y="2066501"/>
              <a:ext cx="3573061" cy="3779986"/>
            </a:xfrm>
            <a:prstGeom prst="round1Rect">
              <a:avLst>
                <a:gd name="adj" fmla="val 14930"/>
              </a:avLst>
            </a:prstGeom>
            <a:solidFill>
              <a:srgbClr val="8686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7BAF07-6711-3727-8B99-CE96887DD632}"/>
              </a:ext>
            </a:extLst>
          </p:cNvPr>
          <p:cNvCxnSpPr/>
          <p:nvPr userDrawn="1"/>
        </p:nvCxnSpPr>
        <p:spPr>
          <a:xfrm>
            <a:off x="0" y="954157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6">
            <a:extLst>
              <a:ext uri="{FF2B5EF4-FFF2-40B4-BE49-F238E27FC236}">
                <a16:creationId xmlns:a16="http://schemas.microsoft.com/office/drawing/2014/main" id="{2C2A3395-A1DE-AFB6-4205-1FA1E822FD5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22219" y="274154"/>
            <a:ext cx="10515600" cy="813766"/>
          </a:xfrm>
        </p:spPr>
        <p:txBody>
          <a:bodyPr/>
          <a:lstStyle>
            <a:lvl1pPr>
              <a:defRPr>
                <a:solidFill>
                  <a:srgbClr val="1D51A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1" name="Picture 20" descr="A person wearing a headset and a computer&#10;&#10;AI-generated content may be incorrect.">
            <a:extLst>
              <a:ext uri="{FF2B5EF4-FFF2-40B4-BE49-F238E27FC236}">
                <a16:creationId xmlns:a16="http://schemas.microsoft.com/office/drawing/2014/main" id="{97D6AB1C-DDEA-740E-654A-57F7B95AD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2255"/>
          <a:stretch/>
        </p:blipFill>
        <p:spPr>
          <a:xfrm>
            <a:off x="0" y="6347230"/>
            <a:ext cx="12192000" cy="5310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135738-30D8-76EA-EB70-F7E3FE533138}"/>
              </a:ext>
            </a:extLst>
          </p:cNvPr>
          <p:cNvSpPr txBox="1"/>
          <p:nvPr userDrawn="1"/>
        </p:nvSpPr>
        <p:spPr>
          <a:xfrm>
            <a:off x="1903210" y="6552042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3965800E-EDCB-7065-33E4-DDCE7C6921DB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499138" y="2191237"/>
            <a:ext cx="3309937" cy="3528246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4704827A-2BCC-44C4-2C84-9E54E8C57971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446596" y="2191237"/>
            <a:ext cx="3309937" cy="3528246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F026CD6E-223E-E460-7741-257548C31BC4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8396445" y="2191237"/>
            <a:ext cx="3309937" cy="3528246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4842128F-73DB-07A6-63AE-9F060A6554DD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05455" y="1588663"/>
            <a:ext cx="3086113" cy="4778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9F579962-5BEF-6B7A-5E78-58C91036A76D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4434984" y="1588663"/>
            <a:ext cx="3086113" cy="4778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461354B8-22BB-A107-5C8E-09A707432E63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8400371" y="1588663"/>
            <a:ext cx="3086113" cy="4778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pic>
        <p:nvPicPr>
          <p:cNvPr id="43" name="Picture 42" descr="A close-up of a logo&#10;&#10;AI-generated content may be incorrect.">
            <a:extLst>
              <a:ext uri="{FF2B5EF4-FFF2-40B4-BE49-F238E27FC236}">
                <a16:creationId xmlns:a16="http://schemas.microsoft.com/office/drawing/2014/main" id="{E59A43F1-A3FA-C943-378F-B63482119B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3885" y="290576"/>
            <a:ext cx="1287549" cy="48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89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able&#10;&#10;AI-generated content may be incorrect.">
            <a:extLst>
              <a:ext uri="{FF2B5EF4-FFF2-40B4-BE49-F238E27FC236}">
                <a16:creationId xmlns:a16="http://schemas.microsoft.com/office/drawing/2014/main" id="{2ABAE39A-2D62-250E-AA61-532383C05F70}"/>
              </a:ext>
            </a:extLst>
          </p:cNvPr>
          <p:cNvPicPr/>
          <p:nvPr userDrawn="1"/>
        </p:nvPicPr>
        <p:blipFill>
          <a:blip r:embed="rId2"/>
          <a:srcRect t="2290" r="4091"/>
          <a:stretch/>
        </p:blipFill>
        <p:spPr>
          <a:xfrm>
            <a:off x="689069" y="368969"/>
            <a:ext cx="11323492" cy="6489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E83FE5-FB84-E500-6886-41E9EAD1B5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9891" y="5996435"/>
            <a:ext cx="1046868" cy="508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BC4F0D-745C-5225-492D-CD1737FE84A3}"/>
              </a:ext>
            </a:extLst>
          </p:cNvPr>
          <p:cNvSpPr txBox="1"/>
          <p:nvPr userDrawn="1"/>
        </p:nvSpPr>
        <p:spPr>
          <a:xfrm>
            <a:off x="594518" y="538873"/>
            <a:ext cx="1793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8557"/>
                </a:solidFill>
              </a:rPr>
              <a:t>Our</a:t>
            </a:r>
          </a:p>
          <a:p>
            <a:r>
              <a:rPr lang="en-US" sz="1600" b="1">
                <a:solidFill>
                  <a:srgbClr val="008557"/>
                </a:solidFill>
              </a:rPr>
              <a:t>Unparalleled</a:t>
            </a:r>
          </a:p>
          <a:p>
            <a:r>
              <a:rPr lang="en-US" sz="1600" b="1">
                <a:solidFill>
                  <a:srgbClr val="008557"/>
                </a:solidFill>
              </a:rPr>
              <a:t>Portfolio:</a:t>
            </a:r>
          </a:p>
        </p:txBody>
      </p:sp>
    </p:spTree>
    <p:extLst>
      <p:ext uri="{BB962C8B-B14F-4D97-AF65-F5344CB8AC3E}">
        <p14:creationId xmlns:p14="http://schemas.microsoft.com/office/powerpoint/2010/main" val="849171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Gradi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green background with white squares&#10;&#10;AI-generated content may be incorrect.">
            <a:extLst>
              <a:ext uri="{FF2B5EF4-FFF2-40B4-BE49-F238E27FC236}">
                <a16:creationId xmlns:a16="http://schemas.microsoft.com/office/drawing/2014/main" id="{A33DACA3-0CEF-423A-CB57-B8B0D9F164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8DBB30FF-71ED-979E-645B-AEA551AC8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19" y="274154"/>
            <a:ext cx="10515600" cy="813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AB1CAA-76A3-19A6-071F-D608DDE55EF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8195" y="1875440"/>
            <a:ext cx="6075308" cy="38481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 one column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614C58-2F7A-4F28-B01D-1094BF77843F}"/>
              </a:ext>
            </a:extLst>
          </p:cNvPr>
          <p:cNvSpPr txBox="1"/>
          <p:nvPr userDrawn="1"/>
        </p:nvSpPr>
        <p:spPr>
          <a:xfrm>
            <a:off x="1903210" y="6552042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AC7E10FD-C89D-E718-9492-602636D412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7451614" y="1695450"/>
            <a:ext cx="4740386" cy="4076700"/>
          </a:xfrm>
          <a:prstGeom prst="round2DiagRect">
            <a:avLst>
              <a:gd name="adj1" fmla="val 10844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13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Gradi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background with squares&#10;&#10;AI-generated content may be incorrect.">
            <a:extLst>
              <a:ext uri="{FF2B5EF4-FFF2-40B4-BE49-F238E27FC236}">
                <a16:creationId xmlns:a16="http://schemas.microsoft.com/office/drawing/2014/main" id="{1B183C98-5A93-30A7-CBF0-6106F58DC6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AF75A434-8E32-E887-64BA-DBBD3E6CE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19" y="274154"/>
            <a:ext cx="10515600" cy="8137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07C740-AE57-C2E8-B2AA-8B75D9112F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06147" y="1875440"/>
            <a:ext cx="6075308" cy="38481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 one column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38EE24-11F3-C8A3-CD48-33CA13F2A3F2}"/>
              </a:ext>
            </a:extLst>
          </p:cNvPr>
          <p:cNvSpPr txBox="1"/>
          <p:nvPr userDrawn="1"/>
        </p:nvSpPr>
        <p:spPr>
          <a:xfrm>
            <a:off x="1903210" y="6552042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1DBB9187-736A-3972-FC80-3C41ED34F6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82179"/>
            <a:ext cx="4740386" cy="4076700"/>
          </a:xfrm>
          <a:prstGeom prst="round2DiagRect">
            <a:avLst>
              <a:gd name="adj1" fmla="val 10844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7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lobal Foot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C1B80DF-A056-9443-AF84-51B2F8DB27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9023" y="-9440"/>
            <a:ext cx="6520091" cy="413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658CD5-83CB-F538-FA5A-88D0366669C3}"/>
              </a:ext>
            </a:extLst>
          </p:cNvPr>
          <p:cNvSpPr txBox="1"/>
          <p:nvPr userDrawn="1"/>
        </p:nvSpPr>
        <p:spPr>
          <a:xfrm>
            <a:off x="2084992" y="6533265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15374BBA-BB0D-C575-BC7C-B34EF57A8C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785" y="6369947"/>
            <a:ext cx="976153" cy="3703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EBF510-1367-11D8-1D41-631CEF80FD19}"/>
              </a:ext>
            </a:extLst>
          </p:cNvPr>
          <p:cNvSpPr txBox="1"/>
          <p:nvPr userDrawn="1"/>
        </p:nvSpPr>
        <p:spPr>
          <a:xfrm>
            <a:off x="9178883" y="989002"/>
            <a:ext cx="2813247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500"/>
              </a:spcBef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Manufacturing Sites</a:t>
            </a:r>
          </a:p>
          <a:p>
            <a:pPr>
              <a:spcBef>
                <a:spcPts val="2500"/>
              </a:spcBef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Sq. Ft.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500"/>
              </a:spcBef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Distribution Sites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500"/>
              </a:spcBef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Centers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E96EF95E-F162-7C51-0536-2FAB4B5B1750}"/>
              </a:ext>
            </a:extLst>
          </p:cNvPr>
          <p:cNvSpPr txBox="1">
            <a:spLocks/>
          </p:cNvSpPr>
          <p:nvPr userDrawn="1"/>
        </p:nvSpPr>
        <p:spPr>
          <a:xfrm>
            <a:off x="611341" y="228625"/>
            <a:ext cx="8958943" cy="474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>
                <a:solidFill>
                  <a:srgbClr val="1D51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GLOBAL FOOTPRINT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3C764B-84BF-5901-5405-39C2DFBE46B1}"/>
              </a:ext>
            </a:extLst>
          </p:cNvPr>
          <p:cNvSpPr txBox="1"/>
          <p:nvPr userDrawn="1"/>
        </p:nvSpPr>
        <p:spPr>
          <a:xfrm>
            <a:off x="8878703" y="934730"/>
            <a:ext cx="42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8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6DE1A-14F8-DF2A-77EF-0A4DCEE7AB89}"/>
              </a:ext>
            </a:extLst>
          </p:cNvPr>
          <p:cNvSpPr txBox="1"/>
          <p:nvPr userDrawn="1"/>
        </p:nvSpPr>
        <p:spPr>
          <a:xfrm>
            <a:off x="8418636" y="1435242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008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1.4M+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22C752-ECCD-AF6A-9487-6BE3E32A4BC0}"/>
              </a:ext>
            </a:extLst>
          </p:cNvPr>
          <p:cNvSpPr txBox="1"/>
          <p:nvPr userDrawn="1"/>
        </p:nvSpPr>
        <p:spPr>
          <a:xfrm>
            <a:off x="8782049" y="1929324"/>
            <a:ext cx="62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8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E105EA-C16E-07DD-0FA6-44C5DC52070D}"/>
              </a:ext>
            </a:extLst>
          </p:cNvPr>
          <p:cNvSpPr txBox="1"/>
          <p:nvPr userDrawn="1"/>
        </p:nvSpPr>
        <p:spPr>
          <a:xfrm>
            <a:off x="8935140" y="243400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0085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6F8C5-4A7D-2E98-8D1C-AB4C61E7D7CC}"/>
              </a:ext>
            </a:extLst>
          </p:cNvPr>
          <p:cNvSpPr txBox="1"/>
          <p:nvPr userDrawn="1"/>
        </p:nvSpPr>
        <p:spPr>
          <a:xfrm>
            <a:off x="9182316" y="2891467"/>
            <a:ext cx="2458595" cy="328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900"/>
              </a:spcBef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Registered</a:t>
            </a:r>
            <a:b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Manufacturing Sites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900"/>
              </a:spcBef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MDSAP Compliant</a:t>
            </a:r>
            <a:b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Manufacturing Sites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900"/>
              </a:spcBef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13485</a:t>
            </a:r>
            <a:b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Manufacturing Sites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900"/>
              </a:spcBef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MDR/MDD</a:t>
            </a:r>
            <a:b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</a:p>
          <a:p>
            <a:pPr>
              <a:spcBef>
                <a:spcPts val="1900"/>
              </a:spcBef>
            </a:pPr>
            <a:r>
              <a:rPr lang="en-US" sz="1000">
                <a:solidFill>
                  <a:srgbClr val="58585B"/>
                </a:solidFill>
                <a:effectLst/>
                <a:latin typeface="Infra" panose="020B0500000000020000" pitchFamily="34" charset="77"/>
              </a:rPr>
              <a:t>Distribution Centers</a:t>
            </a:r>
            <a:r>
              <a:rPr lang="en-US" sz="1000">
                <a:solidFill>
                  <a:srgbClr val="58585B"/>
                </a:solidFill>
                <a:effectLst/>
                <a:latin typeface="Infra Light" panose="020B0300000000020000" pitchFamily="34" charset="77"/>
              </a:rPr>
              <a:t> in California, Kentucky, &amp; Mississippi, USA</a:t>
            </a:r>
            <a:br>
              <a:rPr lang="en-US" sz="1000">
                <a:solidFill>
                  <a:srgbClr val="58585B"/>
                </a:solidFill>
                <a:effectLst/>
                <a:latin typeface="Infra Light" panose="020B0300000000020000" pitchFamily="34" charset="77"/>
              </a:rPr>
            </a:br>
            <a:r>
              <a:rPr lang="en-US" sz="1000">
                <a:solidFill>
                  <a:srgbClr val="58585B"/>
                </a:solidFill>
                <a:effectLst/>
                <a:latin typeface="Infra Light" panose="020B0300000000020000" pitchFamily="34" charset="77"/>
              </a:rPr>
              <a:t>as well as Australia, Belgium, Japan, Netherlands, &amp; the United Kingdom.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08F97C-2949-0837-984C-8FFE3E618D7B}"/>
              </a:ext>
            </a:extLst>
          </p:cNvPr>
          <p:cNvCxnSpPr>
            <a:cxnSpLocks/>
          </p:cNvCxnSpPr>
          <p:nvPr userDrawn="1"/>
        </p:nvCxnSpPr>
        <p:spPr>
          <a:xfrm>
            <a:off x="0" y="831219"/>
            <a:ext cx="8191611" cy="0"/>
          </a:xfrm>
          <a:prstGeom prst="line">
            <a:avLst/>
          </a:prstGeom>
          <a:ln w="12700">
            <a:solidFill>
              <a:srgbClr val="1D5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E046062-28FC-808E-6101-E4A7B552FDDE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703940" y="276282"/>
            <a:ext cx="4210947" cy="507450"/>
          </a:xfrm>
          <a:prstGeom prst="rect">
            <a:avLst/>
          </a:prstGeom>
        </p:spPr>
      </p:pic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F0A7944F-64E0-4144-E2CA-15C61BE6D0BB}"/>
              </a:ext>
            </a:extLst>
          </p:cNvPr>
          <p:cNvSpPr txBox="1">
            <a:spLocks/>
          </p:cNvSpPr>
          <p:nvPr userDrawn="1"/>
        </p:nvSpPr>
        <p:spPr>
          <a:xfrm>
            <a:off x="11288139" y="6507970"/>
            <a:ext cx="830696" cy="2819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00855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41F3B5-C969-51D0-6554-87F22CF2FA4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551089" y="1179890"/>
            <a:ext cx="7638696" cy="499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4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lig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3E14C44-3474-ACE6-51F8-17F01A4653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475" y="1733550"/>
            <a:ext cx="6096000" cy="3848100"/>
          </a:xfrm>
          <a:prstGeom prst="round2DiagRect">
            <a:avLst>
              <a:gd name="adj1" fmla="val 12411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17" name="Picture 16" descr="A person wearing a headset and a computer&#10;&#10;AI-generated content may be incorrect.">
            <a:extLst>
              <a:ext uri="{FF2B5EF4-FFF2-40B4-BE49-F238E27FC236}">
                <a16:creationId xmlns:a16="http://schemas.microsoft.com/office/drawing/2014/main" id="{AD828A77-8FD0-EC6E-648C-469A95CCB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2255"/>
          <a:stretch/>
        </p:blipFill>
        <p:spPr>
          <a:xfrm>
            <a:off x="0" y="6347230"/>
            <a:ext cx="12192000" cy="5310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1848AB-0443-D1EB-D15E-F204197FD3A5}"/>
              </a:ext>
            </a:extLst>
          </p:cNvPr>
          <p:cNvSpPr txBox="1"/>
          <p:nvPr userDrawn="1"/>
        </p:nvSpPr>
        <p:spPr>
          <a:xfrm>
            <a:off x="1903210" y="6552042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BA758F-B9FF-2522-C72F-FC86206A232E}"/>
              </a:ext>
            </a:extLst>
          </p:cNvPr>
          <p:cNvCxnSpPr/>
          <p:nvPr userDrawn="1"/>
        </p:nvCxnSpPr>
        <p:spPr>
          <a:xfrm>
            <a:off x="0" y="954157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6">
            <a:extLst>
              <a:ext uri="{FF2B5EF4-FFF2-40B4-BE49-F238E27FC236}">
                <a16:creationId xmlns:a16="http://schemas.microsoft.com/office/drawing/2014/main" id="{E0339F5C-6A43-67A4-895A-5041AE69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19" y="274154"/>
            <a:ext cx="10515600" cy="813766"/>
          </a:xfrm>
        </p:spPr>
        <p:txBody>
          <a:bodyPr/>
          <a:lstStyle>
            <a:lvl1pPr>
              <a:defRPr>
                <a:solidFill>
                  <a:srgbClr val="1D51A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ED47BD5-3D03-8C7A-89E4-01B50EF744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83825" y="1733550"/>
            <a:ext cx="5279267" cy="38481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add text one column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A close-up of a logo&#10;&#10;AI-generated content may be incorrect.">
            <a:extLst>
              <a:ext uri="{FF2B5EF4-FFF2-40B4-BE49-F238E27FC236}">
                <a16:creationId xmlns:a16="http://schemas.microsoft.com/office/drawing/2014/main" id="{EB862690-5334-0150-611E-CE7B656720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3885" y="290576"/>
            <a:ext cx="1287549" cy="48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92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Alig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3E14C44-3474-ACE6-51F8-17F01A4653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6096000" y="1733550"/>
            <a:ext cx="6096000" cy="3848100"/>
          </a:xfrm>
          <a:prstGeom prst="round2DiagRect">
            <a:avLst>
              <a:gd name="adj1" fmla="val 12411"/>
              <a:gd name="adj2" fmla="val 0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17" name="Picture 16" descr="A person wearing a headset and a computer&#10;&#10;AI-generated content may be incorrect.">
            <a:extLst>
              <a:ext uri="{FF2B5EF4-FFF2-40B4-BE49-F238E27FC236}">
                <a16:creationId xmlns:a16="http://schemas.microsoft.com/office/drawing/2014/main" id="{AD828A77-8FD0-EC6E-648C-469A95CCB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2255"/>
          <a:stretch/>
        </p:blipFill>
        <p:spPr>
          <a:xfrm>
            <a:off x="0" y="6347230"/>
            <a:ext cx="12192000" cy="5310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1848AB-0443-D1EB-D15E-F204197FD3A5}"/>
              </a:ext>
            </a:extLst>
          </p:cNvPr>
          <p:cNvSpPr txBox="1"/>
          <p:nvPr userDrawn="1"/>
        </p:nvSpPr>
        <p:spPr>
          <a:xfrm>
            <a:off x="1903210" y="6552042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BA758F-B9FF-2522-C72F-FC86206A232E}"/>
              </a:ext>
            </a:extLst>
          </p:cNvPr>
          <p:cNvCxnSpPr/>
          <p:nvPr userDrawn="1"/>
        </p:nvCxnSpPr>
        <p:spPr>
          <a:xfrm>
            <a:off x="0" y="954157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6">
            <a:extLst>
              <a:ext uri="{FF2B5EF4-FFF2-40B4-BE49-F238E27FC236}">
                <a16:creationId xmlns:a16="http://schemas.microsoft.com/office/drawing/2014/main" id="{E0339F5C-6A43-67A4-895A-5041AE69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19" y="274154"/>
            <a:ext cx="10515600" cy="813766"/>
          </a:xfrm>
        </p:spPr>
        <p:txBody>
          <a:bodyPr/>
          <a:lstStyle>
            <a:lvl1pPr>
              <a:defRPr>
                <a:solidFill>
                  <a:srgbClr val="1D51A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ED47BD5-3D03-8C7A-89E4-01B50EF744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1975" y="1733550"/>
            <a:ext cx="5279267" cy="384810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add text one column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" name="Picture 24" descr="A close-up of a logo&#10;&#10;AI-generated content may be incorrect.">
            <a:extLst>
              <a:ext uri="{FF2B5EF4-FFF2-40B4-BE49-F238E27FC236}">
                <a16:creationId xmlns:a16="http://schemas.microsoft.com/office/drawing/2014/main" id="{2FE62923-E862-1C27-D329-884F588E40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3885" y="290576"/>
            <a:ext cx="1287549" cy="48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00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DD6A1-AC88-2646-9FA0-E5FE6669F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4205" y="1300480"/>
            <a:ext cx="5181600" cy="48426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E6EF3-9276-4346-A5DA-6A2D75A1C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8205" y="1300480"/>
            <a:ext cx="5181600" cy="48426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E8601-5391-834A-AD4E-A4A636A1B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008557"/>
                </a:solidFill>
              </a:defRPr>
            </a:lvl1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1E566-67A2-8AA6-7F41-2E236429B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1A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1799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4501A-284F-E44B-8EF0-DE7C5AC8C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504" y="122872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A557EF-4FA4-0F46-8D23-95E72AE22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721" y="2052637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5248A8-5CF0-7649-BBB5-1103CDD0C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35133" y="122872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F7A972-E294-5440-AB53-6885D3D37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35133" y="2052637"/>
            <a:ext cx="5183188" cy="368458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1A0D1AD-32C6-2B4C-B2ED-725F747B183C}"/>
              </a:ext>
            </a:extLst>
          </p:cNvPr>
          <p:cNvSpPr txBox="1">
            <a:spLocks/>
          </p:cNvSpPr>
          <p:nvPr userDrawn="1"/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00855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A56346-D337-B37B-8E74-62A4C0BF8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1A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063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green background with white text&#10;&#10;Description automatically generated">
            <a:extLst>
              <a:ext uri="{FF2B5EF4-FFF2-40B4-BE49-F238E27FC236}">
                <a16:creationId xmlns:a16="http://schemas.microsoft.com/office/drawing/2014/main" id="{AEC9CBD3-B3E0-3BF1-82E5-C8F9E5D7C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8519" y="-110834"/>
            <a:ext cx="12389038" cy="6968834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447182-01FC-1C43-BE14-7ABC3D59D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1F69DE-FA2C-7B71-5D50-B55A8E6A7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9609" y="3676303"/>
            <a:ext cx="8311302" cy="2635399"/>
          </a:xfrm>
        </p:spPr>
        <p:txBody>
          <a:bodyPr anchor="t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628403-CC8F-D4CC-AF3C-117919B785BF}"/>
              </a:ext>
            </a:extLst>
          </p:cNvPr>
          <p:cNvSpPr txBox="1"/>
          <p:nvPr userDrawn="1"/>
        </p:nvSpPr>
        <p:spPr>
          <a:xfrm>
            <a:off x="1903210" y="6531722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147399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s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F14B251-ABDF-6748-A6B9-E6D1BD19B251}"/>
              </a:ext>
            </a:extLst>
          </p:cNvPr>
          <p:cNvSpPr/>
          <p:nvPr userDrawn="1"/>
        </p:nvSpPr>
        <p:spPr>
          <a:xfrm>
            <a:off x="0" y="4129548"/>
            <a:ext cx="12192000" cy="2728452"/>
          </a:xfrm>
          <a:prstGeom prst="rect">
            <a:avLst/>
          </a:prstGeom>
          <a:solidFill>
            <a:srgbClr val="1D5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04929A1-967C-F341-AF52-34A1C0CD06CD}"/>
              </a:ext>
            </a:extLst>
          </p:cNvPr>
          <p:cNvSpPr txBox="1">
            <a:spLocks/>
          </p:cNvSpPr>
          <p:nvPr userDrawn="1"/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00855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5D75E3-62B6-C44A-8295-14DF27978E1A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0F4762-2C9D-7149-971D-CB5E684C8703}"/>
              </a:ext>
            </a:extLst>
          </p:cNvPr>
          <p:cNvSpPr/>
          <p:nvPr userDrawn="1"/>
        </p:nvSpPr>
        <p:spPr>
          <a:xfrm>
            <a:off x="0" y="982980"/>
            <a:ext cx="7972425" cy="45719"/>
          </a:xfrm>
          <a:prstGeom prst="rect">
            <a:avLst/>
          </a:prstGeom>
          <a:solidFill>
            <a:srgbClr val="1D5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CA03796-B25C-A34F-8703-F87151B79A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2313" y="1325563"/>
            <a:ext cx="3309937" cy="248748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4C37717-997F-1347-AEA7-92870F1313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6643" y="1325563"/>
            <a:ext cx="3309937" cy="248748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C7AB06D3-03B6-9646-A9E7-9270C551EEF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30974" y="1325563"/>
            <a:ext cx="3309937" cy="248748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C76DE6F-23E6-F34B-8B43-B9EFD7911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2313" y="4406900"/>
            <a:ext cx="3309937" cy="17018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6578B75-700B-8A4E-AA81-22412BA1CF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6643" y="4406900"/>
            <a:ext cx="3309937" cy="17018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26D6F04F-AC21-874E-838B-FF13C5EBAF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2475" y="4406900"/>
            <a:ext cx="3309937" cy="17018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CF1358-8703-98B0-31D8-111919ABF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1A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89D9D-B204-8473-2DAB-8EB7DAEAF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22" y="6181725"/>
            <a:ext cx="1149668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29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s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F14B251-ABDF-6748-A6B9-E6D1BD19B251}"/>
              </a:ext>
            </a:extLst>
          </p:cNvPr>
          <p:cNvSpPr/>
          <p:nvPr userDrawn="1"/>
        </p:nvSpPr>
        <p:spPr>
          <a:xfrm>
            <a:off x="0" y="4129548"/>
            <a:ext cx="12192000" cy="2728452"/>
          </a:xfrm>
          <a:prstGeom prst="rect">
            <a:avLst/>
          </a:prstGeom>
          <a:solidFill>
            <a:srgbClr val="008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04929A1-967C-F341-AF52-34A1C0CD06CD}"/>
              </a:ext>
            </a:extLst>
          </p:cNvPr>
          <p:cNvSpPr txBox="1">
            <a:spLocks/>
          </p:cNvSpPr>
          <p:nvPr userDrawn="1"/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00855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5D75E3-62B6-C44A-8295-14DF27978E1A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0F4762-2C9D-7149-971D-CB5E684C8703}"/>
              </a:ext>
            </a:extLst>
          </p:cNvPr>
          <p:cNvSpPr/>
          <p:nvPr userDrawn="1"/>
        </p:nvSpPr>
        <p:spPr>
          <a:xfrm>
            <a:off x="0" y="982980"/>
            <a:ext cx="7972425" cy="45719"/>
          </a:xfrm>
          <a:prstGeom prst="rect">
            <a:avLst/>
          </a:prstGeom>
          <a:solidFill>
            <a:srgbClr val="1D5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C76DE6F-23E6-F34B-8B43-B9EFD7911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2313" y="4406900"/>
            <a:ext cx="3309937" cy="17018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6578B75-700B-8A4E-AA81-22412BA1CF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6643" y="4406900"/>
            <a:ext cx="3309937" cy="17018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26D6F04F-AC21-874E-838B-FF13C5EBAF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72475" y="4406900"/>
            <a:ext cx="3309937" cy="17018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22C4A4C4-8DED-434D-B4F3-0F1DD3DC07BA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722313" y="1325563"/>
            <a:ext cx="3309937" cy="2487612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5" name="Chart Placeholder 2">
            <a:extLst>
              <a:ext uri="{FF2B5EF4-FFF2-40B4-BE49-F238E27FC236}">
                <a16:creationId xmlns:a16="http://schemas.microsoft.com/office/drawing/2014/main" id="{EBF1B544-8034-F24E-8DFE-C61A3E70E1D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526643" y="1319623"/>
            <a:ext cx="3309937" cy="2487612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9" name="Chart Placeholder 2">
            <a:extLst>
              <a:ext uri="{FF2B5EF4-FFF2-40B4-BE49-F238E27FC236}">
                <a16:creationId xmlns:a16="http://schemas.microsoft.com/office/drawing/2014/main" id="{B92C8E7F-E155-B341-AA8E-86D5730AC3FD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8343900" y="1319623"/>
            <a:ext cx="3309937" cy="2487612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0F89F-9680-03CA-9587-1788DA4EA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1A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399841-2AB5-6EA9-4374-52EA1BDA31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22" y="6181725"/>
            <a:ext cx="1149668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80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 wo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F14B251-ABDF-6748-A6B9-E6D1BD19B251}"/>
              </a:ext>
            </a:extLst>
          </p:cNvPr>
          <p:cNvSpPr/>
          <p:nvPr userDrawn="1"/>
        </p:nvSpPr>
        <p:spPr>
          <a:xfrm>
            <a:off x="-1" y="-1"/>
            <a:ext cx="5161547" cy="6858001"/>
          </a:xfrm>
          <a:prstGeom prst="rect">
            <a:avLst/>
          </a:prstGeom>
          <a:solidFill>
            <a:srgbClr val="1D5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CA5728-5B79-1947-AD33-C1EB4C4CB2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36" y="525268"/>
            <a:ext cx="3069431" cy="2065531"/>
          </a:xfrm>
          <a:prstGeom prst="rect">
            <a:avLst/>
          </a:prstGeo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Headline here Additional lines</a:t>
            </a:r>
            <a:br>
              <a:rPr lang="en-US"/>
            </a:br>
            <a:r>
              <a:rPr lang="en-US"/>
              <a:t>if needed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E5851-8234-AB49-85D1-618C9F48F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364" y="877804"/>
            <a:ext cx="6172200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4097105-6267-56EB-4EDA-FC32FD107B01}"/>
              </a:ext>
            </a:extLst>
          </p:cNvPr>
          <p:cNvSpPr txBox="1">
            <a:spLocks/>
          </p:cNvSpPr>
          <p:nvPr userDrawn="1"/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00855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63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069006-A9A2-DC45-B0EF-01D3A37086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83510" y="1366685"/>
            <a:ext cx="7098889" cy="484730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D053B-CF8D-2C47-AB70-C10AADC6532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3875" y="1366684"/>
            <a:ext cx="3684331" cy="484730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smtClean="0"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effectLst/>
                <a:latin typeface="Calibri" panose="020F0502020204030204" pitchFamily="34" charset="0"/>
              </a:rPr>
              <a:t>Text here</a:t>
            </a:r>
          </a:p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A3BAF-F9B4-E54F-9CFF-04AA85C9FD7A}"/>
              </a:ext>
            </a:extLst>
          </p:cNvPr>
          <p:cNvSpPr txBox="1">
            <a:spLocks/>
          </p:cNvSpPr>
          <p:nvPr userDrawn="1"/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00855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E537A7-1F67-845A-BE76-E6F60D0ED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1A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3743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background with white lines&#10;&#10;Description automatically generated">
            <a:extLst>
              <a:ext uri="{FF2B5EF4-FFF2-40B4-BE49-F238E27FC236}">
                <a16:creationId xmlns:a16="http://schemas.microsoft.com/office/drawing/2014/main" id="{7040B487-3864-A134-7D43-A3C5FB836C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5E7F69-1F92-3749-8949-B06F60F7A3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5590" y="440267"/>
            <a:ext cx="11225343" cy="58928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664AECA-107C-0742-9E9A-96B1A6E6DD9D}"/>
              </a:ext>
            </a:extLst>
          </p:cNvPr>
          <p:cNvSpPr txBox="1">
            <a:spLocks/>
          </p:cNvSpPr>
          <p:nvPr userDrawn="1"/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00855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5D75E3-62B6-C44A-8295-14DF27978E1A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1E6CB1-06E6-E242-2DA7-DD197B1FCD54}"/>
              </a:ext>
            </a:extLst>
          </p:cNvPr>
          <p:cNvSpPr txBox="1"/>
          <p:nvPr userDrawn="1"/>
        </p:nvSpPr>
        <p:spPr>
          <a:xfrm>
            <a:off x="1903210" y="6531722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1398095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B4A76-3200-2ADE-52BD-79A1FC953D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664AECA-107C-0742-9E9A-96B1A6E6DD9D}"/>
              </a:ext>
            </a:extLst>
          </p:cNvPr>
          <p:cNvSpPr txBox="1">
            <a:spLocks/>
          </p:cNvSpPr>
          <p:nvPr userDrawn="1"/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00855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5D75E3-62B6-C44A-8295-14DF27978E1A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0DCCDE-4E82-065C-F44A-DD69EC6D4E8B}"/>
              </a:ext>
            </a:extLst>
          </p:cNvPr>
          <p:cNvSpPr txBox="1"/>
          <p:nvPr userDrawn="1"/>
        </p:nvSpPr>
        <p:spPr>
          <a:xfrm>
            <a:off x="1903210" y="6531722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27CA9-DE96-9E3D-7703-B44E4EACDA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22" y="6181725"/>
            <a:ext cx="1149668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59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een background with white lines&#10;&#10;Description automatically generated">
            <a:extLst>
              <a:ext uri="{FF2B5EF4-FFF2-40B4-BE49-F238E27FC236}">
                <a16:creationId xmlns:a16="http://schemas.microsoft.com/office/drawing/2014/main" id="{6AD9482C-4E1E-D92A-3495-428349A328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47082-A699-A54D-BF69-11134924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5590" y="6510528"/>
            <a:ext cx="830696" cy="281997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03A1652-B49A-8949-9163-0119976D52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5590" y="440267"/>
            <a:ext cx="11225343" cy="58928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090877C-D559-8344-B3F8-2CE0B12FFDCD}"/>
              </a:ext>
            </a:extLst>
          </p:cNvPr>
          <p:cNvSpPr txBox="1">
            <a:spLocks/>
          </p:cNvSpPr>
          <p:nvPr userDrawn="1"/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00855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5D75E3-62B6-C44A-8295-14DF27978E1A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06E0EC-DD83-9337-23D4-B6880AA9BD6E}"/>
              </a:ext>
            </a:extLst>
          </p:cNvPr>
          <p:cNvSpPr txBox="1"/>
          <p:nvPr userDrawn="1"/>
        </p:nvSpPr>
        <p:spPr>
          <a:xfrm>
            <a:off x="1903210" y="6531722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104595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89EFBDE0-92BD-F845-891B-0CFC0F8C3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EB18BA-BCB5-FE46-B04E-59BB7E387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590" y="3599153"/>
            <a:ext cx="5689236" cy="5893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 b="1" i="0">
                <a:solidFill>
                  <a:srgbClr val="008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D1B2B3-26A1-DC33-D842-025F435EC779}"/>
              </a:ext>
            </a:extLst>
          </p:cNvPr>
          <p:cNvSpPr txBox="1"/>
          <p:nvPr userDrawn="1"/>
        </p:nvSpPr>
        <p:spPr>
          <a:xfrm>
            <a:off x="1903210" y="6531722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2223143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C1B80DF-A056-9443-AF84-51B2F8DB27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9023" y="-9440"/>
            <a:ext cx="6520091" cy="41397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575C8B-3C3B-6045-8AB2-6BCC848C3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008557"/>
                </a:solidFill>
              </a:defRPr>
            </a:lvl1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658CD5-83CB-F538-FA5A-88D0366669C3}"/>
              </a:ext>
            </a:extLst>
          </p:cNvPr>
          <p:cNvSpPr txBox="1"/>
          <p:nvPr userDrawn="1"/>
        </p:nvSpPr>
        <p:spPr>
          <a:xfrm>
            <a:off x="2084992" y="6533265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15374BBA-BB0D-C575-BC7C-B34EF57A8C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785" y="6369947"/>
            <a:ext cx="976153" cy="37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13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C1B80DF-A056-9443-AF84-51B2F8DB27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9023" y="-9440"/>
            <a:ext cx="6520091" cy="41397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575C8B-3C3B-6045-8AB2-6BCC848C3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008557"/>
                </a:solidFill>
              </a:defRPr>
            </a:lvl1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658CD5-83CB-F538-FA5A-88D0366669C3}"/>
              </a:ext>
            </a:extLst>
          </p:cNvPr>
          <p:cNvSpPr txBox="1"/>
          <p:nvPr userDrawn="1"/>
        </p:nvSpPr>
        <p:spPr>
          <a:xfrm>
            <a:off x="2084992" y="6533265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904414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w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background with white text&#10;&#10;Description automatically generated">
            <a:extLst>
              <a:ext uri="{FF2B5EF4-FFF2-40B4-BE49-F238E27FC236}">
                <a16:creationId xmlns:a16="http://schemas.microsoft.com/office/drawing/2014/main" id="{6136831F-8AF9-EFA2-EE8B-672FA78572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560"/>
            <a:ext cx="12251662" cy="689156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447182-01FC-1C43-BE14-7ABC3D59D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1BAFE33-0AA3-AB48-997C-0D956C98E6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8091" y="1749425"/>
            <a:ext cx="6518686" cy="433705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2DE735-D9C9-F3C6-DE28-888B154E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3861" y="3544151"/>
            <a:ext cx="4107050" cy="2542323"/>
          </a:xfrm>
        </p:spPr>
        <p:txBody>
          <a:bodyPr anchor="t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1C46D-CF29-9289-9626-5C7128661151}"/>
              </a:ext>
            </a:extLst>
          </p:cNvPr>
          <p:cNvSpPr txBox="1"/>
          <p:nvPr userDrawn="1"/>
        </p:nvSpPr>
        <p:spPr>
          <a:xfrm>
            <a:off x="1903210" y="6531722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2356487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19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 - 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CE1AC-5183-9540-95C2-3C1430569F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1975" y="1400175"/>
            <a:ext cx="10891271" cy="473715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add text one column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4C2E67F-2A96-5842-B641-3DAF875A9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008557"/>
                </a:solidFill>
              </a:defRPr>
            </a:lvl1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D4E386-7248-781C-1B9C-6F30E6894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D51A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370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ompany's company's company's company's company's company's company's company's company's company's company's company'&#10;&#10;AI-generated content may be incorrect.">
            <a:extLst>
              <a:ext uri="{FF2B5EF4-FFF2-40B4-BE49-F238E27FC236}">
                <a16:creationId xmlns:a16="http://schemas.microsoft.com/office/drawing/2014/main" id="{F2D5A806-6431-9143-899E-E692C1177E07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BCD8B61-01BD-6828-A9F6-BA87C0EB0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71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blue text&#10;&#10;AI-generated content may be incorrect.">
            <a:extLst>
              <a:ext uri="{FF2B5EF4-FFF2-40B4-BE49-F238E27FC236}">
                <a16:creationId xmlns:a16="http://schemas.microsoft.com/office/drawing/2014/main" id="{55009BDB-4CBB-609C-BCE8-1B7E288DC1B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8E84391-564E-71D6-454A-782747CFF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17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Bra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ogos on a blue background&#10;&#10;AI-generated content may be incorrect.">
            <a:extLst>
              <a:ext uri="{FF2B5EF4-FFF2-40B4-BE49-F238E27FC236}">
                <a16:creationId xmlns:a16="http://schemas.microsoft.com/office/drawing/2014/main" id="{B6D3A968-BF54-5B0E-CA80-7F748D95BE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3315B38-C87B-4A63-D602-85CF7B6BE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3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Pictur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DA1BCA-5E1F-C1FA-2FA1-A4B6516DFB80}"/>
              </a:ext>
            </a:extLst>
          </p:cNvPr>
          <p:cNvSpPr txBox="1"/>
          <p:nvPr userDrawn="1"/>
        </p:nvSpPr>
        <p:spPr>
          <a:xfrm>
            <a:off x="2084992" y="6533265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5D89C7-F61A-4310-D392-56FC1EBAD7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7561" y="1489075"/>
            <a:ext cx="3094464" cy="2235200"/>
          </a:xfr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0565F15C-F71C-5F44-5B9D-DFA4EE36A7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53364" y="1489075"/>
            <a:ext cx="3094464" cy="2235200"/>
          </a:xfr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27CA416-32C5-3DF4-13D8-6656C203DA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49166" y="1489075"/>
            <a:ext cx="3094464" cy="2235200"/>
          </a:xfr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 descr="A person wearing a headset and a computer&#10;&#10;AI-generated content may be incorrect.">
            <a:extLst>
              <a:ext uri="{FF2B5EF4-FFF2-40B4-BE49-F238E27FC236}">
                <a16:creationId xmlns:a16="http://schemas.microsoft.com/office/drawing/2014/main" id="{AFAC1D3C-43C2-C5A9-F470-80337DBDB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2255"/>
          <a:stretch/>
        </p:blipFill>
        <p:spPr>
          <a:xfrm>
            <a:off x="0" y="6326910"/>
            <a:ext cx="12192000" cy="531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704B6-DF75-B8DE-6E7B-D4511760AE69}"/>
              </a:ext>
            </a:extLst>
          </p:cNvPr>
          <p:cNvSpPr txBox="1"/>
          <p:nvPr userDrawn="1"/>
        </p:nvSpPr>
        <p:spPr>
          <a:xfrm>
            <a:off x="1903210" y="6531722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1DB251-CB4C-90E6-E8D8-86AF80692D84}"/>
              </a:ext>
            </a:extLst>
          </p:cNvPr>
          <p:cNvGrpSpPr/>
          <p:nvPr userDrawn="1"/>
        </p:nvGrpSpPr>
        <p:grpSpPr>
          <a:xfrm>
            <a:off x="4541489" y="3235010"/>
            <a:ext cx="3109021" cy="2505190"/>
            <a:chOff x="6383736" y="1673135"/>
            <a:chExt cx="3109021" cy="2505190"/>
          </a:xfrm>
        </p:grpSpPr>
        <p:sp>
          <p:nvSpPr>
            <p:cNvPr id="28" name="Round Single Corner Rectangle 27">
              <a:extLst>
                <a:ext uri="{FF2B5EF4-FFF2-40B4-BE49-F238E27FC236}">
                  <a16:creationId xmlns:a16="http://schemas.microsoft.com/office/drawing/2014/main" id="{5D743524-7780-DEE6-38BE-9177284A6453}"/>
                </a:ext>
              </a:extLst>
            </p:cNvPr>
            <p:cNvSpPr/>
            <p:nvPr/>
          </p:nvSpPr>
          <p:spPr>
            <a:xfrm>
              <a:off x="6383737" y="1673135"/>
              <a:ext cx="3109019" cy="1955384"/>
            </a:xfrm>
            <a:prstGeom prst="round1Rect">
              <a:avLst>
                <a:gd name="adj" fmla="val 22861"/>
              </a:avLst>
            </a:prstGeom>
            <a:solidFill>
              <a:srgbClr val="8686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 Single Corner Rectangle 28">
              <a:extLst>
                <a:ext uri="{FF2B5EF4-FFF2-40B4-BE49-F238E27FC236}">
                  <a16:creationId xmlns:a16="http://schemas.microsoft.com/office/drawing/2014/main" id="{D87AE95E-DFA1-CE69-E06D-CAF86409C358}"/>
                </a:ext>
              </a:extLst>
            </p:cNvPr>
            <p:cNvSpPr/>
            <p:nvPr/>
          </p:nvSpPr>
          <p:spPr>
            <a:xfrm>
              <a:off x="6383737" y="1673135"/>
              <a:ext cx="3109020" cy="956724"/>
            </a:xfrm>
            <a:prstGeom prst="round1Rect">
              <a:avLst>
                <a:gd name="adj" fmla="val 46151"/>
              </a:avLst>
            </a:prstGeom>
            <a:gradFill flip="none" rotWithShape="1">
              <a:gsLst>
                <a:gs pos="0">
                  <a:srgbClr val="2C4BA6">
                    <a:alpha val="46967"/>
                  </a:srgbClr>
                </a:gs>
                <a:gs pos="74000">
                  <a:srgbClr val="008557">
                    <a:alpha val="3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 Single Corner Rectangle 29">
              <a:extLst>
                <a:ext uri="{FF2B5EF4-FFF2-40B4-BE49-F238E27FC236}">
                  <a16:creationId xmlns:a16="http://schemas.microsoft.com/office/drawing/2014/main" id="{C028D873-42CC-EDF9-83C2-858E96B7152B}"/>
                </a:ext>
              </a:extLst>
            </p:cNvPr>
            <p:cNvSpPr/>
            <p:nvPr/>
          </p:nvSpPr>
          <p:spPr>
            <a:xfrm flipH="1" flipV="1">
              <a:off x="6383736" y="2151497"/>
              <a:ext cx="3109019" cy="2026828"/>
            </a:xfrm>
            <a:prstGeom prst="round1Rect">
              <a:avLst>
                <a:gd name="adj" fmla="val 22861"/>
              </a:avLst>
            </a:prstGeom>
            <a:solidFill>
              <a:srgbClr val="8686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A21A4A-A2F3-E47F-E41C-09E864987812}"/>
              </a:ext>
            </a:extLst>
          </p:cNvPr>
          <p:cNvGrpSpPr/>
          <p:nvPr userDrawn="1"/>
        </p:nvGrpSpPr>
        <p:grpSpPr>
          <a:xfrm>
            <a:off x="8535259" y="3235010"/>
            <a:ext cx="3109021" cy="2505190"/>
            <a:chOff x="6383736" y="1673135"/>
            <a:chExt cx="3109021" cy="2505190"/>
          </a:xfrm>
        </p:grpSpPr>
        <p:sp>
          <p:nvSpPr>
            <p:cNvPr id="32" name="Round Single Corner Rectangle 31">
              <a:extLst>
                <a:ext uri="{FF2B5EF4-FFF2-40B4-BE49-F238E27FC236}">
                  <a16:creationId xmlns:a16="http://schemas.microsoft.com/office/drawing/2014/main" id="{8E3D5E5D-FB25-AD12-91CF-7D9792BAAE88}"/>
                </a:ext>
              </a:extLst>
            </p:cNvPr>
            <p:cNvSpPr/>
            <p:nvPr/>
          </p:nvSpPr>
          <p:spPr>
            <a:xfrm>
              <a:off x="6383737" y="1673135"/>
              <a:ext cx="3109019" cy="1955384"/>
            </a:xfrm>
            <a:prstGeom prst="round1Rect">
              <a:avLst>
                <a:gd name="adj" fmla="val 22861"/>
              </a:avLst>
            </a:prstGeom>
            <a:solidFill>
              <a:srgbClr val="8686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 Single Corner Rectangle 32">
              <a:extLst>
                <a:ext uri="{FF2B5EF4-FFF2-40B4-BE49-F238E27FC236}">
                  <a16:creationId xmlns:a16="http://schemas.microsoft.com/office/drawing/2014/main" id="{A99D583F-A4A4-63E5-07BD-B1C106F8878F}"/>
                </a:ext>
              </a:extLst>
            </p:cNvPr>
            <p:cNvSpPr/>
            <p:nvPr/>
          </p:nvSpPr>
          <p:spPr>
            <a:xfrm>
              <a:off x="6383737" y="1673135"/>
              <a:ext cx="3109020" cy="956724"/>
            </a:xfrm>
            <a:prstGeom prst="round1Rect">
              <a:avLst>
                <a:gd name="adj" fmla="val 46151"/>
              </a:avLst>
            </a:prstGeom>
            <a:gradFill flip="none" rotWithShape="1">
              <a:gsLst>
                <a:gs pos="0">
                  <a:srgbClr val="2C4BA6">
                    <a:alpha val="46967"/>
                  </a:srgbClr>
                </a:gs>
                <a:gs pos="74000">
                  <a:srgbClr val="008557">
                    <a:alpha val="3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 Single Corner Rectangle 33">
              <a:extLst>
                <a:ext uri="{FF2B5EF4-FFF2-40B4-BE49-F238E27FC236}">
                  <a16:creationId xmlns:a16="http://schemas.microsoft.com/office/drawing/2014/main" id="{21B9A161-0F09-C86B-4A84-8AF1FFC4FB53}"/>
                </a:ext>
              </a:extLst>
            </p:cNvPr>
            <p:cNvSpPr/>
            <p:nvPr/>
          </p:nvSpPr>
          <p:spPr>
            <a:xfrm flipH="1" flipV="1">
              <a:off x="6383736" y="2151497"/>
              <a:ext cx="3109019" cy="2026828"/>
            </a:xfrm>
            <a:prstGeom prst="round1Rect">
              <a:avLst>
                <a:gd name="adj" fmla="val 22861"/>
              </a:avLst>
            </a:prstGeom>
            <a:solidFill>
              <a:srgbClr val="8686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74AB97D-990E-3A34-466B-49EC0DC93CE3}"/>
              </a:ext>
            </a:extLst>
          </p:cNvPr>
          <p:cNvGrpSpPr/>
          <p:nvPr userDrawn="1"/>
        </p:nvGrpSpPr>
        <p:grpSpPr>
          <a:xfrm>
            <a:off x="554447" y="3235010"/>
            <a:ext cx="3109021" cy="2505190"/>
            <a:chOff x="6383736" y="1673135"/>
            <a:chExt cx="3109021" cy="2505190"/>
          </a:xfrm>
        </p:grpSpPr>
        <p:sp>
          <p:nvSpPr>
            <p:cNvPr id="36" name="Round Single Corner Rectangle 35">
              <a:extLst>
                <a:ext uri="{FF2B5EF4-FFF2-40B4-BE49-F238E27FC236}">
                  <a16:creationId xmlns:a16="http://schemas.microsoft.com/office/drawing/2014/main" id="{F9452D24-CFA8-848D-F7FD-31D30F868995}"/>
                </a:ext>
              </a:extLst>
            </p:cNvPr>
            <p:cNvSpPr/>
            <p:nvPr/>
          </p:nvSpPr>
          <p:spPr>
            <a:xfrm>
              <a:off x="6383737" y="1673135"/>
              <a:ext cx="3109019" cy="1955384"/>
            </a:xfrm>
            <a:prstGeom prst="round1Rect">
              <a:avLst>
                <a:gd name="adj" fmla="val 22861"/>
              </a:avLst>
            </a:prstGeom>
            <a:solidFill>
              <a:srgbClr val="8686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 Single Corner Rectangle 36">
              <a:extLst>
                <a:ext uri="{FF2B5EF4-FFF2-40B4-BE49-F238E27FC236}">
                  <a16:creationId xmlns:a16="http://schemas.microsoft.com/office/drawing/2014/main" id="{BC3B2648-E0E0-F026-6CA7-68157BF2962A}"/>
                </a:ext>
              </a:extLst>
            </p:cNvPr>
            <p:cNvSpPr/>
            <p:nvPr/>
          </p:nvSpPr>
          <p:spPr>
            <a:xfrm>
              <a:off x="6383737" y="1673135"/>
              <a:ext cx="3109020" cy="956724"/>
            </a:xfrm>
            <a:prstGeom prst="round1Rect">
              <a:avLst>
                <a:gd name="adj" fmla="val 46151"/>
              </a:avLst>
            </a:prstGeom>
            <a:gradFill flip="none" rotWithShape="1">
              <a:gsLst>
                <a:gs pos="0">
                  <a:srgbClr val="2C4BA6">
                    <a:alpha val="46967"/>
                  </a:srgbClr>
                </a:gs>
                <a:gs pos="74000">
                  <a:srgbClr val="008557">
                    <a:alpha val="3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 Single Corner Rectangle 37">
              <a:extLst>
                <a:ext uri="{FF2B5EF4-FFF2-40B4-BE49-F238E27FC236}">
                  <a16:creationId xmlns:a16="http://schemas.microsoft.com/office/drawing/2014/main" id="{606A9275-A2DD-7422-6740-7374C69C8B1C}"/>
                </a:ext>
              </a:extLst>
            </p:cNvPr>
            <p:cNvSpPr/>
            <p:nvPr/>
          </p:nvSpPr>
          <p:spPr>
            <a:xfrm flipH="1" flipV="1">
              <a:off x="6383736" y="2151497"/>
              <a:ext cx="3109019" cy="2026828"/>
            </a:xfrm>
            <a:prstGeom prst="round1Rect">
              <a:avLst>
                <a:gd name="adj" fmla="val 22861"/>
              </a:avLst>
            </a:prstGeom>
            <a:solidFill>
              <a:srgbClr val="8686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993222C-4769-D395-1A57-488ACB8FD8F1}"/>
              </a:ext>
            </a:extLst>
          </p:cNvPr>
          <p:cNvCxnSpPr/>
          <p:nvPr userDrawn="1"/>
        </p:nvCxnSpPr>
        <p:spPr>
          <a:xfrm>
            <a:off x="0" y="954157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6">
            <a:extLst>
              <a:ext uri="{FF2B5EF4-FFF2-40B4-BE49-F238E27FC236}">
                <a16:creationId xmlns:a16="http://schemas.microsoft.com/office/drawing/2014/main" id="{B78E2B9A-6E69-795B-8F2D-E21FC126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19" y="274154"/>
            <a:ext cx="10515600" cy="813766"/>
          </a:xfrm>
        </p:spPr>
        <p:txBody>
          <a:bodyPr/>
          <a:lstStyle>
            <a:lvl1pPr>
              <a:defRPr>
                <a:solidFill>
                  <a:srgbClr val="1D51A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003A6C5F-530A-A84A-8FEA-7FA185ED48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720" y="3927544"/>
            <a:ext cx="3309937" cy="17018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ED271FB0-AE8F-1C6D-A1CA-98E910BB25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5978" y="3927544"/>
            <a:ext cx="3309937" cy="17018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19">
            <a:extLst>
              <a:ext uri="{FF2B5EF4-FFF2-40B4-BE49-F238E27FC236}">
                <a16:creationId xmlns:a16="http://schemas.microsoft.com/office/drawing/2014/main" id="{3D788B9F-6B0A-6837-368C-85EC72D908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26307" y="3927544"/>
            <a:ext cx="3309937" cy="1701800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3BC3D17-A8E0-60BD-34F2-E36A2A45BA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4037" y="3324970"/>
            <a:ext cx="3086113" cy="4778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91E049C3-89EC-D67D-9C9D-1A449D96B9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34366" y="3324970"/>
            <a:ext cx="3086113" cy="4778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9E3ACC54-6924-8CD8-5A2C-3A94923A3F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50553" y="3324970"/>
            <a:ext cx="3086113" cy="4778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E2D9606-CF3B-9296-1C83-47ACE8F74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-up of a logo&#10;&#10;AI-generated content may be incorrect.">
            <a:extLst>
              <a:ext uri="{FF2B5EF4-FFF2-40B4-BE49-F238E27FC236}">
                <a16:creationId xmlns:a16="http://schemas.microsoft.com/office/drawing/2014/main" id="{9236D4E3-FB15-D939-848C-11CCB2AF72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3885" y="290576"/>
            <a:ext cx="1287549" cy="48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25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lity Polic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AI-generated content may be incorrect.">
            <a:extLst>
              <a:ext uri="{FF2B5EF4-FFF2-40B4-BE49-F238E27FC236}">
                <a16:creationId xmlns:a16="http://schemas.microsoft.com/office/drawing/2014/main" id="{33FED7DF-CA06-31C6-5912-E2D8CA404C4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DA1BCA-5E1F-C1FA-2FA1-A4B6516DFB80}"/>
              </a:ext>
            </a:extLst>
          </p:cNvPr>
          <p:cNvSpPr txBox="1"/>
          <p:nvPr userDrawn="1"/>
        </p:nvSpPr>
        <p:spPr>
          <a:xfrm>
            <a:off x="2084992" y="6533265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B59F90-B610-AB0F-85C4-52A885A9F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186C2-85C5-B841-B803-BF24B25A9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975" y="1400175"/>
            <a:ext cx="10791825" cy="477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33F40E-04CE-0B47-9A0C-9920E7706FCA}"/>
              </a:ext>
            </a:extLst>
          </p:cNvPr>
          <p:cNvSpPr/>
          <p:nvPr userDrawn="1"/>
        </p:nvSpPr>
        <p:spPr>
          <a:xfrm>
            <a:off x="0" y="982980"/>
            <a:ext cx="7972425" cy="45719"/>
          </a:xfrm>
          <a:prstGeom prst="rect">
            <a:avLst/>
          </a:prstGeom>
          <a:solidFill>
            <a:srgbClr val="1D5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4359D93-CF87-5941-AE8E-7B014B130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rgbClr val="008557"/>
                </a:solidFill>
              </a:defRPr>
            </a:lvl1pPr>
          </a:lstStyle>
          <a:p>
            <a:fld id="{065D75E3-62B6-C44A-8295-14DF27978E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FDEBB2-5AB0-8D77-C9D0-9B6579363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19" y="274154"/>
            <a:ext cx="10515600" cy="813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9F06C-9D82-F8F5-4C68-6BF96004C55F}"/>
              </a:ext>
            </a:extLst>
          </p:cNvPr>
          <p:cNvSpPr txBox="1"/>
          <p:nvPr userDrawn="1"/>
        </p:nvSpPr>
        <p:spPr>
          <a:xfrm>
            <a:off x="1903210" y="6531722"/>
            <a:ext cx="7745789" cy="21544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Customer First   ●   Differentiate with Our People   ●   Bias for Action   ●   Continuous Improvement   ●   Accountability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8F8CC-6149-7EC4-595A-F27C98153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14" t="17550" r="4155" b="24503"/>
          <a:stretch/>
        </p:blipFill>
        <p:spPr>
          <a:xfrm>
            <a:off x="550946" y="6355695"/>
            <a:ext cx="1015588" cy="39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2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6" r:id="rId3"/>
    <p:sldLayoutId id="2147483650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97" r:id="rId11"/>
    <p:sldLayoutId id="2147483702" r:id="rId12"/>
    <p:sldLayoutId id="2147483700" r:id="rId13"/>
    <p:sldLayoutId id="2147483701" r:id="rId14"/>
    <p:sldLayoutId id="2147483699" r:id="rId15"/>
    <p:sldLayoutId id="2147483698" r:id="rId16"/>
    <p:sldLayoutId id="2147483671" r:id="rId17"/>
    <p:sldLayoutId id="2147483652" r:id="rId18"/>
    <p:sldLayoutId id="2147483653" r:id="rId19"/>
    <p:sldLayoutId id="2147483656" r:id="rId20"/>
    <p:sldLayoutId id="2147483667" r:id="rId21"/>
    <p:sldLayoutId id="2147483661" r:id="rId22"/>
    <p:sldLayoutId id="2147483657" r:id="rId23"/>
    <p:sldLayoutId id="2147483662" r:id="rId24"/>
    <p:sldLayoutId id="2147483670" r:id="rId25"/>
    <p:sldLayoutId id="2147483660" r:id="rId26"/>
    <p:sldLayoutId id="2147483663" r:id="rId27"/>
    <p:sldLayoutId id="2147483704" r:id="rId28"/>
    <p:sldLayoutId id="2147483655" r:id="rId29"/>
    <p:sldLayoutId id="2147483703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y0oXvDLxA0" TargetMode="External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myairlife.com/hyperinflation/" TargetMode="External"/><Relationship Id="rId2" Type="http://schemas.openxmlformats.org/officeDocument/2006/relationships/video" Target="https://www.youtube.com/embed/Cy0oXvDLxA0?feature=oembed" TargetMode="External"/><Relationship Id="rId1" Type="http://schemas.openxmlformats.org/officeDocument/2006/relationships/video" Target="https://www.youtube.com/embed/WbJsMQ7OQQQ?feature=oembed" TargetMode="External"/><Relationship Id="rId6" Type="http://schemas.openxmlformats.org/officeDocument/2006/relationships/hyperlink" Target="https://connect.myairlife.com/asset-page/?aid=57031&amp;file=LIT-20010-C1%20AirFlow%20Manual%20Resuscitator_Rev1.pdf" TargetMode="External"/><Relationship Id="rId11" Type="http://schemas.openxmlformats.org/officeDocument/2006/relationships/image" Target="../media/image37.jpeg"/><Relationship Id="rId5" Type="http://schemas.openxmlformats.org/officeDocument/2006/relationships/hyperlink" Target="https://www.youtube.com/watch?v=WbJsMQ7OQQQ" TargetMode="External"/><Relationship Id="rId10" Type="http://schemas.openxmlformats.org/officeDocument/2006/relationships/image" Target="../media/image36.jpeg"/><Relationship Id="rId4" Type="http://schemas.openxmlformats.org/officeDocument/2006/relationships/hyperlink" Target="https://myairlife.com/airflow/?utm_source=Social+Media&amp;utm_medium=Product&amp;utm_campaign=AirFlow4%2F9" TargetMode="External"/><Relationship Id="rId9" Type="http://schemas.openxmlformats.org/officeDocument/2006/relationships/hyperlink" Target="https://connect.myairlife.com/resource/ventlab-hyperinflation-literature-sheet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48D83-3B8F-B073-C127-09A484453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514" y="4517481"/>
            <a:ext cx="10583201" cy="660112"/>
          </a:xfrm>
        </p:spPr>
        <p:txBody>
          <a:bodyPr>
            <a:noAutofit/>
          </a:bodyPr>
          <a:lstStyle/>
          <a:p>
            <a:r>
              <a:rPr lang="en-US" sz="3600"/>
              <a:t>Excellence with Every Breath</a:t>
            </a:r>
            <a:r>
              <a:rPr lang="en-US" sz="3600" baseline="30000"/>
              <a:t>™</a:t>
            </a:r>
            <a:endParaRPr lang="en-US" sz="3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BE2E69-3051-3A9E-2C5B-7933DF36B3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i="1">
                <a:latin typeface="Arial" panose="020B0604020202020204" pitchFamily="34" charset="0"/>
              </a:rPr>
              <a:t>AirFlow</a:t>
            </a:r>
            <a:r>
              <a:rPr lang="en-US" sz="2000" baseline="30000"/>
              <a:t> ™</a:t>
            </a:r>
            <a:r>
              <a:rPr lang="en-US" sz="2000" i="1">
                <a:latin typeface="Arial" panose="020B0604020202020204" pitchFamily="34" charset="0"/>
              </a:rPr>
              <a:t> Resuscitation &amp; Hyperinflation Training</a:t>
            </a:r>
          </a:p>
        </p:txBody>
      </p:sp>
    </p:spTree>
    <p:extLst>
      <p:ext uri="{BB962C8B-B14F-4D97-AF65-F5344CB8AC3E}">
        <p14:creationId xmlns:p14="http://schemas.microsoft.com/office/powerpoint/2010/main" val="4284918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BFC3F-0FDA-7EB7-7EC6-7A895D715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C516C7-5998-1B57-8EA2-E308910FF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8139" y="6507970"/>
            <a:ext cx="830696" cy="281997"/>
          </a:xfrm>
        </p:spPr>
        <p:txBody>
          <a:bodyPr/>
          <a:lstStyle/>
          <a:p>
            <a:fld id="{065D75E3-62B6-C44A-8295-14DF27978E1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CFE6C05C-A5CB-B52A-4CB2-71EDB2B567E1}"/>
              </a:ext>
            </a:extLst>
          </p:cNvPr>
          <p:cNvSpPr txBox="1">
            <a:spLocks/>
          </p:cNvSpPr>
          <p:nvPr/>
        </p:nvSpPr>
        <p:spPr>
          <a:xfrm>
            <a:off x="522219" y="274154"/>
            <a:ext cx="6141471" cy="10631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1B51A4"/>
                </a:solidFill>
              </a:rPr>
              <a:t>AirFlow Resuscitation Bags: </a:t>
            </a:r>
            <a:br>
              <a:rPr lang="en-US">
                <a:solidFill>
                  <a:srgbClr val="1B51A4"/>
                </a:solidFill>
              </a:rPr>
            </a:br>
            <a:r>
              <a:rPr lang="en-US">
                <a:solidFill>
                  <a:srgbClr val="1B51A4"/>
                </a:solidFill>
              </a:rPr>
              <a:t>Key Features, Adult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DC7579CA-A320-46E4-3260-08F0F2A85C21}"/>
              </a:ext>
            </a:extLst>
          </p:cNvPr>
          <p:cNvSpPr txBox="1">
            <a:spLocks/>
          </p:cNvSpPr>
          <p:nvPr/>
        </p:nvSpPr>
        <p:spPr>
          <a:xfrm>
            <a:off x="10810215" y="6443853"/>
            <a:ext cx="830696" cy="2819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00855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5D75E3-62B6-C44A-8295-14DF27978E1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05A88EE-892B-ECC1-07A1-E42C753E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890" y="1854022"/>
            <a:ext cx="8140929" cy="331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AF3E73-6502-B71D-07AE-89FA54E99457}"/>
              </a:ext>
            </a:extLst>
          </p:cNvPr>
          <p:cNvSpPr txBox="1"/>
          <p:nvPr/>
        </p:nvSpPr>
        <p:spPr>
          <a:xfrm>
            <a:off x="616048" y="4975695"/>
            <a:ext cx="2881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Pre-Attached</a:t>
            </a:r>
            <a:br>
              <a:rPr lang="en-US" b="1"/>
            </a:br>
            <a:r>
              <a:rPr lang="en-US" b="1"/>
              <a:t>Expiratory Filter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Protects clinician from </a:t>
            </a:r>
            <a:br>
              <a:rPr lang="en-US" sz="1400"/>
            </a:br>
            <a:r>
              <a:rPr lang="en-US" sz="1400"/>
              <a:t>99.99% expelled B/V content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63D7ECE-5CED-1634-4688-AE0252B90275}"/>
              </a:ext>
            </a:extLst>
          </p:cNvPr>
          <p:cNvCxnSpPr>
            <a:cxnSpLocks/>
          </p:cNvCxnSpPr>
          <p:nvPr/>
        </p:nvCxnSpPr>
        <p:spPr>
          <a:xfrm flipV="1">
            <a:off x="6087273" y="5071104"/>
            <a:ext cx="0" cy="403866"/>
          </a:xfrm>
          <a:prstGeom prst="straightConnector1">
            <a:avLst/>
          </a:prstGeom>
          <a:ln w="28575">
            <a:solidFill>
              <a:srgbClr val="1B51A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616D5D1-957A-6313-D88E-34E085A98EFF}"/>
              </a:ext>
            </a:extLst>
          </p:cNvPr>
          <p:cNvSpPr txBox="1"/>
          <p:nvPr/>
        </p:nvSpPr>
        <p:spPr>
          <a:xfrm>
            <a:off x="6178763" y="5268083"/>
            <a:ext cx="3006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Red Fits-All </a:t>
            </a:r>
            <a:br>
              <a:rPr lang="en-US" b="1"/>
            </a:br>
            <a:r>
              <a:rPr lang="en-US" b="1"/>
              <a:t>O2 Connector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For easy visualization </a:t>
            </a:r>
            <a:br>
              <a:rPr lang="en-US" sz="1400"/>
            </a:br>
            <a:r>
              <a:rPr lang="en-US" sz="1400"/>
              <a:t>of proper connection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B67E0-54FA-609A-9227-68B59A6FD5D0}"/>
              </a:ext>
            </a:extLst>
          </p:cNvPr>
          <p:cNvSpPr txBox="1"/>
          <p:nvPr/>
        </p:nvSpPr>
        <p:spPr>
          <a:xfrm>
            <a:off x="3245138" y="1614838"/>
            <a:ext cx="2662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Integrated Manometer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Promotes proper </a:t>
            </a:r>
            <a:br>
              <a:rPr lang="en-US" sz="1400"/>
            </a:br>
            <a:r>
              <a:rPr lang="en-US" sz="1400"/>
              <a:t>pressure delivery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3BB532-EEE0-AE84-BD95-A11B4BDF0A36}"/>
                  </a:ext>
                </a:extLst>
              </p:cNvPr>
              <p:cNvSpPr txBox="1"/>
              <p:nvPr/>
            </p:nvSpPr>
            <p:spPr>
              <a:xfrm>
                <a:off x="3126815" y="4975695"/>
                <a:ext cx="257125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Sampling Port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End tidal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b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/>
                  <a:t> monitoring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3BB532-EEE0-AE84-BD95-A11B4BDF0A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815" y="4975695"/>
                <a:ext cx="2571259" cy="584775"/>
              </a:xfrm>
              <a:prstGeom prst="rect">
                <a:avLst/>
              </a:prstGeom>
              <a:blipFill>
                <a:blip r:embed="rId3"/>
                <a:stretch>
                  <a:fillRect l="-2133" t="-5208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20DE14-0DB5-A96D-F5E8-10135FF948E4}"/>
              </a:ext>
            </a:extLst>
          </p:cNvPr>
          <p:cNvCxnSpPr>
            <a:cxnSpLocks/>
          </p:cNvCxnSpPr>
          <p:nvPr/>
        </p:nvCxnSpPr>
        <p:spPr>
          <a:xfrm flipV="1">
            <a:off x="4220821" y="4173235"/>
            <a:ext cx="0" cy="755940"/>
          </a:xfrm>
          <a:prstGeom prst="straightConnector1">
            <a:avLst/>
          </a:prstGeom>
          <a:ln w="28575">
            <a:solidFill>
              <a:srgbClr val="1B51A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2C4574-6A4B-2E4A-E94E-9CD5F8EF1636}"/>
              </a:ext>
            </a:extLst>
          </p:cNvPr>
          <p:cNvCxnSpPr>
            <a:cxnSpLocks/>
          </p:cNvCxnSpPr>
          <p:nvPr/>
        </p:nvCxnSpPr>
        <p:spPr>
          <a:xfrm flipV="1">
            <a:off x="9186808" y="4604043"/>
            <a:ext cx="0" cy="650264"/>
          </a:xfrm>
          <a:prstGeom prst="straightConnector1">
            <a:avLst/>
          </a:prstGeom>
          <a:ln w="28575">
            <a:solidFill>
              <a:srgbClr val="1B51A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F4669F-A61B-CD4D-9242-A46258284650}"/>
                  </a:ext>
                </a:extLst>
              </p:cNvPr>
              <p:cNvSpPr txBox="1"/>
              <p:nvPr/>
            </p:nvSpPr>
            <p:spPr>
              <a:xfrm>
                <a:off x="8542271" y="5268083"/>
                <a:ext cx="3006120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O2 Bag Reservoir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Closed system reservoirs delivers up to 99%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FDO</m:t>
                        </m:r>
                      </m:e>
                      <m:sub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0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F4669F-A61B-CD4D-9242-A46258284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2271" y="5268083"/>
                <a:ext cx="3006120" cy="800219"/>
              </a:xfrm>
              <a:prstGeom prst="rect">
                <a:avLst/>
              </a:prstGeom>
              <a:blipFill>
                <a:blip r:embed="rId4"/>
                <a:stretch>
                  <a:fillRect l="-1623" t="-3817" b="-7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F97ADF6-5AF4-DD2D-E4D7-BB0A136FF1DA}"/>
              </a:ext>
            </a:extLst>
          </p:cNvPr>
          <p:cNvSpPr txBox="1"/>
          <p:nvPr/>
        </p:nvSpPr>
        <p:spPr>
          <a:xfrm>
            <a:off x="757041" y="1614838"/>
            <a:ext cx="2273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Patient Port Swivel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Allows clinician to easily position resuscitation bag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7E6F44-BE00-0486-9C90-6A9C56A4AD01}"/>
              </a:ext>
            </a:extLst>
          </p:cNvPr>
          <p:cNvSpPr txBox="1"/>
          <p:nvPr/>
        </p:nvSpPr>
        <p:spPr>
          <a:xfrm>
            <a:off x="5907576" y="1614838"/>
            <a:ext cx="39621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PVC Bag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Pliable, textured grip </a:t>
            </a:r>
            <a:br>
              <a:rPr lang="en-US" sz="1400"/>
            </a:br>
            <a:r>
              <a:rPr lang="en-US" sz="1400"/>
              <a:t>for secure handling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8EC5C76-84EC-E080-F1EE-EB193A8A73F5}"/>
              </a:ext>
            </a:extLst>
          </p:cNvPr>
          <p:cNvCxnSpPr>
            <a:cxnSpLocks/>
          </p:cNvCxnSpPr>
          <p:nvPr/>
        </p:nvCxnSpPr>
        <p:spPr>
          <a:xfrm>
            <a:off x="6848023" y="2415057"/>
            <a:ext cx="0" cy="437276"/>
          </a:xfrm>
          <a:prstGeom prst="straightConnector1">
            <a:avLst/>
          </a:prstGeom>
          <a:ln w="28575">
            <a:solidFill>
              <a:srgbClr val="1B51A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B83715-F4BF-974D-039A-B6CBBD97FFDC}"/>
              </a:ext>
            </a:extLst>
          </p:cNvPr>
          <p:cNvCxnSpPr>
            <a:cxnSpLocks/>
          </p:cNvCxnSpPr>
          <p:nvPr/>
        </p:nvCxnSpPr>
        <p:spPr>
          <a:xfrm>
            <a:off x="4303329" y="2415057"/>
            <a:ext cx="0" cy="802460"/>
          </a:xfrm>
          <a:prstGeom prst="straightConnector1">
            <a:avLst/>
          </a:prstGeom>
          <a:ln w="28575">
            <a:solidFill>
              <a:srgbClr val="1B51A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EDAFD358-B76A-45AF-FE72-43B04AC6FAE6}"/>
              </a:ext>
            </a:extLst>
          </p:cNvPr>
          <p:cNvCxnSpPr>
            <a:stCxn id="17" idx="2"/>
          </p:cNvCxnSpPr>
          <p:nvPr/>
        </p:nvCxnSpPr>
        <p:spPr>
          <a:xfrm rot="16200000" flipH="1">
            <a:off x="2497383" y="2027130"/>
            <a:ext cx="674322" cy="1881064"/>
          </a:xfrm>
          <a:prstGeom prst="bentConnector2">
            <a:avLst/>
          </a:prstGeom>
          <a:ln w="28575">
            <a:solidFill>
              <a:srgbClr val="1B51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BE4847D5-A0A6-06AB-BE46-4C0E85F5C6F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775891" y="3800625"/>
            <a:ext cx="1239119" cy="1002879"/>
          </a:xfrm>
          <a:prstGeom prst="bentConnector3">
            <a:avLst>
              <a:gd name="adj1" fmla="val 100734"/>
            </a:avLst>
          </a:prstGeom>
          <a:ln w="28575">
            <a:solidFill>
              <a:srgbClr val="1B51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765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36886-745E-6E59-181B-50BF377E9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F110AC-6A3C-DA5A-FE43-8E3DD7279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8139" y="6507970"/>
            <a:ext cx="830696" cy="281997"/>
          </a:xfrm>
        </p:spPr>
        <p:txBody>
          <a:bodyPr/>
          <a:lstStyle/>
          <a:p>
            <a:fld id="{065D75E3-62B6-C44A-8295-14DF27978E1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2DFA9CBB-D424-804F-58DB-97400725B33A}"/>
              </a:ext>
            </a:extLst>
          </p:cNvPr>
          <p:cNvSpPr txBox="1">
            <a:spLocks/>
          </p:cNvSpPr>
          <p:nvPr/>
        </p:nvSpPr>
        <p:spPr>
          <a:xfrm>
            <a:off x="522219" y="274154"/>
            <a:ext cx="6141471" cy="10631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1B51A4"/>
                </a:solidFill>
              </a:rPr>
              <a:t>AirFlow Resuscitation Bags: </a:t>
            </a:r>
            <a:br>
              <a:rPr lang="en-US">
                <a:solidFill>
                  <a:srgbClr val="1B51A4"/>
                </a:solidFill>
              </a:rPr>
            </a:br>
            <a:r>
              <a:rPr lang="en-US">
                <a:solidFill>
                  <a:srgbClr val="1B51A4"/>
                </a:solidFill>
              </a:rPr>
              <a:t>Key Features, Infant</a:t>
            </a:r>
          </a:p>
        </p:txBody>
      </p:sp>
      <p:pic>
        <p:nvPicPr>
          <p:cNvPr id="4" name="Content Placeholder 6" descr="A medical oxygen mask with a tube&#10;&#10;AI-generated content may be incorrect.">
            <a:extLst>
              <a:ext uri="{FF2B5EF4-FFF2-40B4-BE49-F238E27FC236}">
                <a16:creationId xmlns:a16="http://schemas.microsoft.com/office/drawing/2014/main" id="{17F027C8-D00A-E7D5-733C-6C896E722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607" y="2491740"/>
            <a:ext cx="8005626" cy="3249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8CF937-D10B-D44A-EB72-475B4FAE238E}"/>
              </a:ext>
            </a:extLst>
          </p:cNvPr>
          <p:cNvSpPr txBox="1"/>
          <p:nvPr/>
        </p:nvSpPr>
        <p:spPr>
          <a:xfrm>
            <a:off x="1859198" y="1750598"/>
            <a:ext cx="2565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Pre-Attached Expiratory Filter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461B2-CE66-06DD-6754-36234AFC91C3}"/>
              </a:ext>
            </a:extLst>
          </p:cNvPr>
          <p:cNvSpPr txBox="1"/>
          <p:nvPr/>
        </p:nvSpPr>
        <p:spPr>
          <a:xfrm>
            <a:off x="4176875" y="1750598"/>
            <a:ext cx="2475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Integrated Manometer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D08185-02A4-FD3E-AE8F-D4F08B0B9C90}"/>
              </a:ext>
            </a:extLst>
          </p:cNvPr>
          <p:cNvSpPr txBox="1"/>
          <p:nvPr/>
        </p:nvSpPr>
        <p:spPr>
          <a:xfrm>
            <a:off x="6023510" y="1750598"/>
            <a:ext cx="3046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PVC Bag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Ergonomic bag shape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4E64043-A0C2-200C-EDE0-40E780A638F2}"/>
                  </a:ext>
                </a:extLst>
              </p:cNvPr>
              <p:cNvSpPr txBox="1"/>
              <p:nvPr/>
            </p:nvSpPr>
            <p:spPr>
              <a:xfrm>
                <a:off x="3353767" y="4744454"/>
                <a:ext cx="3421198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Pop-Off Valve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/>
                  <a:t>40 cm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en-US" sz="1400"/>
                  <a:t> pop-off </a:t>
                </a:r>
                <a:br>
                  <a:rPr lang="en-US" sz="1400"/>
                </a:br>
                <a:r>
                  <a:rPr lang="en-US" sz="1400"/>
                  <a:t>allows clinician to use </a:t>
                </a:r>
                <a:br>
                  <a:rPr lang="en-US" sz="1400"/>
                </a:br>
                <a:r>
                  <a:rPr lang="en-US" sz="1400"/>
                  <a:t>an appropriate </a:t>
                </a:r>
                <a:br>
                  <a:rPr lang="en-US" sz="1400"/>
                </a:br>
                <a:r>
                  <a:rPr lang="en-US" sz="1400"/>
                  <a:t>pop-off level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4E64043-A0C2-200C-EDE0-40E780A63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767" y="4744454"/>
                <a:ext cx="3421198" cy="1231106"/>
              </a:xfrm>
              <a:prstGeom prst="rect">
                <a:avLst/>
              </a:prstGeom>
              <a:blipFill>
                <a:blip r:embed="rId3"/>
                <a:stretch>
                  <a:fillRect l="-1426" t="-2475" b="-4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1696A0-3AD1-C924-290F-FE0B5EBE35CB}"/>
              </a:ext>
            </a:extLst>
          </p:cNvPr>
          <p:cNvCxnSpPr>
            <a:cxnSpLocks/>
          </p:cNvCxnSpPr>
          <p:nvPr/>
        </p:nvCxnSpPr>
        <p:spPr>
          <a:xfrm>
            <a:off x="4528019" y="2415057"/>
            <a:ext cx="0" cy="613893"/>
          </a:xfrm>
          <a:prstGeom prst="straightConnector1">
            <a:avLst/>
          </a:prstGeom>
          <a:ln w="28575">
            <a:solidFill>
              <a:srgbClr val="1B51A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F9B6E8-CB02-819A-9C04-A62C200621FB}"/>
              </a:ext>
            </a:extLst>
          </p:cNvPr>
          <p:cNvCxnSpPr>
            <a:cxnSpLocks/>
          </p:cNvCxnSpPr>
          <p:nvPr/>
        </p:nvCxnSpPr>
        <p:spPr>
          <a:xfrm>
            <a:off x="6377840" y="2396929"/>
            <a:ext cx="0" cy="613893"/>
          </a:xfrm>
          <a:prstGeom prst="straightConnector1">
            <a:avLst/>
          </a:prstGeom>
          <a:ln w="28575">
            <a:solidFill>
              <a:srgbClr val="1B51A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C9D054-F748-62FE-739E-9057633C2B70}"/>
              </a:ext>
            </a:extLst>
          </p:cNvPr>
          <p:cNvCxnSpPr>
            <a:cxnSpLocks/>
          </p:cNvCxnSpPr>
          <p:nvPr/>
        </p:nvCxnSpPr>
        <p:spPr>
          <a:xfrm>
            <a:off x="3128530" y="2418867"/>
            <a:ext cx="0" cy="815823"/>
          </a:xfrm>
          <a:prstGeom prst="straightConnector1">
            <a:avLst/>
          </a:prstGeom>
          <a:ln w="28575">
            <a:solidFill>
              <a:srgbClr val="1B51A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2F0F9E-86E9-A2D6-5463-0C0CCE59AC40}"/>
              </a:ext>
            </a:extLst>
          </p:cNvPr>
          <p:cNvCxnSpPr>
            <a:cxnSpLocks/>
          </p:cNvCxnSpPr>
          <p:nvPr/>
        </p:nvCxnSpPr>
        <p:spPr>
          <a:xfrm flipV="1">
            <a:off x="5177031" y="4173235"/>
            <a:ext cx="0" cy="755940"/>
          </a:xfrm>
          <a:prstGeom prst="straightConnector1">
            <a:avLst/>
          </a:prstGeom>
          <a:ln w="28575">
            <a:solidFill>
              <a:srgbClr val="1B51A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192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12BB6-2CC2-BC0C-45A2-50062FF983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2218" y="4406900"/>
            <a:ext cx="2466657" cy="1701800"/>
          </a:xfrm>
        </p:spPr>
        <p:txBody>
          <a:bodyPr/>
          <a:lstStyle/>
          <a:p>
            <a:pPr lvl="0"/>
            <a:r>
              <a:rPr lang="en-US" sz="1600"/>
              <a:t>Pre-attached expiratory filter protects clinician from up to 99.99% expelled bacterial/viral content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BB894DF-9724-FA3F-E4E5-BD5839571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AirFlow Accessories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39D1A0-9DC9-CE86-A6BA-22FAEEF3379F}"/>
              </a:ext>
            </a:extLst>
          </p:cNvPr>
          <p:cNvSpPr txBox="1"/>
          <p:nvPr/>
        </p:nvSpPr>
        <p:spPr>
          <a:xfrm>
            <a:off x="722313" y="3474048"/>
            <a:ext cx="227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B/V Filter</a:t>
            </a:r>
            <a:endParaRPr lang="en-US" sz="140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D82600E-AEE9-B4A8-6A6B-E7966338FF61}"/>
              </a:ext>
            </a:extLst>
          </p:cNvPr>
          <p:cNvSpPr txBox="1">
            <a:spLocks/>
          </p:cNvSpPr>
          <p:nvPr/>
        </p:nvSpPr>
        <p:spPr>
          <a:xfrm>
            <a:off x="3498547" y="4361852"/>
            <a:ext cx="2355829" cy="170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Enhanced dial scale on manometer allows for more accurate readings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19F3A-3175-E10C-4640-18A1AEA4B710}"/>
              </a:ext>
            </a:extLst>
          </p:cNvPr>
          <p:cNvSpPr txBox="1"/>
          <p:nvPr/>
        </p:nvSpPr>
        <p:spPr>
          <a:xfrm>
            <a:off x="3671591" y="3429000"/>
            <a:ext cx="227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Manometer</a:t>
            </a:r>
            <a:endParaRPr lang="en-US" sz="14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836C3F-B57E-EBF7-F7F1-A8EC20FE5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649" y="1509710"/>
            <a:ext cx="1703070" cy="17436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EA7364-8BA6-0854-9C9D-3BBECF7BB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8423" y="1382474"/>
            <a:ext cx="1751802" cy="18708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91E5BE6-19A2-7207-3430-111E1041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49927">
            <a:off x="491939" y="1466495"/>
            <a:ext cx="1742471" cy="174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5DB6CC9-8FA3-4C1A-B7F8-D42604313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22" y="1325727"/>
            <a:ext cx="2091574" cy="209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Placeholder 4">
                <a:extLst>
                  <a:ext uri="{FF2B5EF4-FFF2-40B4-BE49-F238E27FC236}">
                    <a16:creationId xmlns:a16="http://schemas.microsoft.com/office/drawing/2014/main" id="{4311A600-C9BE-1991-C947-4EBB0FD812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67822" y="4363638"/>
                <a:ext cx="2592149" cy="1701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kern="120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en-US" sz="1600"/>
                  <a:t>Adjustable PEEP valves; 5-20 </a:t>
                </a:r>
                <a:r>
                  <a:rPr lang="en-US" sz="1600">
                    <a:latin typeface="+mn-lt"/>
                  </a:rPr>
                  <a:t>cm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i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6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sz="1600" i="0"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endParaRPr lang="en-US" sz="1600">
                  <a:latin typeface="+mn-lt"/>
                </a:endParaRPr>
              </a:p>
              <a:p>
                <a:pPr marL="0" lvl="0" indent="0">
                  <a:buNone/>
                </a:pPr>
                <a:endParaRPr lang="en-US" sz="1600"/>
              </a:p>
            </p:txBody>
          </p:sp>
        </mc:Choice>
        <mc:Fallback xmlns="">
          <p:sp>
            <p:nvSpPr>
              <p:cNvPr id="18" name="Text Placeholder 4">
                <a:extLst>
                  <a:ext uri="{FF2B5EF4-FFF2-40B4-BE49-F238E27FC236}">
                    <a16:creationId xmlns:a16="http://schemas.microsoft.com/office/drawing/2014/main" id="{4311A600-C9BE-1991-C947-4EBB0FD81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822" y="4363638"/>
                <a:ext cx="2592149" cy="1701800"/>
              </a:xfrm>
              <a:prstGeom prst="rect">
                <a:avLst/>
              </a:prstGeom>
              <a:blipFill>
                <a:blip r:embed="rId7"/>
                <a:stretch>
                  <a:fillRect l="-941" t="-2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9BBC5CF-0DF2-7757-C0DC-135DE5A44CB3}"/>
              </a:ext>
            </a:extLst>
          </p:cNvPr>
          <p:cNvSpPr txBox="1"/>
          <p:nvPr/>
        </p:nvSpPr>
        <p:spPr>
          <a:xfrm>
            <a:off x="6738476" y="3430786"/>
            <a:ext cx="227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PEEP Valve</a:t>
            </a:r>
            <a:endParaRPr lang="en-US" sz="140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D0A03277-E72E-9C6F-1769-BB64FFFCF7C4}"/>
              </a:ext>
            </a:extLst>
          </p:cNvPr>
          <p:cNvSpPr txBox="1">
            <a:spLocks/>
          </p:cNvSpPr>
          <p:nvPr/>
        </p:nvSpPr>
        <p:spPr>
          <a:xfrm>
            <a:off x="9368423" y="4352857"/>
            <a:ext cx="2592149" cy="170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/>
              <a:t>For assessment of proper airway placement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E894A7-B11A-805B-F012-BACC343565D1}"/>
              </a:ext>
            </a:extLst>
          </p:cNvPr>
          <p:cNvSpPr txBox="1"/>
          <p:nvPr/>
        </p:nvSpPr>
        <p:spPr>
          <a:xfrm>
            <a:off x="9639077" y="3420005"/>
            <a:ext cx="227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CO2 Easy</a:t>
            </a:r>
            <a:r>
              <a:rPr lang="en-US" sz="140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719780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219C0-AB7F-A25F-520F-87BB560B1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73F661-32D9-134E-09B8-4EE29B27E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8139" y="6507970"/>
            <a:ext cx="830696" cy="281997"/>
          </a:xfrm>
        </p:spPr>
        <p:txBody>
          <a:bodyPr/>
          <a:lstStyle/>
          <a:p>
            <a:fld id="{065D75E3-62B6-C44A-8295-14DF27978E1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4B3CB1A6-BD8E-5172-4FD0-943F0A715A69}"/>
              </a:ext>
            </a:extLst>
          </p:cNvPr>
          <p:cNvSpPr txBox="1">
            <a:spLocks/>
          </p:cNvSpPr>
          <p:nvPr/>
        </p:nvSpPr>
        <p:spPr>
          <a:xfrm>
            <a:off x="522219" y="274154"/>
            <a:ext cx="6141471" cy="10631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1B51A4"/>
                </a:solidFill>
              </a:rPr>
              <a:t>Hyperinflation System: </a:t>
            </a:r>
            <a:br>
              <a:rPr lang="en-US">
                <a:solidFill>
                  <a:srgbClr val="1B51A4"/>
                </a:solidFill>
              </a:rPr>
            </a:br>
            <a:r>
              <a:rPr lang="en-US">
                <a:solidFill>
                  <a:srgbClr val="1B51A4"/>
                </a:solidFill>
              </a:rPr>
              <a:t>Key Features, NICU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B45BCC-B329-D1DD-F13C-32F3A3429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554" y="1614838"/>
            <a:ext cx="3858163" cy="666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A4DED6-7184-A3E5-7FEB-B2207928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23" t="17314" r="6174" b="7298"/>
          <a:stretch/>
        </p:blipFill>
        <p:spPr>
          <a:xfrm>
            <a:off x="8179216" y="3783355"/>
            <a:ext cx="2360646" cy="246176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D9F33C9-71DF-6847-E940-55007441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6925">
            <a:off x="2033356" y="1903135"/>
            <a:ext cx="4576491" cy="402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4296B0-795F-B807-E0BE-45EB65087C3B}"/>
              </a:ext>
            </a:extLst>
          </p:cNvPr>
          <p:cNvSpPr txBox="1"/>
          <p:nvPr/>
        </p:nvSpPr>
        <p:spPr>
          <a:xfrm>
            <a:off x="578395" y="1614838"/>
            <a:ext cx="26624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Integrated Manometer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Promotes proper </a:t>
            </a:r>
            <a:br>
              <a:rPr lang="en-US" sz="1400"/>
            </a:br>
            <a:r>
              <a:rPr lang="en-US" sz="1400"/>
              <a:t>pressure delivery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F5B9673-1F4C-8803-3B8E-1F1D983AF59D}"/>
              </a:ext>
            </a:extLst>
          </p:cNvPr>
          <p:cNvCxnSpPr>
            <a:cxnSpLocks/>
          </p:cNvCxnSpPr>
          <p:nvPr/>
        </p:nvCxnSpPr>
        <p:spPr>
          <a:xfrm>
            <a:off x="1925889" y="2415057"/>
            <a:ext cx="0" cy="442443"/>
          </a:xfrm>
          <a:prstGeom prst="straightConnector1">
            <a:avLst/>
          </a:prstGeom>
          <a:ln w="28575">
            <a:solidFill>
              <a:srgbClr val="1B51A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3B004B9-FEF9-F005-E7BB-6C9BA2788AAA}"/>
              </a:ext>
            </a:extLst>
          </p:cNvPr>
          <p:cNvSpPr txBox="1"/>
          <p:nvPr/>
        </p:nvSpPr>
        <p:spPr>
          <a:xfrm>
            <a:off x="3442506" y="1614838"/>
            <a:ext cx="2662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Pop-Off Valve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Prevents excessive pressure from being applied to lungs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4F40A3E7-B632-EFE4-6D84-75769B55967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63896" y="2415054"/>
            <a:ext cx="976142" cy="705336"/>
          </a:xfrm>
          <a:prstGeom prst="bentConnector3">
            <a:avLst>
              <a:gd name="adj1" fmla="val 100350"/>
            </a:avLst>
          </a:prstGeom>
          <a:ln w="28575">
            <a:solidFill>
              <a:srgbClr val="1B51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9BD15AE-C8A6-73C0-259F-ADB9D58E01A2}"/>
              </a:ext>
            </a:extLst>
          </p:cNvPr>
          <p:cNvSpPr txBox="1"/>
          <p:nvPr/>
        </p:nvSpPr>
        <p:spPr>
          <a:xfrm>
            <a:off x="7946707" y="5554334"/>
            <a:ext cx="3756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4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0.5L,1L, 2L, 3L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1798BC-FC68-10B6-7B09-B12993D6F2A7}"/>
              </a:ext>
            </a:extLst>
          </p:cNvPr>
          <p:cNvSpPr txBox="1"/>
          <p:nvPr/>
        </p:nvSpPr>
        <p:spPr>
          <a:xfrm>
            <a:off x="7946707" y="2393854"/>
            <a:ext cx="37567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Stay-Put Dial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Comes standard to enable clinician to achieve targeted static pressure</a:t>
            </a: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98818FB8-751E-4AA8-4DAB-BC918ABC4A24}"/>
              </a:ext>
            </a:extLst>
          </p:cNvPr>
          <p:cNvCxnSpPr>
            <a:cxnSpLocks/>
            <a:stCxn id="34" idx="1"/>
          </p:cNvCxnSpPr>
          <p:nvPr/>
        </p:nvCxnSpPr>
        <p:spPr>
          <a:xfrm rot="10800000">
            <a:off x="7635067" y="2281684"/>
            <a:ext cx="311641" cy="512281"/>
          </a:xfrm>
          <a:prstGeom prst="bentConnector2">
            <a:avLst/>
          </a:prstGeom>
          <a:ln w="28575">
            <a:solidFill>
              <a:srgbClr val="1B51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447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E1EA23-1B2B-1738-79CD-5D4E1454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A186EA-0842-29FE-E57C-AF28852EF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/>
              <a:t>AirFlow™ Resources </a:t>
            </a:r>
            <a:endParaRPr lang="en-US" b="1">
              <a:solidFill>
                <a:srgbClr val="0563C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AirFlow™ Resuscitator Landing Page</a:t>
            </a:r>
            <a:endParaRPr lang="en-US"/>
          </a:p>
          <a:p>
            <a:r>
              <a:rPr lang="en-US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AirFlow™ Training Video</a:t>
            </a:r>
            <a:endParaRPr lang="en-US"/>
          </a:p>
          <a:p>
            <a:r>
              <a:rPr lang="en-US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AirFlow™ Literature Sheet</a:t>
            </a:r>
            <a:endParaRPr lang="en-US"/>
          </a:p>
          <a:p>
            <a:endParaRPr lang="en-US"/>
          </a:p>
          <a:p>
            <a:r>
              <a:rPr lang="en-US" b="1"/>
              <a:t>Hyperinflation Resources </a:t>
            </a:r>
          </a:p>
          <a:p>
            <a:r>
              <a:rPr lang="en-US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Hyperinflation Landing Page</a:t>
            </a:r>
            <a:endParaRPr lang="en-US"/>
          </a:p>
          <a:p>
            <a:r>
              <a:rPr lang="en-US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Hyperinflation Training Video</a:t>
            </a:r>
            <a:endParaRPr lang="en-US"/>
          </a:p>
          <a:p>
            <a:r>
              <a:rPr lang="en-US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Hyperinflation Literature sheet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90FEAE7-B178-FF98-1A35-EDC96DBD8750}"/>
              </a:ext>
            </a:extLst>
          </p:cNvPr>
          <p:cNvSpPr txBox="1">
            <a:spLocks/>
          </p:cNvSpPr>
          <p:nvPr/>
        </p:nvSpPr>
        <p:spPr>
          <a:xfrm>
            <a:off x="11288139" y="6507970"/>
            <a:ext cx="830696" cy="2819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008557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5D75E3-62B6-C44A-8295-14DF27978E1A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Online Media 1" title="Resuscitation Training Video (VID-20003-C1)">
            <a:hlinkClick r:id="" action="ppaction://media"/>
            <a:extLst>
              <a:ext uri="{FF2B5EF4-FFF2-40B4-BE49-F238E27FC236}">
                <a16:creationId xmlns:a16="http://schemas.microsoft.com/office/drawing/2014/main" id="{C2C0956A-FBAE-6ABE-78A7-4CE295D0DC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678835" y="1875440"/>
            <a:ext cx="3241653" cy="1831538"/>
          </a:xfrm>
          <a:prstGeom prst="rect">
            <a:avLst/>
          </a:prstGeom>
        </p:spPr>
      </p:pic>
      <p:pic>
        <p:nvPicPr>
          <p:cNvPr id="3" name="Online Media 6" title="Hyperinflation System Product Training - VID-20002-C1">
            <a:hlinkClick r:id="" action="ppaction://media"/>
            <a:extLst>
              <a:ext uri="{FF2B5EF4-FFF2-40B4-BE49-F238E27FC236}">
                <a16:creationId xmlns:a16="http://schemas.microsoft.com/office/drawing/2014/main" id="{49FCAAF8-FF9A-3A52-CF6F-83509752CCD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1"/>
          <a:stretch>
            <a:fillRect/>
          </a:stretch>
        </p:blipFill>
        <p:spPr>
          <a:xfrm>
            <a:off x="678836" y="3817159"/>
            <a:ext cx="3241653" cy="183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1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04AA34-0186-90C2-CCCD-48483B29C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90" y="3700753"/>
            <a:ext cx="5689236" cy="589390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F753EB2-3C56-43C7-0F57-BC10E73C2CD9}"/>
              </a:ext>
            </a:extLst>
          </p:cNvPr>
          <p:cNvSpPr txBox="1">
            <a:spLocks/>
          </p:cNvSpPr>
          <p:nvPr/>
        </p:nvSpPr>
        <p:spPr>
          <a:xfrm>
            <a:off x="11288139" y="6507970"/>
            <a:ext cx="830696" cy="2819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65D75E3-62B6-C44A-8295-14DF27978E1A}" type="slidenum">
              <a:rPr lang="en-US" sz="1100" smtClean="0">
                <a:solidFill>
                  <a:schemeClr val="bg1"/>
                </a:solidFill>
              </a:rPr>
              <a:pPr algn="r"/>
              <a:t>7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168503-F527-7E76-F9E8-FAAC2C872972}"/>
              </a:ext>
            </a:extLst>
          </p:cNvPr>
          <p:cNvSpPr txBox="1"/>
          <p:nvPr/>
        </p:nvSpPr>
        <p:spPr>
          <a:xfrm>
            <a:off x="9654362" y="5050466"/>
            <a:ext cx="1360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8557"/>
                </a:solidFill>
              </a:rPr>
              <a:t>PPT-20022-C1 Rev1</a:t>
            </a:r>
          </a:p>
        </p:txBody>
      </p:sp>
    </p:spTree>
    <p:extLst>
      <p:ext uri="{BB962C8B-B14F-4D97-AF65-F5344CB8AC3E}">
        <p14:creationId xmlns:p14="http://schemas.microsoft.com/office/powerpoint/2010/main" val="4253341467"/>
      </p:ext>
    </p:extLst>
  </p:cSld>
  <p:clrMapOvr>
    <a:masterClrMapping/>
  </p:clrMapOvr>
</p:sld>
</file>

<file path=ppt/theme/theme1.xml><?xml version="1.0" encoding="utf-8"?>
<a:theme xmlns:a="http://schemas.openxmlformats.org/drawingml/2006/main" name="AirLif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irLife Slide Template" id="{4A3AD612-0561-9F40-9417-F88DA6BF9327}" vid="{B44035A9-660F-A440-977F-E87105470B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_x0023_ xmlns="05fe8802-1c7e-4c63-a744-d3ad4249c00e">1</Folder_x0023_>
    <mo xmlns="05fe8802-1c7e-4c63-a744-d3ad4249c00e" xsi:nil="true"/>
    <FolderNumber xmlns="05fe8802-1c7e-4c63-a744-d3ad4249c00e" xsi:nil="true"/>
    <lcf76f155ced4ddcb4097134ff3c332f xmlns="05fe8802-1c7e-4c63-a744-d3ad4249c00e">
      <Terms xmlns="http://schemas.microsoft.com/office/infopath/2007/PartnerControls"/>
    </lcf76f155ced4ddcb4097134ff3c332f>
    <TaxCatchAll xmlns="50b6b7bc-82fb-48e8-879e-7335a231a96e" xsi:nil="true"/>
    <DateNow xmlns="05fe8802-1c7e-4c63-a744-d3ad4249c00e" xsi:nil="true"/>
    <Validation_x0023_ xmlns="05fe8802-1c7e-4c63-a744-d3ad4249c00e" xsi:nil="true"/>
    <Image xmlns="05fe8802-1c7e-4c63-a744-d3ad4249c00e" xsi:nil="true"/>
    <LastModified xmlns="05fe8802-1c7e-4c63-a744-d3ad4249c00e" xsi:nil="true"/>
    <_Flow_SignoffStatus xmlns="05fe8802-1c7e-4c63-a744-d3ad4249c00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D8E6B1B7E30242B6F9762BE7D3A811" ma:contentTypeVersion="29" ma:contentTypeDescription="Create a new document." ma:contentTypeScope="" ma:versionID="5b527cd3c3b78fb7b6faca2f70af732d">
  <xsd:schema xmlns:xsd="http://www.w3.org/2001/XMLSchema" xmlns:xs="http://www.w3.org/2001/XMLSchema" xmlns:p="http://schemas.microsoft.com/office/2006/metadata/properties" xmlns:ns2="05fe8802-1c7e-4c63-a744-d3ad4249c00e" xmlns:ns3="50b6b7bc-82fb-48e8-879e-7335a231a96e" targetNamespace="http://schemas.microsoft.com/office/2006/metadata/properties" ma:root="true" ma:fieldsID="5d2e0f74e71243f031c71195ddcdb679" ns2:_="" ns3:_="">
    <xsd:import namespace="05fe8802-1c7e-4c63-a744-d3ad4249c00e"/>
    <xsd:import namespace="50b6b7bc-82fb-48e8-879e-7335a231a9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Image" minOccurs="0"/>
                <xsd:element ref="ns2:mo" minOccurs="0"/>
                <xsd:element ref="ns2:LastModified" minOccurs="0"/>
                <xsd:element ref="ns2:FolderNumber" minOccurs="0"/>
                <xsd:element ref="ns2:Validation_x0023_" minOccurs="0"/>
                <xsd:element ref="ns2:Folder_x0023_" minOccurs="0"/>
                <xsd:element ref="ns2:DateNow" minOccurs="0"/>
                <xsd:element ref="ns2:MediaServiceObjectDetectorVersions" minOccurs="0"/>
                <xsd:element ref="ns2:MediaServiceSearchProperties" minOccurs="0"/>
                <xsd:element ref="ns2:_Flow_SignoffStatu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fe8802-1c7e-4c63-a744-d3ad4249c0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376f51eb-9e79-45c4-851c-b5c9ecafc7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Image" ma:index="24" nillable="true" ma:displayName="Image" ma:format="Thumbnail" ma:internalName="Image">
      <xsd:simpleType>
        <xsd:restriction base="dms:Unknown"/>
      </xsd:simpleType>
    </xsd:element>
    <xsd:element name="mo" ma:index="25" nillable="true" ma:displayName="mo" ma:format="Dropdown" ma:indexed="true" ma:internalName="mo" ma:percentage="FALSE">
      <xsd:simpleType>
        <xsd:restriction base="dms:Number"/>
      </xsd:simpleType>
    </xsd:element>
    <xsd:element name="LastModified" ma:index="26" nillable="true" ma:displayName="Last Modified" ma:format="DateOnly" ma:internalName="LastModified">
      <xsd:simpleType>
        <xsd:restriction base="dms:DateTime"/>
      </xsd:simpleType>
    </xsd:element>
    <xsd:element name="FolderNumber" ma:index="27" nillable="true" ma:displayName="Folder Number" ma:decimals="0" ma:format="Dropdown" ma:internalName="FolderNumber" ma:percentage="FALSE">
      <xsd:simpleType>
        <xsd:restriction base="dms:Number"/>
      </xsd:simpleType>
    </xsd:element>
    <xsd:element name="Validation_x0023_" ma:index="28" nillable="true" ma:displayName="Validation #" ma:format="Dropdown" ma:internalName="Validation_x0023_">
      <xsd:simpleType>
        <xsd:restriction base="dms:Text">
          <xsd:maxLength value="255"/>
        </xsd:restriction>
      </xsd:simpleType>
    </xsd:element>
    <xsd:element name="Folder_x0023_" ma:index="29" nillable="true" ma:displayName="Folder #" ma:default="1" ma:format="Dropdown" ma:internalName="Folder_x0023_" ma:percentage="FALSE">
      <xsd:simpleType>
        <xsd:restriction base="dms:Number"/>
      </xsd:simpleType>
    </xsd:element>
    <xsd:element name="DateNow" ma:index="30" nillable="true" ma:displayName="Date Now" ma:format="DateOnly" ma:internalName="DateNow">
      <xsd:simpleType>
        <xsd:restriction base="dms:DateTim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Flow_SignoffStatus" ma:index="33" nillable="true" ma:displayName="Sign-off status" ma:internalName="Sign_x002d_off_x0020_status">
      <xsd:simpleType>
        <xsd:restriction base="dms:Text"/>
      </xsd:simpleType>
    </xsd:element>
    <xsd:element name="MediaServiceBillingMetadata" ma:index="3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b6b7bc-82fb-48e8-879e-7335a231a96e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a22aabfd-e979-40ef-a5ac-047678663beb}" ma:internalName="TaxCatchAll" ma:showField="CatchAllData" ma:web="50b6b7bc-82fb-48e8-879e-7335a231a9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F9C389-9354-446A-9534-3626A15891C2}">
  <ds:schemaRefs>
    <ds:schemaRef ds:uri="05fe8802-1c7e-4c63-a744-d3ad4249c00e"/>
    <ds:schemaRef ds:uri="50b6b7bc-82fb-48e8-879e-7335a231a96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77BB07F-9B7A-40E7-92D2-B5E973AE6EEB}">
  <ds:schemaRefs>
    <ds:schemaRef ds:uri="05fe8802-1c7e-4c63-a744-d3ad4249c00e"/>
    <ds:schemaRef ds:uri="50b6b7bc-82fb-48e8-879e-7335a231a9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B4D0D66-2E3A-40AA-B8F0-56AE5753CD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268</Words>
  <Application>Microsoft Macintosh PowerPoint</Application>
  <PresentationFormat>Widescreen</PresentationFormat>
  <Paragraphs>63</Paragraphs>
  <Slides>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Cambria Math</vt:lpstr>
      <vt:lpstr>Infra</vt:lpstr>
      <vt:lpstr>Infra Light</vt:lpstr>
      <vt:lpstr>AirLife Theme</vt:lpstr>
      <vt:lpstr>Excellence with Every Breath™</vt:lpstr>
      <vt:lpstr>PowerPoint Presentation</vt:lpstr>
      <vt:lpstr>PowerPoint Presentation</vt:lpstr>
      <vt:lpstr>AirFlow Accessories</vt:lpstr>
      <vt:lpstr>PowerPoint Presentation</vt:lpstr>
      <vt:lpstr>Resources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Improved Approach to Patient Care</dc:title>
  <dc:creator>Alaina Dykstra</dc:creator>
  <cp:lastModifiedBy>Erica Syverson</cp:lastModifiedBy>
  <cp:revision>3</cp:revision>
  <cp:lastPrinted>2023-08-02T13:56:38Z</cp:lastPrinted>
  <dcterms:created xsi:type="dcterms:W3CDTF">2023-06-16T12:44:20Z</dcterms:created>
  <dcterms:modified xsi:type="dcterms:W3CDTF">2026-04-16T18:22:59Z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0x010100E3D8E6B1B7E30242B6F9762BE7D3A811</vt:lpwstr>
  </property>
  <property fmtid="{D5CDD505-2E9C-101B-9397-08002B2CF9AE}" pid="3" name="MediaServiceImageTags">
    <vt:lpwstr/>
  </property>
</Properties>
</file>