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79" r:id="rId4"/>
    <p:sldId id="278" r:id="rId5"/>
    <p:sldId id="281" r:id="rId6"/>
    <p:sldId id="280" r:id="rId7"/>
    <p:sldId id="282" r:id="rId8"/>
    <p:sldId id="283" r:id="rId9"/>
    <p:sldId id="261" r:id="rId10"/>
    <p:sldId id="275" r:id="rId11"/>
    <p:sldId id="262" r:id="rId12"/>
    <p:sldId id="263" r:id="rId13"/>
    <p:sldId id="264" r:id="rId14"/>
    <p:sldId id="265" r:id="rId15"/>
    <p:sldId id="276" r:id="rId16"/>
    <p:sldId id="269" r:id="rId17"/>
    <p:sldId id="270"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704" autoAdjust="0"/>
  </p:normalViewPr>
  <p:slideViewPr>
    <p:cSldViewPr>
      <p:cViewPr varScale="1">
        <p:scale>
          <a:sx n="111" d="100"/>
          <a:sy n="111" d="100"/>
        </p:scale>
        <p:origin x="162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la Gibson" userId="2303a15e-eead-4913-91a8-b2b2278f96c3" providerId="ADAL" clId="{5278A3E9-DD12-42AC-AFBB-D6C56A5623C2}"/>
    <pc:docChg chg="mod">
      <pc:chgData name="Bella Gibson" userId="2303a15e-eead-4913-91a8-b2b2278f96c3" providerId="ADAL" clId="{5278A3E9-DD12-42AC-AFBB-D6C56A5623C2}" dt="2026-09-16T13:04:04.878"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0B757A-4245-4D6C-BAD9-A3AD7AA595C2}" type="datetimeFigureOut">
              <a:rPr lang="en-US" smtClean="0"/>
              <a:pPr/>
              <a:t>9/16/2026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081D26-D1D3-4017-8515-CF499777DEC0}" type="slidenum">
              <a:rPr lang="en-US" smtClean="0"/>
              <a:pPr/>
              <a:t>‹#›</a:t>
            </a:fld>
            <a:endParaRPr lang="en-US"/>
          </a:p>
        </p:txBody>
      </p:sp>
    </p:spTree>
    <p:extLst>
      <p:ext uri="{BB962C8B-B14F-4D97-AF65-F5344CB8AC3E}">
        <p14:creationId xmlns:p14="http://schemas.microsoft.com/office/powerpoint/2010/main" val="2474224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081D26-D1D3-4017-8515-CF499777DEC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081D26-D1D3-4017-8515-CF499777DEC0}"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62DC9C-8B22-4C22-A220-642368724517}" type="slidenum">
              <a:rPr lang="en-US" smtClean="0"/>
              <a:pPr/>
              <a:t>9</a:t>
            </a:fld>
            <a:endParaRPr lang="en-US"/>
          </a:p>
        </p:txBody>
      </p:sp>
    </p:spTree>
    <p:extLst>
      <p:ext uri="{BB962C8B-B14F-4D97-AF65-F5344CB8AC3E}">
        <p14:creationId xmlns:p14="http://schemas.microsoft.com/office/powerpoint/2010/main" val="3819024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06694E4-8E82-49E2-B222-B4779FB10055}"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6694E4-8E82-49E2-B222-B4779FB10055}"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6694E4-8E82-49E2-B222-B4779FB10055}"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6694E4-8E82-49E2-B222-B4779FB10055}"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6694E4-8E82-49E2-B222-B4779FB10055}"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6694E4-8E82-49E2-B222-B4779FB10055}"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6694E4-8E82-49E2-B222-B4779FB10055}"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6694E4-8E82-49E2-B222-B4779FB10055}"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6694E4-8E82-49E2-B222-B4779FB10055}"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6694E4-8E82-49E2-B222-B4779FB10055}"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6694E4-8E82-49E2-B222-B4779FB10055}"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966BBC-304A-4403-87CC-9EBBA80211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6694E4-8E82-49E2-B222-B4779FB10055}"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966BBC-304A-4403-87CC-9EBBA80211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pediatrics.aappublications.org/content/123/6/1534.full.pdf+html" TargetMode="External"/><Relationship Id="rId7" Type="http://schemas.openxmlformats.org/officeDocument/2006/relationships/image" Target="../media/image8.gif"/><Relationship Id="rId2" Type="http://schemas.openxmlformats.org/officeDocument/2006/relationships/hyperlink" Target="http://tropej.oxfordjournals.org/content/early/2013/01/09/tropej.fms061" TargetMode="Externa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2.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descr="http://static.vecteezy.com/system/resources/previews/000/033/194/original/Water_Bubbles.png"/>
          <p:cNvPicPr>
            <a:picLocks noChangeAspect="1" noChangeArrowheads="1"/>
          </p:cNvPicPr>
          <p:nvPr/>
        </p:nvPicPr>
        <p:blipFill>
          <a:blip r:embed="rId3" cstate="print"/>
          <a:srcRect/>
          <a:stretch>
            <a:fillRect/>
          </a:stretch>
        </p:blipFill>
        <p:spPr bwMode="auto">
          <a:xfrm flipH="1">
            <a:off x="5410200" y="422462"/>
            <a:ext cx="2286000" cy="1327897"/>
          </a:xfrm>
          <a:prstGeom prst="rect">
            <a:avLst/>
          </a:prstGeom>
          <a:noFill/>
        </p:spPr>
      </p:pic>
      <p:sp>
        <p:nvSpPr>
          <p:cNvPr id="3" name="Subtitle 2"/>
          <p:cNvSpPr>
            <a:spLocks noGrp="1"/>
          </p:cNvSpPr>
          <p:nvPr>
            <p:ph type="subTitle" idx="1"/>
          </p:nvPr>
        </p:nvSpPr>
        <p:spPr>
          <a:xfrm>
            <a:off x="1371600" y="4953000"/>
            <a:ext cx="6400800" cy="1371600"/>
          </a:xfrm>
        </p:spPr>
        <p:txBody>
          <a:bodyPr/>
          <a:lstStyle/>
          <a:p>
            <a:r>
              <a:rPr lang="en-US" b="1" dirty="0">
                <a:solidFill>
                  <a:schemeClr val="tx2">
                    <a:lumMod val="75000"/>
                  </a:schemeClr>
                </a:solidFill>
                <a:latin typeface="Eurostile Bold" pitchFamily="34" charset="0"/>
              </a:rPr>
              <a:t>B&amp;B Bubbler Training Guide</a:t>
            </a:r>
          </a:p>
        </p:txBody>
      </p:sp>
      <p:pic>
        <p:nvPicPr>
          <p:cNvPr id="4" name="Picture 3" descr="B&amp;B LogoRGB.jpg"/>
          <p:cNvPicPr>
            <a:picLocks noChangeAspect="1"/>
          </p:cNvPicPr>
          <p:nvPr/>
        </p:nvPicPr>
        <p:blipFill>
          <a:blip r:embed="rId4" cstate="print"/>
          <a:stretch>
            <a:fillRect/>
          </a:stretch>
        </p:blipFill>
        <p:spPr>
          <a:xfrm>
            <a:off x="1905000" y="1752600"/>
            <a:ext cx="5474722" cy="2438400"/>
          </a:xfrm>
          <a:prstGeom prst="rect">
            <a:avLst/>
          </a:prstGeom>
        </p:spPr>
      </p:pic>
      <p:sp>
        <p:nvSpPr>
          <p:cNvPr id="5" name="Oval 4"/>
          <p:cNvSpPr/>
          <p:nvPr/>
        </p:nvSpPr>
        <p:spPr>
          <a:xfrm>
            <a:off x="8458200" y="70104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09600" y="71628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391400" y="70104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029200" y="6934200"/>
            <a:ext cx="1295400" cy="12192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514600" y="7010400"/>
            <a:ext cx="1371600" cy="13716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209800" y="7239000"/>
            <a:ext cx="533400" cy="533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400800" y="7010400"/>
            <a:ext cx="609600" cy="6096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295400" y="70104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10000" y="7315200"/>
            <a:ext cx="381000" cy="3810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495800" y="7010400"/>
            <a:ext cx="457200" cy="4572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33400" y="69342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296400" y="7162800"/>
            <a:ext cx="381000" cy="3810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400800" y="7848600"/>
            <a:ext cx="381000" cy="3810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953000" y="7239000"/>
            <a:ext cx="381000" cy="3810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467600" y="7315200"/>
            <a:ext cx="381000" cy="3810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858000" y="8305800"/>
            <a:ext cx="381000" cy="3810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33400" y="7086600"/>
            <a:ext cx="1371600" cy="13716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924800" y="7315200"/>
            <a:ext cx="1371600" cy="13716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971800" y="78486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705600" y="75438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295400" y="77724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6781800" y="70104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038600" y="7391400"/>
            <a:ext cx="914400" cy="9144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5257800" y="81534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038600" y="70104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667000" y="83820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657600" y="76962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143000" y="74676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7696200" y="82296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914400" y="83820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7772400" y="7848600"/>
            <a:ext cx="304800" cy="304800"/>
          </a:xfrm>
          <a:prstGeom prst="ellipse">
            <a:avLst/>
          </a:prstGeom>
          <a:gradFill>
            <a:gsLst>
              <a:gs pos="0">
                <a:srgbClr val="0070C0"/>
              </a:gs>
              <a:gs pos="39999">
                <a:srgbClr val="85C2FF"/>
              </a:gs>
              <a:gs pos="70000">
                <a:srgbClr val="C4D6EB"/>
              </a:gs>
              <a:gs pos="100000">
                <a:srgbClr val="FFEBFA"/>
              </a:gs>
            </a:gsLst>
            <a:lin ang="5400000" scaled="0"/>
          </a:gradFill>
          <a:ln cap="flat">
            <a:noFill/>
          </a:ln>
          <a:effectLst>
            <a:outerShdw blurRad="50800" dist="50800" dir="5400000" algn="ctr" rotWithShape="0">
              <a:srgbClr val="000000">
                <a:alpha val="27000"/>
              </a:srgbClr>
            </a:outerShdw>
          </a:effectLst>
          <a:scene3d>
            <a:camera prst="orthographicFront"/>
            <a:lightRig rig="glow" dir="t">
              <a:rot lat="0" lon="0" rev="3900000"/>
            </a:lightRig>
          </a:scene3d>
          <a:sp3d prstMaterial="clear">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2292 -0.04167 C -0.025 -0.04259 -0.02708 -0.04352 -0.02917 -0.04445 C -0.03021 -0.04491 -0.03229 -0.04584 -0.03229 -0.04584 C -0.03472 -0.05463 -0.03507 -0.05903 -0.04062 -0.06389 C -0.04549 -0.07361 -0.04271 -0.07037 -0.04792 -0.075 C -0.05417 -0.08727 -0.06319 -0.09954 -0.07396 -0.1044 C -0.07743 -0.11134 -0.08177 -0.11435 -0.08646 -0.11968 C -0.09531 -0.12917 -0.10469 -0.14097 -0.11562 -0.14584 C -0.1184 -0.15116 -0.12153 -0.15232 -0.125 -0.15695 C -0.12691 -0.15949 -0.1283 -0.16273 -0.13021 -0.16528 C -0.1316 -0.17084 -0.13229 -0.17315 -0.13646 -0.175 C -0.13802 -0.18102 -0.14149 -0.18704 -0.14583 -0.18889 C -0.14653 -0.19028 -0.14705 -0.1919 -0.14792 -0.19306 C -0.14878 -0.19422 -0.15017 -0.19468 -0.15104 -0.19584 C -0.1526 -0.19838 -0.15312 -0.20232 -0.15521 -0.2044 C -0.15677 -0.20579 -0.16163 -0.20996 -0.1625 -0.21134 C -0.1651 -0.21505 -0.16719 -0.21968 -0.16979 -0.22384 C -0.17326 -0.2294 -0.1724 -0.23496 -0.17812 -0.23773 C -0.18142 -0.25093 -0.18524 -0.26412 -0.19167 -0.27523 C -0.19635 -0.2831 -0.19566 -0.28287 -0.19792 -0.2919 L -0.19792 -0.2919 C -0.19931 -0.29468 -0.20208 -0.30023 -0.20208 -0.30023 C -0.20382 -0.30949 -0.20521 -0.31968 -0.21042 -0.32662 C -0.21128 -0.3338 -0.21267 -0.34005 -0.21354 -0.34746 C -0.21302 -0.37824 -0.21389 -0.45672 -0.20833 -0.48611 C -0.20799 -0.49422 -0.20729 -0.50185 -0.20729 -0.50972 C -0.20729 -0.52269 -0.20747 -0.53588 -0.20833 -0.54861 C -0.20868 -0.5544 -0.21146 -0.5625 -0.2125 -0.56806 C -0.21424 -0.57871 -0.21458 -0.59236 -0.22187 -0.59861 C -0.22326 -0.60834 -0.2224 -0.60324 -0.225 -0.61412 C -0.22569 -0.6169 -0.22708 -0.62246 -0.22708 -0.62246 C -0.22795 -0.63472 -0.22951 -0.6463 -0.23125 -0.65834 C -0.2309 -0.66945 -0.2309 -0.68079 -0.23021 -0.6919 C -0.23021 -0.69329 -0.22934 -0.69468 -0.22917 -0.69607 C -0.22865 -0.70232 -0.22882 -0.7088 -0.22812 -0.71551 C -0.22778 -0.71829 -0.22604 -0.72384 -0.22604 -0.72384 C -0.22483 -0.7419 -0.22205 -0.76042 -0.21771 -0.77778 C -0.2151 -0.81065 -0.21615 -0.79537 -0.21458 -0.82361 C -0.21493 -0.86806 -0.21493 -0.91273 -0.21562 -0.95695 C -0.21562 -0.95972 -0.21649 -0.9625 -0.21667 -0.96528 C -0.21858 -0.99468 -0.21562 -0.98195 -0.21875 -0.99445 C -0.2191 -1.02037 -0.21892 -1.04653 -0.21979 -1.07222 C -0.22066 -1.09699 -0.22396 -1.12084 -0.22396 -1.14584 " pathEditMode="relative" ptsTypes="fffffffffffffffffffFffffffffffffffffffffffA">
                                      <p:cBhvr>
                                        <p:cTn id="6" dur="5000" fill="hold"/>
                                        <p:tgtEl>
                                          <p:spTgt spid="16"/>
                                        </p:tgtEl>
                                        <p:attrNameLst>
                                          <p:attrName>ppt_x</p:attrName>
                                          <p:attrName>ppt_y</p:attrName>
                                        </p:attrNameLst>
                                      </p:cBhvr>
                                    </p:animMotion>
                                  </p:childTnLst>
                                </p:cTn>
                              </p:par>
                              <p:par>
                                <p:cTn id="7" presetID="10" presetClass="exit" presetSubtype="0" fill="hold" grpId="1" nodeType="withEffect">
                                  <p:stCondLst>
                                    <p:cond delay="5800"/>
                                  </p:stCondLst>
                                  <p:childTnLst>
                                    <p:animEffect transition="out" filter="fade">
                                      <p:cBhvr>
                                        <p:cTn id="8" dur="500"/>
                                        <p:tgtEl>
                                          <p:spTgt spid="16"/>
                                        </p:tgtEl>
                                      </p:cBhvr>
                                    </p:animEffect>
                                    <p:set>
                                      <p:cBhvr>
                                        <p:cTn id="9" dur="1" fill="hold">
                                          <p:stCondLst>
                                            <p:cond delay="499"/>
                                          </p:stCondLst>
                                        </p:cTn>
                                        <p:tgtEl>
                                          <p:spTgt spid="16"/>
                                        </p:tgtEl>
                                        <p:attrNameLst>
                                          <p:attrName>style.visibility</p:attrName>
                                        </p:attrNameLst>
                                      </p:cBhvr>
                                      <p:to>
                                        <p:strVal val="hidden"/>
                                      </p:to>
                                    </p:set>
                                  </p:childTnLst>
                                </p:cTn>
                              </p:par>
                              <p:par>
                                <p:cTn id="10" presetID="0" presetClass="path" presetSubtype="0" accel="50000" decel="50000" fill="hold" grpId="0" nodeType="withEffect">
                                  <p:stCondLst>
                                    <p:cond delay="400"/>
                                  </p:stCondLst>
                                  <p:childTnLst>
                                    <p:animMotion origin="layout" path="M 0 -0.04444 C 0.00035 -0.04768 0.00017 -0.05116 0.00104 -0.05416 C 0.00313 -0.06134 0.00799 -0.06782 0.01042 -0.075 C 0.01285 -0.08241 0.01354 -0.08981 0.01875 -0.09444 C 0.01927 -0.10949 0.01684 -0.13565 0.02396 -0.15 C 0.02622 -0.16203 0.0276 -0.17407 0.02917 -0.18611 C 0.03003 -0.19259 0.03125 -0.20555 0.03125 -0.20532 C 0.03038 -0.22014 0.02986 -0.23287 0.025 -0.24583 C 0.02413 -0.26273 0.02274 -0.27592 0.01875 -0.29166 C 0.01806 -0.30463 0.01806 -0.32014 0.0125 -0.33055 C 0.01111 -0.34143 0.00833 -0.35 0.00521 -0.35972 C 0.00208 -0.36898 0.00208 -0.37893 -0.00208 -0.3875 C -0.0033 -0.39699 -0.00608 -0.40602 -0.00833 -0.41528 C -0.00903 -0.41805 -0.00972 -0.42083 -0.01042 -0.42361 C -0.01076 -0.425 -0.01146 -0.42847 -0.01146 -0.42824 C -0.01267 -0.44491 -0.0158 -0.46157 -0.01979 -0.47778 C -0.02118 -0.48333 -0.02257 -0.48889 -0.02396 -0.49444 C -0.02465 -0.49722 -0.02604 -0.50347 -0.02604 -0.50324 C -0.02674 -0.51111 -0.0276 -0.51944 -0.02917 -0.52778 C -0.03003 -0.53194 -0.03125 -0.53611 -0.03229 -0.54028 C -0.03264 -0.54166 -0.03333 -0.54444 -0.03333 -0.54421 C -0.03368 -0.55139 -0.03368 -0.55833 -0.03437 -0.56528 C -0.03472 -0.56828 -0.03646 -0.5743 -0.03646 -0.57407 C -0.03819 -0.60694 -0.03924 -0.64028 -0.04167 -0.67361 C -0.04253 -0.68426 -0.04219 -0.69514 -0.04479 -0.70555 C -0.04566 -0.72916 -0.04566 -0.75602 -0.05 -0.77916 C -0.05104 -0.85023 -0.05833 -0.92778 -0.04792 -0.99791 C -0.04583 -1.01157 -0.04618 -1.02639 -0.04271 -1.04028 C -0.04028 -1.11944 -0.04167 -1.0625 -0.04167 -1.21111 " pathEditMode="relative" rAng="0" ptsTypes="ffffffffffffffffffffffffffffA">
                                      <p:cBhvr>
                                        <p:cTn id="11" dur="5000" fill="hold"/>
                                        <p:tgtEl>
                                          <p:spTgt spid="9"/>
                                        </p:tgtEl>
                                        <p:attrNameLst>
                                          <p:attrName>ppt_x</p:attrName>
                                          <p:attrName>ppt_y</p:attrName>
                                        </p:attrNameLst>
                                      </p:cBhvr>
                                      <p:rCtr x="-1400" y="-58300"/>
                                    </p:animMotion>
                                  </p:childTnLst>
                                </p:cTn>
                              </p:par>
                              <p:par>
                                <p:cTn id="12" presetID="10" presetClass="exit" presetSubtype="0" fill="hold" grpId="1" nodeType="withEffect">
                                  <p:stCondLst>
                                    <p:cond delay="5100"/>
                                  </p:stCondLst>
                                  <p:childTnLst>
                                    <p:animEffect transition="out" filter="fade">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par>
                                <p:cTn id="15" presetID="0" presetClass="path" presetSubtype="0" accel="50000" decel="50000" fill="hold" grpId="0" nodeType="withEffect">
                                  <p:stCondLst>
                                    <p:cond delay="200"/>
                                  </p:stCondLst>
                                  <p:childTnLst>
                                    <p:animMotion origin="layout" path="M -6.66667E-6 -2.22222E-6 C -0.00643 -0.00278 -0.00712 -0.00718 -0.01042 -0.01389 C -0.01216 -0.02315 -0.01581 -0.03241 -0.02188 -0.03773 C -0.02483 -0.04908 -0.02952 -0.06019 -0.03126 -0.07222 C -0.03317 -0.08472 -0.0356 -0.09769 -0.03855 -0.10972 C -0.04011 -0.12384 -0.04358 -0.13727 -0.0448 -0.15139 C -0.04653 -0.1706 -0.04584 -0.19722 -0.05417 -0.21389 C -0.05643 -0.23565 -0.06372 -0.25648 -0.06771 -0.27778 C -0.0698 -0.3213 -0.0724 -0.36482 -0.07396 -0.40834 C -0.07466 -0.42616 -0.07483 -0.44537 -0.07917 -0.46273 C -0.08091 -0.48912 -0.08126 -0.51482 -0.07917 -0.54167 C -0.07848 -0.55 -0.07726 -0.56019 -0.07605 -0.56806 C -0.07535 -0.57246 -0.07396 -0.57662 -0.07292 -0.58079 C -0.07258 -0.58195 -0.07188 -0.58472 -0.07188 -0.58472 C -0.06945 -0.61111 -0.06355 -0.63727 -0.0573 -0.6625 C -0.05539 -0.66991 -0.05331 -0.67871 -0.05209 -0.68611 C -0.05174 -0.68843 -0.05157 -0.69074 -0.05105 -0.69306 C -0.05053 -0.69584 -0.04896 -0.70139 -0.04896 -0.70139 C -0.04758 -0.71435 -0.04688 -0.7294 -0.04376 -0.74167 C -0.04306 -0.74954 -0.04202 -0.75509 -0.04063 -0.7625 C -0.03994 -0.77246 -0.03976 -0.78102 -0.03751 -0.79028 C -0.03456 -0.82685 -0.03369 -0.86459 -0.02709 -0.90023 C -0.0264 -0.91019 -0.02535 -0.91806 -0.02396 -0.92801 C -0.02344 -0.94028 -0.0224 -0.95278 -0.02188 -0.96528 C -0.02171 -0.96829 -0.02136 -0.99954 -0.0198 -1.00972 C -0.01789 -1.02246 -0.0132 -1.03334 -0.00938 -1.04445 C -0.00556 -1.05579 -0.00209 -1.06736 0.00312 -1.07778 C 0.00538 -1.08982 0.01249 -1.10209 0.0177 -1.1125 C 0.02048 -1.11806 0.02239 -1.12477 0.02499 -1.13056 C 0.03038 -1.14213 0.02465 -1.13079 0.02812 -1.14028 C 0.03038 -1.14607 0.03263 -1.15139 0.03541 -1.15695 C 0.03663 -1.15949 0.0368 -1.1625 0.03749 -1.16528 C 0.03854 -1.16922 0.04114 -1.17408 0.0427 -1.17778 C 0.04583 -1.18496 0.04756 -1.19306 0.05104 -1.2 C 0.05294 -1.20972 0.05833 -1.22361 0.06249 -1.23195 C 0.06475 -1.24722 0.06197 -1.23125 0.06562 -1.24445 C 0.06614 -1.2463 0.06562 -1.24884 0.06666 -1.25 C 0.0677 -1.25116 0.06944 -1.25 0.07083 -1.25 " pathEditMode="relative" ptsTypes="fffffffffffffffffffffffffffffffffffffA">
                                      <p:cBhvr>
                                        <p:cTn id="16" dur="5000" fill="hold"/>
                                        <p:tgtEl>
                                          <p:spTgt spid="14"/>
                                        </p:tgtEl>
                                        <p:attrNameLst>
                                          <p:attrName>ppt_x</p:attrName>
                                          <p:attrName>ppt_y</p:attrName>
                                        </p:attrNameLst>
                                      </p:cBhvr>
                                    </p:animMotion>
                                  </p:childTnLst>
                                </p:cTn>
                              </p:par>
                              <p:par>
                                <p:cTn id="17" presetID="10" presetClass="exit" presetSubtype="0" fill="hold" grpId="1" nodeType="withEffect">
                                  <p:stCondLst>
                                    <p:cond delay="470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par>
                                <p:cTn id="20" presetID="0" presetClass="path" presetSubtype="0" accel="50000" decel="50000" fill="hold" grpId="0" nodeType="withEffect">
                                  <p:stCondLst>
                                    <p:cond delay="2600"/>
                                  </p:stCondLst>
                                  <p:childTnLst>
                                    <p:animMotion origin="layout" path="M 3.33333E-6 -1.11111E-6 C 0.00104 -0.00995 0.0059 -0.0331 0.0125 -0.03889 C 0.0184 -0.05092 0.01128 -0.03565 0.01562 -0.04722 C 0.01753 -0.05231 0.021 -0.05602 0.02291 -0.06111 C 0.02343 -0.0625 0.02326 -0.06412 0.02396 -0.06528 C 0.02656 -0.07037 0.02934 -0.07315 0.03125 -0.07917 C 0.0335 -0.08657 0.03611 -0.09282 0.03854 -0.1 C 0.04062 -0.10625 0.04097 -0.11111 0.04375 -0.11667 C 0.04514 -0.12778 0.04739 -0.14051 0.05208 -0.15 C 0.05295 -0.15579 0.05382 -0.16111 0.05521 -0.16667 C 0.05555 -0.17176 0.05555 -0.17685 0.05625 -0.18194 C 0.05659 -0.18472 0.05764 -0.1875 0.05833 -0.19028 C 0.05868 -0.19167 0.05937 -0.19444 0.05937 -0.19421 C 0.0618 -0.22361 0.06284 -0.25671 0.06979 -0.28472 C 0.07048 -0.29259 0.07152 -0.29815 0.07291 -0.30555 C 0.07378 -0.32361 0.07482 -0.3419 0.07708 -0.35972 C 0.07968 -0.45324 0.08159 -0.54861 0.07291 -0.64167 C 0.07014 -0.67199 0.06475 -0.70162 0.0625 -0.73194 C 0.0618 -0.80347 0.06024 -0.8743 0.05937 -0.94583 C 0.06007 -0.99444 0.05798 -1.04398 0.07291 -1.08889 C 0.07621 -1.09907 0.0776 -1.1088 0.08229 -1.11805 C 0.0868 -1.14768 0.1033 -1.17268 0.11041 -1.20139 C 0.11198 -1.20787 0.11475 -1.21319 0.11666 -1.21944 C 0.11753 -1.22222 0.11649 -1.22778 0.11875 -1.22778 C 0.12048 -1.22778 0.12222 -1.22778 0.12396 -1.22778 " pathEditMode="relative" rAng="0" ptsTypes="ffffffffffffffffffffffffA">
                                      <p:cBhvr>
                                        <p:cTn id="21" dur="5000" fill="hold"/>
                                        <p:tgtEl>
                                          <p:spTgt spid="18"/>
                                        </p:tgtEl>
                                        <p:attrNameLst>
                                          <p:attrName>ppt_x</p:attrName>
                                          <p:attrName>ppt_y</p:attrName>
                                        </p:attrNameLst>
                                      </p:cBhvr>
                                      <p:rCtr x="6200" y="-61400"/>
                                    </p:animMotion>
                                  </p:childTnLst>
                                </p:cTn>
                              </p:par>
                              <p:par>
                                <p:cTn id="22" presetID="10" presetClass="exit" presetSubtype="0" fill="hold" grpId="1" nodeType="withEffect">
                                  <p:stCondLst>
                                    <p:cond delay="7100"/>
                                  </p:stCondLst>
                                  <p:childTnLst>
                                    <p:animEffect transition="out" filter="fade">
                                      <p:cBhvr>
                                        <p:cTn id="23" dur="500"/>
                                        <p:tgtEl>
                                          <p:spTgt spid="18"/>
                                        </p:tgtEl>
                                      </p:cBhvr>
                                    </p:animEffect>
                                    <p:set>
                                      <p:cBhvr>
                                        <p:cTn id="24" dur="1" fill="hold">
                                          <p:stCondLst>
                                            <p:cond delay="499"/>
                                          </p:stCondLst>
                                        </p:cTn>
                                        <p:tgtEl>
                                          <p:spTgt spid="18"/>
                                        </p:tgtEl>
                                        <p:attrNameLst>
                                          <p:attrName>style.visibility</p:attrName>
                                        </p:attrNameLst>
                                      </p:cBhvr>
                                      <p:to>
                                        <p:strVal val="hidden"/>
                                      </p:to>
                                    </p:set>
                                  </p:childTnLst>
                                </p:cTn>
                              </p:par>
                              <p:par>
                                <p:cTn id="25" presetID="0" presetClass="path" presetSubtype="0" accel="50000" decel="50000" fill="hold" grpId="0" nodeType="withEffect">
                                  <p:stCondLst>
                                    <p:cond delay="1400"/>
                                  </p:stCondLst>
                                  <p:childTnLst>
                                    <p:animMotion origin="layout" path="M 8.33333E-6 2.22222E-6 C -0.00086 -0.00625 -0.00156 -0.00995 -0.00416 -0.01528 C -0.00451 -0.025 -0.00468 -0.03472 -0.0052 -0.04444 C -0.00555 -0.0493 -0.00833 -0.05833 -0.00833 -0.05833 C -0.00868 -0.06203 -0.00885 -0.06574 -0.00937 -0.06944 C -0.00989 -0.07222 -0.01145 -0.07778 -0.01145 -0.07778 C -0.01406 -0.10162 -0.01111 -0.07176 -0.01354 -0.1169 C -0.01423 -0.13032 -0.01857 -0.14537 -0.02187 -0.15833 C -0.02343 -0.16458 -0.0243 -0.17106 -0.02708 -0.17639 C -0.02916 -0.18727 -0.03177 -0.19768 -0.03645 -0.20694 C -0.03767 -0.21366 -0.0401 -0.21875 -0.04166 -0.225 C -0.04409 -0.23449 -0.04479 -0.24421 -0.04895 -0.25278 C -0.0493 -0.25509 -0.04947 -0.25764 -0.04999 -0.25995 C -0.05052 -0.2625 -0.05208 -0.26805 -0.05208 -0.26805 C -0.05277 -0.27569 -0.05347 -0.28171 -0.0552 -0.28912 C -0.05555 -0.29305 -0.05555 -0.29745 -0.05624 -0.30139 C -0.05659 -0.30301 -0.05833 -0.30393 -0.05833 -0.30578 C -0.0592 -0.35069 -0.05815 -0.34375 -0.0552 -0.36944 C -0.05416 -0.37916 -0.05243 -0.38796 -0.05104 -0.39745 C -0.05034 -0.40185 -0.04791 -0.40972 -0.04791 -0.40972 C -0.04704 -0.41921 -0.046 -0.42708 -0.04374 -0.43634 C -0.04305 -0.43889 -0.04236 -0.44166 -0.04166 -0.44467 C -0.04131 -0.44606 -0.04062 -0.44861 -0.04062 -0.44861 C -0.03871 -0.46875 -0.03281 -0.48541 -0.02812 -0.50416 C -0.02621 -0.51157 -0.0276 -0.51018 -0.02604 -0.51944 C -0.02482 -0.52639 -0.02187 -0.53333 -0.02083 -0.54028 C -0.01927 -0.55046 -0.01736 -0.56088 -0.01562 -0.57083 C -0.01475 -0.57569 -0.01249 -0.58472 -0.01249 -0.58472 C -0.01128 -0.61065 -0.01458 -0.63912 -0.00833 -0.66389 C -0.00746 -0.67708 -0.00624 -0.68889 -0.00312 -0.70139 C -0.00138 -0.72199 0.00313 -0.7412 0.00521 -0.76134 C 0.00313 -0.84097 0.00226 -0.92222 -0.0052 -1.00139 C -0.00572 -1.01898 -0.00729 -1.0368 -0.00729 -1.05416 C -0.00729 -1.07176 -0.00694 -1.08935 -0.00624 -1.10694 C -0.00607 -1.11227 -0.00312 -1.12222 -0.00312 -1.12222 C -0.0019 -1.13333 -0.00104 -1.14282 -0.00104 -1.15416 " pathEditMode="relative" ptsTypes="fffffffffffffffffffffffffffffffffffA">
                                      <p:cBhvr>
                                        <p:cTn id="26" dur="5000" fill="hold"/>
                                        <p:tgtEl>
                                          <p:spTgt spid="10"/>
                                        </p:tgtEl>
                                        <p:attrNameLst>
                                          <p:attrName>ppt_x</p:attrName>
                                          <p:attrName>ppt_y</p:attrName>
                                        </p:attrNameLst>
                                      </p:cBhvr>
                                    </p:animMotion>
                                  </p:childTnLst>
                                </p:cTn>
                              </p:par>
                              <p:par>
                                <p:cTn id="27" presetID="0" presetClass="path" presetSubtype="0" accel="50000" decel="50000" fill="hold" grpId="0" nodeType="withEffect">
                                  <p:stCondLst>
                                    <p:cond delay="3300"/>
                                  </p:stCondLst>
                                  <p:childTnLst>
                                    <p:animMotion origin="layout" path="M -3.33333E-6 0.00023 C -0.00086 -0.01782 -0.00208 -0.03981 -0.0125 -0.0537 C -0.01527 -0.06504 -0.02274 -0.07847 -0.02916 -0.08703 C -0.03107 -0.0949 -0.02864 -0.08842 -0.03333 -0.09259 C -0.0368 -0.09606 -0.03802 -0.10046 -0.04166 -0.10393 C -0.04496 -0.11018 -0.05017 -0.11875 -0.0552 -0.12315 C -0.05764 -0.1331 -0.06545 -0.14236 -0.07083 -0.14953 C -0.07448 -0.1544 -0.07482 -0.15949 -0.07916 -0.16342 C -0.08038 -0.16852 -0.08645 -0.17615 -0.08645 -0.17615 C -0.08836 -0.18356 -0.09166 -0.19236 -0.09687 -0.19676 C -0.09861 -0.20393 -0.10277 -0.21296 -0.10625 -0.21898 C -0.10746 -0.2243 -0.11007 -0.22778 -0.11145 -0.23287 C -0.11284 -0.23796 -0.11406 -0.24305 -0.11562 -0.24838 C -0.11718 -0.25324 -0.12187 -0.26203 -0.12187 -0.26203 C -0.12309 -0.26898 -0.12604 -0.27384 -0.12812 -0.28009 C -0.13038 -0.2868 -0.13211 -0.29421 -0.13437 -0.30092 C -0.13437 -0.30092 -0.13698 -0.31134 -0.1375 -0.31342 C -0.13784 -0.31481 -0.13854 -0.31759 -0.13854 -0.31759 C -0.13941 -0.32592 -0.1408 -0.33356 -0.1427 -0.3412 C -0.14392 -0.36458 -0.14774 -0.38657 -0.15208 -0.40926 C -0.15451 -0.4375 -0.15347 -0.4206 -0.15208 -0.47176 C -0.15156 -0.48842 -0.15139 -0.50555 -0.14895 -0.52176 C -0.14722 -0.53333 -0.14375 -0.54444 -0.14062 -0.55509 C -0.13559 -0.57338 -0.13264 -0.59328 -0.12916 -0.61227 C -0.1276 -0.62037 -0.12395 -0.6287 -0.12187 -0.63727 C -0.11892 -0.64884 -0.11857 -0.66134 -0.11562 -0.67338 C -0.11527 -0.67639 -0.1151 -0.67963 -0.11458 -0.68287 C -0.11406 -0.6868 -0.1125 -0.69421 -0.1125 -0.69421 C -0.1118 -0.7162 -0.11076 -0.73032 -0.10937 -0.75092 C -0.10972 -0.80115 -0.10972 -0.85115 -0.11041 -0.90092 C -0.11041 -0.9074 -0.11128 -0.91412 -0.11145 -0.92037 C -0.11215 -0.94166 -0.10972 -0.96065 -0.11458 -0.98009 C -0.11597 -0.99421 -0.1177 -1.00787 -0.11979 -1.02176 C -0.12083 -1.04537 -0.12326 -1.06898 -0.12604 -1.09282 C -0.12708 -1.10115 -0.12812 -1.10972 -0.1302 -1.11759 C -0.1309 -1.12037 -0.13229 -1.12592 -0.13229 -1.12592 C -0.13281 -1.14004 -0.13298 -1.15185 -0.13541 -1.16504 C -0.13472 -1.19259 -0.13489 -1.22037 -0.13333 -1.24815 C -0.13211 -1.26805 -0.1368 -1.2662 -0.12812 -1.2662 " pathEditMode="relative" ptsTypes="ffffffffffffffffffffffffffffffffffffffA">
                                      <p:cBhvr>
                                        <p:cTn id="28" dur="5000" fill="hold"/>
                                        <p:tgtEl>
                                          <p:spTgt spid="37"/>
                                        </p:tgtEl>
                                        <p:attrNameLst>
                                          <p:attrName>ppt_x</p:attrName>
                                          <p:attrName>ppt_y</p:attrName>
                                        </p:attrNameLst>
                                      </p:cBhvr>
                                    </p:animMotion>
                                  </p:childTnLst>
                                </p:cTn>
                              </p:par>
                              <p:par>
                                <p:cTn id="29" presetID="10" presetClass="exit" presetSubtype="0" fill="hold" grpId="1" nodeType="withEffect">
                                  <p:stCondLst>
                                    <p:cond delay="7700"/>
                                  </p:stCondLst>
                                  <p:childTnLst>
                                    <p:animEffect transition="out" filter="fade">
                                      <p:cBhvr>
                                        <p:cTn id="30" dur="500"/>
                                        <p:tgtEl>
                                          <p:spTgt spid="37"/>
                                        </p:tgtEl>
                                      </p:cBhvr>
                                    </p:animEffect>
                                    <p:set>
                                      <p:cBhvr>
                                        <p:cTn id="31" dur="1" fill="hold">
                                          <p:stCondLst>
                                            <p:cond delay="499"/>
                                          </p:stCondLst>
                                        </p:cTn>
                                        <p:tgtEl>
                                          <p:spTgt spid="37"/>
                                        </p:tgtEl>
                                        <p:attrNameLst>
                                          <p:attrName>style.visibility</p:attrName>
                                        </p:attrNameLst>
                                      </p:cBhvr>
                                      <p:to>
                                        <p:strVal val="hidden"/>
                                      </p:to>
                                    </p:set>
                                  </p:childTnLst>
                                </p:cTn>
                              </p:par>
                              <p:par>
                                <p:cTn id="32" presetID="0" presetClass="path" presetSubtype="0" accel="50000" decel="50000" fill="hold" grpId="0" nodeType="withEffect">
                                  <p:stCondLst>
                                    <p:cond delay="0"/>
                                  </p:stCondLst>
                                  <p:childTnLst>
                                    <p:animMotion origin="layout" path="M -0.01719 -0.06482 C -0.01962 -0.06574 -0.02309 -0.06482 -0.02448 -0.0676 C -0.0257 -0.06991 -0.025 -0.07385 -0.02657 -0.07593 C -0.02761 -0.07732 -0.02865 -0.07871 -0.02969 -0.0801 C -0.03212 -0.09005 -0.03716 -0.09815 -0.04011 -0.10787 C -0.04514 -0.12454 -0.04757 -0.1507 -0.05469 -0.16482 C -0.05504 -0.16667 -0.05539 -0.16852 -0.05573 -0.17037 C -0.05643 -0.17315 -0.05782 -0.17871 -0.05782 -0.17848 C -0.0592 -0.19468 -0.06216 -0.21019 -0.06407 -0.22593 C -0.06667 -0.27824 -0.06528 -0.24144 -0.06407 -0.3426 C -0.06354 -0.38982 -0.06459 -0.41273 -0.05886 -0.45093 C -0.05816 -0.46111 -0.0592 -0.47176 -0.05677 -0.48148 C -0.05608 -0.48426 -0.05469 -0.48982 -0.05469 -0.48959 C -0.05365 -0.5044 -0.05139 -0.51875 -0.04844 -0.53287 C -0.04653 -0.5426 -0.04532 -0.55348 -0.04115 -0.56204 C -0.03837 -0.57732 -0.04254 -0.55834 -0.03698 -0.57176 C -0.0342 -0.57871 -0.03438 -0.58704 -0.03177 -0.59398 C -0.02431 -0.61389 -0.01979 -0.63357 -0.01511 -0.6551 C -0.01407 -0.65973 -0.01181 -0.66297 -0.01094 -0.6676 C -0.00521 -0.70162 -0.00417 -0.73588 -0.00052 -0.77037 C -0.00122 -0.8051 -0.00035 -0.91968 -0.00469 -0.93704 C -0.00625 -0.95973 -0.00556 -0.98727 -0.00886 -1.00926 C -0.00973 -1.04908 -0.01077 -1.08912 -0.02032 -1.12732 C -0.02257 -1.13658 -0.02153 -1.14445 -0.02552 -1.15232 C -0.02674 -1.15996 -0.0283 -1.16713 -0.02969 -1.17454 C -0.03073 -1.23334 -0.01615 -1.23287 -0.03177 -1.23287 " pathEditMode="relative" rAng="0" ptsTypes="fffffffffffffffffffffffffA">
                                      <p:cBhvr>
                                        <p:cTn id="33" dur="5000" fill="hold"/>
                                        <p:tgtEl>
                                          <p:spTgt spid="22"/>
                                        </p:tgtEl>
                                        <p:attrNameLst>
                                          <p:attrName>ppt_x</p:attrName>
                                          <p:attrName>ppt_y</p:attrName>
                                        </p:attrNameLst>
                                      </p:cBhvr>
                                      <p:rCtr x="-1600" y="-58400"/>
                                    </p:animMotion>
                                  </p:childTnLst>
                                </p:cTn>
                              </p:par>
                              <p:par>
                                <p:cTn id="34" presetID="10" presetClass="exit" presetSubtype="0" fill="hold" grpId="1" nodeType="withEffect">
                                  <p:stCondLst>
                                    <p:cond delay="470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par>
                                <p:cTn id="37" presetID="0" presetClass="path" presetSubtype="0" accel="50000" decel="50000" fill="hold" grpId="0" nodeType="withEffect">
                                  <p:stCondLst>
                                    <p:cond delay="2900"/>
                                  </p:stCondLst>
                                  <p:childTnLst>
                                    <p:animMotion origin="layout" path="M 0.00833 -0.07939 C 0.01024 -0.0868 0.01285 -0.09444 0.01563 -0.10162 C 0.01684 -0.11296 0.02014 -0.12662 0.025 -0.13634 C 0.02639 -0.14328 0.0276 -0.15023 0.02917 -0.15717 C 0.02986 -0.15995 0.03056 -0.16273 0.03125 -0.16597 C 0.0316 -0.16689 0.03229 -0.16967 0.03229 -0.16944 C 0.03316 -0.17847 0.03299 -0.1875 0.03438 -0.19606 C 0.03472 -0.19768 0.03594 -0.19861 0.03646 -0.20046 C 0.04045 -0.21203 0.04549 -0.22222 0.04792 -0.23518 C 0.04931 -0.24282 0.04896 -0.25254 0.05104 -0.25995 C 0.05191 -0.26296 0.05382 -0.26551 0.05521 -0.26828 C 0.0559 -0.26967 0.05729 -0.27245 0.05729 -0.27222 C 0.05799 -0.27847 0.05799 -0.28472 0.05938 -0.29051 C 0.06146 -0.29861 0.06354 -0.29977 0.06458 -0.30578 C 0.06615 -0.31481 0.06788 -0.32268 0.07292 -0.32939 C 0.07934 -0.35578 0.08212 -0.3831 0.08854 -0.40856 C 0.09063 -0.41759 0.09097 -0.42569 0.09479 -0.43356 C 0.09653 -0.44328 0.09965 -0.45324 0.10208 -0.46319 C 0.10382 -0.47037 0.10451 -0.47777 0.10625 -0.48495 C 0.10781 -0.50069 0.1099 -0.51551 0.11146 -0.53078 C 0.11181 -0.53449 0.11389 -0.54166 0.11458 -0.54467 C 0.11493 -0.54652 0.11563 -0.5493 0.11563 -0.54907 C 0.11615 -0.56342 0.11615 -0.57731 0.11875 -0.59097 C 0.12014 -0.61018 0.12535 -0.63634 0.13125 -0.65439 C 0.13333 -0.66088 0.13576 -0.66713 0.1375 -0.67384 C 0.14028 -0.68472 0.14167 -0.69629 0.14375 -0.70717 C 0.14497 -0.72592 0.14826 -0.74722 0.14375 -0.76551 C 0.14253 -0.77893 0.13906 -0.79027 0.1375 -0.80347 C 0.13715 -0.80949 0.13698 -0.81597 0.13646 -0.82245 C 0.13628 -0.8243 0.13559 -0.82569 0.13542 -0.82662 C 0.13455 -0.83125 0.13333 -0.84051 0.13333 -0.84027 C 0.13212 -0.87106 0.13333 -0.8956 0.13229 -0.92801 C 0.13194 -0.9368 0.12882 -0.94606 0.12708 -0.95439 C 0.12622 -0.95879 0.12396 -0.96689 0.12396 -0.96666 C 0.12135 -0.99143 0.11545 -1.01597 0.10729 -1.03773 C 0.10573 -1.04189 0.10608 -1.04606 0.10521 -1.05046 C 0.10399 -1.05671 0.10226 -1.0625 0.1 -1.06875 C 0.09896 -1.07546 0.09635 -1.07939 0.09479 -1.08634 C 0.09184 -1.09953 0.0934 -1.11319 0.0875 -1.12546 C 0.08594 -1.13981 0.08316 -1.14514 0.07917 -1.15717 C 0.07708 -1.16342 0.07622 -1.16921 0.07396 -1.17546 C 0.07309 -1.18125 0.07188 -1.18634 0.07083 -1.19189 C 0.06997 -1.20139 0.06927 -1.21041 0.06771 -1.21967 C 0.06701 -1.22361 0.06649 -1.23194 0.06563 -1.23217 C 0.06198 -1.23333 0.05799 -1.23217 0.05417 -1.23217 " pathEditMode="relative" rAng="0" ptsTypes="ffffffffffffffffffffffffffffffffffffffffffffA">
                                      <p:cBhvr>
                                        <p:cTn id="38" dur="5000" fill="hold"/>
                                        <p:tgtEl>
                                          <p:spTgt spid="21"/>
                                        </p:tgtEl>
                                        <p:attrNameLst>
                                          <p:attrName>ppt_x</p:attrName>
                                          <p:attrName>ppt_y</p:attrName>
                                        </p:attrNameLst>
                                      </p:cBhvr>
                                      <p:rCtr x="7000" y="-57700"/>
                                    </p:animMotion>
                                  </p:childTnLst>
                                </p:cTn>
                              </p:par>
                              <p:par>
                                <p:cTn id="39" presetID="10" presetClass="exit" presetSubtype="0" fill="hold" grpId="1" nodeType="withEffect">
                                  <p:stCondLst>
                                    <p:cond delay="7200"/>
                                  </p:stCondLst>
                                  <p:childTnLst>
                                    <p:animEffect transition="out" filter="fade">
                                      <p:cBhvr>
                                        <p:cTn id="40" dur="800"/>
                                        <p:tgtEl>
                                          <p:spTgt spid="21"/>
                                        </p:tgtEl>
                                      </p:cBhvr>
                                    </p:animEffect>
                                    <p:set>
                                      <p:cBhvr>
                                        <p:cTn id="41" dur="1" fill="hold">
                                          <p:stCondLst>
                                            <p:cond delay="799"/>
                                          </p:stCondLst>
                                        </p:cTn>
                                        <p:tgtEl>
                                          <p:spTgt spid="21"/>
                                        </p:tgtEl>
                                        <p:attrNameLst>
                                          <p:attrName>style.visibility</p:attrName>
                                        </p:attrNameLst>
                                      </p:cBhvr>
                                      <p:to>
                                        <p:strVal val="hidden"/>
                                      </p:to>
                                    </p:set>
                                  </p:childTnLst>
                                </p:cTn>
                              </p:par>
                              <p:par>
                                <p:cTn id="42" presetID="0" presetClass="path" presetSubtype="0" accel="50000" decel="50000" fill="hold" grpId="0" nodeType="withEffect">
                                  <p:stCondLst>
                                    <p:cond delay="0"/>
                                  </p:stCondLst>
                                  <p:childTnLst>
                                    <p:animMotion origin="layout" path="M 3.33333E-6 5.92593E-6 C 0.00139 -0.00949 -0.00035 -0.01736 -0.00104 -0.02754 C -0.00035 -0.05555 0.00052 -0.0831 0.00104 -0.11087 C 0.00243 -0.19259 -0.00243 -0.16643 0.00729 -0.20555 C 0.00625 -0.22499 0.00468 -0.24444 0.00833 -0.26388 C 0.00955 -0.27037 0.01128 -0.27685 0.0125 -0.28333 C 0.01319 -0.28703 0.01458 -0.29444 0.01458 -0.29444 C 0.0151 -0.30509 0.01458 -0.32546 0.01979 -0.33587 C 0.02118 -0.34745 0.02222 -0.35902 0.02396 -0.3706 C 0.02465 -0.38148 0.02517 -0.39189 0.02708 -0.40254 C 0.02847 -0.41851 0.0283 -0.43449 0.03125 -0.44999 C 0.03281 -0.46898 0.03611 -0.48796 0.03958 -0.50694 C 0.04097 -0.51412 0.04305 -0.52199 0.04479 -0.52893 C 0.04548 -0.53194 0.04687 -0.53749 0.04687 -0.53749 C 0.04757 -0.54953 0.04861 -0.5655 0.05 -0.57754 C 0.05034 -0.58032 0.05208 -0.58587 0.05208 -0.58587 C 0.05347 -0.60162 0.0533 -0.62222 0.05625 -0.63749 C 0.05746 -0.653 0.05729 -0.67037 0.0625 -0.68472 C 0.06336 -0.69398 0.06423 -0.70324 0.06562 -0.71249 C 0.06736 -0.74583 0.07014 -0.77893 0.07291 -0.81249 C 0.07378 -0.86851 0.075 -0.95046 0.075 -1.00254 C 0.075 -1.0206 0.07552 -1.04583 0.07187 -1.06504 C 0.07083 -1.08888 0.06979 -1.10902 0.07083 -1.1331 C 0.07118 -1.13958 0.06892 -1.14745 0.07187 -1.15254 C 0.07396 -1.15624 0.07882 -1.15254 0.08229 -1.15254 " pathEditMode="relative" ptsTypes="ffffffffffffffffffffffffA">
                                      <p:cBhvr>
                                        <p:cTn id="43" dur="5000" fill="hold"/>
                                        <p:tgtEl>
                                          <p:spTgt spid="36"/>
                                        </p:tgtEl>
                                        <p:attrNameLst>
                                          <p:attrName>ppt_x</p:attrName>
                                          <p:attrName>ppt_y</p:attrName>
                                        </p:attrNameLst>
                                      </p:cBhvr>
                                    </p:animMotion>
                                  </p:childTnLst>
                                </p:cTn>
                              </p:par>
                              <p:par>
                                <p:cTn id="44" presetID="10" presetClass="exit" presetSubtype="0" fill="hold" grpId="1" nodeType="withEffect">
                                  <p:stCondLst>
                                    <p:cond delay="4200"/>
                                  </p:stCondLst>
                                  <p:childTnLst>
                                    <p:animEffect transition="out" filter="fade">
                                      <p:cBhvr>
                                        <p:cTn id="45" dur="800"/>
                                        <p:tgtEl>
                                          <p:spTgt spid="36"/>
                                        </p:tgtEl>
                                      </p:cBhvr>
                                    </p:animEffect>
                                    <p:set>
                                      <p:cBhvr>
                                        <p:cTn id="46" dur="1" fill="hold">
                                          <p:stCondLst>
                                            <p:cond delay="799"/>
                                          </p:stCondLst>
                                        </p:cTn>
                                        <p:tgtEl>
                                          <p:spTgt spid="36"/>
                                        </p:tgtEl>
                                        <p:attrNameLst>
                                          <p:attrName>style.visibility</p:attrName>
                                        </p:attrNameLst>
                                      </p:cBhvr>
                                      <p:to>
                                        <p:strVal val="hidden"/>
                                      </p:to>
                                    </p:set>
                                  </p:childTnLst>
                                </p:cTn>
                              </p:par>
                              <p:par>
                                <p:cTn id="47" presetID="0" presetClass="path" presetSubtype="0" accel="50000" decel="50000" fill="hold" grpId="0" nodeType="withEffect">
                                  <p:stCondLst>
                                    <p:cond delay="2700"/>
                                  </p:stCondLst>
                                  <p:childTnLst>
                                    <p:animMotion origin="layout" path="M -1.66667E-6 -4.07407E-6 C -0.00104 -0.00856 -0.00347 -0.01736 -0.00729 -0.02476 C -0.01007 -0.03935 -0.01424 -0.05162 -0.01875 -0.06504 C -0.02656 -0.08865 -0.03073 -0.11527 -0.03542 -0.14027 C -0.03629 -0.15092 -0.03698 -0.16296 -0.03854 -0.17338 C -0.03924 -0.17801 -0.03993 -0.18263 -0.04063 -0.1875 C -0.04097 -0.18981 -0.04167 -0.19421 -0.04167 -0.19421 C -0.04045 -0.24282 -0.03768 -0.28495 -0.03333 -0.33194 C -0.03247 -0.35092 -0.03143 -0.36875 -0.02917 -0.3875 C -0.02882 -0.40185 -0.03056 -0.44884 -0.02604 -0.46666 C -0.02535 -0.4743 -0.02465 -0.48009 -0.02292 -0.4875 C -0.02153 -0.51643 -0.02136 -0.5456 -0.02396 -0.575 C -0.0257 -0.59467 -0.02656 -0.61319 -0.03438 -0.63055 C -0.03542 -0.63726 -0.0375 -0.64097 -0.03958 -0.64722 C -0.04462 -0.66203 -0.03906 -0.65 -0.04375 -0.65949 C -0.04636 -0.67338 -0.05243 -0.68564 -0.05833 -0.69722 C -0.06354 -0.7074 -0.06736 -0.72013 -0.07396 -0.72893 C -0.07622 -0.73819 -0.07847 -0.74838 -0.08229 -0.75694 C -0.0842 -0.76134 -0.08733 -0.76458 -0.08854 -0.76921 C -0.0908 -0.77847 -0.09306 -0.7868 -0.09583 -0.7956 C -0.09861 -0.80416 -0.10313 -0.81064 -0.10729 -0.81782 C -0.10833 -0.8199 -0.11042 -0.82338 -0.11042 -0.82338 C -0.1132 -0.83472 -0.11788 -0.84259 -0.125 -0.84976 C -0.12813 -0.86226 -0.13629 -0.87662 -0.14167 -0.88726 C -0.14462 -0.89351 -0.14688 -0.89976 -0.15 -0.90532 C -0.15139 -0.91134 -0.15347 -0.91342 -0.15625 -0.91782 C -0.15955 -0.92338 -0.16042 -0.92963 -0.16458 -0.9331 C -0.16615 -0.93935 -0.1684 -0.94537 -0.17188 -0.95 C -0.17535 -0.96342 -0.16979 -0.94444 -0.17604 -0.95671 C -0.18143 -0.96736 -0.1724 -0.9581 -0.18021 -0.96504 C -0.1816 -0.96782 -0.18333 -0.97037 -0.18438 -0.97361 C -0.18507 -0.97523 -0.18559 -0.97731 -0.18646 -0.97893 C -0.18768 -0.98171 -0.19063 -0.9875 -0.19063 -0.9875 C -0.19271 -0.99861 -0.19792 -1.00995 -0.20295 -1.01944 C -0.20452 -1.02476 -0.20677 -1.02847 -0.2092 -1.03333 C -0.21181 -1.04282 -0.21649 -1.05069 -0.21962 -1.05972 C -0.22674 -1.07847 -0.23316 -1.09722 -0.23959 -1.11643 C -0.24063 -1.11944 -0.24063 -1.12314 -0.24167 -1.12638 C -0.2434 -1.13171 -0.24601 -1.13726 -0.24792 -1.14282 C -0.24879 -1.1456 -0.24931 -1.14838 -0.25 -1.15115 C -0.25087 -1.15439 -0.25417 -1.15949 -0.25417 -1.15949 C -0.25556 -1.16736 -0.25938 -1.18379 -0.2625 -1.19004 C -0.26372 -1.19652 -0.26528 -1.20301 -0.26667 -1.20949 C -0.26736 -1.21226 -0.26875 -1.21782 -0.26875 -1.21782 C -0.26927 -1.22245 -0.27066 -1.22708 -0.27084 -1.23171 C -0.27274 -1.27523 -0.26111 -1.27476 -0.27292 -1.27476 " pathEditMode="relative" ptsTypes="fffffffffffffffffffffffffffffffffffffffffffffA">
                                      <p:cBhvr>
                                        <p:cTn id="48" dur="5000" fill="hold"/>
                                        <p:tgtEl>
                                          <p:spTgt spid="29"/>
                                        </p:tgtEl>
                                        <p:attrNameLst>
                                          <p:attrName>ppt_x</p:attrName>
                                          <p:attrName>ppt_y</p:attrName>
                                        </p:attrNameLst>
                                      </p:cBhvr>
                                    </p:animMotion>
                                  </p:childTnLst>
                                </p:cTn>
                              </p:par>
                              <p:par>
                                <p:cTn id="49" presetID="10" presetClass="exit" presetSubtype="0" fill="hold" grpId="1" nodeType="withEffect">
                                  <p:stCondLst>
                                    <p:cond delay="7000"/>
                                  </p:stCondLst>
                                  <p:childTnLst>
                                    <p:animEffect transition="out" filter="fade">
                                      <p:cBhvr>
                                        <p:cTn id="50" dur="700"/>
                                        <p:tgtEl>
                                          <p:spTgt spid="29"/>
                                        </p:tgtEl>
                                      </p:cBhvr>
                                    </p:animEffect>
                                    <p:set>
                                      <p:cBhvr>
                                        <p:cTn id="51" dur="1" fill="hold">
                                          <p:stCondLst>
                                            <p:cond delay="699"/>
                                          </p:stCondLst>
                                        </p:cTn>
                                        <p:tgtEl>
                                          <p:spTgt spid="29"/>
                                        </p:tgtEl>
                                        <p:attrNameLst>
                                          <p:attrName>style.visibility</p:attrName>
                                        </p:attrNameLst>
                                      </p:cBhvr>
                                      <p:to>
                                        <p:strVal val="hidden"/>
                                      </p:to>
                                    </p:set>
                                  </p:childTnLst>
                                </p:cTn>
                              </p:par>
                              <p:par>
                                <p:cTn id="52" presetID="0" presetClass="path" presetSubtype="0" accel="50000" decel="50000" fill="hold" grpId="0" nodeType="withEffect">
                                  <p:stCondLst>
                                    <p:cond delay="3100"/>
                                  </p:stCondLst>
                                  <p:childTnLst>
                                    <p:animMotion origin="layout" path="M -8.67362E-19 5.55556E-6 C 0.0033 -0.00671 0.00174 -0.00254 0.00417 -0.01249 C 0.00451 -0.01388 0.00521 -0.01666 0.00521 -0.01666 C 0.0059 -0.02569 0.00573 -0.03171 0.00938 -0.03888 C 0.01111 -0.05023 0.0099 -0.04351 0.01354 -0.05833 C 0.01563 -0.06643 0.01354 -0.07199 0.01667 -0.08055 C 0.01806 -0.08425 0.01944 -0.08796 0.02083 -0.09166 C 0.02431 -0.10115 0.02448 -0.11273 0.02813 -0.12222 C 0.02969 -0.1331 0.03142 -0.13981 0.03646 -0.14861 C 0.03889 -0.15856 0.04288 -0.16689 0.04583 -0.17638 C 0.04844 -0.18495 0.04931 -0.19652 0.05313 -0.20416 C 0.05469 -0.21203 0.05486 -0.21944 0.05833 -0.22638 C 0.05955 -0.24351 0.06319 -0.26111 0.06667 -0.27777 C 0.0684 -0.28657 0.07188 -0.29536 0.07292 -0.30416 C 0.07535 -0.32337 0.07934 -0.34166 0.08438 -0.35972 C 0.08698 -0.36898 0.0875 -0.37893 0.09167 -0.38749 C 0.09444 -0.40208 0.10069 -0.4155 0.10521 -0.42916 C 0.10694 -0.43425 0.10799 -0.4405 0.10938 -0.44583 C 0.11007 -0.44861 0.11146 -0.45416 0.11146 -0.45416 C 0.1125 -0.48055 0.11319 -0.50694 0.11458 -0.53333 C 0.1151 -0.56157 0.11476 -0.58888 0.11771 -0.61666 C 0.11806 -0.63564 0.11823 -0.65462 0.11875 -0.67361 C 0.1191 -0.68263 0.12135 -0.69143 0.12292 -0.69999 C 0.12778 -0.728 0.13368 -0.75509 0.14167 -0.78194 C 0.14583 -0.79583 0.14792 -0.81111 0.15417 -0.82361 C 0.1559 -0.83472 0.15938 -0.84467 0.16146 -0.85555 C 0.16372 -0.86782 0.16667 -0.87986 0.17188 -0.89027 C 0.17448 -0.9037 0.17795 -0.91736 0.18125 -0.93055 C 0.18247 -0.93518 0.18333 -0.93981 0.18438 -0.94444 C 0.18507 -0.94722 0.18646 -0.95277 0.18646 -0.95277 C 0.18524 -1.0162 0.1849 -1.00046 0.18646 -1.06388 C 0.18715 -1.09143 0.18542 -1.0831 0.18854 -1.09583 C 0.18941 -1.10555 0.1901 -1.11574 0.19271 -1.12499 C 0.19497 -1.13286 0.19462 -1.12777 0.19583 -1.13472 C 0.19878 -1.14999 0.2026 -1.16342 0.20729 -1.17777 C 0.20868 -1.18217 0.20938 -1.19027 0.21146 -1.19444 C 0.21337 -1.19837 0.21597 -1.20161 0.21771 -1.20555 C 0.22101 -1.21273 0.22274 -1.22314 0.22813 -1.22777 C 0.23264 -1.2368 0.23264 -1.24629 0.23854 -1.25416 C 0.24201 -1.26805 0.23854 -1.25833 0.2625 -1.25833 " pathEditMode="relative" ptsTypes="fffffffffffffffffffffffffffffffffffffffA">
                                      <p:cBhvr>
                                        <p:cTn id="53" dur="5000" fill="hold"/>
                                        <p:tgtEl>
                                          <p:spTgt spid="27"/>
                                        </p:tgtEl>
                                        <p:attrNameLst>
                                          <p:attrName>ppt_x</p:attrName>
                                          <p:attrName>ppt_y</p:attrName>
                                        </p:attrNameLst>
                                      </p:cBhvr>
                                    </p:animMotion>
                                  </p:childTnLst>
                                </p:cTn>
                              </p:par>
                              <p:par>
                                <p:cTn id="54" presetID="10" presetClass="exit" presetSubtype="0" fill="hold" grpId="1" nodeType="withEffect">
                                  <p:stCondLst>
                                    <p:cond delay="7300"/>
                                  </p:stCondLst>
                                  <p:childTnLst>
                                    <p:animEffect transition="out" filter="fade">
                                      <p:cBhvr>
                                        <p:cTn id="55" dur="800"/>
                                        <p:tgtEl>
                                          <p:spTgt spid="27"/>
                                        </p:tgtEl>
                                      </p:cBhvr>
                                    </p:animEffect>
                                    <p:set>
                                      <p:cBhvr>
                                        <p:cTn id="56" dur="1" fill="hold">
                                          <p:stCondLst>
                                            <p:cond delay="799"/>
                                          </p:stCondLst>
                                        </p:cTn>
                                        <p:tgtEl>
                                          <p:spTgt spid="27"/>
                                        </p:tgtEl>
                                        <p:attrNameLst>
                                          <p:attrName>style.visibility</p:attrName>
                                        </p:attrNameLst>
                                      </p:cBhvr>
                                      <p:to>
                                        <p:strVal val="hidden"/>
                                      </p:to>
                                    </p:set>
                                  </p:childTnLst>
                                </p:cTn>
                              </p:par>
                              <p:par>
                                <p:cTn id="57" presetID="0" presetClass="path" presetSubtype="0" accel="50000" decel="50000" fill="hold" grpId="0" nodeType="withEffect">
                                  <p:stCondLst>
                                    <p:cond delay="3000"/>
                                  </p:stCondLst>
                                  <p:childTnLst>
                                    <p:animMotion origin="layout" path="M 0.00365 -0.04167 C 0.00295 -0.04306 0.00243 -0.04491 0.00157 -0.04583 C 0.0007 -0.04699 -0.00069 -0.04722 -0.00156 -0.04861 C -0.00243 -0.05 -0.00364 -0.05926 -0.00364 -0.05972 C -0.0052 -0.06736 -0.00607 -0.07477 -0.01093 -0.07917 C -0.01232 -0.08449 -0.01389 -0.0912 -0.01614 -0.09583 C -0.02083 -0.10509 -0.01788 -0.09537 -0.02135 -0.10417 C -0.02187 -0.10556 -0.02187 -0.10694 -0.02239 -0.10833 C -0.02361 -0.11134 -0.02517 -0.11412 -0.02656 -0.11667 C -0.02882 -0.1213 -0.02882 -0.12454 -0.03281 -0.12639 C -0.03402 -0.12894 -0.03472 -0.13218 -0.03593 -0.13472 C -0.03802 -0.13889 -0.04166 -0.14375 -0.04427 -0.14722 C -0.04635 -0.15532 -0.04982 -0.15764 -0.05468 -0.1625 C -0.05677 -0.1706 -0.06163 -0.17639 -0.0651 -0.18333 C -0.0658 -0.18472 -0.06562 -0.18611 -0.06614 -0.1875 C -0.06996 -0.19653 -0.075 -0.2044 -0.07968 -0.2125 C -0.08871 -0.22801 -0.09305 -0.24537 -0.09948 -0.2625 C -0.10416 -0.27569 -0.10833 -0.29028 -0.11093 -0.30463 C -0.1125 -0.3125 -0.11145 -0.30787 -0.11406 -0.31806 C -0.11475 -0.32083 -0.11614 -0.32639 -0.11614 -0.32639 C -0.11753 -0.3456 -0.12118 -0.36435 -0.12343 -0.3838 C -0.12482 -0.3956 -0.12465 -0.40833 -0.1276 -0.41991 C -0.12795 -0.42454 -0.12795 -0.43009 -0.12864 -0.43472 C -0.12899 -0.4375 -0.13073 -0.44306 -0.13073 -0.44306 C -0.13281 -0.4625 -0.13125 -0.48241 -0.13489 -0.50139 C -0.13663 -0.52662 -0.13802 -0.55162 -0.14114 -0.57685 C -0.14149 -0.58426 -0.14166 -0.59144 -0.14218 -0.59861 C -0.1427 -0.60741 -0.14427 -0.625 -0.14427 -0.62477 C -0.14461 -0.63472 -0.14461 -0.64444 -0.14531 -0.65417 C -0.14566 -0.65787 -0.14739 -0.66528 -0.14739 -0.66505 C -0.14774 -0.67685 -0.14774 -0.68866 -0.14843 -0.7 C -0.14878 -0.70764 -0.15139 -0.7162 -0.1526 -0.72361 C -0.15555 -0.74074 -0.15955 -0.7581 -0.16302 -0.77523 C -0.16701 -0.79468 -0.17413 -0.81366 -0.17656 -0.83356 C -0.17882 -0.85162 -0.18159 -0.86968 -0.18385 -0.8875 C -0.1842 -0.8956 -0.18437 -0.90347 -0.18489 -0.91134 C -0.18541 -0.91991 -0.18698 -0.9375 -0.18698 -0.93727 C -0.18576 -1.06991 -0.1875 -1.01458 -0.18385 -1.10417 C -0.18246 -1.14028 -0.17656 -1.17431 -0.17656 -1.21111 " pathEditMode="relative" rAng="0" ptsTypes="ffffffffffffffffffffffffffffffffffffffA">
                                      <p:cBhvr>
                                        <p:cTn id="58" dur="7200" fill="hold"/>
                                        <p:tgtEl>
                                          <p:spTgt spid="8"/>
                                        </p:tgtEl>
                                        <p:attrNameLst>
                                          <p:attrName>ppt_x</p:attrName>
                                          <p:attrName>ppt_y</p:attrName>
                                        </p:attrNameLst>
                                      </p:cBhvr>
                                      <p:rCtr x="-9600" y="-58500"/>
                                    </p:animMotion>
                                  </p:childTnLst>
                                </p:cTn>
                              </p:par>
                              <p:par>
                                <p:cTn id="59" presetID="10" presetClass="exit" presetSubtype="0" fill="hold" grpId="1" nodeType="withEffect">
                                  <p:stCondLst>
                                    <p:cond delay="9300"/>
                                  </p:stCondLst>
                                  <p:childTnLst>
                                    <p:animEffect transition="out" filter="fade">
                                      <p:cBhvr>
                                        <p:cTn id="60" dur="800"/>
                                        <p:tgtEl>
                                          <p:spTgt spid="8"/>
                                        </p:tgtEl>
                                      </p:cBhvr>
                                    </p:animEffect>
                                    <p:set>
                                      <p:cBhvr>
                                        <p:cTn id="61" dur="1" fill="hold">
                                          <p:stCondLst>
                                            <p:cond delay="799"/>
                                          </p:stCondLst>
                                        </p:cTn>
                                        <p:tgtEl>
                                          <p:spTgt spid="8"/>
                                        </p:tgtEl>
                                        <p:attrNameLst>
                                          <p:attrName>style.visibility</p:attrName>
                                        </p:attrNameLst>
                                      </p:cBhvr>
                                      <p:to>
                                        <p:strVal val="hidden"/>
                                      </p:to>
                                    </p:set>
                                  </p:childTnLst>
                                </p:cTn>
                              </p:par>
                              <p:par>
                                <p:cTn id="62" presetID="0" presetClass="path" presetSubtype="0" accel="50000" decel="50000" fill="hold" grpId="0" nodeType="withEffect">
                                  <p:stCondLst>
                                    <p:cond delay="1000"/>
                                  </p:stCondLst>
                                  <p:childTnLst>
                                    <p:animMotion origin="layout" path="M 1.38778E-17 5.55556E-6 C 0.00573 -0.02314 0.00104 -0.0986 0.00104 -0.10138 C 0.00087 -0.10763 -0.00208 -0.11944 -0.00208 -0.11944 C -0.00243 -0.12407 -0.0026 -0.1287 -0.00312 -0.13333 C -0.0033 -0.13564 -0.00399 -0.13796 -0.00417 -0.14027 C -0.00503 -0.15138 -0.00625 -0.1736 -0.00625 -0.1736 C -0.00781 -0.2412 -0.01806 -0.3236 -0.00208 -0.38749 C -0.00122 -0.40115 -0.00035 -0.41458 0.00208 -0.42777 C 0.00243 -0.43425 0.00243 -0.44073 0.00313 -0.44721 C 0.00347 -0.45022 0.00521 -0.45555 0.00521 -0.45555 C 0.00747 -0.48008 0.00625 -0.47036 0.00833 -0.48471 C 0.0092 -0.50624 0.01024 -0.52731 0.0125 -0.5486 C 0.01649 -0.63286 0.02066 -0.71689 0.02396 -0.80138 C 0.025 -0.89606 0.02708 -0.99235 0.02708 -1.08749 " pathEditMode="relative" ptsTypes="fffffffffffffA">
                                      <p:cBhvr>
                                        <p:cTn id="63" dur="5000" fill="hold"/>
                                        <p:tgtEl>
                                          <p:spTgt spid="15"/>
                                        </p:tgtEl>
                                        <p:attrNameLst>
                                          <p:attrName>ppt_x</p:attrName>
                                          <p:attrName>ppt_y</p:attrName>
                                        </p:attrNameLst>
                                      </p:cBhvr>
                                    </p:animMotion>
                                  </p:childTnLst>
                                </p:cTn>
                              </p:par>
                              <p:par>
                                <p:cTn id="64" presetID="0" presetClass="path" presetSubtype="0" accel="50000" decel="50000" fill="hold" grpId="0" nodeType="withEffect">
                                  <p:stCondLst>
                                    <p:cond delay="3100"/>
                                  </p:stCondLst>
                                  <p:childTnLst>
                                    <p:animMotion origin="layout" path="M 5E-6 -5.55556E-6 C -0.00799 -0.00533 -0.00365 -0.01019 -0.00833 -0.01945 C -0.01111 -0.0338 -0.01337 -0.04792 -0.01563 -0.06251 C -0.01441 -0.14029 -0.01198 -0.21806 -0.00938 -0.29584 C -0.00972 -0.32917 -0.00278 -0.38519 -0.01979 -0.41945 C -0.02292 -0.43589 -0.0283 -0.4514 -0.03333 -0.46667 C -0.03646 -0.47617 -0.03924 -0.48728 -0.04167 -0.49723 C -0.04566 -0.5132 -0.04149 -0.50371 -0.04583 -0.51251 C -0.05 -0.53473 -0.0566 -0.55579 -0.06354 -0.5764 C -0.0658 -0.58288 -0.06702 -0.59052 -0.06875 -0.59723 C -0.07153 -0.60834 -0.07847 -0.61806 -0.08333 -0.62779 C -0.08802 -0.63704 -0.09011 -0.64792 -0.09271 -0.65834 C -0.0941 -0.66413 -0.09583 -0.6764 -0.09583 -0.6764 C -0.09705 -0.74283 -0.09983 -0.81019 -0.09479 -0.8764 C -0.09514 -0.89353 -0.09514 -0.91066 -0.09583 -0.92779 C -0.09601 -0.9338 -0.09861 -0.94167 -0.1 -0.94723 C -0.1033 -0.96042 -0.10417 -0.97524 -0.10625 -0.9889 C -0.10712 -1.00279 -0.10799 -1.01829 -0.11042 -1.03195 C -0.11233 -1.04283 -0.11632 -1.05209 -0.11875 -1.06251 C -0.12118 -1.07339 -0.12327 -1.08566 -0.12708 -1.09584 C -0.12813 -1.10232 -0.12899 -1.10649 -0.13125 -1.11251 C -0.13264 -1.12987 -0.1342 -1.14654 -0.13542 -1.1639 C -0.13646 -1.17871 -0.13542 -1.17779 -0.1375 -1.18751 C -0.13889 -1.19422 -0.13924 -1.20417 -0.14583 -1.20417 " pathEditMode="relative" ptsTypes="fffffffffffffffffffffffA">
                                      <p:cBhvr>
                                        <p:cTn id="65" dur="5000" fill="hold"/>
                                        <p:tgtEl>
                                          <p:spTgt spid="11"/>
                                        </p:tgtEl>
                                        <p:attrNameLst>
                                          <p:attrName>ppt_x</p:attrName>
                                          <p:attrName>ppt_y</p:attrName>
                                        </p:attrNameLst>
                                      </p:cBhvr>
                                    </p:animMotion>
                                  </p:childTnLst>
                                </p:cTn>
                              </p:par>
                              <p:par>
                                <p:cTn id="66" presetID="0" presetClass="path" presetSubtype="0" accel="50000" decel="50000" fill="hold" grpId="0" nodeType="withEffect">
                                  <p:stCondLst>
                                    <p:cond delay="0"/>
                                  </p:stCondLst>
                                  <p:childTnLst>
                                    <p:animMotion origin="layout" path="M 5E-6 -1.85185E-6 C -0.00069 -0.01944 -0.00051 -0.02176 -0.00313 -0.03588 C -0.00417 -0.04838 -0.00538 -0.06088 -0.00625 -0.07338 C -0.00625 -0.075 -0.01129 -0.18217 5E-6 -0.2125 C 0.00192 -0.22546 0.00452 -0.23819 0.0073 -0.25115 C 0.00765 -0.25254 0.00799 -0.25393 0.00834 -0.25555 C 0.00869 -0.25787 0.00886 -0.25995 0.00938 -0.26226 C 0.0099 -0.26504 0.01147 -0.2706 0.01147 -0.2706 C 0.01303 -0.28518 0.01702 -0.31134 0.02293 -0.32338 C 0.02709 -0.3456 0.03143 -0.36921 0.03334 -0.39166 C 0.03386 -0.39722 0.03369 -0.40277 0.03438 -0.40833 C 0.03508 -0.41388 0.03768 -0.41921 0.03855 -0.425 C 0.03994 -0.43472 0.04237 -0.44467 0.0448 -0.45416 C 0.04827 -0.46805 0.04966 -0.48287 0.05313 -0.49722 C 0.05626 -0.50972 0.0514 -0.48981 0.05522 -0.5081 C 0.05574 -0.51111 0.0573 -0.51666 0.0573 -0.51666 C 0.05817 -0.53009 0.05921 -0.54513 0.06251 -0.55833 C 0.06529 -0.58379 0.06095 -0.60694 0.05834 -0.63194 C 0.05765 -0.64676 0.05678 -0.66458 0.05313 -0.67916 C 0.05174 -0.69629 0.05313 -0.71296 0.05418 -0.73032 C 0.05487 -0.80416 0.0514 -0.90463 0.05834 -0.97754 C 0.06043 -1.06111 0.05574 -1.14629 0.06355 -1.22893 C 0.06459 -1.25995 0.0573 -1.2581 0.06876 -1.2581 " pathEditMode="relative" ptsTypes="ffffffffffffffffffffffA">
                                      <p:cBhvr>
                                        <p:cTn id="67" dur="5000" fill="hold"/>
                                        <p:tgtEl>
                                          <p:spTgt spid="17"/>
                                        </p:tgtEl>
                                        <p:attrNameLst>
                                          <p:attrName>ppt_x</p:attrName>
                                          <p:attrName>ppt_y</p:attrName>
                                        </p:attrNameLst>
                                      </p:cBhvr>
                                    </p:animMotion>
                                  </p:childTnLst>
                                </p:cTn>
                              </p:par>
                              <p:par>
                                <p:cTn id="68" presetID="0" presetClass="path" presetSubtype="0" accel="50000" decel="50000" fill="hold" grpId="0" nodeType="withEffect">
                                  <p:stCondLst>
                                    <p:cond delay="1400"/>
                                  </p:stCondLst>
                                  <p:childTnLst>
                                    <p:animMotion origin="layout" path="M -3.33333E-6 2.22222E-6 C -0.00555 -0.01111 -0.00312 -0.02824 -0.00416 -0.04028 C -0.0052 -0.05139 -0.01007 -0.06273 -0.01145 -0.07361 C -0.01284 -0.08495 -0.01389 -0.09745 -0.01666 -0.10833 C -0.0177 -0.12176 -0.01736 -0.13565 -0.01979 -0.14861 C -0.02066 -0.15903 -0.02152 -0.16921 -0.02395 -0.17916 C -0.0243 -0.19074 -0.02448 -0.20231 -0.025 -0.21389 C -0.02639 -0.24143 -0.0335 -0.26828 -0.03854 -0.29444 C -0.03993 -0.33449 -0.03993 -0.37453 -0.0427 -0.41389 C -0.04392 -0.43287 -0.05069 -0.45301 -0.0552 -0.47106 C -0.05625 -0.48217 -0.05764 -0.49328 -0.06041 -0.50416 C -0.0618 -0.52384 -0.06267 -0.54491 -0.06562 -0.56389 C -0.06684 -0.58495 -0.06823 -0.60578 -0.07083 -0.62662 C -0.07239 -0.65324 -0.07309 -0.68009 -0.075 -0.70694 C -0.07569 -0.72662 -0.07552 -0.74745 -0.07916 -0.76666 C -0.08142 -0.79352 -0.07968 -0.78356 -0.08229 -0.79745 C -0.08298 -0.81157 -0.0842 -0.82014 -0.08541 -0.83356 C -0.08507 -0.86782 -0.08507 -0.90208 -0.08437 -0.93611 C -0.0842 -0.94583 -0.08142 -0.95694 -0.0802 -0.9669 C -0.07968 -0.97037 -0.07968 -0.97407 -0.07916 -0.97801 C -0.07864 -0.98055 -0.07708 -0.98611 -0.07708 -0.98611 C -0.07534 -1.00301 -0.06961 -1.0206 -0.06458 -1.03611 C -0.06267 -1.04236 -0.06215 -1.0493 -0.06041 -1.05555 C -0.0559 -1.07153 -0.05052 -1.08703 -0.04583 -1.10278 C -0.04375 -1.10949 -0.0427 -1.1162 -0.03958 -1.12222 C -0.03802 -1.13102 -0.03628 -1.13935 -0.03333 -1.14722 C -0.03107 -1.15324 -0.03107 -1.15949 -0.02812 -1.16528 C -0.02187 -1.19838 -0.01597 -1.1875 0.01459 -1.1875 " pathEditMode="relative" ptsTypes="fffffffffffffffffffffffffffA">
                                      <p:cBhvr>
                                        <p:cTn id="69" dur="5000" fill="hold"/>
                                        <p:tgtEl>
                                          <p:spTgt spid="13"/>
                                        </p:tgtEl>
                                        <p:attrNameLst>
                                          <p:attrName>ppt_x</p:attrName>
                                          <p:attrName>ppt_y</p:attrName>
                                        </p:attrNameLst>
                                      </p:cBhvr>
                                    </p:animMotion>
                                  </p:childTnLst>
                                </p:cTn>
                              </p:par>
                              <p:par>
                                <p:cTn id="70" presetID="0" presetClass="path" presetSubtype="0" accel="50000" decel="50000" fill="hold" grpId="0" nodeType="withEffect">
                                  <p:stCondLst>
                                    <p:cond delay="2900"/>
                                  </p:stCondLst>
                                  <p:childTnLst>
                                    <p:animMotion origin="layout" path="M -1.66667E-6 8.88889E-6 C 0.00364 -0.01944 0.00035 8.88889E-6 0.00208 -0.04722 C 0.00278 -0.06527 0.00417 -0.08333 0.00521 -0.10138 C 0.00573 -0.14421 0.00399 -0.19027 0.00937 -0.23333 C 0.00972 -0.2449 0.00989 -0.25648 0.01042 -0.26805 C 0.01094 -0.28194 0.0125 -0.30972 0.0125 -0.30972 C 0.01267 -0.34004 0.01302 -0.44884 0.01458 -0.49861 C 0.01614 -0.54861 0.02621 -0.60532 0.03542 -0.65416 C 0.03993 -0.70763 0.03698 -0.66759 0.03542 -0.79166 C 0.03489 -0.8412 0.03281 -0.89097 0.03021 -0.94027 C 0.02882 -0.96481 0.02465 -0.98935 0.02292 -1.01388 C 0.02118 -1.03911 0.01753 -1.06388 0.01562 -1.08888 C 0.01441 -1.10555 0.01458 -1.12245 0.01146 -1.13888 C 0.01024 -1.15393 0.00885 -1.16898 0.00521 -1.18333 C 0.00486 -1.18657 0.00434 -1.18981 0.00417 -1.19305 C 0.00364 -1.20277 0.00382 -1.21249 0.00312 -1.22222 C 0.00208 -1.23472 0.00347 -1.23333 -0.00208 -1.23333 " pathEditMode="relative" ptsTypes="ffffffffffffffffA">
                                      <p:cBhvr>
                                        <p:cTn id="71" dur="5000" fill="hold"/>
                                        <p:tgtEl>
                                          <p:spTgt spid="31"/>
                                        </p:tgtEl>
                                        <p:attrNameLst>
                                          <p:attrName>ppt_x</p:attrName>
                                          <p:attrName>ppt_y</p:attrName>
                                        </p:attrNameLst>
                                      </p:cBhvr>
                                    </p:animMotion>
                                  </p:childTnLst>
                                </p:cTn>
                              </p:par>
                              <p:par>
                                <p:cTn id="72" presetID="0" presetClass="path" presetSubtype="0" accel="50000" decel="50000" fill="hold" grpId="0" nodeType="withEffect">
                                  <p:stCondLst>
                                    <p:cond delay="0"/>
                                  </p:stCondLst>
                                  <p:childTnLst>
                                    <p:animMotion origin="layout" path="M 0 0 C -0.00364 -0.00741 -0.00521 -0.01667 -0.00729 -0.025 C -0.01094 -0.03936 -0.01441 -0.05371 -0.01771 -0.06806 C -0.02396 -0.09584 -0.02969 -0.12408 -0.03646 -0.15139 C -0.03941 -0.16343 -0.03976 -0.17662 -0.04166 -0.18889 C -0.04427 -0.23287 -0.04288 -0.28056 -0.05104 -0.32361 C -0.05191 -0.33797 -0.05312 -0.35255 -0.05521 -0.36667 C -0.0566 -0.40093 -0.05677 -0.43542 -0.05937 -0.46945 C -0.05903 -0.48843 -0.05903 -0.50741 -0.05833 -0.52639 C -0.05798 -0.53611 -0.05625 -0.55556 -0.05625 -0.55556 C -0.05555 -0.58704 -0.05069 -0.62639 -0.05833 -0.65695 C -0.05903 -0.66598 -0.05937 -0.67246 -0.06146 -0.68056 C -0.06371 -0.70764 -0.06719 -0.73426 -0.07083 -0.76111 C -0.07378 -0.78287 -0.075 -0.80394 -0.08021 -0.825 C -0.08351 -0.83843 -0.08316 -0.85324 -0.08646 -0.86667 C -0.08767 -0.88079 -0.0901 -0.89422 -0.09166 -0.90834 C -0.09219 -0.91389 -0.09375 -0.925 -0.09375 -0.925 C -0.09462 -0.94283 -0.09618 -0.96019 -0.09791 -0.97778 C -0.0993 -1.02061 -0.09809 -1.06273 -0.09583 -1.10533 C -0.09531 -1.11621 -0.0941 -1.12824 -0.09271 -1.13866 C -0.09219 -1.1426 -0.09062 -1.15 -0.09062 -1.15 C -0.08923 -1.16644 -0.0868 -1.18403 -0.08333 -1.2 C -0.08316 -1.20093 -0.08055 -1.21528 -0.08021 -1.21528 C -0.06875 -1.21713 -0.05729 -1.21528 -0.04583 -1.21528 " pathEditMode="relative" ptsTypes="fffffffffffffffffffffffA">
                                      <p:cBhvr>
                                        <p:cTn id="73" dur="5000" fill="hold"/>
                                        <p:tgtEl>
                                          <p:spTgt spid="5"/>
                                        </p:tgtEl>
                                        <p:attrNameLst>
                                          <p:attrName>ppt_x</p:attrName>
                                          <p:attrName>ppt_y</p:attrName>
                                        </p:attrNameLst>
                                      </p:cBhvr>
                                    </p:animMotion>
                                  </p:childTnLst>
                                </p:cTn>
                              </p:par>
                              <p:par>
                                <p:cTn id="74" presetID="0" presetClass="path" presetSubtype="0" accel="50000" decel="50000" fill="hold" grpId="0" nodeType="withEffect">
                                  <p:stCondLst>
                                    <p:cond delay="2300"/>
                                  </p:stCondLst>
                                  <p:childTnLst>
                                    <p:animMotion origin="layout" path="M 1.66667E-6 -5.55556E-6 C 0.00156 -0.00626 0.00364 -0.01181 0.0052 -0.01806 C 0.00555 -0.01945 0.00625 -0.02223 0.00625 -0.02223 C 0.00694 -0.06019 0.01319 -0.1095 0.00416 -0.14584 C 0.00208 -0.1794 0.0019 -0.19468 0.00312 -0.23612 C 0.00329 -0.23982 0.00364 -0.24352 0.00416 -0.24723 C 0.00468 -0.25093 0.00625 -0.25834 0.00625 -0.25834 C 0.00763 -0.27616 0.0092 -0.29306 0.01041 -0.31112 C 0.01059 -0.31413 0.01215 -0.31667 0.0125 -0.31945 C 0.01458 -0.33612 0.01892 -0.35209 0.02291 -0.36806 C 0.02569 -0.37917 0.02847 -0.39028 0.03125 -0.40139 C 0.03437 -0.41413 0.02951 -0.39399 0.03333 -0.41251 C 0.03385 -0.41528 0.03541 -0.42084 0.03541 -0.42084 C 0.03645 -0.43473 0.03802 -0.44885 0.04062 -0.46251 C 0.04236 -0.4919 0.04045 -0.472 0.0427 -0.48612 C 0.0434 -0.49075 0.04479 -0.50001 0.04479 -0.50001 C 0.04548 -0.51737 0.04583 -0.53542 0.04791 -0.55278 C 0.04843 -0.55718 0.0493 -0.56112 0.05 -0.56528 C 0.05052 -0.56806 0.05208 -0.57362 0.05208 -0.57362 C 0.05277 -0.58565 0.0526 -0.5926 0.0552 -0.60278 C 0.05694 -0.64144 0.0526 -0.68149 0.05833 -0.71945 C 0.05885 -0.79075 0.06145 -0.8544 0.06354 -0.92362 C 0.0651 -0.97454 0.06267 -0.95278 0.06562 -0.97639 C 0.06736 -1.03126 0.06979 -1.08565 0.07187 -1.14028 C 0.07187 -1.1419 0.07239 -1.19792 0.075 -1.20139 " pathEditMode="relative" ptsTypes="ffffffffffffffffffffffffA">
                                      <p:cBhvr>
                                        <p:cTn id="75" dur="5000" fill="hold"/>
                                        <p:tgtEl>
                                          <p:spTgt spid="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8" grpId="1" animBg="1"/>
      <p:bldP spid="9" grpId="0" animBg="1"/>
      <p:bldP spid="9" grpId="1" animBg="1"/>
      <p:bldP spid="10" grpId="0" animBg="1"/>
      <p:bldP spid="11" grpId="0" animBg="1"/>
      <p:bldP spid="12" grpId="0" animBg="1"/>
      <p:bldP spid="13" grpId="0" animBg="1"/>
      <p:bldP spid="14" grpId="0" animBg="1"/>
      <p:bldP spid="14" grpId="1" animBg="1"/>
      <p:bldP spid="15" grpId="0" animBg="1"/>
      <p:bldP spid="16" grpId="0" animBg="1"/>
      <p:bldP spid="16" grpId="1" animBg="1"/>
      <p:bldP spid="17" grpId="0" animBg="1"/>
      <p:bldP spid="18" grpId="0" animBg="1"/>
      <p:bldP spid="18" grpId="1" animBg="1"/>
      <p:bldP spid="21" grpId="0" animBg="1"/>
      <p:bldP spid="21" grpId="1" animBg="1"/>
      <p:bldP spid="22" grpId="0" animBg="1"/>
      <p:bldP spid="22" grpId="1" animBg="1"/>
      <p:bldP spid="27" grpId="0" animBg="1"/>
      <p:bldP spid="27" grpId="1" animBg="1"/>
      <p:bldP spid="29" grpId="0" animBg="1"/>
      <p:bldP spid="29" grpId="1" animBg="1"/>
      <p:bldP spid="31" grpId="0" animBg="1"/>
      <p:bldP spid="36" grpId="0" animBg="1"/>
      <p:bldP spid="36" grpId="1" animBg="1"/>
      <p:bldP spid="37" grpId="0" animBg="1"/>
      <p:bldP spid="3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static.vecteezy.com/system/resources/previews/000/033/194/original/Water_Bubbles.png"/>
          <p:cNvPicPr>
            <a:picLocks noChangeAspect="1" noChangeArrowheads="1"/>
          </p:cNvPicPr>
          <p:nvPr/>
        </p:nvPicPr>
        <p:blipFill>
          <a:blip r:embed="rId2" cstate="print"/>
          <a:srcRect/>
          <a:stretch>
            <a:fillRect/>
          </a:stretch>
        </p:blipFill>
        <p:spPr bwMode="auto">
          <a:xfrm flipH="1">
            <a:off x="7924800" y="0"/>
            <a:ext cx="914400" cy="531159"/>
          </a:xfrm>
          <a:prstGeom prst="rect">
            <a:avLst/>
          </a:prstGeom>
          <a:noFill/>
        </p:spPr>
      </p:pic>
      <p:sp>
        <p:nvSpPr>
          <p:cNvPr id="4" name="Title 1"/>
          <p:cNvSpPr>
            <a:spLocks noGrp="1"/>
          </p:cNvSpPr>
          <p:nvPr>
            <p:ph type="title"/>
          </p:nvPr>
        </p:nvSpPr>
        <p:spPr>
          <a:xfrm>
            <a:off x="457200" y="0"/>
            <a:ext cx="8229600" cy="1295400"/>
          </a:xfrm>
        </p:spPr>
        <p:txBody>
          <a:bodyPr>
            <a:normAutofit fontScale="90000"/>
          </a:bodyPr>
          <a:lstStyle/>
          <a:p>
            <a:pPr algn="l"/>
            <a:br>
              <a:rPr lang="en-US" sz="4000" b="1" dirty="0"/>
            </a:br>
            <a:br>
              <a:rPr lang="en-US" sz="4000" b="1" dirty="0"/>
            </a:br>
            <a:r>
              <a:rPr lang="en-US" sz="4000" b="1" dirty="0">
                <a:solidFill>
                  <a:schemeClr val="accent1">
                    <a:lumMod val="50000"/>
                  </a:schemeClr>
                </a:solidFill>
              </a:rPr>
              <a:t>Featured Product</a:t>
            </a:r>
            <a:br>
              <a:rPr lang="en-US" dirty="0"/>
            </a:br>
            <a:br>
              <a:rPr lang="en-US" dirty="0"/>
            </a:br>
            <a:endParaRPr lang="en-US" dirty="0"/>
          </a:p>
        </p:txBody>
      </p:sp>
      <p:sp>
        <p:nvSpPr>
          <p:cNvPr id="3" name="Content Placeholder 2"/>
          <p:cNvSpPr>
            <a:spLocks noGrp="1"/>
          </p:cNvSpPr>
          <p:nvPr>
            <p:ph idx="1"/>
          </p:nvPr>
        </p:nvSpPr>
        <p:spPr>
          <a:xfrm>
            <a:off x="457200" y="821094"/>
            <a:ext cx="8229600" cy="5305069"/>
          </a:xfrm>
        </p:spPr>
        <p:txBody>
          <a:bodyPr/>
          <a:lstStyle/>
          <a:p>
            <a:pPr>
              <a:buNone/>
            </a:pPr>
            <a:r>
              <a:rPr lang="en-US" b="1" dirty="0">
                <a:solidFill>
                  <a:schemeClr val="accent1">
                    <a:lumMod val="50000"/>
                  </a:schemeClr>
                </a:solidFill>
              </a:rPr>
              <a:t>B&amp;B Bubbler</a:t>
            </a:r>
          </a:p>
          <a:p>
            <a:endParaRPr lang="en-US" dirty="0"/>
          </a:p>
          <a:p>
            <a:endParaRPr lang="en-US" dirty="0"/>
          </a:p>
          <a:p>
            <a:endParaRPr lang="en-US" dirty="0"/>
          </a:p>
          <a:p>
            <a:endParaRPr lang="en-US" dirty="0"/>
          </a:p>
          <a:p>
            <a:endParaRPr lang="en-US" dirty="0"/>
          </a:p>
          <a:p>
            <a:endParaRPr lang="en-US" dirty="0"/>
          </a:p>
          <a:p>
            <a:pPr>
              <a:buNone/>
            </a:pPr>
            <a:r>
              <a:rPr lang="en-US" dirty="0">
                <a:solidFill>
                  <a:schemeClr val="tx2">
                    <a:lumMod val="75000"/>
                  </a:schemeClr>
                </a:solidFill>
              </a:rPr>
              <a:t>Purpose – To deliver continuous positive airway pressure (CPAP) to infants &lt; 10 kg.</a:t>
            </a:r>
          </a:p>
        </p:txBody>
      </p:sp>
      <p:pic>
        <p:nvPicPr>
          <p:cNvPr id="8" name="Picture 2"/>
          <p:cNvPicPr>
            <a:picLocks noChangeAspect="1" noChangeArrowheads="1"/>
          </p:cNvPicPr>
          <p:nvPr/>
        </p:nvPicPr>
        <p:blipFill>
          <a:blip r:embed="rId3" cstate="print"/>
          <a:srcRect/>
          <a:stretch>
            <a:fillRect/>
          </a:stretch>
        </p:blipFill>
        <p:spPr bwMode="auto">
          <a:xfrm>
            <a:off x="3780407" y="1143000"/>
            <a:ext cx="1388751" cy="3661609"/>
          </a:xfrm>
          <a:prstGeom prst="rect">
            <a:avLst/>
          </a:prstGeom>
          <a:noFill/>
          <a:ln w="9525">
            <a:noFill/>
            <a:miter lim="800000"/>
            <a:headEnd/>
            <a:tailEnd/>
          </a:ln>
        </p:spPr>
      </p:pic>
      <p:pic>
        <p:nvPicPr>
          <p:cNvPr id="5" name="Picture 4" descr="B&amp;B LogoRGB.jpg"/>
          <p:cNvPicPr>
            <a:picLocks noChangeAspect="1"/>
          </p:cNvPicPr>
          <p:nvPr/>
        </p:nvPicPr>
        <p:blipFill>
          <a:blip r:embed="rId4" cstate="print"/>
          <a:stretch>
            <a:fillRect/>
          </a:stretch>
        </p:blipFill>
        <p:spPr>
          <a:xfrm>
            <a:off x="6629400" y="457200"/>
            <a:ext cx="2053023" cy="914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pPr algn="l"/>
            <a:r>
              <a:rPr lang="en-US" sz="3600" b="1" dirty="0">
                <a:solidFill>
                  <a:schemeClr val="tx2">
                    <a:lumMod val="75000"/>
                  </a:schemeClr>
                </a:solidFill>
              </a:rPr>
              <a:t>Define Bubble CPAP</a:t>
            </a:r>
          </a:p>
        </p:txBody>
      </p:sp>
      <p:sp>
        <p:nvSpPr>
          <p:cNvPr id="3" name="Content Placeholder 2"/>
          <p:cNvSpPr>
            <a:spLocks noGrp="1"/>
          </p:cNvSpPr>
          <p:nvPr>
            <p:ph idx="1"/>
          </p:nvPr>
        </p:nvSpPr>
        <p:spPr/>
        <p:txBody>
          <a:bodyPr>
            <a:normAutofit lnSpcReduction="10000"/>
          </a:bodyPr>
          <a:lstStyle/>
          <a:p>
            <a:pPr lvl="0"/>
            <a:r>
              <a:rPr lang="en-US" dirty="0">
                <a:solidFill>
                  <a:schemeClr val="tx2">
                    <a:lumMod val="75000"/>
                  </a:schemeClr>
                </a:solidFill>
              </a:rPr>
              <a:t>A spontaneous breathing mode in which flow is delivered through a breathing circuit to the patient</a:t>
            </a:r>
          </a:p>
          <a:p>
            <a:pPr lvl="0"/>
            <a:r>
              <a:rPr lang="en-US" dirty="0">
                <a:solidFill>
                  <a:schemeClr val="tx2">
                    <a:lumMod val="75000"/>
                  </a:schemeClr>
                </a:solidFill>
              </a:rPr>
              <a:t>Patient exhalation is accomplished through the breathing circuit, through a water column, with a set PEEP</a:t>
            </a:r>
          </a:p>
          <a:p>
            <a:pPr lvl="0"/>
            <a:r>
              <a:rPr lang="en-US" dirty="0">
                <a:solidFill>
                  <a:schemeClr val="tx2">
                    <a:lumMod val="75000"/>
                  </a:schemeClr>
                </a:solidFill>
              </a:rPr>
              <a:t>Bubble nasal CPAP uses a column of water to provide the positive airway pressure rather than a variable resistor valve</a:t>
            </a:r>
          </a:p>
          <a:p>
            <a:endParaRPr lang="en-US" dirty="0"/>
          </a:p>
        </p:txBody>
      </p:sp>
      <p:pic>
        <p:nvPicPr>
          <p:cNvPr id="5" name="Picture 4" descr="http://static.vecteezy.com/system/resources/previews/000/033/194/original/Water_Bubbles.png"/>
          <p:cNvPicPr>
            <a:picLocks noChangeAspect="1" noChangeArrowheads="1"/>
          </p:cNvPicPr>
          <p:nvPr/>
        </p:nvPicPr>
        <p:blipFill>
          <a:blip r:embed="rId2" cstate="print"/>
          <a:srcRect/>
          <a:stretch>
            <a:fillRect/>
          </a:stretch>
        </p:blipFill>
        <p:spPr bwMode="auto">
          <a:xfrm flipH="1">
            <a:off x="7924800" y="0"/>
            <a:ext cx="914400" cy="531159"/>
          </a:xfrm>
          <a:prstGeom prst="rect">
            <a:avLst/>
          </a:prstGeom>
          <a:noFill/>
        </p:spPr>
      </p:pic>
      <p:pic>
        <p:nvPicPr>
          <p:cNvPr id="4" name="Picture 3" descr="B&amp;B LogoRGB.jpg"/>
          <p:cNvPicPr>
            <a:picLocks noChangeAspect="1"/>
          </p:cNvPicPr>
          <p:nvPr/>
        </p:nvPicPr>
        <p:blipFill>
          <a:blip r:embed="rId3" cstate="print"/>
          <a:stretch>
            <a:fillRect/>
          </a:stretch>
        </p:blipFill>
        <p:spPr>
          <a:xfrm>
            <a:off x="6629400" y="457200"/>
            <a:ext cx="2053023" cy="914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rmAutofit/>
          </a:bodyPr>
          <a:lstStyle/>
          <a:p>
            <a:pPr algn="l"/>
            <a:r>
              <a:rPr lang="en-US" sz="3600" b="1" dirty="0">
                <a:solidFill>
                  <a:schemeClr val="tx2">
                    <a:lumMod val="75000"/>
                  </a:schemeClr>
                </a:solidFill>
              </a:rPr>
              <a:t>CPAP vs. PEEP</a:t>
            </a:r>
          </a:p>
        </p:txBody>
      </p:sp>
      <p:sp>
        <p:nvSpPr>
          <p:cNvPr id="3" name="Content Placeholder 2"/>
          <p:cNvSpPr>
            <a:spLocks noGrp="1"/>
          </p:cNvSpPr>
          <p:nvPr>
            <p:ph idx="1"/>
          </p:nvPr>
        </p:nvSpPr>
        <p:spPr/>
        <p:txBody>
          <a:bodyPr/>
          <a:lstStyle/>
          <a:p>
            <a:r>
              <a:rPr lang="en-US" b="1" dirty="0">
                <a:solidFill>
                  <a:schemeClr val="tx2">
                    <a:lumMod val="75000"/>
                  </a:schemeClr>
                </a:solidFill>
              </a:rPr>
              <a:t>C</a:t>
            </a:r>
            <a:r>
              <a:rPr lang="en-US" dirty="0">
                <a:solidFill>
                  <a:schemeClr val="tx2">
                    <a:lumMod val="75000"/>
                  </a:schemeClr>
                </a:solidFill>
              </a:rPr>
              <a:t>ontinuous </a:t>
            </a:r>
            <a:r>
              <a:rPr lang="en-US" b="1" dirty="0">
                <a:solidFill>
                  <a:schemeClr val="tx2">
                    <a:lumMod val="75000"/>
                  </a:schemeClr>
                </a:solidFill>
              </a:rPr>
              <a:t>P</a:t>
            </a:r>
            <a:r>
              <a:rPr lang="en-US" dirty="0">
                <a:solidFill>
                  <a:schemeClr val="tx2">
                    <a:lumMod val="75000"/>
                  </a:schemeClr>
                </a:solidFill>
              </a:rPr>
              <a:t>ositive </a:t>
            </a:r>
            <a:r>
              <a:rPr lang="en-US" b="1" dirty="0">
                <a:solidFill>
                  <a:schemeClr val="tx2">
                    <a:lumMod val="75000"/>
                  </a:schemeClr>
                </a:solidFill>
              </a:rPr>
              <a:t>A</a:t>
            </a:r>
            <a:r>
              <a:rPr lang="en-US" dirty="0">
                <a:solidFill>
                  <a:schemeClr val="tx2">
                    <a:lumMod val="75000"/>
                  </a:schemeClr>
                </a:solidFill>
              </a:rPr>
              <a:t>irway </a:t>
            </a:r>
            <a:r>
              <a:rPr lang="en-US" b="1" dirty="0">
                <a:solidFill>
                  <a:schemeClr val="tx2">
                    <a:lumMod val="75000"/>
                  </a:schemeClr>
                </a:solidFill>
              </a:rPr>
              <a:t>P</a:t>
            </a:r>
            <a:r>
              <a:rPr lang="en-US" dirty="0">
                <a:solidFill>
                  <a:schemeClr val="tx2">
                    <a:lumMod val="75000"/>
                  </a:schemeClr>
                </a:solidFill>
              </a:rPr>
              <a:t>ressure (CPAP)</a:t>
            </a:r>
          </a:p>
          <a:p>
            <a:pPr lvl="1"/>
            <a:r>
              <a:rPr lang="en-US" dirty="0">
                <a:solidFill>
                  <a:schemeClr val="tx2">
                    <a:lumMod val="75000"/>
                  </a:schemeClr>
                </a:solidFill>
              </a:rPr>
              <a:t> is a spontaneous breathing mode in which positive pressure is continuously delivered throughout the breathing cycle</a:t>
            </a:r>
          </a:p>
          <a:p>
            <a:pPr marL="393192" lvl="1" indent="0">
              <a:buNone/>
            </a:pPr>
            <a:endParaRPr lang="en-US" dirty="0">
              <a:solidFill>
                <a:schemeClr val="tx2">
                  <a:lumMod val="75000"/>
                </a:schemeClr>
              </a:solidFill>
            </a:endParaRPr>
          </a:p>
          <a:p>
            <a:r>
              <a:rPr lang="en-US" b="1" dirty="0">
                <a:solidFill>
                  <a:schemeClr val="tx2">
                    <a:lumMod val="75000"/>
                  </a:schemeClr>
                </a:solidFill>
              </a:rPr>
              <a:t>P</a:t>
            </a:r>
            <a:r>
              <a:rPr lang="en-US" dirty="0">
                <a:solidFill>
                  <a:schemeClr val="tx2">
                    <a:lumMod val="75000"/>
                  </a:schemeClr>
                </a:solidFill>
              </a:rPr>
              <a:t>ositive </a:t>
            </a:r>
            <a:r>
              <a:rPr lang="en-US" b="1" dirty="0">
                <a:solidFill>
                  <a:schemeClr val="tx2">
                    <a:lumMod val="75000"/>
                  </a:schemeClr>
                </a:solidFill>
              </a:rPr>
              <a:t>E</a:t>
            </a:r>
            <a:r>
              <a:rPr lang="en-US" dirty="0">
                <a:solidFill>
                  <a:schemeClr val="tx2">
                    <a:lumMod val="75000"/>
                  </a:schemeClr>
                </a:solidFill>
              </a:rPr>
              <a:t>nd </a:t>
            </a:r>
            <a:r>
              <a:rPr lang="en-US" b="1" dirty="0">
                <a:solidFill>
                  <a:schemeClr val="tx2">
                    <a:lumMod val="75000"/>
                  </a:schemeClr>
                </a:solidFill>
              </a:rPr>
              <a:t>E</a:t>
            </a:r>
            <a:r>
              <a:rPr lang="en-US" dirty="0">
                <a:solidFill>
                  <a:schemeClr val="tx2">
                    <a:lumMod val="75000"/>
                  </a:schemeClr>
                </a:solidFill>
              </a:rPr>
              <a:t>xpiratory </a:t>
            </a:r>
            <a:r>
              <a:rPr lang="en-US" b="1" dirty="0">
                <a:solidFill>
                  <a:schemeClr val="tx2">
                    <a:lumMod val="75000"/>
                  </a:schemeClr>
                </a:solidFill>
              </a:rPr>
              <a:t>P</a:t>
            </a:r>
            <a:r>
              <a:rPr lang="en-US" dirty="0">
                <a:solidFill>
                  <a:schemeClr val="tx2">
                    <a:lumMod val="75000"/>
                  </a:schemeClr>
                </a:solidFill>
              </a:rPr>
              <a:t>ressure (PEEP)</a:t>
            </a:r>
          </a:p>
          <a:p>
            <a:pPr lvl="1"/>
            <a:r>
              <a:rPr lang="en-US" dirty="0">
                <a:solidFill>
                  <a:schemeClr val="tx2">
                    <a:lumMod val="75000"/>
                  </a:schemeClr>
                </a:solidFill>
              </a:rPr>
              <a:t>is the set measurement of pressure delivered to the airways; measured in cm H2O. Positive end expiratory pressure above atmospheric</a:t>
            </a:r>
          </a:p>
          <a:p>
            <a:endParaRPr lang="en-US" dirty="0"/>
          </a:p>
        </p:txBody>
      </p:sp>
      <p:pic>
        <p:nvPicPr>
          <p:cNvPr id="5" name="Picture 4" descr="http://static.vecteezy.com/system/resources/previews/000/033/194/original/Water_Bubbles.png"/>
          <p:cNvPicPr>
            <a:picLocks noChangeAspect="1" noChangeArrowheads="1"/>
          </p:cNvPicPr>
          <p:nvPr/>
        </p:nvPicPr>
        <p:blipFill>
          <a:blip r:embed="rId2" cstate="print"/>
          <a:srcRect/>
          <a:stretch>
            <a:fillRect/>
          </a:stretch>
        </p:blipFill>
        <p:spPr bwMode="auto">
          <a:xfrm flipH="1">
            <a:off x="7924800" y="0"/>
            <a:ext cx="914400" cy="531159"/>
          </a:xfrm>
          <a:prstGeom prst="rect">
            <a:avLst/>
          </a:prstGeom>
          <a:noFill/>
        </p:spPr>
      </p:pic>
      <p:pic>
        <p:nvPicPr>
          <p:cNvPr id="4" name="Picture 3" descr="B&amp;B LogoRGB.jpg"/>
          <p:cNvPicPr>
            <a:picLocks noChangeAspect="1"/>
          </p:cNvPicPr>
          <p:nvPr/>
        </p:nvPicPr>
        <p:blipFill>
          <a:blip r:embed="rId3" cstate="print"/>
          <a:stretch>
            <a:fillRect/>
          </a:stretch>
        </p:blipFill>
        <p:spPr>
          <a:xfrm>
            <a:off x="6629400" y="457200"/>
            <a:ext cx="2053023" cy="914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tatic.vecteezy.com/system/resources/previews/000/033/194/original/Water_Bubbles.png"/>
          <p:cNvPicPr>
            <a:picLocks noChangeAspect="1" noChangeArrowheads="1"/>
          </p:cNvPicPr>
          <p:nvPr/>
        </p:nvPicPr>
        <p:blipFill>
          <a:blip r:embed="rId3" cstate="print"/>
          <a:srcRect/>
          <a:stretch>
            <a:fillRect/>
          </a:stretch>
        </p:blipFill>
        <p:spPr bwMode="auto">
          <a:xfrm flipH="1">
            <a:off x="7924800" y="0"/>
            <a:ext cx="914400" cy="531159"/>
          </a:xfrm>
          <a:prstGeom prst="rect">
            <a:avLst/>
          </a:prstGeom>
          <a:noFill/>
        </p:spPr>
      </p:pic>
      <p:sp>
        <p:nvSpPr>
          <p:cNvPr id="2" name="Title 1"/>
          <p:cNvSpPr>
            <a:spLocks noGrp="1"/>
          </p:cNvSpPr>
          <p:nvPr>
            <p:ph type="title"/>
          </p:nvPr>
        </p:nvSpPr>
        <p:spPr>
          <a:xfrm>
            <a:off x="457200" y="0"/>
            <a:ext cx="8229600" cy="1295400"/>
          </a:xfrm>
        </p:spPr>
        <p:txBody>
          <a:bodyPr>
            <a:normAutofit fontScale="90000"/>
          </a:bodyPr>
          <a:lstStyle/>
          <a:p>
            <a:pPr algn="l"/>
            <a:br>
              <a:rPr lang="en-US" sz="3600" b="1" dirty="0">
                <a:solidFill>
                  <a:schemeClr val="tx2">
                    <a:lumMod val="75000"/>
                  </a:schemeClr>
                </a:solidFill>
              </a:rPr>
            </a:br>
            <a:r>
              <a:rPr lang="en-US" sz="4000" b="1" dirty="0">
                <a:solidFill>
                  <a:schemeClr val="tx2">
                    <a:lumMod val="75000"/>
                  </a:schemeClr>
                </a:solidFill>
              </a:rPr>
              <a:t>Who benefits from </a:t>
            </a:r>
            <a:br>
              <a:rPr lang="en-US" sz="4000" b="1" dirty="0">
                <a:solidFill>
                  <a:schemeClr val="tx2">
                    <a:lumMod val="75000"/>
                  </a:schemeClr>
                </a:solidFill>
              </a:rPr>
            </a:br>
            <a:r>
              <a:rPr lang="en-US" sz="4000" b="1" dirty="0">
                <a:solidFill>
                  <a:schemeClr val="tx2">
                    <a:lumMod val="75000"/>
                  </a:schemeClr>
                </a:solidFill>
              </a:rPr>
              <a:t>Bubble CPAP</a:t>
            </a:r>
            <a:endParaRPr lang="en-US" sz="3600" b="1" dirty="0">
              <a:solidFill>
                <a:schemeClr val="tx2">
                  <a:lumMod val="75000"/>
                </a:schemeClr>
              </a:solidFill>
            </a:endParaRPr>
          </a:p>
        </p:txBody>
      </p:sp>
      <p:sp>
        <p:nvSpPr>
          <p:cNvPr id="3" name="Content Placeholder 2"/>
          <p:cNvSpPr>
            <a:spLocks noGrp="1"/>
          </p:cNvSpPr>
          <p:nvPr>
            <p:ph idx="1"/>
          </p:nvPr>
        </p:nvSpPr>
        <p:spPr>
          <a:xfrm>
            <a:off x="457200" y="1752600"/>
            <a:ext cx="8229600" cy="4495800"/>
          </a:xfrm>
        </p:spPr>
        <p:txBody>
          <a:bodyPr/>
          <a:lstStyle/>
          <a:p>
            <a:pPr lvl="0"/>
            <a:r>
              <a:rPr lang="en-US" dirty="0">
                <a:solidFill>
                  <a:schemeClr val="tx2">
                    <a:lumMod val="75000"/>
                  </a:schemeClr>
                </a:solidFill>
              </a:rPr>
              <a:t>Spontaneously breathing infant in respiratory distress</a:t>
            </a:r>
          </a:p>
          <a:p>
            <a:pPr lvl="0"/>
            <a:r>
              <a:rPr lang="en-US" dirty="0">
                <a:solidFill>
                  <a:schemeClr val="tx2">
                    <a:lumMod val="75000"/>
                  </a:schemeClr>
                </a:solidFill>
              </a:rPr>
              <a:t>Infants with a marked increase in their work of breathing </a:t>
            </a:r>
          </a:p>
          <a:p>
            <a:pPr lvl="1"/>
            <a:r>
              <a:rPr lang="en-US" dirty="0">
                <a:solidFill>
                  <a:schemeClr val="tx2">
                    <a:lumMod val="75000"/>
                  </a:schemeClr>
                </a:solidFill>
              </a:rPr>
              <a:t>grunting, retracting, nasal flaring, cyanosis, and need for supplemental oxygen</a:t>
            </a:r>
          </a:p>
          <a:p>
            <a:pPr lvl="0"/>
            <a:r>
              <a:rPr lang="en-US" dirty="0">
                <a:solidFill>
                  <a:schemeClr val="tx2">
                    <a:lumMod val="75000"/>
                  </a:schemeClr>
                </a:solidFill>
              </a:rPr>
              <a:t>Surfactant deficient premature newborn </a:t>
            </a:r>
          </a:p>
          <a:p>
            <a:pPr lvl="0"/>
            <a:r>
              <a:rPr lang="en-US" dirty="0">
                <a:solidFill>
                  <a:schemeClr val="tx2">
                    <a:lumMod val="75000"/>
                  </a:schemeClr>
                </a:solidFill>
              </a:rPr>
              <a:t>Term infant,  suspected TTN</a:t>
            </a:r>
          </a:p>
          <a:p>
            <a:endParaRPr lang="en-US" dirty="0"/>
          </a:p>
        </p:txBody>
      </p:sp>
      <p:pic>
        <p:nvPicPr>
          <p:cNvPr id="4" name="Picture 3" descr="B&amp;B LogoRGB.jpg"/>
          <p:cNvPicPr>
            <a:picLocks noChangeAspect="1"/>
          </p:cNvPicPr>
          <p:nvPr/>
        </p:nvPicPr>
        <p:blipFill>
          <a:blip r:embed="rId4" cstate="print"/>
          <a:stretch>
            <a:fillRect/>
          </a:stretch>
        </p:blipFill>
        <p:spPr>
          <a:xfrm>
            <a:off x="6629400" y="457200"/>
            <a:ext cx="2053023" cy="914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3600" b="1" dirty="0">
                <a:solidFill>
                  <a:schemeClr val="tx2">
                    <a:lumMod val="75000"/>
                  </a:schemeClr>
                </a:solidFill>
              </a:rPr>
              <a:t>Goals of Bubble CPAP</a:t>
            </a:r>
          </a:p>
        </p:txBody>
      </p:sp>
      <p:sp>
        <p:nvSpPr>
          <p:cNvPr id="3" name="Content Placeholder 2"/>
          <p:cNvSpPr>
            <a:spLocks noGrp="1"/>
          </p:cNvSpPr>
          <p:nvPr>
            <p:ph idx="1"/>
          </p:nvPr>
        </p:nvSpPr>
        <p:spPr>
          <a:xfrm>
            <a:off x="457200" y="1524001"/>
            <a:ext cx="8229600" cy="2133599"/>
          </a:xfrm>
        </p:spPr>
        <p:txBody>
          <a:bodyPr>
            <a:normAutofit fontScale="85000" lnSpcReduction="20000"/>
          </a:bodyPr>
          <a:lstStyle/>
          <a:p>
            <a:pPr lvl="0"/>
            <a:r>
              <a:rPr lang="en-US" dirty="0">
                <a:solidFill>
                  <a:schemeClr val="tx2">
                    <a:lumMod val="75000"/>
                  </a:schemeClr>
                </a:solidFill>
              </a:rPr>
              <a:t>Decrease work of breathing</a:t>
            </a:r>
          </a:p>
          <a:p>
            <a:pPr lvl="0"/>
            <a:r>
              <a:rPr lang="en-US" dirty="0">
                <a:solidFill>
                  <a:schemeClr val="tx2">
                    <a:lumMod val="75000"/>
                  </a:schemeClr>
                </a:solidFill>
              </a:rPr>
              <a:t>Prevention of alveolar collapse</a:t>
            </a:r>
          </a:p>
          <a:p>
            <a:pPr lvl="1"/>
            <a:r>
              <a:rPr lang="en-US" dirty="0" err="1">
                <a:solidFill>
                  <a:schemeClr val="tx2">
                    <a:lumMod val="75000"/>
                  </a:schemeClr>
                </a:solidFill>
              </a:rPr>
              <a:t>atelectasis</a:t>
            </a:r>
            <a:r>
              <a:rPr lang="en-US" dirty="0">
                <a:solidFill>
                  <a:schemeClr val="tx2">
                    <a:lumMod val="75000"/>
                  </a:schemeClr>
                </a:solidFill>
              </a:rPr>
              <a:t>/pneumonia</a:t>
            </a:r>
          </a:p>
          <a:p>
            <a:pPr lvl="0"/>
            <a:r>
              <a:rPr lang="en-US" dirty="0">
                <a:solidFill>
                  <a:schemeClr val="tx2">
                    <a:lumMod val="75000"/>
                  </a:schemeClr>
                </a:solidFill>
              </a:rPr>
              <a:t>Recruitment of alveoli</a:t>
            </a:r>
          </a:p>
          <a:p>
            <a:pPr lvl="0"/>
            <a:r>
              <a:rPr lang="en-US" dirty="0">
                <a:solidFill>
                  <a:schemeClr val="tx2">
                    <a:lumMod val="75000"/>
                  </a:schemeClr>
                </a:solidFill>
              </a:rPr>
              <a:t>Prevention of </a:t>
            </a:r>
            <a:r>
              <a:rPr lang="en-US" dirty="0" err="1">
                <a:solidFill>
                  <a:schemeClr val="tx2">
                    <a:lumMod val="75000"/>
                  </a:schemeClr>
                </a:solidFill>
              </a:rPr>
              <a:t>barotrauma</a:t>
            </a:r>
            <a:r>
              <a:rPr lang="en-US" dirty="0">
                <a:solidFill>
                  <a:schemeClr val="tx2">
                    <a:lumMod val="75000"/>
                  </a:schemeClr>
                </a:solidFill>
              </a:rPr>
              <a:t> </a:t>
            </a:r>
          </a:p>
          <a:p>
            <a:pPr lvl="0">
              <a:buNone/>
            </a:pPr>
            <a:endParaRPr lang="en-US" dirty="0">
              <a:solidFill>
                <a:schemeClr val="tx2">
                  <a:lumMod val="75000"/>
                </a:schemeClr>
              </a:solidFill>
            </a:endParaRPr>
          </a:p>
          <a:p>
            <a:endParaRPr lang="en-US" dirty="0"/>
          </a:p>
        </p:txBody>
      </p:sp>
      <p:pic>
        <p:nvPicPr>
          <p:cNvPr id="5" name="Picture 4" descr="http://static.vecteezy.com/system/resources/previews/000/033/194/original/Water_Bubbles.png"/>
          <p:cNvPicPr>
            <a:picLocks noChangeAspect="1" noChangeArrowheads="1"/>
          </p:cNvPicPr>
          <p:nvPr/>
        </p:nvPicPr>
        <p:blipFill>
          <a:blip r:embed="rId2" cstate="print"/>
          <a:srcRect/>
          <a:stretch>
            <a:fillRect/>
          </a:stretch>
        </p:blipFill>
        <p:spPr bwMode="auto">
          <a:xfrm flipH="1">
            <a:off x="7924800" y="0"/>
            <a:ext cx="914400" cy="531159"/>
          </a:xfrm>
          <a:prstGeom prst="rect">
            <a:avLst/>
          </a:prstGeom>
          <a:noFill/>
        </p:spPr>
      </p:pic>
      <p:pic>
        <p:nvPicPr>
          <p:cNvPr id="4" name="Picture 3" descr="B&amp;B LogoRGB.jpg"/>
          <p:cNvPicPr>
            <a:picLocks noChangeAspect="1"/>
          </p:cNvPicPr>
          <p:nvPr/>
        </p:nvPicPr>
        <p:blipFill>
          <a:blip r:embed="rId3" cstate="print"/>
          <a:stretch>
            <a:fillRect/>
          </a:stretch>
        </p:blipFill>
        <p:spPr>
          <a:xfrm>
            <a:off x="6629400" y="457200"/>
            <a:ext cx="2053023" cy="914400"/>
          </a:xfrm>
          <a:prstGeom prst="rect">
            <a:avLst/>
          </a:prstGeom>
        </p:spPr>
      </p:pic>
      <p:pic>
        <p:nvPicPr>
          <p:cNvPr id="6"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6600" y="3733800"/>
            <a:ext cx="2819400" cy="22860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48400" y="3733800"/>
            <a:ext cx="2743200" cy="2286000"/>
          </a:xfrm>
          <a:prstGeom prst="rect">
            <a:avLst/>
          </a:prstGeom>
        </p:spPr>
      </p:pic>
      <p:pic>
        <p:nvPicPr>
          <p:cNvPr id="1026" name="Picture 2" descr="C:\Users\Derick\AppData\Local\Microsoft\Windows\Temporary Internet Files\Content.Outlook\QFXYKC9P\photo.PNG"/>
          <p:cNvPicPr>
            <a:picLocks noChangeAspect="1" noChangeArrowheads="1"/>
          </p:cNvPicPr>
          <p:nvPr/>
        </p:nvPicPr>
        <p:blipFill>
          <a:blip r:embed="rId6" cstate="print"/>
          <a:srcRect/>
          <a:stretch>
            <a:fillRect/>
          </a:stretch>
        </p:blipFill>
        <p:spPr bwMode="auto">
          <a:xfrm>
            <a:off x="152400" y="3733800"/>
            <a:ext cx="2971800" cy="2286000"/>
          </a:xfrm>
          <a:prstGeom prst="rect">
            <a:avLst/>
          </a:prstGeom>
          <a:noFill/>
        </p:spPr>
      </p:pic>
      <p:sp>
        <p:nvSpPr>
          <p:cNvPr id="9" name="TextBox 8"/>
          <p:cNvSpPr txBox="1"/>
          <p:nvPr/>
        </p:nvSpPr>
        <p:spPr>
          <a:xfrm>
            <a:off x="838200" y="6019800"/>
            <a:ext cx="1600200" cy="369332"/>
          </a:xfrm>
          <a:prstGeom prst="rect">
            <a:avLst/>
          </a:prstGeom>
          <a:noFill/>
        </p:spPr>
        <p:txBody>
          <a:bodyPr wrap="square" rtlCol="0">
            <a:spAutoFit/>
          </a:bodyPr>
          <a:lstStyle/>
          <a:p>
            <a:pPr algn="ctr"/>
            <a:r>
              <a:rPr lang="en-US" dirty="0"/>
              <a:t>Normal</a:t>
            </a:r>
          </a:p>
        </p:txBody>
      </p:sp>
      <p:sp>
        <p:nvSpPr>
          <p:cNvPr id="10" name="TextBox 9"/>
          <p:cNvSpPr txBox="1"/>
          <p:nvPr/>
        </p:nvSpPr>
        <p:spPr>
          <a:xfrm>
            <a:off x="7086600" y="6019800"/>
            <a:ext cx="1219200" cy="369332"/>
          </a:xfrm>
          <a:prstGeom prst="rect">
            <a:avLst/>
          </a:prstGeom>
          <a:noFill/>
        </p:spPr>
        <p:txBody>
          <a:bodyPr wrap="square" rtlCol="0">
            <a:spAutoFit/>
          </a:bodyPr>
          <a:lstStyle/>
          <a:p>
            <a:r>
              <a:rPr lang="en-US" dirty="0"/>
              <a:t>Barotrama</a:t>
            </a:r>
          </a:p>
        </p:txBody>
      </p:sp>
      <p:sp>
        <p:nvSpPr>
          <p:cNvPr id="11" name="TextBox 10"/>
          <p:cNvSpPr txBox="1"/>
          <p:nvPr/>
        </p:nvSpPr>
        <p:spPr>
          <a:xfrm>
            <a:off x="3657600" y="6019800"/>
            <a:ext cx="2133600" cy="369332"/>
          </a:xfrm>
          <a:prstGeom prst="rect">
            <a:avLst/>
          </a:prstGeom>
          <a:noFill/>
        </p:spPr>
        <p:txBody>
          <a:bodyPr wrap="square" rtlCol="0">
            <a:spAutoFit/>
          </a:bodyPr>
          <a:lstStyle/>
          <a:p>
            <a:r>
              <a:rPr lang="en-US" dirty="0"/>
              <a:t>Surfactant deficiency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Less = More</a:t>
            </a:r>
          </a:p>
        </p:txBody>
      </p:sp>
      <p:sp>
        <p:nvSpPr>
          <p:cNvPr id="3" name="Content Placeholder 2"/>
          <p:cNvSpPr>
            <a:spLocks noGrp="1"/>
          </p:cNvSpPr>
          <p:nvPr>
            <p:ph idx="1"/>
          </p:nvPr>
        </p:nvSpPr>
        <p:spPr/>
        <p:txBody>
          <a:bodyPr>
            <a:normAutofit fontScale="92500" lnSpcReduction="10000"/>
          </a:bodyPr>
          <a:lstStyle/>
          <a:p>
            <a:pPr marL="109728" lvl="0" indent="0">
              <a:buNone/>
            </a:pPr>
            <a:r>
              <a:rPr lang="en-US" dirty="0">
                <a:solidFill>
                  <a:schemeClr val="accent1">
                    <a:lumMod val="50000"/>
                  </a:schemeClr>
                </a:solidFill>
              </a:rPr>
              <a:t>Less:</a:t>
            </a:r>
          </a:p>
          <a:p>
            <a:pPr lvl="0"/>
            <a:r>
              <a:rPr lang="en-US" dirty="0">
                <a:solidFill>
                  <a:schemeClr val="accent1">
                    <a:lumMod val="50000"/>
                  </a:schemeClr>
                </a:solidFill>
              </a:rPr>
              <a:t>patient ventilator days</a:t>
            </a:r>
          </a:p>
          <a:p>
            <a:pPr lvl="0"/>
            <a:r>
              <a:rPr lang="en-US" dirty="0">
                <a:solidFill>
                  <a:schemeClr val="accent1">
                    <a:lumMod val="50000"/>
                  </a:schemeClr>
                </a:solidFill>
              </a:rPr>
              <a:t>number of days on oxygen</a:t>
            </a:r>
          </a:p>
          <a:p>
            <a:pPr lvl="0"/>
            <a:r>
              <a:rPr lang="en-US" dirty="0">
                <a:solidFill>
                  <a:schemeClr val="accent1">
                    <a:lumMod val="50000"/>
                  </a:schemeClr>
                </a:solidFill>
              </a:rPr>
              <a:t>need for sedation</a:t>
            </a:r>
          </a:p>
          <a:p>
            <a:pPr lvl="0"/>
            <a:r>
              <a:rPr lang="en-US" dirty="0">
                <a:solidFill>
                  <a:schemeClr val="accent1">
                    <a:lumMod val="50000"/>
                  </a:schemeClr>
                </a:solidFill>
              </a:rPr>
              <a:t>need for surfactant administration</a:t>
            </a:r>
          </a:p>
          <a:p>
            <a:pPr lvl="0"/>
            <a:r>
              <a:rPr lang="en-US" dirty="0" err="1">
                <a:solidFill>
                  <a:schemeClr val="accent1">
                    <a:lumMod val="50000"/>
                  </a:schemeClr>
                </a:solidFill>
              </a:rPr>
              <a:t>barotrauma</a:t>
            </a:r>
            <a:r>
              <a:rPr lang="en-US" dirty="0">
                <a:solidFill>
                  <a:schemeClr val="accent1">
                    <a:lumMod val="50000"/>
                  </a:schemeClr>
                </a:solidFill>
              </a:rPr>
              <a:t> – CLD/BPD</a:t>
            </a:r>
          </a:p>
          <a:p>
            <a:pPr lvl="0"/>
            <a:r>
              <a:rPr lang="en-US" dirty="0">
                <a:solidFill>
                  <a:schemeClr val="accent1">
                    <a:lumMod val="50000"/>
                  </a:schemeClr>
                </a:solidFill>
              </a:rPr>
              <a:t>chance for VAP, trauma with intubation and complications that derive from long term mechanical ventilatio</a:t>
            </a:r>
            <a:r>
              <a:rPr lang="en-US" dirty="0">
                <a:solidFill>
                  <a:schemeClr val="tx2">
                    <a:lumMod val="50000"/>
                  </a:schemeClr>
                </a:solidFill>
              </a:rPr>
              <a:t>n</a:t>
            </a:r>
          </a:p>
          <a:p>
            <a:endParaRPr lang="en-US" dirty="0"/>
          </a:p>
        </p:txBody>
      </p:sp>
      <p:pic>
        <p:nvPicPr>
          <p:cNvPr id="5" name="Picture 4" descr="http://static.vecteezy.com/system/resources/previews/000/033/194/original/Water_Bubbles.png"/>
          <p:cNvPicPr>
            <a:picLocks noChangeAspect="1" noChangeArrowheads="1"/>
          </p:cNvPicPr>
          <p:nvPr/>
        </p:nvPicPr>
        <p:blipFill>
          <a:blip r:embed="rId2" cstate="print"/>
          <a:srcRect/>
          <a:stretch>
            <a:fillRect/>
          </a:stretch>
        </p:blipFill>
        <p:spPr bwMode="auto">
          <a:xfrm flipH="1">
            <a:off x="7924800" y="0"/>
            <a:ext cx="914400" cy="531159"/>
          </a:xfrm>
          <a:prstGeom prst="rect">
            <a:avLst/>
          </a:prstGeom>
          <a:noFill/>
        </p:spPr>
      </p:pic>
      <p:pic>
        <p:nvPicPr>
          <p:cNvPr id="4" name="Picture 3" descr="B&amp;B LogoRGB.jpg"/>
          <p:cNvPicPr>
            <a:picLocks noChangeAspect="1"/>
          </p:cNvPicPr>
          <p:nvPr/>
        </p:nvPicPr>
        <p:blipFill>
          <a:blip r:embed="rId3" cstate="print"/>
          <a:stretch>
            <a:fillRect/>
          </a:stretch>
        </p:blipFill>
        <p:spPr>
          <a:xfrm>
            <a:off x="6629400" y="457200"/>
            <a:ext cx="2053023" cy="914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BCPAP vs. VCPAP</a:t>
            </a:r>
          </a:p>
        </p:txBody>
      </p:sp>
      <p:sp>
        <p:nvSpPr>
          <p:cNvPr id="3" name="Content Placeholder 2"/>
          <p:cNvSpPr>
            <a:spLocks noGrp="1"/>
          </p:cNvSpPr>
          <p:nvPr>
            <p:ph idx="1"/>
          </p:nvPr>
        </p:nvSpPr>
        <p:spPr>
          <a:xfrm>
            <a:off x="457200" y="1600200"/>
            <a:ext cx="8229600" cy="5181600"/>
          </a:xfrm>
        </p:spPr>
        <p:txBody>
          <a:bodyPr>
            <a:normAutofit fontScale="55000" lnSpcReduction="20000"/>
          </a:bodyPr>
          <a:lstStyle/>
          <a:p>
            <a:r>
              <a:rPr lang="en-US" sz="5800" dirty="0">
                <a:solidFill>
                  <a:schemeClr val="accent1">
                    <a:lumMod val="50000"/>
                  </a:schemeClr>
                </a:solidFill>
              </a:rPr>
              <a:t>Less risk of ventilator associated complications</a:t>
            </a:r>
          </a:p>
          <a:p>
            <a:pPr>
              <a:buNone/>
            </a:pPr>
            <a:endParaRPr lang="en-US" sz="5800" dirty="0"/>
          </a:p>
          <a:p>
            <a:r>
              <a:rPr lang="en-US" sz="5800" dirty="0">
                <a:solidFill>
                  <a:schemeClr val="accent1">
                    <a:lumMod val="50000"/>
                  </a:schemeClr>
                </a:solidFill>
              </a:rPr>
              <a:t>Less expensive</a:t>
            </a:r>
          </a:p>
          <a:p>
            <a:pPr>
              <a:buNone/>
            </a:pPr>
            <a:endParaRPr lang="en-US" dirty="0">
              <a:solidFill>
                <a:schemeClr val="accent1">
                  <a:lumMod val="50000"/>
                </a:schemeClr>
              </a:solidFill>
            </a:endParaRPr>
          </a:p>
          <a:p>
            <a:pPr>
              <a:buNone/>
            </a:pPr>
            <a:endParaRPr lang="en-US" dirty="0">
              <a:solidFill>
                <a:schemeClr val="accent1">
                  <a:lumMod val="50000"/>
                </a:schemeClr>
              </a:solidFill>
            </a:endParaRPr>
          </a:p>
          <a:p>
            <a:pPr>
              <a:buNone/>
            </a:pPr>
            <a:endParaRPr lang="en-US" sz="1600" b="1" u="sng" dirty="0">
              <a:solidFill>
                <a:schemeClr val="accent1">
                  <a:lumMod val="50000"/>
                </a:schemeClr>
              </a:solidFill>
            </a:endParaRPr>
          </a:p>
          <a:p>
            <a:pPr>
              <a:buNone/>
            </a:pPr>
            <a:r>
              <a:rPr lang="en-US" sz="1600" b="1" dirty="0">
                <a:solidFill>
                  <a:schemeClr val="accent1">
                    <a:lumMod val="50000"/>
                  </a:schemeClr>
                </a:solidFill>
              </a:rPr>
              <a:t>	</a:t>
            </a:r>
          </a:p>
          <a:p>
            <a:pPr>
              <a:buNone/>
            </a:pPr>
            <a:endParaRPr lang="en-US" sz="1600" b="1" u="sng" dirty="0">
              <a:solidFill>
                <a:schemeClr val="accent1">
                  <a:lumMod val="50000"/>
                </a:schemeClr>
              </a:solidFill>
            </a:endParaRPr>
          </a:p>
          <a:p>
            <a:pPr>
              <a:buNone/>
            </a:pPr>
            <a:endParaRPr lang="en-US" sz="1600" b="1" u="sng" dirty="0">
              <a:solidFill>
                <a:schemeClr val="accent1">
                  <a:lumMod val="50000"/>
                </a:schemeClr>
              </a:solidFill>
            </a:endParaRPr>
          </a:p>
          <a:p>
            <a:pPr>
              <a:buNone/>
            </a:pPr>
            <a:endParaRPr lang="en-US" sz="1600" b="1" u="sng" dirty="0">
              <a:solidFill>
                <a:schemeClr val="accent1">
                  <a:lumMod val="50000"/>
                </a:schemeClr>
              </a:solidFill>
            </a:endParaRPr>
          </a:p>
          <a:p>
            <a:pPr>
              <a:buNone/>
            </a:pPr>
            <a:endParaRPr lang="en-US" sz="1600" b="1" u="sng" dirty="0">
              <a:solidFill>
                <a:schemeClr val="accent1">
                  <a:lumMod val="50000"/>
                </a:schemeClr>
              </a:solidFill>
            </a:endParaRPr>
          </a:p>
          <a:p>
            <a:pPr>
              <a:buNone/>
            </a:pPr>
            <a:endParaRPr lang="en-US" sz="1600" b="1" u="sng" dirty="0">
              <a:solidFill>
                <a:schemeClr val="accent1">
                  <a:lumMod val="50000"/>
                </a:schemeClr>
              </a:solidFill>
            </a:endParaRPr>
          </a:p>
          <a:p>
            <a:pPr>
              <a:buNone/>
            </a:pPr>
            <a:endParaRPr lang="en-US" sz="1600" b="1" u="sng" dirty="0">
              <a:solidFill>
                <a:schemeClr val="accent1">
                  <a:lumMod val="50000"/>
                </a:schemeClr>
              </a:solidFill>
            </a:endParaRPr>
          </a:p>
          <a:p>
            <a:pPr>
              <a:buNone/>
            </a:pPr>
            <a:endParaRPr lang="en-US" sz="1600" b="1" u="sng" dirty="0">
              <a:solidFill>
                <a:schemeClr val="accent1">
                  <a:lumMod val="50000"/>
                </a:schemeClr>
              </a:solidFill>
            </a:endParaRPr>
          </a:p>
          <a:p>
            <a:pPr>
              <a:buNone/>
            </a:pPr>
            <a:r>
              <a:rPr lang="en-US" sz="1600" b="1" dirty="0">
                <a:solidFill>
                  <a:schemeClr val="accent1">
                    <a:lumMod val="50000"/>
                  </a:schemeClr>
                </a:solidFill>
              </a:rPr>
              <a:t>	</a:t>
            </a:r>
            <a:r>
              <a:rPr lang="en-US" sz="2500" u="sng" dirty="0">
                <a:solidFill>
                  <a:schemeClr val="accent1">
                    <a:lumMod val="50000"/>
                  </a:schemeClr>
                </a:solidFill>
              </a:rPr>
              <a:t>Additional Information</a:t>
            </a:r>
          </a:p>
          <a:p>
            <a:pPr>
              <a:buNone/>
            </a:pPr>
            <a:r>
              <a:rPr lang="en-US" sz="2500" b="1" dirty="0">
                <a:solidFill>
                  <a:schemeClr val="accent1">
                    <a:lumMod val="50000"/>
                  </a:schemeClr>
                </a:solidFill>
              </a:rPr>
              <a:t>	“Bubble CPAP versus Ventilator CPAP in Preterm Neonates with Early Onset Respiratory Distress — A Randomized Controlled Trial” - </a:t>
            </a:r>
            <a:r>
              <a:rPr lang="en-US" sz="2500" dirty="0">
                <a:solidFill>
                  <a:schemeClr val="accent1">
                    <a:lumMod val="50000"/>
                  </a:schemeClr>
                </a:solidFill>
              </a:rPr>
              <a:t>J </a:t>
            </a:r>
            <a:r>
              <a:rPr lang="en-US" sz="2500" dirty="0" err="1">
                <a:solidFill>
                  <a:schemeClr val="accent1">
                    <a:lumMod val="50000"/>
                  </a:schemeClr>
                </a:solidFill>
              </a:rPr>
              <a:t>Trop</a:t>
            </a:r>
            <a:r>
              <a:rPr lang="en-US" sz="2500" dirty="0">
                <a:solidFill>
                  <a:schemeClr val="accent1">
                    <a:lumMod val="50000"/>
                  </a:schemeClr>
                </a:solidFill>
              </a:rPr>
              <a:t> </a:t>
            </a:r>
            <a:r>
              <a:rPr lang="en-US" sz="2500" dirty="0" err="1">
                <a:solidFill>
                  <a:schemeClr val="accent1">
                    <a:lumMod val="50000"/>
                  </a:schemeClr>
                </a:solidFill>
              </a:rPr>
              <a:t>Pediatr</a:t>
            </a:r>
            <a:r>
              <a:rPr lang="en-US" sz="2500" dirty="0">
                <a:solidFill>
                  <a:schemeClr val="accent1">
                    <a:lumMod val="50000"/>
                  </a:schemeClr>
                </a:solidFill>
              </a:rPr>
              <a:t> (2013) </a:t>
            </a:r>
            <a:endParaRPr lang="en-US" sz="2500" b="1" dirty="0">
              <a:solidFill>
                <a:schemeClr val="accent1">
                  <a:lumMod val="50000"/>
                </a:schemeClr>
              </a:solidFill>
            </a:endParaRPr>
          </a:p>
          <a:p>
            <a:pPr>
              <a:buNone/>
            </a:pPr>
            <a:r>
              <a:rPr lang="en-US" sz="2500" dirty="0">
                <a:solidFill>
                  <a:schemeClr val="accent1">
                    <a:lumMod val="50000"/>
                  </a:schemeClr>
                </a:solidFill>
              </a:rPr>
              <a:t>	</a:t>
            </a:r>
            <a:r>
              <a:rPr lang="en-US" sz="2500" b="1" dirty="0">
                <a:solidFill>
                  <a:schemeClr val="accent1">
                    <a:lumMod val="50000"/>
                  </a:schemeClr>
                </a:solidFill>
                <a:hlinkClick r:id="rId2"/>
              </a:rPr>
              <a:t>http://tropej.oxfordjournals.org/content/early/2013/01/09/tropej.fms061</a:t>
            </a:r>
            <a:r>
              <a:rPr lang="en-US" sz="2500" b="1" dirty="0">
                <a:solidFill>
                  <a:schemeClr val="accent1">
                    <a:lumMod val="50000"/>
                  </a:schemeClr>
                </a:solidFill>
              </a:rPr>
              <a:t> </a:t>
            </a:r>
          </a:p>
          <a:p>
            <a:pPr>
              <a:buNone/>
            </a:pPr>
            <a:endParaRPr lang="en-US" sz="2500" b="1" dirty="0">
              <a:solidFill>
                <a:schemeClr val="accent1">
                  <a:lumMod val="50000"/>
                </a:schemeClr>
              </a:solidFill>
            </a:endParaRPr>
          </a:p>
          <a:p>
            <a:pPr>
              <a:buNone/>
            </a:pPr>
            <a:r>
              <a:rPr lang="en-US" sz="2500" b="1" dirty="0">
                <a:solidFill>
                  <a:schemeClr val="accent1">
                    <a:lumMod val="50000"/>
                  </a:schemeClr>
                </a:solidFill>
              </a:rPr>
              <a:t>	“Bubble Continuous Positive Airway Pressure, A Potentially Better Practice, Reduces the Use of Mechanical Ventilation Among Very Low Birth Weight Infants With Respiratory Distress Syndrome”  - </a:t>
            </a:r>
            <a:r>
              <a:rPr lang="en-US" sz="2500" dirty="0">
                <a:solidFill>
                  <a:schemeClr val="accent1">
                    <a:lumMod val="50000"/>
                  </a:schemeClr>
                </a:solidFill>
              </a:rPr>
              <a:t>Teresa </a:t>
            </a:r>
            <a:r>
              <a:rPr lang="en-US" sz="2500" dirty="0" err="1">
                <a:solidFill>
                  <a:schemeClr val="accent1">
                    <a:lumMod val="50000"/>
                  </a:schemeClr>
                </a:solidFill>
              </a:rPr>
              <a:t>Nowadzky</a:t>
            </a:r>
            <a:r>
              <a:rPr lang="en-US" sz="2500" dirty="0">
                <a:solidFill>
                  <a:schemeClr val="accent1">
                    <a:lumMod val="50000"/>
                  </a:schemeClr>
                </a:solidFill>
              </a:rPr>
              <a:t>, Alfonso </a:t>
            </a:r>
            <a:r>
              <a:rPr lang="en-US" sz="2500" dirty="0" err="1">
                <a:solidFill>
                  <a:schemeClr val="accent1">
                    <a:lumMod val="50000"/>
                  </a:schemeClr>
                </a:solidFill>
              </a:rPr>
              <a:t>Pantoja</a:t>
            </a:r>
            <a:r>
              <a:rPr lang="en-US" sz="2500" dirty="0">
                <a:solidFill>
                  <a:schemeClr val="accent1">
                    <a:lumMod val="50000"/>
                  </a:schemeClr>
                </a:solidFill>
              </a:rPr>
              <a:t> and John R. Britton (2009)</a:t>
            </a:r>
            <a:endParaRPr lang="en-US" sz="2500" b="1" dirty="0">
              <a:solidFill>
                <a:schemeClr val="accent1">
                  <a:lumMod val="50000"/>
                </a:schemeClr>
              </a:solidFill>
            </a:endParaRPr>
          </a:p>
          <a:p>
            <a:pPr>
              <a:buNone/>
            </a:pPr>
            <a:r>
              <a:rPr lang="en-US" sz="1800" b="1" dirty="0">
                <a:solidFill>
                  <a:schemeClr val="accent1">
                    <a:lumMod val="50000"/>
                  </a:schemeClr>
                </a:solidFill>
              </a:rPr>
              <a:t>	</a:t>
            </a:r>
            <a:r>
              <a:rPr lang="en-US" sz="2500" b="1" dirty="0">
                <a:solidFill>
                  <a:schemeClr val="accent1">
                    <a:lumMod val="50000"/>
                  </a:schemeClr>
                </a:solidFill>
                <a:hlinkClick r:id="rId3"/>
              </a:rPr>
              <a:t>http://pediatrics.aappublications.org/content/123/6/1534.full.pdf+html</a:t>
            </a:r>
            <a:endParaRPr lang="en-US" sz="3600" b="1" dirty="0">
              <a:solidFill>
                <a:schemeClr val="accent1">
                  <a:lumMod val="50000"/>
                </a:schemeClr>
              </a:solidFill>
            </a:endParaRPr>
          </a:p>
          <a:p>
            <a:pPr>
              <a:buNone/>
            </a:pPr>
            <a:endParaRPr lang="en-US" dirty="0">
              <a:solidFill>
                <a:schemeClr val="accent1">
                  <a:lumMod val="50000"/>
                </a:schemeClr>
              </a:solidFill>
            </a:endParaRPr>
          </a:p>
          <a:p>
            <a:pPr>
              <a:buNone/>
            </a:pPr>
            <a:endParaRPr lang="en-US" dirty="0">
              <a:solidFill>
                <a:schemeClr val="accent1">
                  <a:lumMod val="50000"/>
                </a:schemeClr>
              </a:solidFill>
            </a:endParaRPr>
          </a:p>
          <a:p>
            <a:pPr>
              <a:buNone/>
            </a:pPr>
            <a:endParaRPr lang="en-US" dirty="0">
              <a:solidFill>
                <a:schemeClr val="accent1">
                  <a:lumMod val="50000"/>
                </a:schemeClr>
              </a:solidFill>
            </a:endParaRPr>
          </a:p>
        </p:txBody>
      </p:sp>
      <p:pic>
        <p:nvPicPr>
          <p:cNvPr id="4" name="Picture 3" descr="http://static.vecteezy.com/system/resources/previews/000/033/194/original/Water_Bubbles.png"/>
          <p:cNvPicPr>
            <a:picLocks noChangeAspect="1" noChangeArrowheads="1"/>
          </p:cNvPicPr>
          <p:nvPr/>
        </p:nvPicPr>
        <p:blipFill>
          <a:blip r:embed="rId4" cstate="print"/>
          <a:srcRect/>
          <a:stretch>
            <a:fillRect/>
          </a:stretch>
        </p:blipFill>
        <p:spPr bwMode="auto">
          <a:xfrm flipH="1">
            <a:off x="7924800" y="0"/>
            <a:ext cx="914400" cy="531159"/>
          </a:xfrm>
          <a:prstGeom prst="rect">
            <a:avLst/>
          </a:prstGeom>
          <a:noFill/>
        </p:spPr>
      </p:pic>
      <p:pic>
        <p:nvPicPr>
          <p:cNvPr id="5" name="Picture 4" descr="B&amp;B LogoRGB.jpg"/>
          <p:cNvPicPr>
            <a:picLocks noChangeAspect="1"/>
          </p:cNvPicPr>
          <p:nvPr/>
        </p:nvPicPr>
        <p:blipFill>
          <a:blip r:embed="rId5" cstate="print"/>
          <a:stretch>
            <a:fillRect/>
          </a:stretch>
        </p:blipFill>
        <p:spPr>
          <a:xfrm>
            <a:off x="6629400" y="457200"/>
            <a:ext cx="2053023" cy="914400"/>
          </a:xfrm>
          <a:prstGeom prst="rect">
            <a:avLst/>
          </a:prstGeom>
        </p:spPr>
      </p:pic>
      <p:pic>
        <p:nvPicPr>
          <p:cNvPr id="17410" name="Picture 2" descr="http://coloradopeakpolitics.com/wp-content/uploads/2013/08/Money-II.jpg"/>
          <p:cNvPicPr>
            <a:picLocks noChangeAspect="1" noChangeArrowheads="1"/>
          </p:cNvPicPr>
          <p:nvPr/>
        </p:nvPicPr>
        <p:blipFill>
          <a:blip r:embed="rId6" cstate="print"/>
          <a:srcRect/>
          <a:stretch>
            <a:fillRect/>
          </a:stretch>
        </p:blipFill>
        <p:spPr bwMode="auto">
          <a:xfrm>
            <a:off x="6324600" y="2438400"/>
            <a:ext cx="2142014" cy="1929018"/>
          </a:xfrm>
          <a:prstGeom prst="rect">
            <a:avLst/>
          </a:prstGeom>
          <a:noFill/>
        </p:spPr>
      </p:pic>
      <p:pic>
        <p:nvPicPr>
          <p:cNvPr id="17412" name="Picture 4" descr="http://www.monetmedical.com/products/media/catalog/product/cache/1/image/9df78eab33525d08d6e5fb8d27136e95/s/e/sechrist_millennium_infant_ventilator.gif"/>
          <p:cNvPicPr>
            <a:picLocks noChangeAspect="1" noChangeArrowheads="1"/>
          </p:cNvPicPr>
          <p:nvPr/>
        </p:nvPicPr>
        <p:blipFill>
          <a:blip r:embed="rId7" cstate="print"/>
          <a:srcRect/>
          <a:stretch>
            <a:fillRect/>
          </a:stretch>
        </p:blipFill>
        <p:spPr bwMode="auto">
          <a:xfrm>
            <a:off x="3962400" y="2286000"/>
            <a:ext cx="1676400" cy="2046101"/>
          </a:xfrm>
          <a:prstGeom prst="rect">
            <a:avLst/>
          </a:prstGeom>
          <a:noFill/>
        </p:spPr>
      </p:pic>
      <p:sp>
        <p:nvSpPr>
          <p:cNvPr id="8" name="TextBox 7"/>
          <p:cNvSpPr txBox="1"/>
          <p:nvPr/>
        </p:nvSpPr>
        <p:spPr>
          <a:xfrm>
            <a:off x="3581400" y="4267200"/>
            <a:ext cx="2590800" cy="369332"/>
          </a:xfrm>
          <a:prstGeom prst="rect">
            <a:avLst/>
          </a:prstGeom>
          <a:noFill/>
        </p:spPr>
        <p:txBody>
          <a:bodyPr wrap="square" rtlCol="0">
            <a:spAutoFit/>
          </a:bodyPr>
          <a:lstStyle/>
          <a:p>
            <a:r>
              <a:rPr lang="en-US" b="1" i="1" u="sng" dirty="0">
                <a:solidFill>
                  <a:schemeClr val="accent1">
                    <a:lumMod val="50000"/>
                  </a:schemeClr>
                </a:solidFill>
              </a:rPr>
              <a:t>Thousands of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6019800"/>
          </a:xfrm>
        </p:spPr>
        <p:txBody>
          <a:bodyPr>
            <a:normAutofit fontScale="92500"/>
          </a:bodyPr>
          <a:lstStyle/>
          <a:p>
            <a:pPr>
              <a:buNone/>
            </a:pPr>
            <a:endParaRPr lang="en-US" sz="100" b="1" dirty="0">
              <a:solidFill>
                <a:schemeClr val="accent1">
                  <a:lumMod val="50000"/>
                </a:schemeClr>
              </a:solidFill>
            </a:endParaRPr>
          </a:p>
          <a:p>
            <a:pPr>
              <a:buNone/>
            </a:pPr>
            <a:r>
              <a:rPr lang="en-US" sz="3500" b="1" dirty="0">
                <a:solidFill>
                  <a:schemeClr val="accent1">
                    <a:lumMod val="50000"/>
                  </a:schemeClr>
                </a:solidFill>
              </a:rPr>
              <a:t>B&amp;B Bubbler</a:t>
            </a:r>
          </a:p>
          <a:p>
            <a:pPr>
              <a:buNone/>
            </a:pPr>
            <a:endParaRPr lang="en-US" sz="3000" dirty="0"/>
          </a:p>
          <a:p>
            <a:r>
              <a:rPr lang="en-US" sz="3000" dirty="0">
                <a:solidFill>
                  <a:schemeClr val="accent1">
                    <a:lumMod val="50000"/>
                  </a:schemeClr>
                </a:solidFill>
              </a:rPr>
              <a:t>Convenient method to deliver CPAP for infants &lt; 10kg</a:t>
            </a:r>
          </a:p>
          <a:p>
            <a:r>
              <a:rPr lang="en-US" sz="3000" dirty="0">
                <a:solidFill>
                  <a:schemeClr val="accent1">
                    <a:lumMod val="50000"/>
                  </a:schemeClr>
                </a:solidFill>
              </a:rPr>
              <a:t>CPAP level is easily adjustable from 1 to 10 cm H</a:t>
            </a:r>
            <a:r>
              <a:rPr lang="en-US" sz="2400" dirty="0">
                <a:solidFill>
                  <a:schemeClr val="accent1">
                    <a:lumMod val="50000"/>
                  </a:schemeClr>
                </a:solidFill>
              </a:rPr>
              <a:t>2</a:t>
            </a:r>
            <a:r>
              <a:rPr lang="en-US" sz="3000" dirty="0">
                <a:solidFill>
                  <a:schemeClr val="accent1">
                    <a:lumMod val="50000"/>
                  </a:schemeClr>
                </a:solidFill>
              </a:rPr>
              <a:t>0</a:t>
            </a:r>
          </a:p>
          <a:p>
            <a:r>
              <a:rPr lang="en-US" sz="3000" dirty="0">
                <a:solidFill>
                  <a:schemeClr val="accent1">
                    <a:lumMod val="50000"/>
                  </a:schemeClr>
                </a:solidFill>
              </a:rPr>
              <a:t>ISO equipment mount adapts to all commercially available pole clamps</a:t>
            </a:r>
          </a:p>
          <a:p>
            <a:r>
              <a:rPr lang="en-US" sz="3000" dirty="0">
                <a:solidFill>
                  <a:schemeClr val="accent1">
                    <a:lumMod val="50000"/>
                  </a:schemeClr>
                </a:solidFill>
              </a:rPr>
              <a:t>Clearly marked settings for precise PEEP adjustment</a:t>
            </a:r>
          </a:p>
          <a:p>
            <a:r>
              <a:rPr lang="en-US" sz="3000" dirty="0">
                <a:solidFill>
                  <a:schemeClr val="accent1">
                    <a:lumMod val="50000"/>
                  </a:schemeClr>
                </a:solidFill>
              </a:rPr>
              <a:t>Positive engagement, rotating CPAP dial and setting lock reduces risk of inadvertent setting changes</a:t>
            </a:r>
          </a:p>
          <a:p>
            <a:endParaRPr lang="en-US" sz="3000" dirty="0"/>
          </a:p>
        </p:txBody>
      </p:sp>
      <p:sp>
        <p:nvSpPr>
          <p:cNvPr id="4"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Features and Benefits</a:t>
            </a:r>
          </a:p>
        </p:txBody>
      </p:sp>
      <p:pic>
        <p:nvPicPr>
          <p:cNvPr id="5" name="Picture 2"/>
          <p:cNvPicPr>
            <a:picLocks noChangeAspect="1" noChangeArrowheads="1"/>
          </p:cNvPicPr>
          <p:nvPr/>
        </p:nvPicPr>
        <p:blipFill>
          <a:blip r:embed="rId3" cstate="print"/>
          <a:srcRect/>
          <a:stretch>
            <a:fillRect/>
          </a:stretch>
        </p:blipFill>
        <p:spPr bwMode="auto">
          <a:xfrm>
            <a:off x="8077200" y="228600"/>
            <a:ext cx="682750" cy="1800152"/>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10000"/>
          </a:bodyPr>
          <a:lstStyle/>
          <a:p>
            <a:pPr>
              <a:buNone/>
            </a:pPr>
            <a:endParaRPr lang="en-US" sz="500" b="1" dirty="0">
              <a:solidFill>
                <a:schemeClr val="accent1">
                  <a:lumMod val="50000"/>
                </a:schemeClr>
              </a:solidFill>
            </a:endParaRPr>
          </a:p>
          <a:p>
            <a:pPr>
              <a:buNone/>
            </a:pPr>
            <a:r>
              <a:rPr lang="en-US" sz="3500" b="1" dirty="0">
                <a:solidFill>
                  <a:schemeClr val="accent1">
                    <a:lumMod val="50000"/>
                  </a:schemeClr>
                </a:solidFill>
              </a:rPr>
              <a:t>B&amp;B Bubbler</a:t>
            </a:r>
          </a:p>
          <a:p>
            <a:pPr>
              <a:buNone/>
            </a:pPr>
            <a:endParaRPr lang="en-US" dirty="0">
              <a:solidFill>
                <a:schemeClr val="accent1">
                  <a:lumMod val="50000"/>
                </a:schemeClr>
              </a:solidFill>
            </a:endParaRPr>
          </a:p>
          <a:p>
            <a:r>
              <a:rPr lang="en-US" dirty="0">
                <a:solidFill>
                  <a:schemeClr val="accent1">
                    <a:lumMod val="50000"/>
                  </a:schemeClr>
                </a:solidFill>
              </a:rPr>
              <a:t>360 degree swivel gas inlet reduces risk of inadvertent circuit disengagement </a:t>
            </a:r>
          </a:p>
          <a:p>
            <a:r>
              <a:rPr lang="en-US" dirty="0">
                <a:solidFill>
                  <a:schemeClr val="accent1">
                    <a:lumMod val="50000"/>
                  </a:schemeClr>
                </a:solidFill>
              </a:rPr>
              <a:t>Dual-chambered wall allows water level to be observed without disrupting therapy</a:t>
            </a:r>
          </a:p>
          <a:p>
            <a:r>
              <a:rPr lang="en-US" dirty="0">
                <a:solidFill>
                  <a:schemeClr val="accent1">
                    <a:lumMod val="50000"/>
                  </a:schemeClr>
                </a:solidFill>
              </a:rPr>
              <a:t>Internal, drainable overflow chamber limits fluid level to desired height</a:t>
            </a:r>
          </a:p>
          <a:p>
            <a:r>
              <a:rPr lang="en-US" dirty="0">
                <a:solidFill>
                  <a:schemeClr val="accent1">
                    <a:lumMod val="50000"/>
                  </a:schemeClr>
                </a:solidFill>
              </a:rPr>
              <a:t>Accepts 15 mm OD and 22 mm ID circuits</a:t>
            </a:r>
          </a:p>
          <a:p>
            <a:r>
              <a:rPr lang="en-US" dirty="0">
                <a:solidFill>
                  <a:schemeClr val="accent1">
                    <a:lumMod val="50000"/>
                  </a:schemeClr>
                </a:solidFill>
              </a:rPr>
              <a:t>Closed system minimizes risk of atmospheric fluid contamination</a:t>
            </a:r>
          </a:p>
          <a:p>
            <a:endParaRPr lang="en-US" dirty="0"/>
          </a:p>
        </p:txBody>
      </p:sp>
      <p:sp>
        <p:nvSpPr>
          <p:cNvPr id="4"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Features and Benefits</a:t>
            </a:r>
          </a:p>
        </p:txBody>
      </p:sp>
      <p:pic>
        <p:nvPicPr>
          <p:cNvPr id="5" name="Picture 2"/>
          <p:cNvPicPr>
            <a:picLocks noChangeAspect="1" noChangeArrowheads="1"/>
          </p:cNvPicPr>
          <p:nvPr/>
        </p:nvPicPr>
        <p:blipFill>
          <a:blip r:embed="rId2" cstate="print"/>
          <a:srcRect/>
          <a:stretch>
            <a:fillRect/>
          </a:stretch>
        </p:blipFill>
        <p:spPr bwMode="auto">
          <a:xfrm>
            <a:off x="8077200" y="228600"/>
            <a:ext cx="682750" cy="180015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Features and Benefits</a:t>
            </a:r>
            <a:endParaRPr lang="en-US" sz="3600" dirty="0">
              <a:solidFill>
                <a:schemeClr val="accent1">
                  <a:lumMod val="50000"/>
                </a:schemeClr>
              </a:solidFill>
            </a:endParaRPr>
          </a:p>
        </p:txBody>
      </p:sp>
      <p:pic>
        <p:nvPicPr>
          <p:cNvPr id="4099" name="Picture 3"/>
          <p:cNvPicPr>
            <a:picLocks noGrp="1" noChangeAspect="1" noChangeArrowheads="1"/>
          </p:cNvPicPr>
          <p:nvPr>
            <p:ph idx="1"/>
          </p:nvPr>
        </p:nvPicPr>
        <p:blipFill>
          <a:blip r:embed="rId2" cstate="print"/>
          <a:srcRect/>
          <a:stretch>
            <a:fillRect/>
          </a:stretch>
        </p:blipFill>
        <p:spPr bwMode="auto">
          <a:xfrm>
            <a:off x="1920240" y="1630521"/>
            <a:ext cx="5303520" cy="4465320"/>
          </a:xfrm>
          <a:prstGeom prst="rect">
            <a:avLst/>
          </a:prstGeom>
          <a:noFill/>
          <a:ln w="9525">
            <a:noFill/>
            <a:miter lim="800000"/>
            <a:headEnd/>
            <a:tailEnd/>
          </a:ln>
        </p:spPr>
      </p:pic>
      <p:pic>
        <p:nvPicPr>
          <p:cNvPr id="5" name="Picture 4" descr="http://static.vecteezy.com/system/resources/previews/000/033/194/original/Water_Bubbles.png"/>
          <p:cNvPicPr>
            <a:picLocks noChangeAspect="1" noChangeArrowheads="1"/>
          </p:cNvPicPr>
          <p:nvPr/>
        </p:nvPicPr>
        <p:blipFill>
          <a:blip r:embed="rId3" cstate="print"/>
          <a:srcRect/>
          <a:stretch>
            <a:fillRect/>
          </a:stretch>
        </p:blipFill>
        <p:spPr bwMode="auto">
          <a:xfrm flipH="1">
            <a:off x="7924800" y="0"/>
            <a:ext cx="914400" cy="531159"/>
          </a:xfrm>
          <a:prstGeom prst="rect">
            <a:avLst/>
          </a:prstGeom>
          <a:noFill/>
        </p:spPr>
      </p:pic>
      <p:pic>
        <p:nvPicPr>
          <p:cNvPr id="6" name="Picture 5" descr="B&amp;B LogoRGB.jpg"/>
          <p:cNvPicPr>
            <a:picLocks noChangeAspect="1"/>
          </p:cNvPicPr>
          <p:nvPr/>
        </p:nvPicPr>
        <p:blipFill>
          <a:blip r:embed="rId4" cstate="print"/>
          <a:stretch>
            <a:fillRect/>
          </a:stretch>
        </p:blipFill>
        <p:spPr>
          <a:xfrm>
            <a:off x="6629400" y="457200"/>
            <a:ext cx="2053023" cy="9144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Features and Benefits</a:t>
            </a:r>
            <a:endParaRPr lang="en-US" sz="3600" dirty="0">
              <a:solidFill>
                <a:schemeClr val="accent1">
                  <a:lumMod val="50000"/>
                </a:schemeClr>
              </a:solidFill>
            </a:endParaRPr>
          </a:p>
        </p:txBody>
      </p:sp>
      <p:pic>
        <p:nvPicPr>
          <p:cNvPr id="5123" name="Picture 3"/>
          <p:cNvPicPr>
            <a:picLocks noChangeAspect="1" noChangeArrowheads="1"/>
          </p:cNvPicPr>
          <p:nvPr/>
        </p:nvPicPr>
        <p:blipFill>
          <a:blip r:embed="rId2" cstate="print"/>
          <a:srcRect/>
          <a:stretch>
            <a:fillRect/>
          </a:stretch>
        </p:blipFill>
        <p:spPr bwMode="auto">
          <a:xfrm>
            <a:off x="1430655" y="1249680"/>
            <a:ext cx="6219328" cy="4808220"/>
          </a:xfrm>
          <a:prstGeom prst="rect">
            <a:avLst/>
          </a:prstGeom>
          <a:noFill/>
          <a:ln w="9525">
            <a:noFill/>
            <a:miter lim="800000"/>
            <a:headEnd/>
            <a:tailEnd/>
          </a:ln>
        </p:spPr>
      </p:pic>
      <p:pic>
        <p:nvPicPr>
          <p:cNvPr id="6" name="Picture 4" descr="http://static.vecteezy.com/system/resources/previews/000/033/194/original/Water_Bubbles.png"/>
          <p:cNvPicPr>
            <a:picLocks noChangeAspect="1" noChangeArrowheads="1"/>
          </p:cNvPicPr>
          <p:nvPr/>
        </p:nvPicPr>
        <p:blipFill>
          <a:blip r:embed="rId3" cstate="print"/>
          <a:srcRect/>
          <a:stretch>
            <a:fillRect/>
          </a:stretch>
        </p:blipFill>
        <p:spPr bwMode="auto">
          <a:xfrm flipH="1">
            <a:off x="7924800" y="0"/>
            <a:ext cx="914400" cy="531159"/>
          </a:xfrm>
          <a:prstGeom prst="rect">
            <a:avLst/>
          </a:prstGeom>
          <a:noFill/>
        </p:spPr>
      </p:pic>
      <p:pic>
        <p:nvPicPr>
          <p:cNvPr id="7" name="Picture 6" descr="B&amp;B LogoRGB.jpg"/>
          <p:cNvPicPr>
            <a:picLocks noChangeAspect="1"/>
          </p:cNvPicPr>
          <p:nvPr/>
        </p:nvPicPr>
        <p:blipFill>
          <a:blip r:embed="rId4" cstate="print"/>
          <a:stretch>
            <a:fillRect/>
          </a:stretch>
        </p:blipFill>
        <p:spPr>
          <a:xfrm>
            <a:off x="6629400" y="457200"/>
            <a:ext cx="2053023" cy="914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Bubble CPAP Circuit Diagram</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658861" y="1600200"/>
            <a:ext cx="7826277" cy="4525963"/>
          </a:xfrm>
          <a:prstGeom prst="rect">
            <a:avLst/>
          </a:prstGeom>
          <a:noFill/>
          <a:ln w="9525">
            <a:noFill/>
            <a:miter lim="800000"/>
            <a:headEnd/>
            <a:tailEnd/>
          </a:ln>
        </p:spPr>
      </p:pic>
      <p:pic>
        <p:nvPicPr>
          <p:cNvPr id="6" name="Picture 4" descr="http://static.vecteezy.com/system/resources/previews/000/033/194/original/Water_Bubbles.png"/>
          <p:cNvPicPr>
            <a:picLocks noChangeAspect="1" noChangeArrowheads="1"/>
          </p:cNvPicPr>
          <p:nvPr/>
        </p:nvPicPr>
        <p:blipFill>
          <a:blip r:embed="rId3" cstate="print"/>
          <a:srcRect/>
          <a:stretch>
            <a:fillRect/>
          </a:stretch>
        </p:blipFill>
        <p:spPr bwMode="auto">
          <a:xfrm flipH="1">
            <a:off x="7924800" y="0"/>
            <a:ext cx="914400" cy="531159"/>
          </a:xfrm>
          <a:prstGeom prst="rect">
            <a:avLst/>
          </a:prstGeom>
          <a:noFill/>
        </p:spPr>
      </p:pic>
      <p:pic>
        <p:nvPicPr>
          <p:cNvPr id="7" name="Picture 6" descr="B&amp;B LogoRGB.jpg"/>
          <p:cNvPicPr>
            <a:picLocks noChangeAspect="1"/>
          </p:cNvPicPr>
          <p:nvPr/>
        </p:nvPicPr>
        <p:blipFill>
          <a:blip r:embed="rId4" cstate="print"/>
          <a:stretch>
            <a:fillRect/>
          </a:stretch>
        </p:blipFill>
        <p:spPr>
          <a:xfrm>
            <a:off x="6629400" y="457200"/>
            <a:ext cx="2053023" cy="914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5870510"/>
          </a:xfrm>
        </p:spPr>
        <p:txBody>
          <a:bodyPr>
            <a:normAutofit fontScale="25000" lnSpcReduction="20000"/>
          </a:bodyPr>
          <a:lstStyle/>
          <a:p>
            <a:pPr>
              <a:buNone/>
            </a:pPr>
            <a:r>
              <a:rPr lang="en-US" sz="5600" b="1" dirty="0"/>
              <a:t>1</a:t>
            </a:r>
            <a:r>
              <a:rPr lang="en-US" sz="5600" b="1" dirty="0">
                <a:solidFill>
                  <a:schemeClr val="accent1">
                    <a:lumMod val="50000"/>
                  </a:schemeClr>
                </a:solidFill>
              </a:rPr>
              <a:t>.   </a:t>
            </a:r>
            <a:r>
              <a:rPr lang="en-US" sz="8000" dirty="0">
                <a:solidFill>
                  <a:schemeClr val="accent1">
                    <a:lumMod val="50000"/>
                  </a:schemeClr>
                </a:solidFill>
              </a:rPr>
              <a:t>Fill the water </a:t>
            </a:r>
            <a:r>
              <a:rPr lang="en-US" sz="9600" dirty="0">
                <a:solidFill>
                  <a:schemeClr val="accent1">
                    <a:lumMod val="50000"/>
                  </a:schemeClr>
                </a:solidFill>
              </a:rPr>
              <a:t>reservoir</a:t>
            </a:r>
            <a:r>
              <a:rPr lang="en-US" sz="8000" dirty="0">
                <a:solidFill>
                  <a:schemeClr val="accent1">
                    <a:lumMod val="50000"/>
                  </a:schemeClr>
                </a:solidFill>
              </a:rPr>
              <a:t> to the solid fill line with sterile water or 0.25% acetic acid solution by adding water through either the gas inlet adapter located in the center of the bubbler, or by instilling water through the water level fill port, adjacent to the inlet port.</a:t>
            </a:r>
          </a:p>
          <a:p>
            <a:pPr>
              <a:buNone/>
            </a:pPr>
            <a:r>
              <a:rPr lang="en-US" sz="8000" b="1" i="1" dirty="0">
                <a:solidFill>
                  <a:schemeClr val="accent1">
                    <a:lumMod val="50000"/>
                  </a:schemeClr>
                </a:solidFill>
              </a:rPr>
              <a:t>	</a:t>
            </a:r>
            <a:endParaRPr lang="en-US" sz="8000" b="1" dirty="0">
              <a:solidFill>
                <a:schemeClr val="accent1">
                  <a:lumMod val="50000"/>
                </a:schemeClr>
              </a:solidFill>
            </a:endParaRPr>
          </a:p>
          <a:p>
            <a:pPr>
              <a:buNone/>
            </a:pPr>
            <a:r>
              <a:rPr lang="en-US" sz="8000" b="1" dirty="0">
                <a:solidFill>
                  <a:schemeClr val="accent1">
                    <a:lumMod val="50000"/>
                  </a:schemeClr>
                </a:solidFill>
              </a:rPr>
              <a:t>2.   </a:t>
            </a:r>
            <a:r>
              <a:rPr lang="en-US" sz="8000" dirty="0">
                <a:solidFill>
                  <a:schemeClr val="accent1">
                    <a:lumMod val="50000"/>
                  </a:schemeClr>
                </a:solidFill>
              </a:rPr>
              <a:t>Slide the B&amp;B Bubbler into a 30 mm pole or rail-mount bracket to assure that the device remains in an upright position using the equipment mount located on the rear side of the B&amp;B Bubbler.</a:t>
            </a:r>
          </a:p>
          <a:p>
            <a:pPr>
              <a:buNone/>
            </a:pPr>
            <a:endParaRPr lang="en-US" sz="8000" dirty="0">
              <a:solidFill>
                <a:schemeClr val="accent1">
                  <a:lumMod val="50000"/>
                </a:schemeClr>
              </a:solidFill>
            </a:endParaRPr>
          </a:p>
          <a:p>
            <a:pPr>
              <a:buNone/>
            </a:pPr>
            <a:r>
              <a:rPr lang="en-US" sz="8000" b="1" dirty="0">
                <a:solidFill>
                  <a:schemeClr val="accent1">
                    <a:lumMod val="50000"/>
                  </a:schemeClr>
                </a:solidFill>
              </a:rPr>
              <a:t>3.   </a:t>
            </a:r>
            <a:r>
              <a:rPr lang="en-US" sz="8000" dirty="0">
                <a:solidFill>
                  <a:schemeClr val="accent1">
                    <a:lumMod val="50000"/>
                  </a:schemeClr>
                </a:solidFill>
              </a:rPr>
              <a:t>While holding the CPAP dial, press the setting lock button and rotate the CPAP dial counterclockwise to align the red arrow with the prescribed correlating CPAP level on the B&amp;B Bubbler. Release the setting lock button to lock the CPAP dial in place.</a:t>
            </a:r>
          </a:p>
          <a:p>
            <a:pPr>
              <a:buNone/>
            </a:pPr>
            <a:endParaRPr lang="en-US" sz="4000" b="1" dirty="0">
              <a:solidFill>
                <a:schemeClr val="accent1">
                  <a:lumMod val="50000"/>
                </a:schemeClr>
              </a:solidFill>
            </a:endParaRPr>
          </a:p>
          <a:p>
            <a:pPr>
              <a:buNone/>
            </a:pPr>
            <a:r>
              <a:rPr lang="en-US" sz="8000" b="1" dirty="0">
                <a:solidFill>
                  <a:schemeClr val="accent1">
                    <a:lumMod val="50000"/>
                  </a:schemeClr>
                </a:solidFill>
              </a:rPr>
              <a:t>4.   </a:t>
            </a:r>
            <a:r>
              <a:rPr lang="en-US" sz="8000" dirty="0">
                <a:solidFill>
                  <a:schemeClr val="accent1">
                    <a:lumMod val="50000"/>
                  </a:schemeClr>
                </a:solidFill>
              </a:rPr>
              <a:t>Adjust the air/oxygen blended gas flow to the desired level between 1 – 12 LPM.</a:t>
            </a:r>
          </a:p>
        </p:txBody>
      </p:sp>
      <p:sp>
        <p:nvSpPr>
          <p:cNvPr id="4"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Product Application –  B&amp;B Bubbler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602163"/>
          </a:xfrm>
        </p:spPr>
        <p:txBody>
          <a:bodyPr>
            <a:normAutofit fontScale="70000" lnSpcReduction="20000"/>
          </a:bodyPr>
          <a:lstStyle/>
          <a:p>
            <a:pPr>
              <a:buNone/>
            </a:pPr>
            <a:endParaRPr lang="en-US" b="1" dirty="0">
              <a:solidFill>
                <a:schemeClr val="accent1">
                  <a:lumMod val="50000"/>
                </a:schemeClr>
              </a:solidFill>
            </a:endParaRPr>
          </a:p>
          <a:p>
            <a:pPr>
              <a:buNone/>
            </a:pPr>
            <a:r>
              <a:rPr lang="en-US" b="1" dirty="0">
                <a:solidFill>
                  <a:schemeClr val="accent1">
                    <a:lumMod val="50000"/>
                  </a:schemeClr>
                </a:solidFill>
              </a:rPr>
              <a:t>5.  </a:t>
            </a:r>
            <a:r>
              <a:rPr lang="en-US" dirty="0">
                <a:solidFill>
                  <a:schemeClr val="accent1">
                    <a:lumMod val="50000"/>
                  </a:schemeClr>
                </a:solidFill>
              </a:rPr>
              <a:t>Connect the expiratory end of the breathing circuit to the gas inlet connector of the B&amp;B Bubbler.</a:t>
            </a:r>
          </a:p>
          <a:p>
            <a:pPr>
              <a:buNone/>
            </a:pPr>
            <a:endParaRPr lang="en-US" b="1" dirty="0">
              <a:solidFill>
                <a:schemeClr val="accent1">
                  <a:lumMod val="50000"/>
                </a:schemeClr>
              </a:solidFill>
            </a:endParaRPr>
          </a:p>
          <a:p>
            <a:pPr>
              <a:buNone/>
            </a:pPr>
            <a:r>
              <a:rPr lang="en-US" b="1" dirty="0">
                <a:solidFill>
                  <a:schemeClr val="accent1">
                    <a:lumMod val="50000"/>
                  </a:schemeClr>
                </a:solidFill>
              </a:rPr>
              <a:t>6.  </a:t>
            </a:r>
            <a:r>
              <a:rPr lang="en-US" dirty="0">
                <a:solidFill>
                  <a:schemeClr val="accent1">
                    <a:lumMod val="50000"/>
                  </a:schemeClr>
                </a:solidFill>
              </a:rPr>
              <a:t>Connect an airway pressure manometer to the circuit between the patient interface and the </a:t>
            </a:r>
            <a:r>
              <a:rPr lang="en-US" dirty="0" err="1">
                <a:solidFill>
                  <a:schemeClr val="accent1">
                    <a:lumMod val="50000"/>
                  </a:schemeClr>
                </a:solidFill>
              </a:rPr>
              <a:t>inspiratory</a:t>
            </a:r>
            <a:r>
              <a:rPr lang="en-US" dirty="0">
                <a:solidFill>
                  <a:schemeClr val="accent1">
                    <a:lumMod val="50000"/>
                  </a:schemeClr>
                </a:solidFill>
              </a:rPr>
              <a:t> side of the circuit. </a:t>
            </a:r>
            <a:endParaRPr lang="en-US" b="1" dirty="0">
              <a:solidFill>
                <a:schemeClr val="accent1">
                  <a:lumMod val="50000"/>
                </a:schemeClr>
              </a:solidFill>
            </a:endParaRPr>
          </a:p>
          <a:p>
            <a:pPr>
              <a:buNone/>
            </a:pPr>
            <a:endParaRPr lang="en-US" b="1" dirty="0">
              <a:solidFill>
                <a:schemeClr val="accent1">
                  <a:lumMod val="50000"/>
                </a:schemeClr>
              </a:solidFill>
            </a:endParaRPr>
          </a:p>
          <a:p>
            <a:pPr>
              <a:buNone/>
            </a:pPr>
            <a:r>
              <a:rPr lang="en-US" b="1" dirty="0">
                <a:solidFill>
                  <a:schemeClr val="accent1">
                    <a:lumMod val="50000"/>
                  </a:schemeClr>
                </a:solidFill>
              </a:rPr>
              <a:t>7.  </a:t>
            </a:r>
            <a:r>
              <a:rPr lang="en-US" dirty="0">
                <a:solidFill>
                  <a:schemeClr val="accent1">
                    <a:lumMod val="50000"/>
                  </a:schemeClr>
                </a:solidFill>
              </a:rPr>
              <a:t>Connect a pressure relief manifold between the blended gas supply and the inlet port of a humidifier. The pressure relief manifold will limit the delivered pressure in the event of an occlusion.</a:t>
            </a:r>
          </a:p>
          <a:p>
            <a:pPr>
              <a:buNone/>
            </a:pPr>
            <a:endParaRPr lang="en-US" b="1" dirty="0">
              <a:solidFill>
                <a:schemeClr val="accent1">
                  <a:lumMod val="50000"/>
                </a:schemeClr>
              </a:solidFill>
            </a:endParaRPr>
          </a:p>
          <a:p>
            <a:pPr>
              <a:buNone/>
            </a:pPr>
            <a:r>
              <a:rPr lang="en-US" b="1" dirty="0">
                <a:solidFill>
                  <a:schemeClr val="accent1">
                    <a:lumMod val="50000"/>
                  </a:schemeClr>
                </a:solidFill>
              </a:rPr>
              <a:t>8.  </a:t>
            </a:r>
            <a:r>
              <a:rPr lang="en-US" dirty="0">
                <a:solidFill>
                  <a:schemeClr val="accent1">
                    <a:lumMod val="50000"/>
                  </a:schemeClr>
                </a:solidFill>
              </a:rPr>
              <a:t>Before attaching the interface to a patient, occlude the patient interface connected to the circuit and confirm the desired pressure setting. Assure bubbling is visible and check the integrity of the breathing circuit. </a:t>
            </a:r>
            <a:endParaRPr lang="en-US" dirty="0"/>
          </a:p>
        </p:txBody>
      </p:sp>
      <p:sp>
        <p:nvSpPr>
          <p:cNvPr id="4" name="Title 1"/>
          <p:cNvSpPr>
            <a:spLocks noGrp="1"/>
          </p:cNvSpPr>
          <p:nvPr>
            <p:ph type="title"/>
          </p:nvPr>
        </p:nvSpPr>
        <p:spPr>
          <a:xfrm>
            <a:off x="457200" y="0"/>
            <a:ext cx="8229600" cy="1143000"/>
          </a:xfrm>
        </p:spPr>
        <p:txBody>
          <a:bodyPr>
            <a:normAutofit/>
          </a:bodyPr>
          <a:lstStyle/>
          <a:p>
            <a:pPr algn="l"/>
            <a:r>
              <a:rPr lang="en-US" sz="3600" b="1" dirty="0">
                <a:solidFill>
                  <a:schemeClr val="accent1">
                    <a:lumMod val="50000"/>
                  </a:schemeClr>
                </a:solidFill>
              </a:rPr>
              <a:t>Product Application –  B&amp;B Bubbler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9756"/>
            <a:ext cx="8229600" cy="5286408"/>
          </a:xfrm>
        </p:spPr>
        <p:txBody>
          <a:bodyPr>
            <a:normAutofit fontScale="25000" lnSpcReduction="20000"/>
          </a:bodyPr>
          <a:lstStyle/>
          <a:p>
            <a:pPr>
              <a:buNone/>
            </a:pPr>
            <a:r>
              <a:rPr lang="en-US" sz="9200" b="1" i="1" dirty="0">
                <a:solidFill>
                  <a:schemeClr val="accent1">
                    <a:lumMod val="50000"/>
                  </a:schemeClr>
                </a:solidFill>
              </a:rPr>
              <a:t>Airways Development Water Seal Canister &amp; </a:t>
            </a:r>
          </a:p>
          <a:p>
            <a:pPr>
              <a:buNone/>
            </a:pPr>
            <a:r>
              <a:rPr lang="en-US" sz="9200" b="1" i="1" dirty="0">
                <a:solidFill>
                  <a:schemeClr val="accent1">
                    <a:lumMod val="50000"/>
                  </a:schemeClr>
                </a:solidFill>
              </a:rPr>
              <a:t>Pole Clamp </a:t>
            </a:r>
          </a:p>
          <a:p>
            <a:pPr>
              <a:buNone/>
            </a:pPr>
            <a:r>
              <a:rPr lang="en-US" dirty="0"/>
              <a:t> </a:t>
            </a:r>
          </a:p>
          <a:p>
            <a:pPr>
              <a:buNone/>
            </a:pPr>
            <a:r>
              <a:rPr lang="en-US" dirty="0"/>
              <a:t> </a:t>
            </a:r>
          </a:p>
          <a:p>
            <a:pPr>
              <a:buNone/>
            </a:pPr>
            <a:r>
              <a:rPr lang="en-US" sz="6400" b="1" dirty="0">
                <a:solidFill>
                  <a:schemeClr val="accent1">
                    <a:lumMod val="50000"/>
                  </a:schemeClr>
                </a:solidFill>
              </a:rPr>
              <a:t>Features</a:t>
            </a:r>
          </a:p>
          <a:p>
            <a:pPr lvl="0"/>
            <a:r>
              <a:rPr lang="en-US" sz="5600" dirty="0">
                <a:solidFill>
                  <a:schemeClr val="accent1">
                    <a:lumMod val="50000"/>
                  </a:schemeClr>
                </a:solidFill>
              </a:rPr>
              <a:t>The Canister has a custom tube supporting top </a:t>
            </a:r>
          </a:p>
          <a:p>
            <a:pPr lvl="0"/>
            <a:r>
              <a:rPr lang="en-US" sz="5600" dirty="0">
                <a:solidFill>
                  <a:schemeClr val="accent1">
                    <a:lumMod val="50000"/>
                  </a:schemeClr>
                </a:solidFill>
              </a:rPr>
              <a:t>Water column displacement in the tube </a:t>
            </a:r>
          </a:p>
          <a:p>
            <a:pPr lvl="0"/>
            <a:r>
              <a:rPr lang="en-US" sz="5600" dirty="0">
                <a:solidFill>
                  <a:schemeClr val="accent1">
                    <a:lumMod val="50000"/>
                  </a:schemeClr>
                </a:solidFill>
              </a:rPr>
              <a:t>Tube depth adjustment </a:t>
            </a:r>
          </a:p>
          <a:p>
            <a:pPr lvl="0"/>
            <a:r>
              <a:rPr lang="en-US" sz="5600" dirty="0">
                <a:solidFill>
                  <a:schemeClr val="accent1">
                    <a:lumMod val="50000"/>
                  </a:schemeClr>
                </a:solidFill>
              </a:rPr>
              <a:t>Custom Bracket</a:t>
            </a:r>
          </a:p>
          <a:p>
            <a:pPr lvl="0"/>
            <a:r>
              <a:rPr lang="en-US" sz="5600" dirty="0">
                <a:solidFill>
                  <a:schemeClr val="accent1">
                    <a:lumMod val="50000"/>
                  </a:schemeClr>
                </a:solidFill>
              </a:rPr>
              <a:t>The Bracket fits into the Pole Clamp </a:t>
            </a:r>
          </a:p>
          <a:p>
            <a:pPr lvl="0"/>
            <a:r>
              <a:rPr lang="en-US" sz="5600" dirty="0">
                <a:solidFill>
                  <a:schemeClr val="accent1">
                    <a:lumMod val="50000"/>
                  </a:schemeClr>
                </a:solidFill>
              </a:rPr>
              <a:t>The Pole Clamp fits 1-1½ ” diameter poles </a:t>
            </a:r>
          </a:p>
          <a:p>
            <a:pPr lvl="0"/>
            <a:r>
              <a:rPr lang="en-US" sz="5600" dirty="0">
                <a:solidFill>
                  <a:schemeClr val="accent1">
                    <a:lumMod val="50000"/>
                  </a:schemeClr>
                </a:solidFill>
              </a:rPr>
              <a:t>General use for 1-10 cm HO pressure verification </a:t>
            </a:r>
          </a:p>
          <a:p>
            <a:pPr>
              <a:buNone/>
            </a:pPr>
            <a:r>
              <a:rPr lang="en-US" sz="4300" dirty="0">
                <a:solidFill>
                  <a:schemeClr val="accent1">
                    <a:lumMod val="50000"/>
                  </a:schemeClr>
                </a:solidFill>
              </a:rPr>
              <a:t> </a:t>
            </a:r>
          </a:p>
          <a:p>
            <a:pPr>
              <a:buNone/>
            </a:pPr>
            <a:r>
              <a:rPr lang="en-US" sz="5600" b="1" i="1" dirty="0">
                <a:solidFill>
                  <a:schemeClr val="accent1">
                    <a:lumMod val="50000"/>
                  </a:schemeClr>
                </a:solidFill>
              </a:rPr>
              <a:t>Comments </a:t>
            </a:r>
          </a:p>
          <a:p>
            <a:pPr lvl="0"/>
            <a:r>
              <a:rPr lang="en-US" sz="5600" dirty="0">
                <a:solidFill>
                  <a:schemeClr val="accent1">
                    <a:lumMod val="50000"/>
                  </a:schemeClr>
                </a:solidFill>
              </a:rPr>
              <a:t>Difficult to maintain position of the expiratory tube in the canister </a:t>
            </a:r>
          </a:p>
          <a:p>
            <a:pPr lvl="0"/>
            <a:r>
              <a:rPr lang="en-US" sz="5600" dirty="0">
                <a:solidFill>
                  <a:schemeClr val="accent1">
                    <a:lumMod val="50000"/>
                  </a:schemeClr>
                </a:solidFill>
              </a:rPr>
              <a:t>Difficult to maintain the fluid level &amp; difficult to view fluid level in all positions </a:t>
            </a:r>
          </a:p>
          <a:p>
            <a:pPr lvl="0"/>
            <a:r>
              <a:rPr lang="en-US" sz="5600" dirty="0">
                <a:solidFill>
                  <a:schemeClr val="accent1">
                    <a:lumMod val="50000"/>
                  </a:schemeClr>
                </a:solidFill>
              </a:rPr>
              <a:t>Infection Control concerns regarding open system and potential for contamination </a:t>
            </a:r>
          </a:p>
          <a:p>
            <a:pPr lvl="0">
              <a:buNone/>
            </a:pPr>
            <a:r>
              <a:rPr lang="en-US" sz="5600" dirty="0">
                <a:solidFill>
                  <a:schemeClr val="accent1">
                    <a:lumMod val="50000"/>
                  </a:schemeClr>
                </a:solidFill>
              </a:rPr>
              <a:t>	of fluid </a:t>
            </a:r>
          </a:p>
          <a:p>
            <a:pPr lvl="0"/>
            <a:r>
              <a:rPr lang="en-US" sz="5600" dirty="0">
                <a:solidFill>
                  <a:schemeClr val="accent1">
                    <a:lumMod val="50000"/>
                  </a:schemeClr>
                </a:solidFill>
              </a:rPr>
              <a:t>Canister not secure in bracket </a:t>
            </a:r>
          </a:p>
          <a:p>
            <a:pPr lvl="0"/>
            <a:r>
              <a:rPr lang="en-US" sz="5600" dirty="0">
                <a:solidFill>
                  <a:schemeClr val="accent1">
                    <a:lumMod val="50000"/>
                  </a:schemeClr>
                </a:solidFill>
              </a:rPr>
              <a:t>No overflow chamber</a:t>
            </a:r>
          </a:p>
          <a:p>
            <a:pPr lvl="0"/>
            <a:r>
              <a:rPr lang="en-US" sz="5600" dirty="0">
                <a:solidFill>
                  <a:schemeClr val="accent1">
                    <a:lumMod val="50000"/>
                  </a:schemeClr>
                </a:solidFill>
              </a:rPr>
              <a:t>Must disengage to read water level</a:t>
            </a:r>
            <a:endParaRPr lang="en-US" sz="4300" dirty="0">
              <a:solidFill>
                <a:schemeClr val="accent1">
                  <a:lumMod val="50000"/>
                </a:schemeClr>
              </a:solidFill>
            </a:endParaRPr>
          </a:p>
          <a:p>
            <a:pPr lvl="0">
              <a:buNone/>
            </a:pPr>
            <a:endParaRPr lang="en-US" sz="5600" dirty="0">
              <a:solidFill>
                <a:schemeClr val="accent1">
                  <a:lumMod val="50000"/>
                </a:schemeClr>
              </a:solidFill>
            </a:endParaRPr>
          </a:p>
          <a:p>
            <a:pPr lvl="0">
              <a:buNone/>
            </a:pPr>
            <a:r>
              <a:rPr lang="en-US" sz="5600" b="1" dirty="0">
                <a:solidFill>
                  <a:schemeClr val="accent1">
                    <a:lumMod val="50000"/>
                  </a:schemeClr>
                </a:solidFill>
              </a:rPr>
              <a:t>www.airwaysdevelopment.com</a:t>
            </a:r>
          </a:p>
          <a:p>
            <a:pPr>
              <a:buNone/>
            </a:pPr>
            <a:endParaRPr lang="en-US" dirty="0"/>
          </a:p>
        </p:txBody>
      </p:sp>
      <p:sp>
        <p:nvSpPr>
          <p:cNvPr id="2" name="Title 1"/>
          <p:cNvSpPr>
            <a:spLocks noGrp="1"/>
          </p:cNvSpPr>
          <p:nvPr>
            <p:ph type="title"/>
          </p:nvPr>
        </p:nvSpPr>
        <p:spPr>
          <a:xfrm>
            <a:off x="457200" y="0"/>
            <a:ext cx="8229600" cy="1219200"/>
          </a:xfrm>
        </p:spPr>
        <p:txBody>
          <a:bodyPr>
            <a:normAutofit fontScale="90000"/>
          </a:bodyPr>
          <a:lstStyle/>
          <a:p>
            <a:pPr algn="l"/>
            <a:r>
              <a:rPr lang="en-US" sz="4000" b="1" dirty="0">
                <a:solidFill>
                  <a:schemeClr val="accent1">
                    <a:lumMod val="50000"/>
                  </a:schemeClr>
                </a:solidFill>
              </a:rPr>
              <a:t>Competitive Comparison </a:t>
            </a:r>
            <a:br>
              <a:rPr lang="en-US" sz="3600" b="1" dirty="0"/>
            </a:br>
            <a:endParaRPr lang="en-US" sz="3600" dirty="0"/>
          </a:p>
        </p:txBody>
      </p:sp>
      <p:pic>
        <p:nvPicPr>
          <p:cNvPr id="68611" name="Picture 3"/>
          <p:cNvPicPr>
            <a:picLocks noChangeAspect="1" noChangeArrowheads="1"/>
          </p:cNvPicPr>
          <p:nvPr/>
        </p:nvPicPr>
        <p:blipFill>
          <a:blip r:embed="rId2" cstate="print"/>
          <a:srcRect/>
          <a:stretch>
            <a:fillRect/>
          </a:stretch>
        </p:blipFill>
        <p:spPr bwMode="auto">
          <a:xfrm>
            <a:off x="7086600" y="4267200"/>
            <a:ext cx="1835468" cy="1376601"/>
          </a:xfrm>
          <a:prstGeom prst="rect">
            <a:avLst/>
          </a:prstGeom>
          <a:noFill/>
          <a:ln w="9525">
            <a:noFill/>
            <a:miter lim="800000"/>
            <a:headEnd/>
            <a:tailEnd/>
          </a:ln>
        </p:spPr>
      </p:pic>
      <p:pic>
        <p:nvPicPr>
          <p:cNvPr id="68612" name="Picture 4" descr="Canister"/>
          <p:cNvPicPr>
            <a:picLocks noChangeAspect="1" noChangeArrowheads="1"/>
          </p:cNvPicPr>
          <p:nvPr/>
        </p:nvPicPr>
        <p:blipFill>
          <a:blip r:embed="rId3" cstate="print"/>
          <a:srcRect/>
          <a:stretch>
            <a:fillRect/>
          </a:stretch>
        </p:blipFill>
        <p:spPr bwMode="auto">
          <a:xfrm>
            <a:off x="7162800" y="838200"/>
            <a:ext cx="1485931" cy="257290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229600" cy="1066800"/>
          </a:xfrm>
        </p:spPr>
        <p:txBody>
          <a:bodyPr>
            <a:normAutofit fontScale="90000"/>
          </a:bodyPr>
          <a:lstStyle/>
          <a:p>
            <a:pPr algn="l"/>
            <a:r>
              <a:rPr lang="en-US" sz="4000" b="1" dirty="0">
                <a:solidFill>
                  <a:schemeClr val="accent1">
                    <a:lumMod val="50000"/>
                  </a:schemeClr>
                </a:solidFill>
              </a:rPr>
              <a:t>Competitive Comparison </a:t>
            </a:r>
            <a:br>
              <a:rPr lang="en-US" sz="3600" b="1" dirty="0"/>
            </a:br>
            <a:endParaRPr lang="en-US" sz="3600" dirty="0"/>
          </a:p>
        </p:txBody>
      </p:sp>
      <p:pic>
        <p:nvPicPr>
          <p:cNvPr id="5" name="Picture 4" descr="FP CPAP Generator-7.png"/>
          <p:cNvPicPr/>
          <p:nvPr/>
        </p:nvPicPr>
        <p:blipFill>
          <a:blip r:embed="rId2" cstate="print"/>
          <a:stretch>
            <a:fillRect/>
          </a:stretch>
        </p:blipFill>
        <p:spPr>
          <a:xfrm>
            <a:off x="6774180" y="190500"/>
            <a:ext cx="746760" cy="1647475"/>
          </a:xfrm>
          <a:prstGeom prst="rect">
            <a:avLst/>
          </a:prstGeom>
        </p:spPr>
      </p:pic>
      <p:sp>
        <p:nvSpPr>
          <p:cNvPr id="3" name="Content Placeholder 2"/>
          <p:cNvSpPr>
            <a:spLocks noGrp="1"/>
          </p:cNvSpPr>
          <p:nvPr>
            <p:ph idx="1"/>
          </p:nvPr>
        </p:nvSpPr>
        <p:spPr>
          <a:xfrm>
            <a:off x="457200" y="821094"/>
            <a:ext cx="8229600" cy="5305069"/>
          </a:xfrm>
        </p:spPr>
        <p:txBody>
          <a:bodyPr>
            <a:normAutofit fontScale="55000" lnSpcReduction="20000"/>
          </a:bodyPr>
          <a:lstStyle/>
          <a:p>
            <a:pPr>
              <a:buNone/>
            </a:pPr>
            <a:r>
              <a:rPr lang="en-US" sz="4100" b="1" i="1" dirty="0">
                <a:solidFill>
                  <a:schemeClr val="accent1">
                    <a:lumMod val="50000"/>
                  </a:schemeClr>
                </a:solidFill>
              </a:rPr>
              <a:t>Fisher &amp; </a:t>
            </a:r>
            <a:r>
              <a:rPr lang="en-US" sz="4100" b="1" i="1" dirty="0" err="1">
                <a:solidFill>
                  <a:schemeClr val="accent1">
                    <a:lumMod val="50000"/>
                  </a:schemeClr>
                </a:solidFill>
              </a:rPr>
              <a:t>Paykel</a:t>
            </a:r>
            <a:r>
              <a:rPr lang="en-US" sz="4100" b="1" i="1" dirty="0">
                <a:solidFill>
                  <a:schemeClr val="accent1">
                    <a:lumMod val="50000"/>
                  </a:schemeClr>
                </a:solidFill>
              </a:rPr>
              <a:t>: Bubble CPAP</a:t>
            </a:r>
          </a:p>
          <a:p>
            <a:pPr>
              <a:buNone/>
            </a:pPr>
            <a:r>
              <a:rPr lang="en-US" sz="4100" b="1" i="1" dirty="0">
                <a:solidFill>
                  <a:schemeClr val="accent1">
                    <a:lumMod val="50000"/>
                  </a:schemeClr>
                </a:solidFill>
              </a:rPr>
              <a:t>Delivery System</a:t>
            </a:r>
          </a:p>
          <a:p>
            <a:pPr>
              <a:buNone/>
            </a:pPr>
            <a:r>
              <a:rPr lang="en-US" sz="2600" b="1" i="1" dirty="0">
                <a:solidFill>
                  <a:schemeClr val="accent1">
                    <a:lumMod val="50000"/>
                  </a:schemeClr>
                </a:solidFill>
              </a:rPr>
              <a:t> </a:t>
            </a:r>
            <a:r>
              <a:rPr lang="en-US" sz="2600" dirty="0">
                <a:solidFill>
                  <a:schemeClr val="accent1">
                    <a:lumMod val="50000"/>
                  </a:schemeClr>
                </a:solidFill>
              </a:rPr>
              <a:t> </a:t>
            </a:r>
            <a:endParaRPr lang="en-US" sz="2200" dirty="0">
              <a:solidFill>
                <a:schemeClr val="accent1">
                  <a:lumMod val="50000"/>
                </a:schemeClr>
              </a:solidFill>
            </a:endParaRPr>
          </a:p>
          <a:p>
            <a:pPr>
              <a:buNone/>
            </a:pPr>
            <a:r>
              <a:rPr lang="en-US" sz="2900" b="1" dirty="0">
                <a:solidFill>
                  <a:schemeClr val="accent1">
                    <a:lumMod val="50000"/>
                  </a:schemeClr>
                </a:solidFill>
              </a:rPr>
              <a:t>Features</a:t>
            </a:r>
            <a:endParaRPr lang="en-US" sz="2900" dirty="0">
              <a:solidFill>
                <a:schemeClr val="accent1">
                  <a:lumMod val="50000"/>
                </a:schemeClr>
              </a:solidFill>
            </a:endParaRPr>
          </a:p>
          <a:p>
            <a:pPr lvl="0"/>
            <a:r>
              <a:rPr lang="en-US" sz="2900" dirty="0">
                <a:solidFill>
                  <a:schemeClr val="accent1">
                    <a:lumMod val="50000"/>
                  </a:schemeClr>
                </a:solidFill>
              </a:rPr>
              <a:t>Pressure settings from 3 to 10 cm H2O </a:t>
            </a:r>
          </a:p>
          <a:p>
            <a:pPr lvl="0"/>
            <a:r>
              <a:rPr lang="en-US" sz="2900" dirty="0">
                <a:solidFill>
                  <a:schemeClr val="accent1">
                    <a:lumMod val="50000"/>
                  </a:schemeClr>
                </a:solidFill>
              </a:rPr>
              <a:t>Detachable overflow container allows continuous CPAP while removing excess water from condensate </a:t>
            </a:r>
          </a:p>
          <a:p>
            <a:pPr lvl="0"/>
            <a:r>
              <a:rPr lang="en-US" sz="2900" dirty="0">
                <a:solidFill>
                  <a:schemeClr val="accent1">
                    <a:lumMod val="50000"/>
                  </a:schemeClr>
                </a:solidFill>
              </a:rPr>
              <a:t>Mountable using an F&amp;P humidifier bracket </a:t>
            </a:r>
          </a:p>
          <a:p>
            <a:pPr lvl="0">
              <a:buNone/>
            </a:pPr>
            <a:r>
              <a:rPr lang="en-US" sz="2900" b="1" dirty="0">
                <a:solidFill>
                  <a:schemeClr val="accent1">
                    <a:lumMod val="50000"/>
                  </a:schemeClr>
                </a:solidFill>
              </a:rPr>
              <a:t>	</a:t>
            </a:r>
          </a:p>
          <a:p>
            <a:pPr lvl="0">
              <a:buNone/>
            </a:pPr>
            <a:r>
              <a:rPr lang="en-US" sz="2900" b="1" dirty="0">
                <a:solidFill>
                  <a:schemeClr val="accent1">
                    <a:lumMod val="50000"/>
                  </a:schemeClr>
                </a:solidFill>
              </a:rPr>
              <a:t>	Warning</a:t>
            </a:r>
            <a:r>
              <a:rPr lang="en-US" sz="2900" dirty="0">
                <a:solidFill>
                  <a:schemeClr val="accent1">
                    <a:lumMod val="50000"/>
                  </a:schemeClr>
                </a:solidFill>
              </a:rPr>
              <a:t>: The use of the Bubble CPAP Delivery System with other than the recommended Fisher &amp; </a:t>
            </a:r>
            <a:r>
              <a:rPr lang="en-US" sz="2900" dirty="0" err="1">
                <a:solidFill>
                  <a:schemeClr val="accent1">
                    <a:lumMod val="50000"/>
                  </a:schemeClr>
                </a:solidFill>
              </a:rPr>
              <a:t>Paykel</a:t>
            </a:r>
            <a:r>
              <a:rPr lang="en-US" sz="2900" dirty="0">
                <a:solidFill>
                  <a:schemeClr val="accent1">
                    <a:lumMod val="50000"/>
                  </a:schemeClr>
                </a:solidFill>
              </a:rPr>
              <a:t> humidifier may impair performance or compromise safety. </a:t>
            </a:r>
          </a:p>
          <a:p>
            <a:pPr lvl="0">
              <a:buNone/>
            </a:pPr>
            <a:endParaRPr lang="en-US" sz="2900" dirty="0">
              <a:solidFill>
                <a:schemeClr val="accent1">
                  <a:lumMod val="50000"/>
                </a:schemeClr>
              </a:solidFill>
            </a:endParaRPr>
          </a:p>
          <a:p>
            <a:pPr>
              <a:buNone/>
            </a:pPr>
            <a:r>
              <a:rPr lang="en-US" sz="2900" b="1" i="1" dirty="0">
                <a:solidFill>
                  <a:schemeClr val="accent1">
                    <a:lumMod val="50000"/>
                  </a:schemeClr>
                </a:solidFill>
              </a:rPr>
              <a:t>Comments</a:t>
            </a:r>
          </a:p>
          <a:p>
            <a:r>
              <a:rPr lang="en-US" sz="2900" dirty="0">
                <a:solidFill>
                  <a:schemeClr val="accent1">
                    <a:lumMod val="50000"/>
                  </a:schemeClr>
                </a:solidFill>
              </a:rPr>
              <a:t>Open System</a:t>
            </a:r>
          </a:p>
          <a:p>
            <a:r>
              <a:rPr lang="en-US" sz="2900" dirty="0">
                <a:solidFill>
                  <a:schemeClr val="accent1">
                    <a:lumMod val="50000"/>
                  </a:schemeClr>
                </a:solidFill>
              </a:rPr>
              <a:t>Must manually reposition tube depth to change PEEP level</a:t>
            </a:r>
          </a:p>
          <a:p>
            <a:r>
              <a:rPr lang="en-US" sz="2900" dirty="0">
                <a:solidFill>
                  <a:schemeClr val="accent1">
                    <a:lumMod val="50000"/>
                  </a:schemeClr>
                </a:solidFill>
              </a:rPr>
              <a:t>Must purchase entire Bubble CPAP System</a:t>
            </a:r>
          </a:p>
          <a:p>
            <a:pPr lvl="0"/>
            <a:r>
              <a:rPr lang="en-US" sz="2900" dirty="0">
                <a:solidFill>
                  <a:schemeClr val="accent1">
                    <a:lumMod val="50000"/>
                  </a:schemeClr>
                </a:solidFill>
              </a:rPr>
              <a:t>Must disengage to read water level</a:t>
            </a:r>
          </a:p>
          <a:p>
            <a:endParaRPr lang="en-US" dirty="0">
              <a:solidFill>
                <a:schemeClr val="accent1">
                  <a:lumMod val="50000"/>
                </a:schemeClr>
              </a:solidFill>
            </a:endParaRPr>
          </a:p>
          <a:p>
            <a:pPr>
              <a:buNone/>
            </a:pPr>
            <a:endParaRPr lang="en-US" sz="1700" dirty="0">
              <a:solidFill>
                <a:schemeClr val="accent1">
                  <a:lumMod val="50000"/>
                </a:schemeClr>
              </a:solidFill>
            </a:endParaRPr>
          </a:p>
          <a:p>
            <a:pPr>
              <a:buNone/>
            </a:pPr>
            <a:r>
              <a:rPr lang="en-US" sz="2500" b="1" dirty="0">
                <a:solidFill>
                  <a:schemeClr val="accent1">
                    <a:lumMod val="50000"/>
                  </a:schemeClr>
                </a:solidFill>
              </a:rPr>
              <a:t>www.fphcare.com</a:t>
            </a:r>
          </a:p>
          <a:p>
            <a:pPr>
              <a:buNone/>
            </a:pPr>
            <a:endParaRPr lang="en-US" sz="1400" dirty="0"/>
          </a:p>
        </p:txBody>
      </p:sp>
      <p:pic>
        <p:nvPicPr>
          <p:cNvPr id="4098" name="Picture 2" descr="7500"/>
          <p:cNvPicPr>
            <a:picLocks noChangeAspect="1" noChangeArrowheads="1"/>
          </p:cNvPicPr>
          <p:nvPr/>
        </p:nvPicPr>
        <p:blipFill>
          <a:blip r:embed="rId3" cstate="print"/>
          <a:srcRect/>
          <a:stretch>
            <a:fillRect/>
          </a:stretch>
        </p:blipFill>
        <p:spPr bwMode="auto">
          <a:xfrm>
            <a:off x="6576060" y="3794760"/>
            <a:ext cx="1912620" cy="2943859"/>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77500" lnSpcReduction="20000"/>
          </a:bodyPr>
          <a:lstStyle/>
          <a:p>
            <a:pPr>
              <a:buNone/>
            </a:pPr>
            <a:r>
              <a:rPr lang="en-US" sz="3000" b="1" i="1" dirty="0">
                <a:solidFill>
                  <a:schemeClr val="accent1">
                    <a:lumMod val="50000"/>
                  </a:schemeClr>
                </a:solidFill>
              </a:rPr>
              <a:t>Babi.Plus Bubble PAP Valve</a:t>
            </a:r>
          </a:p>
          <a:p>
            <a:pPr>
              <a:buNone/>
            </a:pPr>
            <a:endParaRPr lang="en-US" sz="2400" b="1" i="1" dirty="0">
              <a:solidFill>
                <a:schemeClr val="accent1">
                  <a:lumMod val="50000"/>
                </a:schemeClr>
              </a:solidFill>
            </a:endParaRPr>
          </a:p>
          <a:p>
            <a:pPr>
              <a:buNone/>
            </a:pPr>
            <a:r>
              <a:rPr lang="en-US" sz="2400" b="1" i="1" dirty="0">
                <a:solidFill>
                  <a:schemeClr val="accent1">
                    <a:lumMod val="50000"/>
                  </a:schemeClr>
                </a:solidFill>
              </a:rPr>
              <a:t>Features</a:t>
            </a:r>
            <a:endParaRPr lang="en-US" dirty="0">
              <a:solidFill>
                <a:schemeClr val="accent1">
                  <a:lumMod val="50000"/>
                </a:schemeClr>
              </a:solidFill>
            </a:endParaRPr>
          </a:p>
          <a:p>
            <a:r>
              <a:rPr lang="en-US" sz="2300" dirty="0">
                <a:solidFill>
                  <a:schemeClr val="accent1">
                    <a:lumMod val="50000"/>
                  </a:schemeClr>
                </a:solidFill>
              </a:rPr>
              <a:t>360° Swivel inlet connector accepts 15 O.D. and 22mm I.D. expiratory </a:t>
            </a:r>
          </a:p>
          <a:p>
            <a:pPr>
              <a:buNone/>
            </a:pPr>
            <a:r>
              <a:rPr lang="en-US" sz="2300" dirty="0">
                <a:solidFill>
                  <a:schemeClr val="accent1">
                    <a:lumMod val="50000"/>
                  </a:schemeClr>
                </a:solidFill>
              </a:rPr>
              <a:t>	circuit connectors</a:t>
            </a:r>
          </a:p>
          <a:p>
            <a:r>
              <a:rPr lang="en-US" sz="2300" dirty="0">
                <a:solidFill>
                  <a:schemeClr val="accent1">
                    <a:lumMod val="50000"/>
                  </a:schemeClr>
                </a:solidFill>
              </a:rPr>
              <a:t>Rotating pressure adjustment lever</a:t>
            </a:r>
          </a:p>
          <a:p>
            <a:r>
              <a:rPr lang="en-US" sz="2300" dirty="0">
                <a:solidFill>
                  <a:schemeClr val="accent1">
                    <a:lumMod val="50000"/>
                  </a:schemeClr>
                </a:solidFill>
              </a:rPr>
              <a:t>Marked settings</a:t>
            </a:r>
          </a:p>
          <a:p>
            <a:r>
              <a:rPr lang="en-US" sz="2300" dirty="0">
                <a:solidFill>
                  <a:schemeClr val="accent1">
                    <a:lumMod val="50000"/>
                  </a:schemeClr>
                </a:solidFill>
              </a:rPr>
              <a:t>Water level adjustment port to add or remove water</a:t>
            </a:r>
          </a:p>
          <a:p>
            <a:r>
              <a:rPr lang="en-US" sz="2300" dirty="0">
                <a:solidFill>
                  <a:schemeClr val="accent1">
                    <a:lumMod val="50000"/>
                  </a:schemeClr>
                </a:solidFill>
              </a:rPr>
              <a:t>Equipment mount</a:t>
            </a:r>
          </a:p>
          <a:p>
            <a:r>
              <a:rPr lang="en-US" sz="2300" dirty="0">
                <a:solidFill>
                  <a:schemeClr val="accent1">
                    <a:lumMod val="50000"/>
                  </a:schemeClr>
                </a:solidFill>
              </a:rPr>
              <a:t>Minimum and maximum lines</a:t>
            </a:r>
          </a:p>
          <a:p>
            <a:pPr>
              <a:buNone/>
            </a:pPr>
            <a:endParaRPr lang="en-US" dirty="0">
              <a:solidFill>
                <a:schemeClr val="accent1">
                  <a:lumMod val="50000"/>
                </a:schemeClr>
              </a:solidFill>
            </a:endParaRPr>
          </a:p>
          <a:p>
            <a:pPr>
              <a:buNone/>
            </a:pPr>
            <a:r>
              <a:rPr lang="en-US" sz="2400" b="1" i="1" dirty="0">
                <a:solidFill>
                  <a:schemeClr val="accent1">
                    <a:lumMod val="50000"/>
                  </a:schemeClr>
                </a:solidFill>
              </a:rPr>
              <a:t>Comments</a:t>
            </a:r>
          </a:p>
          <a:p>
            <a:pPr lvl="0"/>
            <a:r>
              <a:rPr lang="en-US" sz="2400" dirty="0">
                <a:solidFill>
                  <a:schemeClr val="accent1">
                    <a:lumMod val="50000"/>
                  </a:schemeClr>
                </a:solidFill>
              </a:rPr>
              <a:t>No overflow chamber</a:t>
            </a:r>
          </a:p>
          <a:p>
            <a:pPr lvl="0"/>
            <a:r>
              <a:rPr lang="en-US" sz="2400" dirty="0">
                <a:solidFill>
                  <a:schemeClr val="accent1">
                    <a:lumMod val="50000"/>
                  </a:schemeClr>
                </a:solidFill>
              </a:rPr>
              <a:t>Must disengage to read water level</a:t>
            </a:r>
          </a:p>
          <a:p>
            <a:pPr lvl="0">
              <a:buNone/>
            </a:pPr>
            <a:endParaRPr lang="en-US" sz="1600" dirty="0"/>
          </a:p>
          <a:p>
            <a:endParaRPr lang="en-US" sz="2400" b="1" i="1" dirty="0"/>
          </a:p>
          <a:p>
            <a:pPr>
              <a:buNone/>
            </a:pPr>
            <a:r>
              <a:rPr lang="en-US" sz="2000" b="1" dirty="0">
                <a:solidFill>
                  <a:schemeClr val="accent1">
                    <a:lumMod val="50000"/>
                  </a:schemeClr>
                </a:solidFill>
              </a:rPr>
              <a:t>www.babi-plus.com</a:t>
            </a:r>
          </a:p>
          <a:p>
            <a:pPr>
              <a:buNone/>
            </a:pPr>
            <a:endParaRPr lang="en-US" sz="2400" b="1" i="1" dirty="0"/>
          </a:p>
          <a:p>
            <a:endParaRPr lang="en-US" dirty="0"/>
          </a:p>
          <a:p>
            <a:endParaRPr lang="en-US" dirty="0"/>
          </a:p>
        </p:txBody>
      </p:sp>
      <p:sp>
        <p:nvSpPr>
          <p:cNvPr id="4" name="Title 1"/>
          <p:cNvSpPr>
            <a:spLocks noGrp="1"/>
          </p:cNvSpPr>
          <p:nvPr>
            <p:ph type="title"/>
          </p:nvPr>
        </p:nvSpPr>
        <p:spPr>
          <a:xfrm>
            <a:off x="457200" y="0"/>
            <a:ext cx="8229600" cy="1219200"/>
          </a:xfrm>
        </p:spPr>
        <p:txBody>
          <a:bodyPr>
            <a:normAutofit fontScale="90000"/>
          </a:bodyPr>
          <a:lstStyle/>
          <a:p>
            <a:pPr algn="l"/>
            <a:r>
              <a:rPr lang="en-US" sz="4000" b="1" dirty="0">
                <a:solidFill>
                  <a:schemeClr val="accent1">
                    <a:lumMod val="50000"/>
                  </a:schemeClr>
                </a:solidFill>
              </a:rPr>
              <a:t>Competitive Comparison </a:t>
            </a:r>
            <a:br>
              <a:rPr lang="en-US" sz="3600" b="1" dirty="0">
                <a:solidFill>
                  <a:schemeClr val="accent1">
                    <a:lumMod val="50000"/>
                  </a:schemeClr>
                </a:solidFill>
              </a:rPr>
            </a:br>
            <a:endParaRPr lang="en-US" sz="3600" dirty="0">
              <a:solidFill>
                <a:schemeClr val="accent1">
                  <a:lumMod val="50000"/>
                </a:schemeClr>
              </a:solidFill>
            </a:endParaRPr>
          </a:p>
        </p:txBody>
      </p:sp>
      <p:pic>
        <p:nvPicPr>
          <p:cNvPr id="6146" name="Picture 2"/>
          <p:cNvPicPr>
            <a:picLocks noChangeAspect="1" noChangeArrowheads="1"/>
          </p:cNvPicPr>
          <p:nvPr/>
        </p:nvPicPr>
        <p:blipFill>
          <a:blip r:embed="rId2" cstate="print"/>
          <a:srcRect/>
          <a:stretch>
            <a:fillRect/>
          </a:stretch>
        </p:blipFill>
        <p:spPr bwMode="auto">
          <a:xfrm flipH="1">
            <a:off x="7543800" y="457200"/>
            <a:ext cx="926063" cy="2675890"/>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flipH="1">
            <a:off x="7467600" y="4343400"/>
            <a:ext cx="1232911" cy="188352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3250</TotalTime>
  <Words>1096</Words>
  <Application>Microsoft Office PowerPoint</Application>
  <PresentationFormat>On-screen Show (4:3)</PresentationFormat>
  <Paragraphs>169</Paragraphs>
  <Slides>18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Eurostile Bold</vt:lpstr>
      <vt:lpstr>Office Theme</vt:lpstr>
      <vt:lpstr>PowerPoint Presentation</vt:lpstr>
      <vt:lpstr>  Featured Product  </vt:lpstr>
      <vt:lpstr>Define Bubble CPAP</vt:lpstr>
      <vt:lpstr>CPAP vs. PEEP</vt:lpstr>
      <vt:lpstr> Who benefits from  Bubble CPAP</vt:lpstr>
      <vt:lpstr>Goals of Bubble CPAP</vt:lpstr>
      <vt:lpstr>Less = More</vt:lpstr>
      <vt:lpstr>BCPAP vs. VCPAP</vt:lpstr>
      <vt:lpstr>Features and Benefits</vt:lpstr>
      <vt:lpstr>Features and Benefits</vt:lpstr>
      <vt:lpstr>Features and Benefits</vt:lpstr>
      <vt:lpstr>Features and Benefits</vt:lpstr>
      <vt:lpstr>Bubble CPAP Circuit Diagram</vt:lpstr>
      <vt:lpstr>Product Application –  B&amp;B Bubbler</vt:lpstr>
      <vt:lpstr>Product Application –  B&amp;B Bubbler</vt:lpstr>
      <vt:lpstr>Competitive Comparison  </vt:lpstr>
      <vt:lpstr>Competitive Comparison  </vt:lpstr>
      <vt:lpstr>Competitive Comparison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Derick</dc:creator>
  <cp:lastModifiedBy>Bella Gibson</cp:lastModifiedBy>
  <cp:revision>279</cp:revision>
  <dcterms:created xsi:type="dcterms:W3CDTF">2014-04-15T18:30:33Z</dcterms:created>
  <dcterms:modified xsi:type="dcterms:W3CDTF">2026-09-16T13:04:13Z</dcterms:modified>
</cp:coreProperties>
</file>